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8" r:id="rId6"/>
    <p:sldId id="259" r:id="rId7"/>
    <p:sldId id="260" r:id="rId8"/>
    <p:sldId id="257"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C4975-1E6B-4C54-8CEB-81C3133450D4}" v="1" dt="2022-12-06T11:27:31.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snapToGrid="0">
      <p:cViewPr>
        <p:scale>
          <a:sx n="77" d="100"/>
          <a:sy n="77" d="100"/>
        </p:scale>
        <p:origin x="-37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ьmira T. Teleuova" userId="S::e.teleuova@kbtu.kz::4b0dde09-8929-4126-9588-189baf85d1cf" providerId="AD" clId="Web-{7B4C4975-1E6B-4C54-8CEB-81C3133450D4}"/>
    <pc:docChg chg="addSld modSld addMainMaster delMainMaster">
      <pc:chgData name="Elьmira T. Teleuova" userId="S::e.teleuova@kbtu.kz::4b0dde09-8929-4126-9588-189baf85d1cf" providerId="AD" clId="Web-{7B4C4975-1E6B-4C54-8CEB-81C3133450D4}" dt="2022-12-06T11:27:31.441" v="5"/>
      <pc:docMkLst>
        <pc:docMk/>
      </pc:docMkLst>
      <pc:sldChg chg="addSp delSp modSp mod setBg modClrScheme setClrOvrMap chgLayout">
        <pc:chgData name="Elьmira T. Teleuova" userId="S::e.teleuova@kbtu.kz::4b0dde09-8929-4126-9588-189baf85d1cf" providerId="AD" clId="Web-{7B4C4975-1E6B-4C54-8CEB-81C3133450D4}" dt="2022-12-06T11:27:04.066" v="4"/>
        <pc:sldMkLst>
          <pc:docMk/>
          <pc:sldMk cId="1351651579" sldId="256"/>
        </pc:sldMkLst>
        <pc:spChg chg="mod">
          <ac:chgData name="Elьmira T. Teleuova" userId="S::e.teleuova@kbtu.kz::4b0dde09-8929-4126-9588-189baf85d1cf" providerId="AD" clId="Web-{7B4C4975-1E6B-4C54-8CEB-81C3133450D4}" dt="2022-12-06T11:27:04.066" v="4"/>
          <ac:spMkLst>
            <pc:docMk/>
            <pc:sldMk cId="1351651579" sldId="256"/>
            <ac:spMk id="2" creationId="{00000000-0000-0000-0000-000000000000}"/>
          </ac:spMkLst>
        </pc:spChg>
        <pc:spChg chg="mod">
          <ac:chgData name="Elьmira T. Teleuova" userId="S::e.teleuova@kbtu.kz::4b0dde09-8929-4126-9588-189baf85d1cf" providerId="AD" clId="Web-{7B4C4975-1E6B-4C54-8CEB-81C3133450D4}" dt="2022-12-06T11:27:04.066" v="4"/>
          <ac:spMkLst>
            <pc:docMk/>
            <pc:sldMk cId="1351651579" sldId="256"/>
            <ac:spMk id="3" creationId="{00000000-0000-0000-0000-000000000000}"/>
          </ac:spMkLst>
        </pc:spChg>
        <pc:spChg chg="add del">
          <ac:chgData name="Elьmira T. Teleuova" userId="S::e.teleuova@kbtu.kz::4b0dde09-8929-4126-9588-189baf85d1cf" providerId="AD" clId="Web-{7B4C4975-1E6B-4C54-8CEB-81C3133450D4}" dt="2022-12-06T11:27:00.206" v="1"/>
          <ac:spMkLst>
            <pc:docMk/>
            <pc:sldMk cId="1351651579" sldId="256"/>
            <ac:spMk id="9" creationId="{143B1410-D187-427C-B738-BA6AEEF75FA2}"/>
          </ac:spMkLst>
        </pc:spChg>
        <pc:spChg chg="add del">
          <ac:chgData name="Elьmira T. Teleuova" userId="S::e.teleuova@kbtu.kz::4b0dde09-8929-4126-9588-189baf85d1cf" providerId="AD" clId="Web-{7B4C4975-1E6B-4C54-8CEB-81C3133450D4}" dt="2022-12-06T11:27:00.206" v="1"/>
          <ac:spMkLst>
            <pc:docMk/>
            <pc:sldMk cId="1351651579" sldId="256"/>
            <ac:spMk id="11" creationId="{67F1335F-97CE-4842-9A57-2B6A3F459D82}"/>
          </ac:spMkLst>
        </pc:spChg>
        <pc:spChg chg="add del">
          <ac:chgData name="Elьmira T. Teleuova" userId="S::e.teleuova@kbtu.kz::4b0dde09-8929-4126-9588-189baf85d1cf" providerId="AD" clId="Web-{7B4C4975-1E6B-4C54-8CEB-81C3133450D4}" dt="2022-12-06T11:27:04.003" v="3"/>
          <ac:spMkLst>
            <pc:docMk/>
            <pc:sldMk cId="1351651579" sldId="256"/>
            <ac:spMk id="13" creationId="{6FB6BA45-21D7-4ECD-971E-90FC03AE182A}"/>
          </ac:spMkLst>
        </pc:spChg>
        <pc:spChg chg="add del">
          <ac:chgData name="Elьmira T. Teleuova" userId="S::e.teleuova@kbtu.kz::4b0dde09-8929-4126-9588-189baf85d1cf" providerId="AD" clId="Web-{7B4C4975-1E6B-4C54-8CEB-81C3133450D4}" dt="2022-12-06T11:27:04.003" v="3"/>
          <ac:spMkLst>
            <pc:docMk/>
            <pc:sldMk cId="1351651579" sldId="256"/>
            <ac:spMk id="15" creationId="{EED8D03E-F375-4E67-B932-FF9B007BB420}"/>
          </ac:spMkLst>
        </pc:spChg>
        <pc:spChg chg="add">
          <ac:chgData name="Elьmira T. Teleuova" userId="S::e.teleuova@kbtu.kz::4b0dde09-8929-4126-9588-189baf85d1cf" providerId="AD" clId="Web-{7B4C4975-1E6B-4C54-8CEB-81C3133450D4}" dt="2022-12-06T11:27:04.066" v="4"/>
          <ac:spMkLst>
            <pc:docMk/>
            <pc:sldMk cId="1351651579" sldId="256"/>
            <ac:spMk id="17" creationId="{2C729A30-F429-4967-81E8-45F6757C8847}"/>
          </ac:spMkLst>
        </pc:spChg>
        <pc:spChg chg="add">
          <ac:chgData name="Elьmira T. Teleuova" userId="S::e.teleuova@kbtu.kz::4b0dde09-8929-4126-9588-189baf85d1cf" providerId="AD" clId="Web-{7B4C4975-1E6B-4C54-8CEB-81C3133450D4}" dt="2022-12-06T11:27:04.066" v="4"/>
          <ac:spMkLst>
            <pc:docMk/>
            <pc:sldMk cId="1351651579" sldId="256"/>
            <ac:spMk id="18" creationId="{19FC137C-7F97-41FA-86A1-2E01C3837498}"/>
          </ac:spMkLst>
        </pc:spChg>
        <pc:spChg chg="add">
          <ac:chgData name="Elьmira T. Teleuova" userId="S::e.teleuova@kbtu.kz::4b0dde09-8929-4126-9588-189baf85d1cf" providerId="AD" clId="Web-{7B4C4975-1E6B-4C54-8CEB-81C3133450D4}" dt="2022-12-06T11:27:04.066" v="4"/>
          <ac:spMkLst>
            <pc:docMk/>
            <pc:sldMk cId="1351651579" sldId="256"/>
            <ac:spMk id="19" creationId="{9FBFB9D3-7D34-4948-B4D0-73E7B6E5272A}"/>
          </ac:spMkLst>
        </pc:spChg>
        <pc:picChg chg="add del">
          <ac:chgData name="Elьmira T. Teleuova" userId="S::e.teleuova@kbtu.kz::4b0dde09-8929-4126-9588-189baf85d1cf" providerId="AD" clId="Web-{7B4C4975-1E6B-4C54-8CEB-81C3133450D4}" dt="2022-12-06T11:27:00.206" v="1"/>
          <ac:picMkLst>
            <pc:docMk/>
            <pc:sldMk cId="1351651579" sldId="256"/>
            <ac:picMk id="4" creationId="{2CB82417-4440-915E-51EB-153E618BC5D6}"/>
          </ac:picMkLst>
        </pc:picChg>
        <pc:picChg chg="add del">
          <ac:chgData name="Elьmira T. Teleuova" userId="S::e.teleuova@kbtu.kz::4b0dde09-8929-4126-9588-189baf85d1cf" providerId="AD" clId="Web-{7B4C4975-1E6B-4C54-8CEB-81C3133450D4}" dt="2022-12-06T11:27:04.003" v="3"/>
          <ac:picMkLst>
            <pc:docMk/>
            <pc:sldMk cId="1351651579" sldId="256"/>
            <ac:picMk id="14" creationId="{BCFC1359-102F-B4E5-8220-1EEDA054BC6A}"/>
          </ac:picMkLst>
        </pc:picChg>
        <pc:picChg chg="add">
          <ac:chgData name="Elьmira T. Teleuova" userId="S::e.teleuova@kbtu.kz::4b0dde09-8929-4126-9588-189baf85d1cf" providerId="AD" clId="Web-{7B4C4975-1E6B-4C54-8CEB-81C3133450D4}" dt="2022-12-06T11:27:04.066" v="4"/>
          <ac:picMkLst>
            <pc:docMk/>
            <pc:sldMk cId="1351651579" sldId="256"/>
            <ac:picMk id="20" creationId="{D785E119-1978-C2B2-DD19-4A10F7A55A7E}"/>
          </ac:picMkLst>
        </pc:picChg>
      </pc:sldChg>
      <pc:sldChg chg="new">
        <pc:chgData name="Elьmira T. Teleuova" userId="S::e.teleuova@kbtu.kz::4b0dde09-8929-4126-9588-189baf85d1cf" providerId="AD" clId="Web-{7B4C4975-1E6B-4C54-8CEB-81C3133450D4}" dt="2022-12-06T11:27:31.441" v="5"/>
        <pc:sldMkLst>
          <pc:docMk/>
          <pc:sldMk cId="4191544781" sldId="257"/>
        </pc:sldMkLst>
      </pc:sldChg>
      <pc:sldMasterChg chg="add del addSldLayout delSldLayout">
        <pc:chgData name="Elьmira T. Teleuova" userId="S::e.teleuova@kbtu.kz::4b0dde09-8929-4126-9588-189baf85d1cf" providerId="AD" clId="Web-{7B4C4975-1E6B-4C54-8CEB-81C3133450D4}" dt="2022-12-06T11:27:04.066" v="4"/>
        <pc:sldMasterMkLst>
          <pc:docMk/>
          <pc:sldMasterMk cId="3154979492" sldId="2147483648"/>
        </pc:sldMasterMkLst>
        <pc:sldLayoutChg chg="add del">
          <pc:chgData name="Elьmira T. Teleuova" userId="S::e.teleuova@kbtu.kz::4b0dde09-8929-4126-9588-189baf85d1cf" providerId="AD" clId="Web-{7B4C4975-1E6B-4C54-8CEB-81C3133450D4}" dt="2022-12-06T11:27:04.066" v="4"/>
          <pc:sldLayoutMkLst>
            <pc:docMk/>
            <pc:sldMasterMk cId="3154979492" sldId="2147483648"/>
            <pc:sldLayoutMk cId="161079921" sldId="2147483649"/>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2703711724" sldId="2147483650"/>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4076369896" sldId="2147483651"/>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2625762208" sldId="2147483652"/>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188002762" sldId="2147483653"/>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2295335545" sldId="2147483654"/>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1988754143" sldId="2147483655"/>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3665695281" sldId="2147483656"/>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2134169247" sldId="2147483657"/>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2065727480" sldId="2147483658"/>
          </pc:sldLayoutMkLst>
        </pc:sldLayoutChg>
        <pc:sldLayoutChg chg="add del">
          <pc:chgData name="Elьmira T. Teleuova" userId="S::e.teleuova@kbtu.kz::4b0dde09-8929-4126-9588-189baf85d1cf" providerId="AD" clId="Web-{7B4C4975-1E6B-4C54-8CEB-81C3133450D4}" dt="2022-12-06T11:27:04.066" v="4"/>
          <pc:sldLayoutMkLst>
            <pc:docMk/>
            <pc:sldMasterMk cId="3154979492" sldId="2147483648"/>
            <pc:sldLayoutMk cId="812261758" sldId="2147483659"/>
          </pc:sldLayoutMkLst>
        </pc:sldLayoutChg>
      </pc:sldMasterChg>
      <pc:sldMasterChg chg="add del addSldLayout delSldLayout">
        <pc:chgData name="Elьmira T. Teleuova" userId="S::e.teleuova@kbtu.kz::4b0dde09-8929-4126-9588-189baf85d1cf" providerId="AD" clId="Web-{7B4C4975-1E6B-4C54-8CEB-81C3133450D4}" dt="2022-12-06T11:27:00.206" v="1"/>
        <pc:sldMasterMkLst>
          <pc:docMk/>
          <pc:sldMasterMk cId="3987910183" sldId="2147483712"/>
        </pc:sldMasterMkLst>
        <pc:sldLayoutChg chg="add del">
          <pc:chgData name="Elьmira T. Teleuova" userId="S::e.teleuova@kbtu.kz::4b0dde09-8929-4126-9588-189baf85d1cf" providerId="AD" clId="Web-{7B4C4975-1E6B-4C54-8CEB-81C3133450D4}" dt="2022-12-06T11:27:00.206" v="1"/>
          <pc:sldLayoutMkLst>
            <pc:docMk/>
            <pc:sldMasterMk cId="3987910183" sldId="2147483712"/>
            <pc:sldLayoutMk cId="1439403887" sldId="2147483701"/>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3610947228" sldId="2147483702"/>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3963346316" sldId="2147483703"/>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4076428022" sldId="2147483704"/>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752317131" sldId="2147483705"/>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670571586" sldId="2147483706"/>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3798580243" sldId="2147483707"/>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4117464043" sldId="2147483708"/>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1258523133" sldId="2147483709"/>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1945533071" sldId="2147483710"/>
          </pc:sldLayoutMkLst>
        </pc:sldLayoutChg>
        <pc:sldLayoutChg chg="add del">
          <pc:chgData name="Elьmira T. Teleuova" userId="S::e.teleuova@kbtu.kz::4b0dde09-8929-4126-9588-189baf85d1cf" providerId="AD" clId="Web-{7B4C4975-1E6B-4C54-8CEB-81C3133450D4}" dt="2022-12-06T11:27:00.206" v="1"/>
          <pc:sldLayoutMkLst>
            <pc:docMk/>
            <pc:sldMasterMk cId="3987910183" sldId="2147483712"/>
            <pc:sldLayoutMk cId="1212646837" sldId="2147483711"/>
          </pc:sldLayoutMkLst>
        </pc:sldLayoutChg>
      </pc:sldMasterChg>
      <pc:sldMasterChg chg="add addSldLayout">
        <pc:chgData name="Elьmira T. Teleuova" userId="S::e.teleuova@kbtu.kz::4b0dde09-8929-4126-9588-189baf85d1cf" providerId="AD" clId="Web-{7B4C4975-1E6B-4C54-8CEB-81C3133450D4}" dt="2022-12-06T11:27:04.066" v="4"/>
        <pc:sldMasterMkLst>
          <pc:docMk/>
          <pc:sldMasterMk cId="1750945871" sldId="2147483725"/>
        </pc:sldMasterMkLst>
        <pc:sldLayoutChg chg="add">
          <pc:chgData name="Elьmira T. Teleuova" userId="S::e.teleuova@kbtu.kz::4b0dde09-8929-4126-9588-189baf85d1cf" providerId="AD" clId="Web-{7B4C4975-1E6B-4C54-8CEB-81C3133450D4}" dt="2022-12-06T11:27:04.066" v="4"/>
          <pc:sldLayoutMkLst>
            <pc:docMk/>
            <pc:sldMasterMk cId="1750945871" sldId="2147483725"/>
            <pc:sldLayoutMk cId="3219369530" sldId="2147483714"/>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4245556127" sldId="2147483715"/>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183755913" sldId="2147483716"/>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3486474049" sldId="2147483717"/>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3458830822" sldId="2147483718"/>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214735372" sldId="2147483719"/>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781810435" sldId="2147483720"/>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1632694470" sldId="2147483721"/>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3072355242" sldId="2147483722"/>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3065647587" sldId="2147483723"/>
          </pc:sldLayoutMkLst>
        </pc:sldLayoutChg>
        <pc:sldLayoutChg chg="add">
          <pc:chgData name="Elьmira T. Teleuova" userId="S::e.teleuova@kbtu.kz::4b0dde09-8929-4126-9588-189baf85d1cf" providerId="AD" clId="Web-{7B4C4975-1E6B-4C54-8CEB-81C3133450D4}" dt="2022-12-06T11:27:04.066" v="4"/>
          <pc:sldLayoutMkLst>
            <pc:docMk/>
            <pc:sldMasterMk cId="1750945871" sldId="2147483725"/>
            <pc:sldLayoutMk cId="1933330431" sldId="2147483724"/>
          </pc:sldLayoutMkLst>
        </pc:sldLayoutChg>
      </pc:sldMasterChg>
      <pc:sldMasterChg chg="add del addSldLayout delSldLayout">
        <pc:chgData name="Elьmira T. Teleuova" userId="S::e.teleuova@kbtu.kz::4b0dde09-8929-4126-9588-189baf85d1cf" providerId="AD" clId="Web-{7B4C4975-1E6B-4C54-8CEB-81C3133450D4}" dt="2022-12-06T11:27:04.003" v="3"/>
        <pc:sldMasterMkLst>
          <pc:docMk/>
          <pc:sldMasterMk cId="2382674322" sldId="2147483739"/>
        </pc:sldMasterMkLst>
        <pc:sldLayoutChg chg="add del">
          <pc:chgData name="Elьmira T. Teleuova" userId="S::e.teleuova@kbtu.kz::4b0dde09-8929-4126-9588-189baf85d1cf" providerId="AD" clId="Web-{7B4C4975-1E6B-4C54-8CEB-81C3133450D4}" dt="2022-12-06T11:27:04.003" v="3"/>
          <pc:sldLayoutMkLst>
            <pc:docMk/>
            <pc:sldMasterMk cId="2382674322" sldId="2147483739"/>
            <pc:sldLayoutMk cId="2737315098" sldId="2147483727"/>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1290235260" sldId="2147483728"/>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860303312" sldId="2147483729"/>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3441755443" sldId="2147483730"/>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1438317820" sldId="2147483731"/>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3415046814" sldId="2147483732"/>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2293637176" sldId="2147483733"/>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1290982254" sldId="2147483734"/>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2626736974" sldId="2147483735"/>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2021513745" sldId="2147483736"/>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672536592" sldId="2147483737"/>
          </pc:sldLayoutMkLst>
        </pc:sldLayoutChg>
        <pc:sldLayoutChg chg="add del">
          <pc:chgData name="Elьmira T. Teleuova" userId="S::e.teleuova@kbtu.kz::4b0dde09-8929-4126-9588-189baf85d1cf" providerId="AD" clId="Web-{7B4C4975-1E6B-4C54-8CEB-81C3133450D4}" dt="2022-12-06T11:27:04.003" v="3"/>
          <pc:sldLayoutMkLst>
            <pc:docMk/>
            <pc:sldMasterMk cId="2382674322" sldId="2147483739"/>
            <pc:sldLayoutMk cId="833262521" sldId="214748373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12/7/2022</a:t>
            </a:fld>
            <a:endParaRPr lang="en-US" dirty="0"/>
          </a:p>
        </p:txBody>
      </p:sp>
      <p:sp>
        <p:nvSpPr>
          <p:cNvPr id="5" name="Footer Placeholder 4">
            <a:extLst>
              <a:ext uri="{FF2B5EF4-FFF2-40B4-BE49-F238E27FC236}">
                <a16:creationId xmlns=""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78181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5" name="Footer Placeholder 4">
            <a:extLst>
              <a:ext uri="{FF2B5EF4-FFF2-40B4-BE49-F238E27FC236}">
                <a16:creationId xmlns=""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8647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5" name="Footer Placeholder 4">
            <a:extLst>
              <a:ext uri="{FF2B5EF4-FFF2-40B4-BE49-F238E27FC236}">
                <a16:creationId xmlns=""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473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5" name="Footer Placeholder 4">
            <a:extLst>
              <a:ext uri="{FF2B5EF4-FFF2-40B4-BE49-F238E27FC236}">
                <a16:creationId xmlns=""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3269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5" name="Footer Placeholder 4">
            <a:extLst>
              <a:ext uri="{FF2B5EF4-FFF2-40B4-BE49-F238E27FC236}">
                <a16:creationId xmlns=""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7235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6" name="Footer Placeholder 5">
            <a:extLst>
              <a:ext uri="{FF2B5EF4-FFF2-40B4-BE49-F238E27FC236}">
                <a16:creationId xmlns=""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6564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8" name="Footer Placeholder 7">
            <a:extLst>
              <a:ext uri="{FF2B5EF4-FFF2-40B4-BE49-F238E27FC236}">
                <a16:creationId xmlns=""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3333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4" name="Footer Placeholder 3">
            <a:extLst>
              <a:ext uri="{FF2B5EF4-FFF2-40B4-BE49-F238E27FC236}">
                <a16:creationId xmlns=""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5883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3" name="Footer Placeholder 2">
            <a:extLst>
              <a:ext uri="{FF2B5EF4-FFF2-40B4-BE49-F238E27FC236}">
                <a16:creationId xmlns=""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1936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6" name="Footer Placeholder 5">
            <a:extLst>
              <a:ext uri="{FF2B5EF4-FFF2-40B4-BE49-F238E27FC236}">
                <a16:creationId xmlns=""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4555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12/7/2022</a:t>
            </a:fld>
            <a:endParaRPr lang="en-US"/>
          </a:p>
        </p:txBody>
      </p:sp>
      <p:sp>
        <p:nvSpPr>
          <p:cNvPr id="6" name="Footer Placeholder 5">
            <a:extLst>
              <a:ext uri="{FF2B5EF4-FFF2-40B4-BE49-F238E27FC236}">
                <a16:creationId xmlns=""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375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12/7/2022</a:t>
            </a:fld>
            <a:endParaRPr lang="en-US" dirty="0"/>
          </a:p>
        </p:txBody>
      </p:sp>
      <p:sp>
        <p:nvSpPr>
          <p:cNvPr id="5" name="Footer Placeholder 4">
            <a:extLst>
              <a:ext uri="{FF2B5EF4-FFF2-40B4-BE49-F238E27FC236}">
                <a16:creationId xmlns=""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75094587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 xmlns:a16="http://schemas.microsoft.com/office/drawing/2014/main" id="{2C729A30-F429-4967-81E8-45F6757C88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 xmlns:a16="http://schemas.microsoft.com/office/drawing/2014/main" id="{19FC137C-7F97-41FA-86A1-2E01C38374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2">
            <a:extLst>
              <a:ext uri="{FF2B5EF4-FFF2-40B4-BE49-F238E27FC236}">
                <a16:creationId xmlns="" xmlns:a16="http://schemas.microsoft.com/office/drawing/2014/main" id="{9FBFB9D3-7D34-4948-B4D0-73E7B6E527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оловок 1"/>
          <p:cNvSpPr>
            <a:spLocks noGrp="1"/>
          </p:cNvSpPr>
          <p:nvPr>
            <p:ph type="ctrTitle"/>
          </p:nvPr>
        </p:nvSpPr>
        <p:spPr>
          <a:xfrm>
            <a:off x="234778" y="2754999"/>
            <a:ext cx="5198528" cy="2005262"/>
          </a:xfrm>
        </p:spPr>
        <p:txBody>
          <a:bodyPr>
            <a:normAutofit/>
          </a:bodyPr>
          <a:lstStyle/>
          <a:p>
            <a:r>
              <a:rPr lang="kk-KZ" dirty="0" smtClean="0">
                <a:latin typeface="Times New Roman" panose="02020603050405020304" pitchFamily="18" charset="0"/>
                <a:cs typeface="Times New Roman" panose="02020603050405020304" pitchFamily="18" charset="0"/>
              </a:rPr>
              <a:t>Пән: Кәсіби </a:t>
            </a:r>
            <a:r>
              <a:rPr lang="kk-KZ" dirty="0">
                <a:latin typeface="Times New Roman" panose="02020603050405020304" pitchFamily="18" charset="0"/>
                <a:cs typeface="Times New Roman" panose="02020603050405020304" pitchFamily="18" charset="0"/>
              </a:rPr>
              <a:t>қазақ тілі – Рухани жаңғыру </a:t>
            </a:r>
            <a:endParaRPr lang="ru-RU"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271849" y="4902489"/>
            <a:ext cx="5161457" cy="985075"/>
          </a:xfrm>
        </p:spPr>
        <p:txBody>
          <a:bodyPr>
            <a:normAutofit/>
          </a:bodyPr>
          <a:lstStyle/>
          <a:p>
            <a:r>
              <a:rPr lang="kk-KZ" b="1" dirty="0">
                <a:latin typeface="Times New Roman" panose="02020603050405020304" pitchFamily="18" charset="0"/>
                <a:cs typeface="Times New Roman" panose="02020603050405020304" pitchFamily="18" charset="0"/>
              </a:rPr>
              <a:t>Тарих ғылымдарының кандидаты,  ассистент- </a:t>
            </a:r>
            <a:r>
              <a:rPr lang="kk-KZ" b="1" dirty="0" smtClean="0">
                <a:latin typeface="Times New Roman" panose="02020603050405020304" pitchFamily="18" charset="0"/>
                <a:cs typeface="Times New Roman" panose="02020603050405020304" pitchFamily="18" charset="0"/>
              </a:rPr>
              <a:t>профессор  -  Эльмира Телеуова</a:t>
            </a:r>
            <a:endParaRPr lang="ru-RU" b="1" dirty="0">
              <a:latin typeface="Times New Roman" panose="02020603050405020304" pitchFamily="18" charset="0"/>
              <a:cs typeface="Times New Roman" panose="02020603050405020304" pitchFamily="18" charset="0"/>
            </a:endParaRPr>
          </a:p>
        </p:txBody>
      </p:sp>
      <p:pic>
        <p:nvPicPr>
          <p:cNvPr id="20" name="Picture 3" descr="Цветные карандаши внутри карандаша, которая находится вверху таблицы &quot;дерево&quot;">
            <a:extLst>
              <a:ext uri="{FF2B5EF4-FFF2-40B4-BE49-F238E27FC236}">
                <a16:creationId xmlns="" xmlns:a16="http://schemas.microsoft.com/office/drawing/2014/main" id="{D785E119-1978-C2B2-DD19-4A10F7A55A7E}"/>
              </a:ext>
            </a:extLst>
          </p:cNvPr>
          <p:cNvPicPr>
            <a:picLocks noChangeAspect="1"/>
          </p:cNvPicPr>
          <p:nvPr/>
        </p:nvPicPr>
        <p:blipFill rotWithShape="1">
          <a:blip r:embed="rId2"/>
          <a:srcRect l="47134" r="1971" b="-3"/>
          <a:stretch/>
        </p:blipFill>
        <p:spPr>
          <a:xfrm>
            <a:off x="6967903" y="-14"/>
            <a:ext cx="5236733" cy="6858000"/>
          </a:xfrm>
          <a:prstGeom prst="rect">
            <a:avLst/>
          </a:prstGeom>
        </p:spPr>
      </p:pic>
    </p:spTree>
    <p:extLst>
      <p:ext uri="{BB962C8B-B14F-4D97-AF65-F5344CB8AC3E}">
        <p14:creationId xmlns:p14="http://schemas.microsoft.com/office/powerpoint/2010/main" val="1351651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6563" y="222421"/>
            <a:ext cx="11627708" cy="7879080"/>
          </a:xfrm>
          <a:prstGeom prst="rect">
            <a:avLst/>
          </a:prstGeom>
        </p:spPr>
        <p:txBody>
          <a:bodyPr wrap="square">
            <a:spAutoFit/>
          </a:bodyPr>
          <a:lstStyle/>
          <a:p>
            <a:pPr algn="ctr"/>
            <a:r>
              <a:rPr lang="kk-KZ" sz="2000" b="1" dirty="0">
                <a:latin typeface="Times New Roman" panose="02020603050405020304" pitchFamily="18" charset="0"/>
                <a:cs typeface="Times New Roman" panose="02020603050405020304" pitchFamily="18" charset="0"/>
              </a:rPr>
              <a:t>Ар білімі жанның екі өмірдегі азығы </a:t>
            </a:r>
            <a:r>
              <a:rPr lang="kk-KZ" sz="2000" b="1" dirty="0" smtClean="0">
                <a:latin typeface="Times New Roman" panose="02020603050405020304" pitchFamily="18" charset="0"/>
                <a:cs typeface="Times New Roman" panose="02020603050405020304" pitchFamily="18" charset="0"/>
              </a:rPr>
              <a:t>ұждан-совесть</a:t>
            </a:r>
            <a:endParaRPr lang="ru-RU" sz="2000" b="1" dirty="0">
              <a:latin typeface="Times New Roman" panose="02020603050405020304" pitchFamily="18" charset="0"/>
              <a:cs typeface="Times New Roman" panose="02020603050405020304" pitchFamily="18" charset="0"/>
            </a:endParaRPr>
          </a:p>
          <a:p>
            <a:endParaRPr lang="kk-KZ" dirty="0" smtClean="0"/>
          </a:p>
          <a:p>
            <a:pPr algn="just"/>
            <a:r>
              <a:rPr lang="kk-KZ" dirty="0" smtClean="0"/>
              <a:t>	</a:t>
            </a:r>
            <a:r>
              <a:rPr lang="kk-KZ" dirty="0" smtClean="0">
                <a:latin typeface="Times New Roman" panose="02020603050405020304" pitchFamily="18" charset="0"/>
                <a:cs typeface="Times New Roman" panose="02020603050405020304" pitchFamily="18" charset="0"/>
              </a:rPr>
              <a:t>«</a:t>
            </a:r>
            <a:r>
              <a:rPr lang="kk-KZ" dirty="0">
                <a:latin typeface="Times New Roman" panose="02020603050405020304" pitchFamily="18" charset="0"/>
                <a:cs typeface="Times New Roman" panose="02020603050405020304" pitchFamily="18" charset="0"/>
              </a:rPr>
              <a:t>Адамдығы нысап, әділет, мейірім үшеуін қосып айтқанда, мұсылманша ұждан, орысша совесть бар». Ұждан араб сөзі, ол мұсылмандық түсінік. Оның құрылымы ақын айтуынша нысап (қанағат деуге </a:t>
            </a:r>
            <a:r>
              <a:rPr lang="kk-KZ" dirty="0" smtClean="0">
                <a:latin typeface="Times New Roman" panose="02020603050405020304" pitchFamily="18" charset="0"/>
                <a:cs typeface="Times New Roman" panose="02020603050405020304" pitchFamily="18" charset="0"/>
              </a:rPr>
              <a:t>болады), </a:t>
            </a:r>
            <a:r>
              <a:rPr lang="kk-KZ" dirty="0">
                <a:latin typeface="Times New Roman" panose="02020603050405020304" pitchFamily="18" charset="0"/>
                <a:cs typeface="Times New Roman" panose="02020603050405020304" pitchFamily="18" charset="0"/>
              </a:rPr>
              <a:t>әділет, мейірім. Негізінде бұл жердегі басты ұғым – әділет, қалған екеуі оны айқындаушалыр.</a:t>
            </a:r>
            <a:endParaRPr lang="ru-RU" dirty="0">
              <a:latin typeface="Times New Roman" panose="02020603050405020304" pitchFamily="18" charset="0"/>
              <a:cs typeface="Times New Roman" panose="02020603050405020304" pitchFamily="18" charset="0"/>
            </a:endParaRPr>
          </a:p>
          <a:p>
            <a:pPr algn="just" fontAlgn="base"/>
            <a:r>
              <a:rPr lang="kk-KZ"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algn="just"/>
            <a:r>
              <a:rPr lang="kk-KZ" dirty="0" smtClean="0">
                <a:latin typeface="Times New Roman" panose="02020603050405020304" pitchFamily="18" charset="0"/>
                <a:cs typeface="Times New Roman" panose="02020603050405020304" pitchFamily="18" charset="0"/>
              </a:rPr>
              <a:t>	Абай </a:t>
            </a:r>
            <a:r>
              <a:rPr lang="kk-KZ" dirty="0">
                <a:latin typeface="Times New Roman" panose="02020603050405020304" pitchFamily="18" charset="0"/>
                <a:cs typeface="Times New Roman" panose="02020603050405020304" pitchFamily="18" charset="0"/>
              </a:rPr>
              <a:t>айтқандай, “тегінде адам баласы адам баласынан ақыл, ғылым</a:t>
            </a:r>
            <a:r>
              <a:rPr lang="kk-KZ" b="1" dirty="0">
                <a:latin typeface="Times New Roman" panose="02020603050405020304" pitchFamily="18" charset="0"/>
                <a:cs typeface="Times New Roman" panose="02020603050405020304" pitchFamily="18" charset="0"/>
              </a:rPr>
              <a:t>, ар, мінез</a:t>
            </a:r>
            <a:r>
              <a:rPr lang="kk-KZ" dirty="0">
                <a:latin typeface="Times New Roman" panose="02020603050405020304" pitchFamily="18" charset="0"/>
                <a:cs typeface="Times New Roman" panose="02020603050405020304" pitchFamily="18" charset="0"/>
              </a:rPr>
              <a:t> деген нәрселермен озады. Одан басқа нәрсемен оздым ғой демектің бәрі де ақмақшылық”. </a:t>
            </a:r>
            <a:r>
              <a:rPr lang="kk-KZ" b="1" dirty="0">
                <a:latin typeface="Times New Roman" panose="02020603050405020304" pitchFamily="18" charset="0"/>
                <a:cs typeface="Times New Roman" panose="02020603050405020304" pitchFamily="18" charset="0"/>
              </a:rPr>
              <a:t>Өмірдегі  барша  іс-әрекет — ел билеу, білім, тәрбие, саясат ар-ұяттан айналып өтпейді. Ар-ұятты сақтай білу, өмірдің өзегіне айналдыру — өнегелі ердің, елдің ісі.</a:t>
            </a:r>
            <a:r>
              <a:rPr lang="kk-KZ" dirty="0">
                <a:latin typeface="Times New Roman" panose="02020603050405020304" pitchFamily="18" charset="0"/>
                <a:cs typeface="Times New Roman" panose="02020603050405020304" pitchFamily="18" charset="0"/>
              </a:rPr>
              <a:t> Абай отыз алтыншы сөзінде “ұят өзі қандай нәрсе?” деген сұраққа жауап бере, бір ұят бар надандықтың  ұяты, болмаса, ұялмас  нәрседен ұялу деген. Ал шын ұят екі түрлі болады, — дейді Абай. Біреуі ондай қылық өзіңнен шықпай, бөтен адамнан  шыққанын көргенде сен ұялып кетесің. Әдетте, қарақшының, қылмыскердің отаны, ұлты жоқ деп жатамыз. Адамгершілік тұрғысынан бұл дұрыс та болар. Бірақ ол  қылмыскер мен ұры­ларды  тәрбиелеген орта, ұлт бар. Олардың қыл­мысты істері ұялтады, сондықтан да оған ұлт  жау­апты. Егер олар белгілі ғалым,  әртіс, мем­лекеттік қайраткер, басқа да белгілі азамат болса, біз, сөз жоқ, оларды ұлттың  мақтанышы дер </a:t>
            </a:r>
            <a:r>
              <a:rPr lang="kk-KZ" dirty="0" smtClean="0">
                <a:latin typeface="Times New Roman" panose="02020603050405020304" pitchFamily="18" charset="0"/>
                <a:cs typeface="Times New Roman" panose="02020603050405020304" pitchFamily="18" charset="0"/>
              </a:rPr>
              <a:t>едік.</a:t>
            </a:r>
            <a:r>
              <a:rPr lang="ru-RU" dirty="0">
                <a:latin typeface="Times New Roman" panose="02020603050405020304" pitchFamily="18" charset="0"/>
                <a:cs typeface="Times New Roman" panose="02020603050405020304" pitchFamily="18" charset="0"/>
              </a:rPr>
              <a:t> </a:t>
            </a:r>
            <a:r>
              <a:rPr lang="kk-KZ" dirty="0" smtClean="0">
                <a:latin typeface="Times New Roman" panose="02020603050405020304" pitchFamily="18" charset="0"/>
                <a:cs typeface="Times New Roman" panose="02020603050405020304" pitchFamily="18" charset="0"/>
              </a:rPr>
              <a:t>Ұяттың </a:t>
            </a:r>
            <a:r>
              <a:rPr lang="kk-KZ" dirty="0">
                <a:latin typeface="Times New Roman" panose="02020603050405020304" pitchFamily="18" charset="0"/>
                <a:cs typeface="Times New Roman" panose="02020603050405020304" pitchFamily="18" charset="0"/>
              </a:rPr>
              <a:t>ең бір ауыр түрі,  Абай айтқандай, өз бойыңнан шыққан ұят: “Бөтен кісі білмесе де, өз ақылың, өз нысабың өзіңді сөккен соң, іштен ұят келіп, өзіңе жаза  тарттырады”.</a:t>
            </a:r>
            <a:endParaRPr lang="ru-RU" dirty="0">
              <a:latin typeface="Times New Roman" panose="02020603050405020304" pitchFamily="18" charset="0"/>
              <a:cs typeface="Times New Roman" panose="02020603050405020304" pitchFamily="18" charset="0"/>
            </a:endParaRPr>
          </a:p>
          <a:p>
            <a:pPr algn="just" fontAlgn="base"/>
            <a:r>
              <a:rPr lang="kk-KZ"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algn="just" fontAlgn="base"/>
            <a:r>
              <a:rPr lang="kk-KZ" dirty="0" smtClean="0">
                <a:latin typeface="Times New Roman" panose="02020603050405020304" pitchFamily="18" charset="0"/>
                <a:cs typeface="Times New Roman" panose="02020603050405020304" pitchFamily="18" charset="0"/>
              </a:rPr>
              <a:t>	Адам </a:t>
            </a:r>
            <a:r>
              <a:rPr lang="kk-KZ" dirty="0">
                <a:latin typeface="Times New Roman" panose="02020603050405020304" pitchFamily="18" charset="0"/>
                <a:cs typeface="Times New Roman" panose="02020603050405020304" pitchFamily="18" charset="0"/>
              </a:rPr>
              <a:t>күшінің ең маңыздысы – </a:t>
            </a:r>
            <a:r>
              <a:rPr lang="kk-KZ" b="1" dirty="0">
                <a:latin typeface="Times New Roman" panose="02020603050405020304" pitchFamily="18" charset="0"/>
                <a:cs typeface="Times New Roman" panose="02020603050405020304" pitchFamily="18" charset="0"/>
              </a:rPr>
              <a:t>имандылыққа</a:t>
            </a:r>
            <a:r>
              <a:rPr lang="kk-KZ" dirty="0">
                <a:latin typeface="Times New Roman" panose="02020603050405020304" pitchFamily="18" charset="0"/>
                <a:cs typeface="Times New Roman" panose="02020603050405020304" pitchFamily="18" charset="0"/>
              </a:rPr>
              <a:t> ұмтылу. Біздің ішкі тұрақтылығымыз және өмір сүруіміздің өзі соған байланысты. Іс-әрекетіміздегі </a:t>
            </a:r>
            <a:r>
              <a:rPr lang="kk-KZ" b="1" dirty="0">
                <a:latin typeface="Times New Roman" panose="02020603050405020304" pitchFamily="18" charset="0"/>
                <a:cs typeface="Times New Roman" panose="02020603050405020304" pitchFamily="18" charset="0"/>
              </a:rPr>
              <a:t>адамгершілік</a:t>
            </a:r>
            <a:r>
              <a:rPr lang="kk-KZ" dirty="0">
                <a:latin typeface="Times New Roman" panose="02020603050405020304" pitchFamily="18" charset="0"/>
                <a:cs typeface="Times New Roman" panose="02020603050405020304" pitchFamily="18" charset="0"/>
              </a:rPr>
              <a:t> қана өмірімізге сұлулық пен абырой береді. Оны тірі күшке айналдырып, маңызын айқын сезінуге ықпал ету – </a:t>
            </a:r>
            <a:r>
              <a:rPr lang="kk-KZ" b="1" dirty="0">
                <a:latin typeface="Times New Roman" panose="02020603050405020304" pitchFamily="18" charset="0"/>
                <a:cs typeface="Times New Roman" panose="02020603050405020304" pitchFamily="18" charset="0"/>
              </a:rPr>
              <a:t>тәрбиенің</a:t>
            </a:r>
            <a:r>
              <a:rPr lang="kk-KZ" dirty="0">
                <a:latin typeface="Times New Roman" panose="02020603050405020304" pitchFamily="18" charset="0"/>
                <a:cs typeface="Times New Roman" panose="02020603050405020304" pitchFamily="18" charset="0"/>
              </a:rPr>
              <a:t> басты міндеті.</a:t>
            </a:r>
            <a:endParaRPr lang="ru-RU" dirty="0">
              <a:latin typeface="Times New Roman" panose="02020603050405020304" pitchFamily="18" charset="0"/>
              <a:cs typeface="Times New Roman" panose="02020603050405020304" pitchFamily="18" charset="0"/>
            </a:endParaRPr>
          </a:p>
          <a:p>
            <a:pPr algn="just"/>
            <a:r>
              <a:rPr lang="kk-KZ"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fontAlgn="base"/>
            <a:r>
              <a:rPr lang="kk-KZ" dirty="0"/>
              <a:t> </a:t>
            </a:r>
            <a:endParaRPr lang="ru-RU" dirty="0"/>
          </a:p>
          <a:p>
            <a:pPr fontAlgn="base"/>
            <a:r>
              <a:rPr lang="kk-KZ" dirty="0"/>
              <a:t> </a:t>
            </a:r>
            <a:endParaRPr lang="ru-RU" dirty="0"/>
          </a:p>
          <a:p>
            <a:pPr fontAlgn="base"/>
            <a:r>
              <a:rPr lang="kk-KZ" dirty="0"/>
              <a:t> </a:t>
            </a:r>
            <a:endParaRPr lang="ru-RU" dirty="0"/>
          </a:p>
          <a:p>
            <a:pPr fontAlgn="base"/>
            <a:r>
              <a:rPr lang="kk-KZ" dirty="0"/>
              <a:t> </a:t>
            </a:r>
            <a:endParaRPr lang="ru-RU" dirty="0"/>
          </a:p>
          <a:p>
            <a:pPr fontAlgn="base"/>
            <a:r>
              <a:rPr lang="kk-KZ" dirty="0"/>
              <a:t> </a:t>
            </a:r>
            <a:endParaRPr lang="ru-RU" dirty="0"/>
          </a:p>
          <a:p>
            <a:r>
              <a:rPr lang="kk-KZ" dirty="0"/>
              <a:t> </a:t>
            </a:r>
            <a:endParaRPr lang="ru-RU" dirty="0"/>
          </a:p>
        </p:txBody>
      </p:sp>
    </p:spTree>
    <p:extLst>
      <p:ext uri="{BB962C8B-B14F-4D97-AF65-F5344CB8AC3E}">
        <p14:creationId xmlns:p14="http://schemas.microsoft.com/office/powerpoint/2010/main" val="412571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56054" y="335846"/>
            <a:ext cx="11269362" cy="5632311"/>
          </a:xfrm>
          <a:prstGeom prst="rect">
            <a:avLst/>
          </a:prstGeom>
        </p:spPr>
        <p:txBody>
          <a:bodyPr wrap="square">
            <a:spAutoFit/>
          </a:bodyPr>
          <a:lstStyle/>
          <a:p>
            <a:pPr algn="just"/>
            <a:r>
              <a:rPr lang="kk-KZ" sz="2400" dirty="0" smtClean="0">
                <a:latin typeface="Times New Roman" panose="02020603050405020304" pitchFamily="18" charset="0"/>
                <a:cs typeface="Times New Roman" panose="02020603050405020304" pitchFamily="18" charset="0"/>
              </a:rPr>
              <a:t>	Абай</a:t>
            </a:r>
            <a:r>
              <a:rPr lang="kk-KZ" sz="2400" dirty="0">
                <a:latin typeface="Times New Roman" panose="02020603050405020304" pitchFamily="18" charset="0"/>
                <a:cs typeface="Times New Roman" panose="02020603050405020304" pitchFamily="18" charset="0"/>
              </a:rPr>
              <a:t>: «Күллі адам баласын қор қылатын  үш нәрсе бар, сонан қашпақ керек дейді. Әуелі надандық, екінші еріншектік, үшіншісі зұлымдық. Үш-ақ нәрсе адамның жақсы қасиеті: ыстық қайрат, нұрлы ақыл, жылы жүрек».</a:t>
            </a:r>
            <a:endParaRPr lang="ru-RU" sz="2400" dirty="0">
              <a:latin typeface="Times New Roman" panose="02020603050405020304" pitchFamily="18" charset="0"/>
              <a:cs typeface="Times New Roman" panose="02020603050405020304" pitchFamily="18" charset="0"/>
            </a:endParaRPr>
          </a:p>
          <a:p>
            <a:pPr algn="just"/>
            <a:r>
              <a:rPr lang="kk-KZ"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a:p>
            <a:pPr algn="just"/>
            <a:r>
              <a:rPr lang="kk-KZ" sz="2400" dirty="0">
                <a:latin typeface="Times New Roman" panose="02020603050405020304" pitchFamily="18" charset="0"/>
                <a:cs typeface="Times New Roman" panose="02020603050405020304" pitchFamily="18" charset="0"/>
              </a:rPr>
              <a:t> </a:t>
            </a:r>
            <a:r>
              <a:rPr lang="kk-KZ" sz="2400" dirty="0" smtClean="0">
                <a:latin typeface="Times New Roman" panose="02020603050405020304" pitchFamily="18" charset="0"/>
                <a:cs typeface="Times New Roman" panose="02020603050405020304" pitchFamily="18" charset="0"/>
              </a:rPr>
              <a:t>	Дүние </a:t>
            </a:r>
            <a:r>
              <a:rPr lang="kk-KZ" sz="2400" dirty="0">
                <a:latin typeface="Times New Roman" panose="02020603050405020304" pitchFamily="18" charset="0"/>
                <a:cs typeface="Times New Roman" panose="02020603050405020304" pitchFamily="18" charset="0"/>
              </a:rPr>
              <a:t>зұлымдық жасайтын адамдарға емес, оны бақылап, ештеңе істемейтіндерге байланысты қауіпті жер.</a:t>
            </a:r>
            <a:endParaRPr lang="ru-RU" sz="2400" dirty="0">
              <a:latin typeface="Times New Roman" panose="02020603050405020304" pitchFamily="18" charset="0"/>
              <a:cs typeface="Times New Roman" panose="02020603050405020304" pitchFamily="18" charset="0"/>
            </a:endParaRPr>
          </a:p>
          <a:p>
            <a:pPr algn="just"/>
            <a:endParaRPr lang="ru-RU" sz="2400" dirty="0">
              <a:latin typeface="Times New Roman" panose="02020603050405020304" pitchFamily="18" charset="0"/>
              <a:cs typeface="Times New Roman" panose="02020603050405020304" pitchFamily="18" charset="0"/>
            </a:endParaRPr>
          </a:p>
          <a:p>
            <a:pPr algn="just"/>
            <a:r>
              <a:rPr lang="kk-KZ" sz="2400" dirty="0" smtClean="0">
                <a:latin typeface="Times New Roman" panose="02020603050405020304" pitchFamily="18" charset="0"/>
                <a:cs typeface="Times New Roman" panose="02020603050405020304" pitchFamily="18" charset="0"/>
              </a:rPr>
              <a:t>	Толық </a:t>
            </a:r>
            <a:r>
              <a:rPr lang="kk-KZ" sz="2400" dirty="0">
                <a:latin typeface="Times New Roman" panose="02020603050405020304" pitchFamily="18" charset="0"/>
                <a:cs typeface="Times New Roman" panose="02020603050405020304" pitchFamily="18" charset="0"/>
              </a:rPr>
              <a:t>адам ілімі – өзін саналы түрде құштарлана арман қуған әрбір жастың бойына тез қонатын күрделі рухани құбылыс. Әрбір жеке адамды толық адам ілімі бойынша жаңғырту арқылы бүкіл қазақты рухани жағынан монолитті халыққа айналдыра алмаймыз. Мақсат – Абайдың толық адам ілімі арқылы қазіргі қазақ жастарын рухани монолитті қалыпқа түсіру.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мәселені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мемлекеттік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деңгейде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қолдану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ғана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мақсаттарға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жетелейді</a:t>
            </a:r>
            <a:r>
              <a:rPr lang="ru-RU" sz="2400" dirty="0">
                <a:latin typeface="Times New Roman" panose="02020603050405020304" pitchFamily="18" charset="0"/>
                <a:cs typeface="Times New Roman" panose="02020603050405020304" pitchFamily="18" charset="0"/>
              </a:rPr>
              <a:t>.</a:t>
            </a:r>
          </a:p>
          <a:p>
            <a:pPr algn="just"/>
            <a:r>
              <a:rPr lang="kk-KZ"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a:p>
            <a:pPr algn="just"/>
            <a:r>
              <a:rPr lang="kk-KZ"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237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48031" y="691978"/>
            <a:ext cx="9057503" cy="5016758"/>
          </a:xfrm>
          <a:prstGeom prst="rect">
            <a:avLst/>
          </a:prstGeom>
        </p:spPr>
        <p:txBody>
          <a:bodyPr wrap="square">
            <a:spAutoFit/>
          </a:bodyPr>
          <a:lstStyle/>
          <a:p>
            <a:r>
              <a:rPr lang="kk-KZ" sz="4000" b="1" dirty="0">
                <a:latin typeface="Times New Roman" panose="02020603050405020304" pitchFamily="18" charset="0"/>
                <a:cs typeface="Times New Roman" panose="02020603050405020304" pitchFamily="18" charset="0"/>
              </a:rPr>
              <a:t>Қандай ойларға жетеледіңіздер:</a:t>
            </a:r>
            <a:endParaRPr lang="ru-RU" sz="4000" b="1" dirty="0">
              <a:latin typeface="Times New Roman" panose="02020603050405020304" pitchFamily="18" charset="0"/>
              <a:cs typeface="Times New Roman" panose="02020603050405020304" pitchFamily="18" charset="0"/>
            </a:endParaRPr>
          </a:p>
          <a:p>
            <a:r>
              <a:rPr lang="kk-KZ" sz="4000" dirty="0">
                <a:latin typeface="Times New Roman" panose="02020603050405020304" pitchFamily="18" charset="0"/>
                <a:cs typeface="Times New Roman" panose="02020603050405020304" pitchFamily="18" charset="0"/>
              </a:rPr>
              <a:t> </a:t>
            </a:r>
            <a:endParaRPr lang="ru-RU"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kk-KZ" sz="4000" dirty="0">
                <a:latin typeface="Times New Roman" panose="02020603050405020304" pitchFamily="18" charset="0"/>
                <a:cs typeface="Times New Roman" panose="02020603050405020304" pitchFamily="18" charset="0"/>
              </a:rPr>
              <a:t>Жаңаша қабылдаудың </a:t>
            </a:r>
            <a:r>
              <a:rPr lang="kk-KZ" sz="4000" dirty="0" smtClean="0">
                <a:latin typeface="Times New Roman" panose="02020603050405020304" pitchFamily="18" charset="0"/>
                <a:cs typeface="Times New Roman" panose="02020603050405020304" pitchFamily="18" charset="0"/>
              </a:rPr>
              <a:t>жолдары;</a:t>
            </a:r>
            <a:endParaRPr lang="ru-RU"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kk-KZ" sz="4000" dirty="0">
                <a:latin typeface="Times New Roman" panose="02020603050405020304" pitchFamily="18" charset="0"/>
                <a:cs typeface="Times New Roman" panose="02020603050405020304" pitchFamily="18" charset="0"/>
              </a:rPr>
              <a:t>Ойлау көкжиегін </a:t>
            </a:r>
            <a:r>
              <a:rPr lang="kk-KZ" sz="4000" dirty="0" smtClean="0">
                <a:latin typeface="Times New Roman" panose="02020603050405020304" pitchFamily="18" charset="0"/>
                <a:cs typeface="Times New Roman" panose="02020603050405020304" pitchFamily="18" charset="0"/>
              </a:rPr>
              <a:t>кеңейту;</a:t>
            </a:r>
            <a:endParaRPr lang="ru-RU"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kk-KZ" sz="4000" dirty="0">
                <a:latin typeface="Times New Roman" panose="02020603050405020304" pitchFamily="18" charset="0"/>
                <a:cs typeface="Times New Roman" panose="02020603050405020304" pitchFamily="18" charset="0"/>
              </a:rPr>
              <a:t>Көп мәселенің күрделіден қарапайымға </a:t>
            </a:r>
            <a:r>
              <a:rPr lang="kk-KZ" sz="4000" dirty="0" smtClean="0">
                <a:latin typeface="Times New Roman" panose="02020603050405020304" pitchFamily="18" charset="0"/>
                <a:cs typeface="Times New Roman" panose="02020603050405020304" pitchFamily="18" charset="0"/>
              </a:rPr>
              <a:t>ауыстыру;</a:t>
            </a:r>
            <a:endParaRPr lang="ru-RU"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kk-KZ" sz="4000" dirty="0">
                <a:latin typeface="Times New Roman" panose="02020603050405020304" pitchFamily="18" charset="0"/>
                <a:cs typeface="Times New Roman" panose="02020603050405020304" pitchFamily="18" charset="0"/>
              </a:rPr>
              <a:t>«Төртінші ұстанымы бар ұстаз»;</a:t>
            </a:r>
            <a:endParaRPr lang="ru-RU" sz="4000" dirty="0">
              <a:latin typeface="Times New Roman" panose="02020603050405020304" pitchFamily="18" charset="0"/>
              <a:cs typeface="Times New Roman" panose="02020603050405020304" pitchFamily="18" charset="0"/>
            </a:endParaRPr>
          </a:p>
          <a:p>
            <a:r>
              <a:rPr lang="kk-KZ" sz="4000" dirty="0">
                <a:latin typeface="Times New Roman" panose="02020603050405020304" pitchFamily="18" charset="0"/>
                <a:cs typeface="Times New Roman" panose="02020603050405020304" pitchFamily="18" charset="0"/>
              </a:rPr>
              <a:t> </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60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94023" y="3244334"/>
            <a:ext cx="8377880" cy="584775"/>
          </a:xfrm>
          <a:prstGeom prst="rect">
            <a:avLst/>
          </a:prstGeom>
        </p:spPr>
        <p:txBody>
          <a:bodyPr wrap="square">
            <a:spAutoFit/>
          </a:bodyPr>
          <a:lstStyle/>
          <a:p>
            <a:pPr algn="ctr"/>
            <a:r>
              <a:rPr lang="kk-KZ" sz="3200" dirty="0">
                <a:latin typeface="Times New Roman" panose="02020603050405020304" pitchFamily="18" charset="0"/>
                <a:cs typeface="Times New Roman" panose="02020603050405020304" pitchFamily="18" charset="0"/>
              </a:rPr>
              <a:t>НАЗАРЛАРЫҢЫЗҒА РАХМЕТ!</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038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 xmlns:a16="http://schemas.microsoft.com/office/drawing/2014/main" id="{2C729A30-F429-4967-81E8-45F6757C88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 xmlns:a16="http://schemas.microsoft.com/office/drawing/2014/main" id="{19FC137C-7F97-41FA-86A1-2E01C38374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2">
            <a:extLst>
              <a:ext uri="{FF2B5EF4-FFF2-40B4-BE49-F238E27FC236}">
                <a16:creationId xmlns="" xmlns:a16="http://schemas.microsoft.com/office/drawing/2014/main" id="{9FBFB9D3-7D34-4948-B4D0-73E7B6E527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оловок 1"/>
          <p:cNvSpPr>
            <a:spLocks noGrp="1"/>
          </p:cNvSpPr>
          <p:nvPr>
            <p:ph type="ctrTitle"/>
          </p:nvPr>
        </p:nvSpPr>
        <p:spPr>
          <a:xfrm>
            <a:off x="420129" y="691978"/>
            <a:ext cx="6153665" cy="5671752"/>
          </a:xfrm>
        </p:spPr>
        <p:txBody>
          <a:bodyPr>
            <a:normAutofit fontScale="90000"/>
          </a:bodyPr>
          <a:lstStyle/>
          <a:p>
            <a:pPr algn="just"/>
            <a:r>
              <a:rPr lang="kk-KZ" sz="2200" dirty="0">
                <a:latin typeface="Times New Roman" panose="02020603050405020304" pitchFamily="18" charset="0"/>
                <a:cs typeface="Times New Roman" panose="02020603050405020304" pitchFamily="18" charset="0"/>
              </a:rPr>
              <a:t> - қазақ тілінде ойын жүйелі түрде пайымдау; </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пікір алмасу жағдайында  студенттердің сыни тұрғыдан ойлау  құзыреттілігін дамыту;</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рухани жаңғыру үрдісіне қатысты өз ой-тұжырымын ауызша, жазбаша жеткізу, бірлесіп   жоба дайындау дағдыларын қалыптастыру;</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қоғамдық сана, тарихи сана, ұлттық сананың саяси, әлеуметтік және экономика,  саласындағы көзқарастарды түсініп, талдай білуге үйрету;</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рухани жаңғыру бойынша жүзеге асқан бағдарламаларды сараптау және талдау.</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a:t>
            </a:r>
            <a:r>
              <a:rPr lang="ru-RU" dirty="0"/>
              <a:t/>
            </a:r>
            <a:br>
              <a:rPr lang="ru-RU" dirty="0"/>
            </a:br>
            <a:endParaRPr lang="ru-RU" dirty="0"/>
          </a:p>
        </p:txBody>
      </p:sp>
      <p:pic>
        <p:nvPicPr>
          <p:cNvPr id="20" name="Picture 3" descr="Цветные карандаши внутри карандаша, которая находится вверху таблицы &quot;дерево&quot;">
            <a:extLst>
              <a:ext uri="{FF2B5EF4-FFF2-40B4-BE49-F238E27FC236}">
                <a16:creationId xmlns="" xmlns:a16="http://schemas.microsoft.com/office/drawing/2014/main" id="{D785E119-1978-C2B2-DD19-4A10F7A55A7E}"/>
              </a:ext>
            </a:extLst>
          </p:cNvPr>
          <p:cNvPicPr>
            <a:picLocks noChangeAspect="1"/>
          </p:cNvPicPr>
          <p:nvPr/>
        </p:nvPicPr>
        <p:blipFill rotWithShape="1">
          <a:blip r:embed="rId2"/>
          <a:srcRect l="47134" r="1971" b="-3"/>
          <a:stretch/>
        </p:blipFill>
        <p:spPr>
          <a:xfrm>
            <a:off x="6967903" y="-14"/>
            <a:ext cx="5236733" cy="6858000"/>
          </a:xfrm>
          <a:prstGeom prst="rect">
            <a:avLst/>
          </a:prstGeom>
        </p:spPr>
      </p:pic>
    </p:spTree>
    <p:extLst>
      <p:ext uri="{BB962C8B-B14F-4D97-AF65-F5344CB8AC3E}">
        <p14:creationId xmlns:p14="http://schemas.microsoft.com/office/powerpoint/2010/main" val="2625689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 xmlns:a16="http://schemas.microsoft.com/office/drawing/2014/main" id="{2C729A30-F429-4967-81E8-45F6757C88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2">
            <a:extLst>
              <a:ext uri="{FF2B5EF4-FFF2-40B4-BE49-F238E27FC236}">
                <a16:creationId xmlns="" xmlns:a16="http://schemas.microsoft.com/office/drawing/2014/main" id="{9FBFB9D3-7D34-4948-B4D0-73E7B6E527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оловок 1"/>
          <p:cNvSpPr>
            <a:spLocks noGrp="1"/>
          </p:cNvSpPr>
          <p:nvPr>
            <p:ph type="ctrTitle"/>
          </p:nvPr>
        </p:nvSpPr>
        <p:spPr>
          <a:xfrm>
            <a:off x="259491" y="852616"/>
            <a:ext cx="8933935" cy="5375189"/>
          </a:xfrm>
        </p:spPr>
        <p:txBody>
          <a:bodyPr>
            <a:normAutofit/>
          </a:bodyPr>
          <a:lstStyle/>
          <a:p>
            <a:pPr lvl="0"/>
            <a:r>
              <a:rPr lang="kk-KZ" sz="2400" dirty="0" smtClean="0">
                <a:latin typeface="Times New Roman" panose="02020603050405020304" pitchFamily="18" charset="0"/>
                <a:cs typeface="Times New Roman" panose="02020603050405020304" pitchFamily="18" charset="0"/>
              </a:rPr>
              <a:t>- ұлттық </a:t>
            </a:r>
            <a:r>
              <a:rPr lang="kk-KZ" sz="2400" dirty="0">
                <a:latin typeface="Times New Roman" panose="02020603050405020304" pitchFamily="18" charset="0"/>
                <a:cs typeface="Times New Roman" panose="02020603050405020304" pitchFamily="18" charset="0"/>
              </a:rPr>
              <a:t>сана ұғымы мен өткен буындардың оның дамуына байланысты тәжірибелеріне, мәдени дәстүрдің өзегі мен рухани кодты сақтау, сол сияқты қоғамдық сананың жаңғыртуы мен ұлттық өз-өзін дамыту әлеуетіне қатысты білімдер жүйесін </a:t>
            </a:r>
            <a:r>
              <a:rPr lang="kk-KZ" sz="2400" dirty="0" smtClean="0">
                <a:latin typeface="Times New Roman" panose="02020603050405020304" pitchFamily="18" charset="0"/>
                <a:cs typeface="Times New Roman" panose="02020603050405020304" pitchFamily="18" charset="0"/>
              </a:rPr>
              <a:t>қалыптастырады;</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400" dirty="0" smtClean="0">
                <a:latin typeface="Times New Roman" panose="02020603050405020304" pitchFamily="18" charset="0"/>
                <a:cs typeface="Times New Roman" panose="02020603050405020304" pitchFamily="18" charset="0"/>
              </a:rPr>
              <a:t>- </a:t>
            </a:r>
            <a:r>
              <a:rPr lang="kk-KZ" sz="2400" dirty="0" smtClean="0">
                <a:latin typeface="Times New Roman" panose="02020603050405020304" pitchFamily="18" charset="0"/>
                <a:cs typeface="Times New Roman" panose="02020603050405020304" pitchFamily="18" charset="0"/>
              </a:rPr>
              <a:t>нақты </a:t>
            </a:r>
            <a:r>
              <a:rPr lang="kk-KZ" sz="2400" dirty="0">
                <a:latin typeface="Times New Roman" panose="02020603050405020304" pitchFamily="18" charset="0"/>
                <a:cs typeface="Times New Roman" panose="02020603050405020304" pitchFamily="18" charset="0"/>
              </a:rPr>
              <a:t>тарихи  және теориялық деңгейде өз халқының өткені жөнінде білімдерді өзге қауымдастықтар тарихымен байланыстырып көрсете білу қабілетін меңгереді;</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kk-KZ" sz="2400" dirty="0">
                <a:latin typeface="Times New Roman" panose="02020603050405020304" pitchFamily="18" charset="0"/>
                <a:cs typeface="Times New Roman" panose="02020603050405020304" pitchFamily="18" charset="0"/>
              </a:rPr>
              <a:t>тарихи тағдыры, дәстүрі, мәдениеті, тілі мен ділі ортақ қауымдастық ретінде халықтың тарихи санасының сақталуын әрі рухани жаңғырудың қажеттілігін түсінеді;</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pic>
        <p:nvPicPr>
          <p:cNvPr id="20" name="Picture 3" descr="Цветные карандаши внутри карандаша, которая находится вверху таблицы &quot;дерево&quot;">
            <a:extLst>
              <a:ext uri="{FF2B5EF4-FFF2-40B4-BE49-F238E27FC236}">
                <a16:creationId xmlns="" xmlns:a16="http://schemas.microsoft.com/office/drawing/2014/main" id="{D785E119-1978-C2B2-DD19-4A10F7A55A7E}"/>
              </a:ext>
            </a:extLst>
          </p:cNvPr>
          <p:cNvPicPr>
            <a:picLocks noChangeAspect="1"/>
          </p:cNvPicPr>
          <p:nvPr/>
        </p:nvPicPr>
        <p:blipFill rotWithShape="1">
          <a:blip r:embed="rId2"/>
          <a:srcRect l="47134" r="1971" b="-3"/>
          <a:stretch/>
        </p:blipFill>
        <p:spPr>
          <a:xfrm>
            <a:off x="9316995" y="-14"/>
            <a:ext cx="2887641" cy="6858000"/>
          </a:xfrm>
          <a:prstGeom prst="rect">
            <a:avLst/>
          </a:prstGeom>
        </p:spPr>
      </p:pic>
    </p:spTree>
    <p:extLst>
      <p:ext uri="{BB962C8B-B14F-4D97-AF65-F5344CB8AC3E}">
        <p14:creationId xmlns:p14="http://schemas.microsoft.com/office/powerpoint/2010/main" val="289124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 xmlns:a16="http://schemas.microsoft.com/office/drawing/2014/main" id="{2C729A30-F429-4967-81E8-45F6757C88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2">
            <a:extLst>
              <a:ext uri="{FF2B5EF4-FFF2-40B4-BE49-F238E27FC236}">
                <a16:creationId xmlns="" xmlns:a16="http://schemas.microsoft.com/office/drawing/2014/main" id="{9FBFB9D3-7D34-4948-B4D0-73E7B6E527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оловок 1"/>
          <p:cNvSpPr>
            <a:spLocks noGrp="1"/>
          </p:cNvSpPr>
          <p:nvPr>
            <p:ph type="ctrTitle"/>
          </p:nvPr>
        </p:nvSpPr>
        <p:spPr>
          <a:xfrm>
            <a:off x="370703" y="345988"/>
            <a:ext cx="7797113" cy="5894173"/>
          </a:xfrm>
        </p:spPr>
        <p:txBody>
          <a:bodyPr>
            <a:noAutofit/>
          </a:bodyPr>
          <a:lstStyle/>
          <a:p>
            <a:r>
              <a:rPr lang="kk-KZ" sz="2400" dirty="0" smtClean="0">
                <a:latin typeface="Times New Roman" panose="02020603050405020304" pitchFamily="18" charset="0"/>
                <a:cs typeface="Times New Roman" panose="02020603050405020304" pitchFamily="18" charset="0"/>
              </a:rPr>
              <a:t>- елдің </a:t>
            </a:r>
            <a:r>
              <a:rPr lang="kk-KZ" sz="2400" dirty="0">
                <a:latin typeface="Times New Roman" panose="02020603050405020304" pitchFamily="18" charset="0"/>
                <a:cs typeface="Times New Roman" panose="02020603050405020304" pitchFamily="18" charset="0"/>
              </a:rPr>
              <a:t>қоғамдық санасының жаңғыруында өткеннің инновациялық элементтерін қолданып жаңа шешімдер іздеуге дағдыланады;</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400" dirty="0" smtClean="0">
                <a:latin typeface="Times New Roman" panose="02020603050405020304" pitchFamily="18" charset="0"/>
                <a:cs typeface="Times New Roman" panose="02020603050405020304" pitchFamily="18" charset="0"/>
              </a:rPr>
              <a:t>- </a:t>
            </a:r>
            <a:r>
              <a:rPr lang="kk-KZ" sz="2400" dirty="0" smtClean="0">
                <a:latin typeface="Times New Roman" panose="02020603050405020304" pitchFamily="18" charset="0"/>
                <a:cs typeface="Times New Roman" panose="02020603050405020304" pitchFamily="18" charset="0"/>
              </a:rPr>
              <a:t>адами </a:t>
            </a:r>
            <a:r>
              <a:rPr lang="kk-KZ" sz="2400" dirty="0">
                <a:latin typeface="Times New Roman" panose="02020603050405020304" pitchFamily="18" charset="0"/>
                <a:cs typeface="Times New Roman" panose="02020603050405020304" pitchFamily="18" charset="0"/>
              </a:rPr>
              <a:t>қауымның  дамуының рухани жағына жататын тарихи сананы пайымдаудағы жүйелілік тұрғыны игереді;</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400" dirty="0" smtClean="0">
                <a:latin typeface="Times New Roman" panose="02020603050405020304" pitchFamily="18" charset="0"/>
                <a:cs typeface="Times New Roman" panose="02020603050405020304" pitchFamily="18" charset="0"/>
              </a:rPr>
              <a:t>- </a:t>
            </a:r>
            <a:r>
              <a:rPr lang="kk-KZ" sz="2400" dirty="0" smtClean="0">
                <a:latin typeface="Times New Roman" panose="02020603050405020304" pitchFamily="18" charset="0"/>
                <a:cs typeface="Times New Roman" panose="02020603050405020304" pitchFamily="18" charset="0"/>
              </a:rPr>
              <a:t>сананың </a:t>
            </a:r>
            <a:r>
              <a:rPr lang="kk-KZ" sz="2400" dirty="0">
                <a:latin typeface="Times New Roman" panose="02020603050405020304" pitchFamily="18" charset="0"/>
                <a:cs typeface="Times New Roman" panose="02020603050405020304" pitchFamily="18" charset="0"/>
              </a:rPr>
              <a:t>модельдерін өзіндік жолмен көрсетіп беруге қабілет, санаға қатысты құбылыстарды ұғындырып, түсіндіре алу, оларды тарих контекстінде қабылдау және негіздеу, прогрессивтік тарихи оқиғаларды салыстыру әрі ерекшеліктерін анықтау.</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pic>
        <p:nvPicPr>
          <p:cNvPr id="20" name="Picture 3" descr="Цветные карандаши внутри карандаша, которая находится вверху таблицы &quot;дерево&quot;">
            <a:extLst>
              <a:ext uri="{FF2B5EF4-FFF2-40B4-BE49-F238E27FC236}">
                <a16:creationId xmlns="" xmlns:a16="http://schemas.microsoft.com/office/drawing/2014/main" id="{D785E119-1978-C2B2-DD19-4A10F7A55A7E}"/>
              </a:ext>
            </a:extLst>
          </p:cNvPr>
          <p:cNvPicPr>
            <a:picLocks noChangeAspect="1"/>
          </p:cNvPicPr>
          <p:nvPr/>
        </p:nvPicPr>
        <p:blipFill rotWithShape="1">
          <a:blip r:embed="rId2"/>
          <a:srcRect l="47134" r="1971" b="-3"/>
          <a:stretch/>
        </p:blipFill>
        <p:spPr>
          <a:xfrm>
            <a:off x="9119286" y="-14"/>
            <a:ext cx="3085350" cy="6858000"/>
          </a:xfrm>
          <a:prstGeom prst="rect">
            <a:avLst/>
          </a:prstGeom>
        </p:spPr>
      </p:pic>
    </p:spTree>
    <p:extLst>
      <p:ext uri="{BB962C8B-B14F-4D97-AF65-F5344CB8AC3E}">
        <p14:creationId xmlns:p14="http://schemas.microsoft.com/office/powerpoint/2010/main" val="2972548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0130" y="345988"/>
            <a:ext cx="10750378" cy="6370975"/>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1905 </a:t>
            </a:r>
            <a:r>
              <a:rPr lang="ru-RU" sz="2400" dirty="0" err="1" smtClean="0">
                <a:latin typeface="Times New Roman" panose="02020603050405020304" pitchFamily="18" charset="0"/>
                <a:cs typeface="Times New Roman" panose="02020603050405020304" pitchFamily="18" charset="0"/>
              </a:rPr>
              <a:t>жылғы</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қарашада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Ресейде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өткен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Жергілікті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қалалық</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қайраткерлердің</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Москвадағы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сьезінде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еркін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қолдану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қазақтардың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таяу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арадағы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мұқтажы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мәлімдеді</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Қарқаралы</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уезіндегі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қазақтардың</a:t>
            </a:r>
            <a:r>
              <a:rPr lang="ru-RU" sz="2400" dirty="0">
                <a:latin typeface="Times New Roman" panose="02020603050405020304" pitchFamily="18" charset="0"/>
                <a:cs typeface="Times New Roman" panose="02020603050405020304" pitchFamily="18" charset="0"/>
              </a:rPr>
              <a:t> 11 </a:t>
            </a:r>
            <a:r>
              <a:rPr lang="ru-RU" sz="2400" dirty="0" err="1">
                <a:latin typeface="Times New Roman" panose="02020603050405020304" pitchFamily="18" charset="0"/>
                <a:cs typeface="Times New Roman" panose="02020603050405020304" pitchFamily="18" charset="0"/>
              </a:rPr>
              <a:t>тармақтан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тұратын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құзырхатын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ұйымдастырып</a:t>
            </a:r>
            <a:r>
              <a:rPr lang="ru-RU" sz="2400" dirty="0">
                <a:latin typeface="Times New Roman" panose="02020603050405020304" pitchFamily="18" charset="0"/>
                <a:cs typeface="Times New Roman" panose="02020603050405020304" pitchFamily="18" charset="0"/>
              </a:rPr>
              <a:t>, оны </a:t>
            </a:r>
            <a:r>
              <a:rPr lang="ru-RU" sz="2400" dirty="0" err="1">
                <a:latin typeface="Times New Roman" panose="02020603050405020304" pitchFamily="18" charset="0"/>
                <a:cs typeface="Times New Roman" panose="02020603050405020304" pitchFamily="18" charset="0"/>
              </a:rPr>
              <a:t>орыс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шығатын</a:t>
            </a:r>
            <a:r>
              <a:rPr lang="ru-RU" sz="2400" dirty="0">
                <a:latin typeface="Times New Roman" panose="02020603050405020304" pitchFamily="18" charset="0"/>
                <a:cs typeface="Times New Roman" panose="02020603050405020304" pitchFamily="18" charset="0"/>
              </a:rPr>
              <a:t> «Сын отечества» </a:t>
            </a:r>
            <a:r>
              <a:rPr lang="ru-RU" sz="2400" dirty="0" err="1">
                <a:latin typeface="Times New Roman" panose="02020603050405020304" pitchFamily="18" charset="0"/>
                <a:cs typeface="Times New Roman" panose="02020603050405020304" pitchFamily="18" charset="0"/>
              </a:rPr>
              <a:t>газетінің</a:t>
            </a:r>
            <a:r>
              <a:rPr lang="ru-RU" sz="2400" dirty="0">
                <a:latin typeface="Times New Roman" panose="02020603050405020304" pitchFamily="18" charset="0"/>
                <a:cs typeface="Times New Roman" panose="02020603050405020304" pitchFamily="18" charset="0"/>
              </a:rPr>
              <a:t> 1905 </a:t>
            </a:r>
            <a:r>
              <a:rPr lang="ru-RU" sz="2400" dirty="0" err="1">
                <a:latin typeface="Times New Roman" panose="02020603050405020304" pitchFamily="18" charset="0"/>
                <a:cs typeface="Times New Roman" panose="02020603050405020304" pitchFamily="18" charset="0"/>
              </a:rPr>
              <a:t>жылғы</a:t>
            </a:r>
            <a:r>
              <a:rPr lang="ru-RU" sz="2400" dirty="0">
                <a:latin typeface="Times New Roman" panose="02020603050405020304" pitchFamily="18" charset="0"/>
                <a:cs typeface="Times New Roman" panose="02020603050405020304" pitchFamily="18" charset="0"/>
              </a:rPr>
              <a:t> 4 </a:t>
            </a:r>
            <a:r>
              <a:rPr lang="ru-RU" sz="2400" dirty="0" err="1">
                <a:latin typeface="Times New Roman" panose="02020603050405020304" pitchFamily="18" charset="0"/>
                <a:cs typeface="Times New Roman" panose="02020603050405020304" pitchFamily="18" charset="0"/>
              </a:rPr>
              <a:t>қыркүйектегі</a:t>
            </a:r>
            <a:r>
              <a:rPr lang="ru-RU" sz="2400" dirty="0">
                <a:latin typeface="Times New Roman" panose="02020603050405020304" pitchFamily="18" charset="0"/>
                <a:cs typeface="Times New Roman" panose="02020603050405020304" pitchFamily="18" charset="0"/>
              </a:rPr>
              <a:t> 173-санында </a:t>
            </a:r>
            <a:r>
              <a:rPr lang="ru-RU" sz="2400" dirty="0" err="1">
                <a:latin typeface="Times New Roman" panose="02020603050405020304" pitchFamily="18" charset="0"/>
                <a:cs typeface="Times New Roman" panose="02020603050405020304" pitchFamily="18" charset="0"/>
              </a:rPr>
              <a:t>өз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атынан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жариялаған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тармақтың</a:t>
            </a:r>
            <a:r>
              <a:rPr lang="ru-RU" sz="2400" dirty="0">
                <a:latin typeface="Times New Roman" panose="02020603050405020304" pitchFamily="18" charset="0"/>
                <a:cs typeface="Times New Roman" panose="02020603050405020304" pitchFamily="18" charset="0"/>
              </a:rPr>
              <a:t> 2,3,7,8-тармақтарында </a:t>
            </a:r>
            <a:r>
              <a:rPr lang="ru-RU" sz="2400" dirty="0" err="1">
                <a:latin typeface="Times New Roman" panose="02020603050405020304" pitchFamily="18" charset="0"/>
                <a:cs typeface="Times New Roman" panose="02020603050405020304" pitchFamily="18" charset="0"/>
              </a:rPr>
              <a:t>қазақ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мәселелері</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көтерілді</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Ахмет</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Байтұрсынұлы</a:t>
            </a:r>
            <a:r>
              <a:rPr lang="ru-RU" sz="2400" dirty="0" smtClean="0">
                <a:latin typeface="Times New Roman" panose="02020603050405020304" pitchFamily="18" charset="0"/>
                <a:cs typeface="Times New Roman" panose="02020603050405020304" pitchFamily="18" charset="0"/>
              </a:rPr>
              <a:t>).</a:t>
            </a:r>
          </a:p>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Әлихан</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Бөкейханов</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Орыстандыру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саясаты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қазақтардың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тілінде</a:t>
            </a:r>
            <a:r>
              <a:rPr lang="ru-RU" sz="2400" dirty="0">
                <a:latin typeface="Times New Roman" panose="02020603050405020304" pitchFamily="18" charset="0"/>
                <a:cs typeface="Times New Roman" panose="02020603050405020304" pitchFamily="18" charset="0"/>
              </a:rPr>
              <a:t> хат </a:t>
            </a:r>
            <a:r>
              <a:rPr lang="ru-RU" sz="2400" dirty="0" err="1">
                <a:latin typeface="Times New Roman" panose="02020603050405020304" pitchFamily="18" charset="0"/>
                <a:cs typeface="Times New Roman" panose="02020603050405020304" pitchFamily="18" charset="0"/>
              </a:rPr>
              <a:t>тануын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тежеудің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барлық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амал-тәсілдерін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қарастыруды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талап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етті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деп</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жазды</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Ә.Бөкейхан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бастаған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Алаш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зиялылары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жасап</a:t>
            </a:r>
            <a:r>
              <a:rPr lang="ru-RU" sz="2400" dirty="0">
                <a:latin typeface="Times New Roman" panose="02020603050405020304" pitchFamily="18" charset="0"/>
                <a:cs typeface="Times New Roman" panose="02020603050405020304" pitchFamily="18" charset="0"/>
              </a:rPr>
              <a:t>, 1917 </a:t>
            </a:r>
            <a:r>
              <a:rPr lang="ru-RU" sz="2400" dirty="0" err="1">
                <a:latin typeface="Times New Roman" panose="02020603050405020304" pitchFamily="18" charset="0"/>
                <a:cs typeface="Times New Roman" panose="02020603050405020304" pitchFamily="18" charset="0"/>
              </a:rPr>
              <a:t>жылы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Орынборда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газетінің</a:t>
            </a:r>
            <a:r>
              <a:rPr lang="ru-RU" sz="2400" dirty="0">
                <a:latin typeface="Times New Roman" panose="02020603050405020304" pitchFamily="18" charset="0"/>
                <a:cs typeface="Times New Roman" panose="02020603050405020304" pitchFamily="18" charset="0"/>
              </a:rPr>
              <a:t> №251 </a:t>
            </a:r>
            <a:r>
              <a:rPr lang="ru-RU" sz="2400" dirty="0" err="1">
                <a:latin typeface="Times New Roman" panose="02020603050405020304" pitchFamily="18" charset="0"/>
                <a:cs typeface="Times New Roman" panose="02020603050405020304" pitchFamily="18" charset="0"/>
              </a:rPr>
              <a:t>санында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жарияланған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Алаш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партиясының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бағдарламасының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жобасында</a:t>
            </a:r>
            <a:r>
              <a:rPr lang="ru-RU" sz="2400" dirty="0">
                <a:latin typeface="Times New Roman" panose="02020603050405020304" pitchFamily="18" charset="0"/>
                <a:cs typeface="Times New Roman" panose="02020603050405020304" pitchFamily="18" charset="0"/>
              </a:rPr>
              <a:t> «Би </a:t>
            </a:r>
            <a:r>
              <a:rPr lang="ru-RU" sz="2400" dirty="0" err="1">
                <a:latin typeface="Times New Roman" panose="02020603050405020304" pitchFamily="18" charset="0"/>
                <a:cs typeface="Times New Roman" panose="02020603050405020304" pitchFamily="18" charset="0"/>
              </a:rPr>
              <a:t>һәм</a:t>
            </a:r>
            <a:r>
              <a:rPr lang="ru-RU" sz="2400" dirty="0">
                <a:latin typeface="Times New Roman" panose="02020603050405020304" pitchFamily="18" charset="0"/>
                <a:cs typeface="Times New Roman" panose="02020603050405020304" pitchFamily="18" charset="0"/>
              </a:rPr>
              <a:t> судия </a:t>
            </a:r>
            <a:r>
              <a:rPr lang="ru-RU" sz="2400" dirty="0" err="1">
                <a:latin typeface="Times New Roman" panose="02020603050405020304" pitchFamily="18" charset="0"/>
                <a:cs typeface="Times New Roman" panose="02020603050405020304" pitchFamily="18" charset="0"/>
              </a:rPr>
              <a:t>жергілікті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жұрттың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білуі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жерде</a:t>
            </a:r>
            <a:r>
              <a:rPr lang="ru-RU" sz="2400" dirty="0">
                <a:latin typeface="Times New Roman" panose="02020603050405020304" pitchFamily="18" charset="0"/>
                <a:cs typeface="Times New Roman" panose="02020603050405020304" pitchFamily="18" charset="0"/>
              </a:rPr>
              <a:t> сот </a:t>
            </a:r>
            <a:r>
              <a:rPr lang="ru-RU" sz="2400" dirty="0" err="1">
                <a:latin typeface="Times New Roman" panose="02020603050405020304" pitchFamily="18" charset="0"/>
                <a:cs typeface="Times New Roman" panose="02020603050405020304" pitchFamily="18" charset="0"/>
              </a:rPr>
              <a:t>тілі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болуы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Присяжныйлар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қазақтан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алынуы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керектігі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Билік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һәм</a:t>
            </a:r>
            <a:r>
              <a:rPr lang="ru-RU" sz="2400" dirty="0">
                <a:latin typeface="Times New Roman" panose="02020603050405020304" pitchFamily="18" charset="0"/>
                <a:cs typeface="Times New Roman" panose="02020603050405020304" pitchFamily="18" charset="0"/>
              </a:rPr>
              <a:t> сот» </a:t>
            </a:r>
            <a:r>
              <a:rPr lang="ru-RU" sz="2400" dirty="0" err="1">
                <a:latin typeface="Times New Roman" panose="02020603050405020304" pitchFamily="18" charset="0"/>
                <a:cs typeface="Times New Roman" panose="02020603050405020304" pitchFamily="18" charset="0"/>
              </a:rPr>
              <a:t>бөлімінде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Бастауыш</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мектептерде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оқуы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тілінде</a:t>
            </a:r>
            <a:r>
              <a:rPr lang="ru-RU" sz="2400" dirty="0">
                <a:latin typeface="Times New Roman" panose="02020603050405020304" pitchFamily="18" charset="0"/>
                <a:cs typeface="Times New Roman" panose="02020603050405020304" pitchFamily="18" charset="0"/>
              </a:rPr>
              <a:t> орта </a:t>
            </a:r>
            <a:r>
              <a:rPr lang="ru-RU" sz="2400" dirty="0" err="1">
                <a:latin typeface="Times New Roman" panose="02020603050405020304" pitchFamily="18" charset="0"/>
                <a:cs typeface="Times New Roman" panose="02020603050405020304" pitchFamily="18" charset="0"/>
              </a:rPr>
              <a:t>мектеп</a:t>
            </a:r>
            <a:r>
              <a:rPr lang="ru-RU" sz="2400" dirty="0">
                <a:latin typeface="Times New Roman" panose="02020603050405020304" pitchFamily="18" charset="0"/>
                <a:cs typeface="Times New Roman" panose="02020603050405020304" pitchFamily="18" charset="0"/>
              </a:rPr>
              <a:t>, университет </a:t>
            </a:r>
            <a:r>
              <a:rPr lang="ru-RU" sz="2400" dirty="0" err="1">
                <a:latin typeface="Times New Roman" panose="02020603050405020304" pitchFamily="18" charset="0"/>
                <a:cs typeface="Times New Roman" panose="02020603050405020304" pitchFamily="18" charset="0"/>
              </a:rPr>
              <a:t>ашуы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Ғылым-білім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үйрету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бөлімінде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қажеттігі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жазылған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Оқулықтар</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жазылды</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44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76184" y="815546"/>
            <a:ext cx="10058400" cy="4247317"/>
          </a:xfrm>
          <a:prstGeom prst="rect">
            <a:avLst/>
          </a:prstGeom>
        </p:spPr>
        <p:txBody>
          <a:bodyPr wrap="square">
            <a:spAutoFit/>
          </a:bodyPr>
          <a:lstStyle/>
          <a:p>
            <a:pPr algn="ctr"/>
            <a:r>
              <a:rPr lang="kk-KZ" sz="3600" b="1" dirty="0">
                <a:latin typeface="Times New Roman" panose="02020603050405020304" pitchFamily="18" charset="0"/>
                <a:cs typeface="Times New Roman" panose="02020603050405020304" pitchFamily="18" charset="0"/>
              </a:rPr>
              <a:t>«ҮШ АНЫҚ</a:t>
            </a:r>
            <a:r>
              <a:rPr lang="kk-KZ" sz="3600" b="1" dirty="0" smtClean="0">
                <a:latin typeface="Times New Roman" panose="02020603050405020304" pitchFamily="18" charset="0"/>
                <a:cs typeface="Times New Roman" panose="02020603050405020304" pitchFamily="18" charset="0"/>
              </a:rPr>
              <a:t>»</a:t>
            </a:r>
          </a:p>
          <a:p>
            <a:pPr algn="ctr"/>
            <a:endParaRPr lang="kk-KZ" sz="3600" b="1" dirty="0">
              <a:latin typeface="Times New Roman" panose="02020603050405020304" pitchFamily="18" charset="0"/>
              <a:cs typeface="Times New Roman" panose="02020603050405020304" pitchFamily="18" charset="0"/>
            </a:endParaRPr>
          </a:p>
          <a:p>
            <a:pPr algn="ctr"/>
            <a:r>
              <a:rPr lang="kk-KZ" sz="3600" dirty="0">
                <a:latin typeface="Times New Roman" panose="02020603050405020304" pitchFamily="18" charset="0"/>
                <a:cs typeface="Times New Roman" panose="02020603050405020304" pitchFamily="18" charset="0"/>
              </a:rPr>
              <a:t>Сонда «анық» дегеніміз не? </a:t>
            </a:r>
            <a:endParaRPr lang="ru-RU" sz="3600" dirty="0">
              <a:latin typeface="Times New Roman" panose="02020603050405020304" pitchFamily="18" charset="0"/>
              <a:cs typeface="Times New Roman" panose="02020603050405020304" pitchFamily="18" charset="0"/>
            </a:endParaRPr>
          </a:p>
          <a:p>
            <a:pPr algn="ctr"/>
            <a:r>
              <a:rPr lang="kk-KZ" sz="3600" dirty="0">
                <a:latin typeface="Times New Roman" panose="02020603050405020304" pitchFamily="18" charset="0"/>
                <a:cs typeface="Times New Roman" panose="02020603050405020304" pitchFamily="18" charset="0"/>
              </a:rPr>
              <a:t> </a:t>
            </a:r>
            <a:endParaRPr lang="ru-RU" sz="3600" dirty="0">
              <a:latin typeface="Times New Roman" panose="02020603050405020304" pitchFamily="18" charset="0"/>
              <a:cs typeface="Times New Roman" panose="02020603050405020304" pitchFamily="18" charset="0"/>
            </a:endParaRPr>
          </a:p>
          <a:p>
            <a:pPr algn="ctr"/>
            <a:r>
              <a:rPr lang="kk-KZ" sz="3600" dirty="0">
                <a:latin typeface="Times New Roman" panose="02020603050405020304" pitchFamily="18" charset="0"/>
                <a:cs typeface="Times New Roman" panose="02020603050405020304" pitchFamily="18" charset="0"/>
              </a:rPr>
              <a:t>ХІХ </a:t>
            </a:r>
            <a:r>
              <a:rPr lang="kk-KZ" sz="3600" dirty="0" smtClean="0">
                <a:latin typeface="Times New Roman" panose="02020603050405020304" pitchFamily="18" charset="0"/>
                <a:cs typeface="Times New Roman" panose="02020603050405020304" pitchFamily="18" charset="0"/>
              </a:rPr>
              <a:t>ғасырдың аяқ </a:t>
            </a:r>
            <a:r>
              <a:rPr lang="kk-KZ" sz="3600" dirty="0">
                <a:latin typeface="Times New Roman" panose="02020603050405020304" pitchFamily="18" charset="0"/>
                <a:cs typeface="Times New Roman" panose="02020603050405020304" pitchFamily="18" charset="0"/>
              </a:rPr>
              <a:t>шенінде дүние өздігінен, жаратушы ие жоқ деген жол тұйыққа тірелді. Сол кезде позитивизм деген ағым пайда болды. </a:t>
            </a:r>
            <a:endParaRPr lang="ru-RU" sz="36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985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ШӘКӘРІМ ҚҰДАЙБЕРДІҰЛЫ. ӨМІРДЕРЕК."/>
          <p:cNvPicPr/>
          <p:nvPr/>
        </p:nvPicPr>
        <p:blipFill>
          <a:blip r:embed="rId2">
            <a:extLst>
              <a:ext uri="{28A0092B-C50C-407E-A947-70E740481C1C}">
                <a14:useLocalDpi xmlns:a14="http://schemas.microsoft.com/office/drawing/2010/main" val="0"/>
              </a:ext>
            </a:extLst>
          </a:blip>
          <a:srcRect/>
          <a:stretch>
            <a:fillRect/>
          </a:stretch>
        </p:blipFill>
        <p:spPr bwMode="auto">
          <a:xfrm>
            <a:off x="763416" y="847853"/>
            <a:ext cx="1990725" cy="2295525"/>
          </a:xfrm>
          <a:prstGeom prst="rect">
            <a:avLst/>
          </a:prstGeom>
          <a:noFill/>
          <a:ln>
            <a:noFill/>
          </a:ln>
        </p:spPr>
      </p:pic>
      <p:pic>
        <p:nvPicPr>
          <p:cNvPr id="3" name="Рисунок 2" descr="https://abaialemi.kz/upload/thumbed/739x0/158328_1498851075_739_0_0.jpg"/>
          <p:cNvPicPr/>
          <p:nvPr/>
        </p:nvPicPr>
        <p:blipFill>
          <a:blip r:embed="rId3">
            <a:extLst>
              <a:ext uri="{28A0092B-C50C-407E-A947-70E740481C1C}">
                <a14:useLocalDpi xmlns:a14="http://schemas.microsoft.com/office/drawing/2010/main" val="0"/>
              </a:ext>
            </a:extLst>
          </a:blip>
          <a:srcRect/>
          <a:stretch>
            <a:fillRect/>
          </a:stretch>
        </p:blipFill>
        <p:spPr bwMode="auto">
          <a:xfrm>
            <a:off x="763416" y="3428999"/>
            <a:ext cx="1990725" cy="2295525"/>
          </a:xfrm>
          <a:prstGeom prst="rect">
            <a:avLst/>
          </a:prstGeom>
          <a:noFill/>
          <a:ln>
            <a:noFill/>
          </a:ln>
        </p:spPr>
      </p:pic>
      <p:sp>
        <p:nvSpPr>
          <p:cNvPr id="4" name="Прямоугольник 3"/>
          <p:cNvSpPr/>
          <p:nvPr/>
        </p:nvSpPr>
        <p:spPr>
          <a:xfrm>
            <a:off x="3048000" y="1582341"/>
            <a:ext cx="8938054" cy="4154984"/>
          </a:xfrm>
          <a:prstGeom prst="rect">
            <a:avLst/>
          </a:prstGeom>
        </p:spPr>
        <p:txBody>
          <a:bodyPr wrap="square">
            <a:spAutoFit/>
          </a:bodyPr>
          <a:lstStyle/>
          <a:p>
            <a:pPr algn="just"/>
            <a:r>
              <a:rPr lang="kk-KZ" sz="2400" dirty="0" smtClean="0">
                <a:latin typeface="Times New Roman" panose="02020603050405020304" pitchFamily="18" charset="0"/>
                <a:cs typeface="Times New Roman" panose="02020603050405020304" pitchFamily="18" charset="0"/>
              </a:rPr>
              <a:t>	Шәкәрім </a:t>
            </a:r>
            <a:r>
              <a:rPr lang="kk-KZ" sz="2400" dirty="0">
                <a:latin typeface="Times New Roman" panose="02020603050405020304" pitchFamily="18" charset="0"/>
                <a:cs typeface="Times New Roman" panose="02020603050405020304" pitchFamily="18" charset="0"/>
              </a:rPr>
              <a:t>позитивизмді қазақшаға «анық» деп аударған. </a:t>
            </a:r>
            <a:r>
              <a:rPr lang="ru-RU" sz="2400" dirty="0" err="1">
                <a:latin typeface="Times New Roman" panose="02020603050405020304" pitchFamily="18" charset="0"/>
                <a:cs typeface="Times New Roman" panose="02020603050405020304" pitchFamily="18" charset="0"/>
              </a:rPr>
              <a:t>Ұтымды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аударма</a:t>
            </a:r>
            <a:r>
              <a:rPr lang="ru-RU" sz="2400" dirty="0">
                <a:latin typeface="Times New Roman" panose="02020603050405020304" pitchFamily="18" charset="0"/>
                <a:cs typeface="Times New Roman" panose="02020603050405020304" pitchFamily="18" charset="0"/>
              </a:rPr>
              <a:t>. Сонда не </a:t>
            </a:r>
            <a:r>
              <a:rPr lang="ru-RU" sz="2400" dirty="0" err="1">
                <a:latin typeface="Times New Roman" panose="02020603050405020304" pitchFamily="18" charset="0"/>
                <a:cs typeface="Times New Roman" panose="02020603050405020304" pitchFamily="18" charset="0"/>
              </a:rPr>
              <a:t>анық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Көзбен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көріп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қолмен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ұстап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құлақпен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естіген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анық</a:t>
            </a:r>
            <a:r>
              <a:rPr lang="ru-RU" sz="2400" dirty="0">
                <a:latin typeface="Times New Roman" panose="02020603050405020304" pitchFamily="18" charset="0"/>
                <a:cs typeface="Times New Roman" panose="02020603050405020304" pitchFamily="18" charset="0"/>
              </a:rPr>
              <a:t> па, </a:t>
            </a:r>
            <a:r>
              <a:rPr lang="ru-RU" sz="2400" dirty="0" err="1">
                <a:latin typeface="Times New Roman" panose="02020603050405020304" pitchFamily="18" charset="0"/>
                <a:cs typeface="Times New Roman" panose="02020603050405020304" pitchFamily="18" charset="0"/>
              </a:rPr>
              <a:t>әлде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анық</a:t>
            </a:r>
            <a:r>
              <a:rPr lang="ru-RU" sz="2400" dirty="0">
                <a:latin typeface="Times New Roman" panose="02020603050405020304" pitchFamily="18" charset="0"/>
                <a:cs typeface="Times New Roman" panose="02020603050405020304" pitchFamily="18" charset="0"/>
              </a:rPr>
              <a:t> сыры </a:t>
            </a:r>
            <a:r>
              <a:rPr lang="ru-RU" sz="2400" dirty="0" err="1">
                <a:latin typeface="Times New Roman" panose="02020603050405020304" pitchFamily="18" charset="0"/>
                <a:cs typeface="Times New Roman" panose="02020603050405020304" pitchFamily="18" charset="0"/>
              </a:rPr>
              <a:t>өзгерісте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Өзгеріс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көзбен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көріп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тұрғаның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анық</a:t>
            </a:r>
            <a:r>
              <a:rPr lang="ru-RU" sz="2400" dirty="0">
                <a:latin typeface="Times New Roman" panose="02020603050405020304" pitchFamily="18" charset="0"/>
                <a:cs typeface="Times New Roman" panose="02020603050405020304" pitchFamily="18" charset="0"/>
              </a:rPr>
              <a:t> па? </a:t>
            </a:r>
          </a:p>
          <a:p>
            <a:pPr algn="just"/>
            <a:r>
              <a:rPr lang="kk-KZ" sz="2400" dirty="0" smtClean="0">
                <a:latin typeface="Times New Roman" panose="02020603050405020304" pitchFamily="18" charset="0"/>
                <a:cs typeface="Times New Roman" panose="02020603050405020304" pitchFamily="18" charset="0"/>
              </a:rPr>
              <a:t>	Шәкәрім </a:t>
            </a:r>
            <a:r>
              <a:rPr lang="kk-KZ" sz="2400" dirty="0">
                <a:latin typeface="Times New Roman" panose="02020603050405020304" pitchFamily="18" charset="0"/>
                <a:cs typeface="Times New Roman" panose="02020603050405020304" pitchFamily="18" charset="0"/>
              </a:rPr>
              <a:t>Огюст Контты сынайды: «Адамда жаралыс жолынан жоғары бір қуат барлығын сезетіндік бар болғандықтан, күн сайын бұрын сыры білінбеген нәрсе табылып, бұрын тіпті мүмкін емес дегендеріміз әншейін дағдылы нәрсе болып, оны күнде пайдаланып отырғандықтан, ол Конттың сөзіндей сөздер адамды жаралыс жолынан жоғары қуатты ойланудан тоқтата алмайды»</a:t>
            </a:r>
            <a:r>
              <a:rPr lang="kk-KZ" dirty="0"/>
              <a:t>. </a:t>
            </a:r>
            <a:endParaRPr lang="ru-RU" dirty="0"/>
          </a:p>
        </p:txBody>
      </p:sp>
    </p:spTree>
    <p:extLst>
      <p:ext uri="{BB962C8B-B14F-4D97-AF65-F5344CB8AC3E}">
        <p14:creationId xmlns:p14="http://schemas.microsoft.com/office/powerpoint/2010/main" val="4292727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18984" y="222422"/>
            <a:ext cx="11454713" cy="5632311"/>
          </a:xfrm>
          <a:prstGeom prst="rect">
            <a:avLst/>
          </a:prstGeom>
        </p:spPr>
        <p:txBody>
          <a:bodyPr wrap="square">
            <a:spAutoFit/>
          </a:bodyPr>
          <a:lstStyle/>
          <a:p>
            <a:r>
              <a:rPr lang="kk-KZ" sz="2000" dirty="0" smtClean="0">
                <a:latin typeface="Times New Roman" panose="02020603050405020304" pitchFamily="18" charset="0"/>
                <a:cs typeface="Times New Roman" panose="02020603050405020304" pitchFamily="18" charset="0"/>
              </a:rPr>
              <a:t>	</a:t>
            </a:r>
            <a:r>
              <a:rPr lang="kk-KZ" sz="2000" b="1" dirty="0" smtClean="0">
                <a:latin typeface="Times New Roman" panose="02020603050405020304" pitchFamily="18" charset="0"/>
                <a:cs typeface="Times New Roman" panose="02020603050405020304" pitchFamily="18" charset="0"/>
              </a:rPr>
              <a:t>Анық </a:t>
            </a:r>
            <a:r>
              <a:rPr lang="kk-KZ" sz="2000" b="1" dirty="0">
                <a:latin typeface="Times New Roman" panose="02020603050405020304" pitchFamily="18" charset="0"/>
                <a:cs typeface="Times New Roman" panose="02020603050405020304" pitchFamily="18" charset="0"/>
              </a:rPr>
              <a:t>деген – жол таңдау. </a:t>
            </a:r>
            <a:r>
              <a:rPr lang="kk-KZ" sz="2000" b="1" dirty="0" smtClean="0">
                <a:latin typeface="Times New Roman" panose="02020603050405020304" pitchFamily="18" charset="0"/>
                <a:cs typeface="Times New Roman" panose="02020603050405020304" pitchFamily="18" charset="0"/>
              </a:rPr>
              <a:t> </a:t>
            </a:r>
            <a:r>
              <a:rPr lang="kk-KZ" sz="2000" dirty="0" smtClean="0">
                <a:latin typeface="Times New Roman" panose="02020603050405020304" pitchFamily="18" charset="0"/>
                <a:cs typeface="Times New Roman" panose="02020603050405020304" pitchFamily="18" charset="0"/>
              </a:rPr>
              <a:t>Адамзат </a:t>
            </a:r>
            <a:r>
              <a:rPr lang="kk-KZ" sz="2000" dirty="0">
                <a:latin typeface="Times New Roman" panose="02020603050405020304" pitchFamily="18" charset="0"/>
                <a:cs typeface="Times New Roman" panose="02020603050405020304" pitchFamily="18" charset="0"/>
              </a:rPr>
              <a:t>адамдар жүретін жолда ма? Позитивистер адамзаттың адасуын айтуда. Өздерін анық жол көрсетушілер деп түсінген сыңайлы. Сондықтан олар «анықты» білушілерміз деген. Шәкәрім бұл оймен келіспейді. </a:t>
            </a:r>
            <a:endParaRPr lang="ru-RU" sz="2000" dirty="0">
              <a:latin typeface="Times New Roman" panose="02020603050405020304" pitchFamily="18" charset="0"/>
              <a:cs typeface="Times New Roman" panose="02020603050405020304" pitchFamily="18" charset="0"/>
            </a:endParaRPr>
          </a:p>
          <a:p>
            <a:r>
              <a:rPr lang="kk-KZ" sz="2000" dirty="0">
                <a:latin typeface="Times New Roman" panose="02020603050405020304" pitchFamily="18" charset="0"/>
                <a:cs typeface="Times New Roman" panose="02020603050405020304" pitchFamily="18" charset="0"/>
              </a:rPr>
              <a:t> </a:t>
            </a:r>
            <a:r>
              <a:rPr lang="kk-KZ" sz="2000" dirty="0" smtClean="0">
                <a:latin typeface="Times New Roman" panose="02020603050405020304" pitchFamily="18" charset="0"/>
                <a:cs typeface="Times New Roman" panose="02020603050405020304" pitchFamily="18" charset="0"/>
              </a:rPr>
              <a:t>	«</a:t>
            </a:r>
            <a:r>
              <a:rPr lang="kk-KZ" sz="2000" dirty="0">
                <a:latin typeface="Times New Roman" panose="02020603050405020304" pitchFamily="18" charset="0"/>
                <a:cs typeface="Times New Roman" panose="02020603050405020304" pitchFamily="18" charset="0"/>
              </a:rPr>
              <a:t>Адам ақиқатты бас көзімен көрмейді, ақыл көзімен көреді... Өлімнен соң бір түрлі тіршілік бар. Екі өмірге де керекті іс – ұждан. Ұждан – дегеніміз ынсап, әділет, мейірім», – деген </a:t>
            </a:r>
            <a:endParaRPr lang="ru-RU" sz="2000" dirty="0">
              <a:latin typeface="Times New Roman" panose="02020603050405020304" pitchFamily="18" charset="0"/>
              <a:cs typeface="Times New Roman" panose="02020603050405020304" pitchFamily="18" charset="0"/>
            </a:endParaRPr>
          </a:p>
          <a:p>
            <a:r>
              <a:rPr lang="kk-KZ" sz="2000" dirty="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a:p>
            <a:r>
              <a:rPr lang="ru-RU" sz="2000" dirty="0" smtClean="0">
                <a:latin typeface="Times New Roman" panose="02020603050405020304" pitchFamily="18" charset="0"/>
                <a:cs typeface="Times New Roman" panose="02020603050405020304" pitchFamily="18" charset="0"/>
              </a:rPr>
              <a:t>	Платон</a:t>
            </a:r>
            <a:r>
              <a:rPr lang="kk-KZ" sz="2000" dirty="0">
                <a:latin typeface="Times New Roman" panose="02020603050405020304" pitchFamily="18" charset="0"/>
                <a:cs typeface="Times New Roman" panose="02020603050405020304" pitchFamily="18" charset="0"/>
              </a:rPr>
              <a:t>ның </a:t>
            </a:r>
            <a:r>
              <a:rPr lang="ru-RU" sz="2000" dirty="0">
                <a:latin typeface="Times New Roman" panose="02020603050405020304" pitchFamily="18" charset="0"/>
                <a:cs typeface="Times New Roman" panose="02020603050405020304" pitchFamily="18" charset="0"/>
              </a:rPr>
              <a:t>«Республика» </a:t>
            </a:r>
            <a:r>
              <a:rPr lang="ru-RU" sz="2000" dirty="0" err="1">
                <a:latin typeface="Times New Roman" panose="02020603050405020304" pitchFamily="18" charset="0"/>
                <a:cs typeface="Times New Roman" panose="02020603050405020304" pitchFamily="18" charset="0"/>
              </a:rPr>
              <a:t>деген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кітабында</a:t>
            </a:r>
            <a:r>
              <a:rPr lang="ru-RU" sz="2000" dirty="0">
                <a:latin typeface="Times New Roman" panose="02020603050405020304" pitchFamily="18" charset="0"/>
                <a:cs typeface="Times New Roman" panose="02020603050405020304" pitchFamily="18" charset="0"/>
              </a:rPr>
              <a:t> Троглодит </a:t>
            </a:r>
            <a:r>
              <a:rPr lang="ru-RU" sz="2000" dirty="0" err="1">
                <a:latin typeface="Times New Roman" panose="02020603050405020304" pitchFamily="18" charset="0"/>
                <a:cs typeface="Times New Roman" panose="02020603050405020304" pitchFamily="18" charset="0"/>
              </a:rPr>
              <a:t>деген</a:t>
            </a:r>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адамдар</a:t>
            </a:r>
            <a:r>
              <a:rPr lang="ru-RU" sz="2000" dirty="0" smtClean="0">
                <a:latin typeface="Times New Roman" panose="02020603050405020304" pitchFamily="18" charset="0"/>
                <a:cs typeface="Times New Roman" panose="02020603050405020304" pitchFamily="18" charset="0"/>
              </a:rPr>
              <a:t>.</a:t>
            </a:r>
          </a:p>
          <a:p>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        </a:t>
            </a:r>
            <a:r>
              <a:rPr lang="kk-KZ" sz="2000" dirty="0" smtClean="0">
                <a:latin typeface="Times New Roman" panose="02020603050405020304" pitchFamily="18" charset="0"/>
                <a:cs typeface="Times New Roman" panose="02020603050405020304" pitchFamily="18" charset="0"/>
              </a:rPr>
              <a:t>     </a:t>
            </a:r>
            <a:r>
              <a:rPr lang="kk-KZ" sz="2000" dirty="0">
                <a:latin typeface="Times New Roman" panose="02020603050405020304" pitchFamily="18" charset="0"/>
                <a:cs typeface="Times New Roman" panose="02020603050405020304" pitchFamily="18" charset="0"/>
              </a:rPr>
              <a:t>Абайдың «Масғұт» поэмасы. </a:t>
            </a:r>
            <a:endParaRPr lang="ru-RU" sz="2000" dirty="0">
              <a:latin typeface="Times New Roman" panose="02020603050405020304" pitchFamily="18" charset="0"/>
              <a:cs typeface="Times New Roman" panose="02020603050405020304" pitchFamily="18" charset="0"/>
            </a:endParaRPr>
          </a:p>
          <a:p>
            <a:r>
              <a:rPr lang="kk-KZ" sz="2000" dirty="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a:p>
            <a:r>
              <a:rPr lang="kk-KZ" sz="2000" dirty="0">
                <a:latin typeface="Times New Roman" panose="02020603050405020304" pitchFamily="18" charset="0"/>
                <a:cs typeface="Times New Roman" panose="02020603050405020304" pitchFamily="18" charset="0"/>
              </a:rPr>
              <a:t>Альберт Эйнштейн </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	Мені </a:t>
            </a:r>
            <a:r>
              <a:rPr lang="kk-KZ" sz="2000" dirty="0">
                <a:latin typeface="Times New Roman" panose="02020603050405020304" pitchFamily="18" charset="0"/>
                <a:cs typeface="Times New Roman" panose="02020603050405020304" pitchFamily="18" charset="0"/>
              </a:rPr>
              <a:t>мазалайтын сұрақ: мен жындымын ба, әлде айналамдағылардың бәрі ме?</a:t>
            </a:r>
            <a:endParaRPr lang="ru-RU" sz="2000" dirty="0">
              <a:latin typeface="Times New Roman" panose="02020603050405020304" pitchFamily="18" charset="0"/>
              <a:cs typeface="Times New Roman" panose="02020603050405020304" pitchFamily="18" charset="0"/>
            </a:endParaRPr>
          </a:p>
          <a:p>
            <a:r>
              <a:rPr lang="kk-KZ" sz="2000" dirty="0">
                <a:latin typeface="Times New Roman" panose="02020603050405020304" pitchFamily="18" charset="0"/>
                <a:cs typeface="Times New Roman" panose="02020603050405020304" pitchFamily="18" charset="0"/>
              </a:rPr>
              <a:t>Адам – біз Ғалам деп атайтын бүтіннің бір бөлігі, уақыт пен кеңістікте шектелген бөлік. Ол өзін, өзінің ойлары мен сезімдерін басқа әлемнен бөлек нәрсе ретінде сезінеді, бұл оптикалық иллюзияның бір түрі. Бұл иллюзия біз үшін түрмеге айналды, бізді өз қалауымыз бен бізге жақын адамдардың тар шеңберіне байлану әлемімен шектеді. Біздің міндетіміз – әрбір тірі жанға, бүкіл әлемге, оның барлық сән-салтанатымен қатысу аясын кеңейте отырып, өзімізді осы түрмеден босату. Мұндай тапсырманы ешкім аяғына дейін орындай алмайды, бірақ бұл мақсатқа жету әрекетінің өзі азаттықтың бөлігі және ішкі сенімділіктің </a:t>
            </a:r>
            <a:r>
              <a:rPr lang="kk-KZ" sz="2000" dirty="0" smtClean="0">
                <a:latin typeface="Times New Roman" panose="02020603050405020304" pitchFamily="18" charset="0"/>
                <a:cs typeface="Times New Roman" panose="02020603050405020304" pitchFamily="18" charset="0"/>
              </a:rPr>
              <a:t>негізі.</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322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7135" y="172995"/>
            <a:ext cx="11640065" cy="6463308"/>
          </a:xfrm>
          <a:prstGeom prst="rect">
            <a:avLst/>
          </a:prstGeom>
        </p:spPr>
        <p:txBody>
          <a:bodyPr wrap="square">
            <a:spAutoFit/>
          </a:bodyPr>
          <a:lstStyle/>
          <a:p>
            <a:pPr algn="ctr"/>
            <a:r>
              <a:rPr lang="kk-KZ" b="1" dirty="0">
                <a:latin typeface="Times New Roman" panose="02020603050405020304" pitchFamily="18" charset="0"/>
                <a:cs typeface="Times New Roman" panose="02020603050405020304" pitchFamily="18" charset="0"/>
              </a:rPr>
              <a:t>Жан туралы.</a:t>
            </a:r>
            <a:r>
              <a:rPr lang="kk-KZ" dirty="0">
                <a:latin typeface="Times New Roman" panose="02020603050405020304" pitchFamily="18" charset="0"/>
                <a:cs typeface="Times New Roman" panose="02020603050405020304" pitchFamily="18" charset="0"/>
              </a:rPr>
              <a:t> </a:t>
            </a:r>
            <a:endParaRPr lang="kk-KZ" dirty="0" smtClean="0">
              <a:latin typeface="Times New Roman" panose="02020603050405020304" pitchFamily="18" charset="0"/>
              <a:cs typeface="Times New Roman" panose="02020603050405020304" pitchFamily="18" charset="0"/>
            </a:endParaRPr>
          </a:p>
          <a:p>
            <a:pPr algn="just"/>
            <a:r>
              <a:rPr lang="kk-KZ" dirty="0" smtClean="0">
                <a:latin typeface="Times New Roman" panose="02020603050405020304" pitchFamily="18" charset="0"/>
                <a:cs typeface="Times New Roman" panose="02020603050405020304" pitchFamily="18" charset="0"/>
              </a:rPr>
              <a:t>	Адамзат </a:t>
            </a:r>
            <a:r>
              <a:rPr lang="kk-KZ" dirty="0">
                <a:latin typeface="Times New Roman" panose="02020603050405020304" pitchFamily="18" charset="0"/>
                <a:cs typeface="Times New Roman" panose="02020603050405020304" pitchFamily="18" charset="0"/>
              </a:rPr>
              <a:t>тарихында жан мәселесімен айналыспаған, пікір айтпаған ғұлама жоқ. </a:t>
            </a:r>
            <a:r>
              <a:rPr lang="ru-RU" dirty="0">
                <a:latin typeface="Times New Roman" panose="02020603050405020304" pitchFamily="18" charset="0"/>
                <a:cs typeface="Times New Roman" panose="02020603050405020304" pitchFamily="18" charset="0"/>
              </a:rPr>
              <a:t>Жан </a:t>
            </a:r>
            <a:r>
              <a:rPr lang="ru-RU" dirty="0" err="1">
                <a:latin typeface="Times New Roman" panose="02020603050405020304" pitchFamily="18" charset="0"/>
                <a:cs typeface="Times New Roman" panose="02020603050405020304" pitchFamily="18" charset="0"/>
              </a:rPr>
              <a:t>туралы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айтылған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жазылғандарда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есеп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жоқ</a:t>
            </a:r>
            <a:r>
              <a:rPr lang="ru-RU" dirty="0">
                <a:latin typeface="Times New Roman" panose="02020603050405020304" pitchFamily="18" charset="0"/>
                <a:cs typeface="Times New Roman" panose="02020603050405020304" pitchFamily="18" charset="0"/>
              </a:rPr>
              <a:t>.</a:t>
            </a:r>
          </a:p>
          <a:p>
            <a:pPr algn="just"/>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Инстинкт – </a:t>
            </a:r>
            <a:r>
              <a:rPr lang="ru-RU" dirty="0" err="1">
                <a:latin typeface="Times New Roman" panose="02020603050405020304" pitchFamily="18" charset="0"/>
                <a:cs typeface="Times New Roman" panose="02020603050405020304" pitchFamily="18" charset="0"/>
              </a:rPr>
              <a:t>сезімді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жан</a:t>
            </a:r>
            <a:r>
              <a:rPr lang="ru-RU" dirty="0">
                <a:latin typeface="Times New Roman" panose="02020603050405020304" pitchFamily="18" charset="0"/>
                <a:cs typeface="Times New Roman" panose="02020603050405020304" pitchFamily="18" charset="0"/>
              </a:rPr>
              <a:t>, сознание – </a:t>
            </a:r>
            <a:r>
              <a:rPr lang="ru-RU" dirty="0" err="1">
                <a:latin typeface="Times New Roman" panose="02020603050405020304" pitchFamily="18" charset="0"/>
                <a:cs typeface="Times New Roman" panose="02020603050405020304" pitchFamily="18" charset="0"/>
              </a:rPr>
              <a:t>аңғарлық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жан</a:t>
            </a:r>
            <a:r>
              <a:rPr lang="ru-RU" dirty="0">
                <a:latin typeface="Times New Roman" panose="02020603050405020304" pitchFamily="18" charset="0"/>
                <a:cs typeface="Times New Roman" panose="02020603050405020304" pitchFamily="18" charset="0"/>
              </a:rPr>
              <a:t>. Мысль – </a:t>
            </a:r>
            <a:r>
              <a:rPr lang="ru-RU" dirty="0" err="1">
                <a:latin typeface="Times New Roman" panose="02020603050405020304" pitchFamily="18" charset="0"/>
                <a:cs typeface="Times New Roman" panose="02020603050405020304" pitchFamily="18" charset="0"/>
              </a:rPr>
              <a:t>ойлайтын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жан</a:t>
            </a:r>
            <a:r>
              <a:rPr lang="ru-RU" dirty="0">
                <a:latin typeface="Times New Roman" panose="02020603050405020304" pitchFamily="18" charset="0"/>
                <a:cs typeface="Times New Roman" panose="02020603050405020304" pitchFamily="18" charset="0"/>
              </a:rPr>
              <a:t>, ум – </a:t>
            </a:r>
            <a:r>
              <a:rPr lang="ru-RU" dirty="0" err="1">
                <a:latin typeface="Times New Roman" panose="02020603050405020304" pitchFamily="18" charset="0"/>
                <a:cs typeface="Times New Roman" panose="02020603050405020304" pitchFamily="18" charset="0"/>
              </a:rPr>
              <a:t>ақылды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дегендей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әртүрлі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қасиеттері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болады</a:t>
            </a:r>
            <a:r>
              <a:rPr lang="ru-RU" dirty="0">
                <a:latin typeface="Times New Roman" panose="02020603050405020304" pitchFamily="18" charset="0"/>
                <a:cs typeface="Times New Roman" panose="02020603050405020304" pitchFamily="18" charset="0"/>
              </a:rPr>
              <a:t>».</a:t>
            </a:r>
          </a:p>
          <a:p>
            <a:pPr algn="just"/>
            <a:endParaRPr lang="kk-KZ" dirty="0" smtClean="0">
              <a:latin typeface="Times New Roman" panose="02020603050405020304" pitchFamily="18" charset="0"/>
              <a:cs typeface="Times New Roman" panose="02020603050405020304" pitchFamily="18" charset="0"/>
            </a:endParaRPr>
          </a:p>
          <a:p>
            <a:pPr algn="just"/>
            <a:r>
              <a:rPr lang="kk-KZ" dirty="0" smtClean="0">
                <a:latin typeface="Times New Roman" panose="02020603050405020304" pitchFamily="18" charset="0"/>
                <a:cs typeface="Times New Roman" panose="02020603050405020304" pitchFamily="18" charset="0"/>
              </a:rPr>
              <a:t>	Абайдың </a:t>
            </a:r>
            <a:r>
              <a:rPr lang="kk-KZ" dirty="0">
                <a:latin typeface="Times New Roman" panose="02020603050405020304" pitchFamily="18" charset="0"/>
                <a:cs typeface="Times New Roman" panose="02020603050405020304" pitchFamily="18" charset="0"/>
              </a:rPr>
              <a:t>айтуы бойынша жан жүректе орын тепкен. Жан адамның тыныс-тіршілігін, іс-әрекетін жүрек арқылы басқарады. Егер жан жетілмеген болса, онда адамның іс-әрекетінде де кемшілік болады. Ішкі дүниесі тазарып, жетілген адам ғана қателікке ұрынбай, өмірде жаңсақ баспай, дұрыс өмір сүре алады. Адам баласының бақыты оның жүрегінің тазалығымен тығыз байланысты деп үйретеді. Сонымен, жетілудің негізі –жүректі жетілдіру екен. Бұл – адамның ішкі нәзік болмысын тазарту деген сөз. </a:t>
            </a:r>
            <a:endParaRPr lang="ru-RU" dirty="0">
              <a:latin typeface="Times New Roman" panose="02020603050405020304" pitchFamily="18" charset="0"/>
              <a:cs typeface="Times New Roman" panose="02020603050405020304" pitchFamily="18" charset="0"/>
            </a:endParaRPr>
          </a:p>
          <a:p>
            <a:pPr algn="just"/>
            <a:r>
              <a:rPr lang="kk-KZ" dirty="0">
                <a:latin typeface="Times New Roman" panose="02020603050405020304" pitchFamily="18" charset="0"/>
                <a:cs typeface="Times New Roman" panose="02020603050405020304" pitchFamily="18" charset="0"/>
              </a:rPr>
              <a:t>Өлсе өлер табиғат, адам өлмес, Ол бірақ қайтып келіп, ойнап күлмес, «мені» мен «менікінің» айрылғанын, «өлді» деп ат қойыпты өнкей білмес. ”Мен” дегеніміз ақыл мен  жан. Екеуі де рухани түп негіз.  </a:t>
            </a:r>
            <a:endParaRPr lang="ru-RU" dirty="0">
              <a:latin typeface="Times New Roman" panose="02020603050405020304" pitchFamily="18" charset="0"/>
              <a:cs typeface="Times New Roman" panose="02020603050405020304" pitchFamily="18" charset="0"/>
            </a:endParaRPr>
          </a:p>
          <a:p>
            <a:pPr algn="just"/>
            <a:r>
              <a:rPr lang="kk-KZ" dirty="0">
                <a:latin typeface="Times New Roman" panose="02020603050405020304" pitchFamily="18" charset="0"/>
                <a:cs typeface="Times New Roman" panose="02020603050405020304" pitchFamily="18" charset="0"/>
              </a:rPr>
              <a:t>  </a:t>
            </a:r>
            <a:r>
              <a:rPr lang="kk-KZ" dirty="0" smtClean="0">
                <a:latin typeface="Times New Roman" panose="02020603050405020304" pitchFamily="18" charset="0"/>
                <a:cs typeface="Times New Roman" panose="02020603050405020304" pitchFamily="18" charset="0"/>
              </a:rPr>
              <a:t>	Альберт</a:t>
            </a:r>
            <a:r>
              <a:rPr lang="kk-KZ" dirty="0">
                <a:latin typeface="Times New Roman" panose="02020603050405020304" pitchFamily="18" charset="0"/>
                <a:cs typeface="Times New Roman" panose="02020603050405020304" pitchFamily="18" charset="0"/>
              </a:rPr>
              <a:t> </a:t>
            </a:r>
            <a:r>
              <a:rPr lang="kk-KZ" dirty="0" smtClean="0">
                <a:latin typeface="Times New Roman" panose="02020603050405020304" pitchFamily="18" charset="0"/>
                <a:cs typeface="Times New Roman" panose="02020603050405020304" pitchFamily="18" charset="0"/>
              </a:rPr>
              <a:t>Эйнштейн.</a:t>
            </a:r>
            <a:r>
              <a:rPr lang="kk-KZ"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algn="just"/>
            <a:r>
              <a:rPr lang="kk-KZ" dirty="0" smtClean="0">
                <a:latin typeface="Times New Roman" panose="02020603050405020304" pitchFamily="18" charset="0"/>
                <a:cs typeface="Times New Roman" panose="02020603050405020304" pitchFamily="18" charset="0"/>
              </a:rPr>
              <a:t>	Қиялымда </a:t>
            </a:r>
            <a:r>
              <a:rPr lang="kk-KZ" dirty="0">
                <a:latin typeface="Times New Roman" panose="02020603050405020304" pitchFamily="18" charset="0"/>
                <a:cs typeface="Times New Roman" panose="02020603050405020304" pitchFamily="18" charset="0"/>
              </a:rPr>
              <a:t>мен суретші сияқты сурет салуға еркінмін. Қиял білімнен маңыздырақ. Білім шектеулі. Қиял бүкіл әлемді қамтиды.</a:t>
            </a:r>
            <a:endParaRPr lang="ru-RU" dirty="0">
              <a:latin typeface="Times New Roman" panose="02020603050405020304" pitchFamily="18" charset="0"/>
              <a:cs typeface="Times New Roman" panose="02020603050405020304" pitchFamily="18" charset="0"/>
            </a:endParaRPr>
          </a:p>
          <a:p>
            <a:pPr algn="just"/>
            <a:r>
              <a:rPr lang="kk-KZ" dirty="0" smtClean="0">
                <a:latin typeface="Times New Roman" panose="02020603050405020304" pitchFamily="18" charset="0"/>
                <a:cs typeface="Times New Roman" panose="02020603050405020304" pitchFamily="18" charset="0"/>
              </a:rPr>
              <a:t>	Адамның </a:t>
            </a:r>
            <a:r>
              <a:rPr lang="kk-KZ" dirty="0">
                <a:latin typeface="Times New Roman" panose="02020603050405020304" pitchFamily="18" charset="0"/>
                <a:cs typeface="Times New Roman" panose="02020603050405020304" pitchFamily="18" charset="0"/>
              </a:rPr>
              <a:t>құндылығы оның қол жеткізген қабілетімен емес, бергенімен айқындалуы керек. Табысты емес, құнды адам болуға тырысыңыз.</a:t>
            </a:r>
            <a:endParaRPr lang="ru-RU" dirty="0">
              <a:latin typeface="Times New Roman" panose="02020603050405020304" pitchFamily="18" charset="0"/>
              <a:cs typeface="Times New Roman" panose="02020603050405020304" pitchFamily="18" charset="0"/>
            </a:endParaRPr>
          </a:p>
          <a:p>
            <a:pPr algn="just"/>
            <a:r>
              <a:rPr lang="kk-KZ" dirty="0" smtClean="0">
                <a:latin typeface="Times New Roman" panose="02020603050405020304" pitchFamily="18" charset="0"/>
                <a:cs typeface="Times New Roman" panose="02020603050405020304" pitchFamily="18" charset="0"/>
              </a:rPr>
              <a:t>	«</a:t>
            </a:r>
            <a:r>
              <a:rPr lang="kk-KZ" dirty="0">
                <a:latin typeface="Times New Roman" panose="02020603050405020304" pitchFamily="18" charset="0"/>
                <a:cs typeface="Times New Roman" panose="02020603050405020304" pitchFamily="18" charset="0"/>
              </a:rPr>
              <a:t>Ешбір құндылық амбициядан немесе парыз сезімінен туа алмайды. Құндылықтар адамдарға және осы дүниенің объективті шындықтарына деген сүйіспеншілік пен берілгендіктен туындайды.</a:t>
            </a:r>
            <a:endParaRPr lang="ru-RU" dirty="0">
              <a:latin typeface="Times New Roman" panose="02020603050405020304" pitchFamily="18" charset="0"/>
              <a:cs typeface="Times New Roman" panose="02020603050405020304" pitchFamily="18" charset="0"/>
            </a:endParaRPr>
          </a:p>
          <a:p>
            <a:pPr algn="just"/>
            <a:r>
              <a:rPr lang="ru-RU" b="1" dirty="0" smtClean="0">
                <a:latin typeface="Times New Roman" panose="02020603050405020304" pitchFamily="18" charset="0"/>
                <a:cs typeface="Times New Roman" panose="02020603050405020304" pitchFamily="18" charset="0"/>
              </a:rPr>
              <a:t>	Интуиция</a:t>
            </a:r>
            <a:r>
              <a:rPr lang="ru-RU" dirty="0">
                <a:latin typeface="Times New Roman" panose="02020603050405020304" pitchFamily="18" charset="0"/>
                <a:cs typeface="Times New Roman" panose="02020603050405020304" pitchFamily="18" charset="0"/>
              </a:rPr>
              <a:t> — это </a:t>
            </a:r>
            <a:r>
              <a:rPr lang="ru-RU" b="1" dirty="0">
                <a:latin typeface="Times New Roman" panose="02020603050405020304" pitchFamily="18" charset="0"/>
                <a:cs typeface="Times New Roman" panose="02020603050405020304" pitchFamily="18" charset="0"/>
              </a:rPr>
              <a:t>священный дар</a:t>
            </a:r>
            <a:r>
              <a:rPr lang="ru-RU" dirty="0">
                <a:latin typeface="Times New Roman" panose="02020603050405020304" pitchFamily="18" charset="0"/>
                <a:cs typeface="Times New Roman" panose="02020603050405020304" pitchFamily="18" charset="0"/>
              </a:rPr>
              <a:t>, а рациональный ум — верный слуга. Мы создали общество, которое воздает почести слуге и забыло о даре» «Я никогда не сделал бы своих открытий в процессе рационального мышления.</a:t>
            </a:r>
          </a:p>
        </p:txBody>
      </p:sp>
    </p:spTree>
    <p:extLst>
      <p:ext uri="{BB962C8B-B14F-4D97-AF65-F5344CB8AC3E}">
        <p14:creationId xmlns:p14="http://schemas.microsoft.com/office/powerpoint/2010/main" val="1038212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ocksVTI">
  <a:themeElements>
    <a:clrScheme name="AnalogousFromRegularSeed_2SEEDS">
      <a:dk1>
        <a:srgbClr val="000000"/>
      </a:dk1>
      <a:lt1>
        <a:srgbClr val="FFFFFF"/>
      </a:lt1>
      <a:dk2>
        <a:srgbClr val="1B2F2F"/>
      </a:dk2>
      <a:lt2>
        <a:srgbClr val="F3F1F0"/>
      </a:lt2>
      <a:accent1>
        <a:srgbClr val="3B9EB1"/>
      </a:accent1>
      <a:accent2>
        <a:srgbClr val="46B196"/>
      </a:accent2>
      <a:accent3>
        <a:srgbClr val="4D7FC3"/>
      </a:accent3>
      <a:accent4>
        <a:srgbClr val="B13B3E"/>
      </a:accent4>
      <a:accent5>
        <a:srgbClr val="C37B4D"/>
      </a:accent5>
      <a:accent6>
        <a:srgbClr val="B19B3B"/>
      </a:accent6>
      <a:hlink>
        <a:srgbClr val="BF5641"/>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locksVTI" id="{31656FE6-20D8-4105-85EA-706EC9332BE9}" vid="{039DFFC9-9B25-4063-9235-B287A446F5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E2BCE97ABBDE5F4AA45C93A9D517A91E" ma:contentTypeVersion="11" ma:contentTypeDescription="Создание документа." ma:contentTypeScope="" ma:versionID="1143b3e52cc9dfa56c2cffacb6e8b6ca">
  <xsd:schema xmlns:xsd="http://www.w3.org/2001/XMLSchema" xmlns:xs="http://www.w3.org/2001/XMLSchema" xmlns:p="http://schemas.microsoft.com/office/2006/metadata/properties" xmlns:ns2="8e581a04-dec2-4c74-bcdf-17bd6cd87295" xmlns:ns3="287f6237-34c6-49c8-91b9-c8b765169d56" targetNamespace="http://schemas.microsoft.com/office/2006/metadata/properties" ma:root="true" ma:fieldsID="e285f8a3db06e7466f5afc15220d175f" ns2:_="" ns3:_="">
    <xsd:import namespace="8e581a04-dec2-4c74-bcdf-17bd6cd87295"/>
    <xsd:import namespace="287f6237-34c6-49c8-91b9-c8b765169d5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81a04-dec2-4c74-bcdf-17bd6cd87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Теги изображений" ma:readOnly="false" ma:fieldId="{5cf76f15-5ced-4ddc-b409-7134ff3c332f}" ma:taxonomyMulti="true" ma:sspId="465786e6-ab7e-4ef0-9ba9-dc260c9d8b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7f6237-34c6-49c8-91b9-c8b765169d56"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25d28db5-a3ed-40dd-a1f2-adb9452e5fa0}" ma:internalName="TaxCatchAll" ma:showField="CatchAllData" ma:web="287f6237-34c6-49c8-91b9-c8b765169d5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87f6237-34c6-49c8-91b9-c8b765169d56" xsi:nil="true"/>
    <lcf76f155ced4ddcb4097134ff3c332f xmlns="8e581a04-dec2-4c74-bcdf-17bd6cd872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FED5558-5558-4B50-9BE5-3F0A4DBC81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581a04-dec2-4c74-bcdf-17bd6cd87295"/>
    <ds:schemaRef ds:uri="287f6237-34c6-49c8-91b9-c8b765169d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1BB0B3-FB2D-4132-876C-07F4FF4C60A1}">
  <ds:schemaRefs>
    <ds:schemaRef ds:uri="http://schemas.microsoft.com/sharepoint/v3/contenttype/forms"/>
  </ds:schemaRefs>
</ds:datastoreItem>
</file>

<file path=customXml/itemProps3.xml><?xml version="1.0" encoding="utf-8"?>
<ds:datastoreItem xmlns:ds="http://schemas.openxmlformats.org/officeDocument/2006/customXml" ds:itemID="{F2E4C7D2-630E-44A0-96FD-1C3BA2604B66}">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287f6237-34c6-49c8-91b9-c8b765169d56"/>
    <ds:schemaRef ds:uri="8e581a04-dec2-4c74-bcdf-17bd6cd8729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75</TotalTime>
  <Words>103</Words>
  <Application>Microsoft Office PowerPoint</Application>
  <PresentationFormat>Произвольный</PresentationFormat>
  <Paragraphs>64</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BlocksVTI</vt:lpstr>
      <vt:lpstr>Пән: Кәсіби қазақ тілі – Рухани жаңғыру </vt:lpstr>
      <vt:lpstr> - қазақ тілінде ойын жүйелі түрде пайымдау;  -  пікір алмасу жағдайында  студенттердің сыни тұрғыдан ойлау  құзыреттілігін дамыту; - рухани жаңғыру үрдісіне қатысты өз ой-тұжырымын ауызша, жазбаша жеткізу, бірлесіп   жоба дайындау дағдыларын қалыптастыру; - қоғамдық сана, тарихи сана, ұлттық сананың саяси, әлеуметтік және экономика,  саласындағы көзқарастарды түсініп, талдай білуге үйрету; - рухани жаңғыру бойынша жүзеге асқан бағдарламаларды сараптау және талдау.   </vt:lpstr>
      <vt:lpstr>- ұлттық сана ұғымы мен өткен буындардың оның дамуына байланысты тәжірибелеріне, мәдени дәстүрдің өзегі мен рухани кодты сақтау, сол сияқты қоғамдық сананың жаңғыртуы мен ұлттық өз-өзін дамыту әлеуетіне қатысты білімдер жүйесін қалыптастырады; - нақты тарихи  және теориялық деңгейде өз халқының өткені жөнінде білімдерді өзге қауымдастықтар тарихымен байланыстырып көрсете білу қабілетін меңгереді; тарихи тағдыры, дәстүрі, мәдениеті, тілі мен ділі ортақ қауымдастық ретінде халықтың тарихи санасының сақталуын әрі рухани жаңғырудың қажеттілігін түсінеді; </vt:lpstr>
      <vt:lpstr>- елдің қоғамдық санасының жаңғыруында өткеннің инновациялық элементтерін қолданып жаңа шешімдер іздеуге дағдыланады; - адами қауымның  дамуының рухани жағына жататын тарихи сананы пайымдаудағы жүйелілік тұрғыны игереді; - сананың модельдерін өзіндік жолмен көрсетіп беруге қабілет, санаға қатысты құбылыстарды ұғындырып, түсіндіре алу, оларды тарих контекстінде қабылдау және негіздеу, прогрессивтік тарихи оқиғаларды салыстыру әрі ерекшеліктерін анықтау.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gul</cp:lastModifiedBy>
  <cp:revision>11</cp:revision>
  <dcterms:created xsi:type="dcterms:W3CDTF">2022-12-06T11:26:31Z</dcterms:created>
  <dcterms:modified xsi:type="dcterms:W3CDTF">2022-12-07T16:05:09Z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0x010100E2BCE97ABBDE5F4AA45C93A9D517A91E</vt:lpwstr>
  </property>
  <property fmtid="{D5CDD505-2E9C-101B-9397-08002B2CF9AE}" pid="3" name="MediaServiceImageTags">
    <vt:lpwstr/>
  </property>
</Properties>
</file>