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05" r:id="rId5"/>
    <p:sldId id="296" r:id="rId6"/>
    <p:sldId id="306" r:id="rId7"/>
    <p:sldId id="259" r:id="rId8"/>
    <p:sldId id="319" r:id="rId9"/>
    <p:sldId id="327" r:id="rId10"/>
    <p:sldId id="314" r:id="rId11"/>
    <p:sldId id="320" r:id="rId12"/>
    <p:sldId id="317" r:id="rId13"/>
    <p:sldId id="318" r:id="rId14"/>
    <p:sldId id="310" r:id="rId15"/>
    <p:sldId id="328" r:id="rId16"/>
    <p:sldId id="316" r:id="rId17"/>
    <p:sldId id="321" r:id="rId18"/>
    <p:sldId id="323" r:id="rId19"/>
    <p:sldId id="325" r:id="rId20"/>
    <p:sldId id="329" r:id="rId21"/>
    <p:sldId id="326" r:id="rId22"/>
    <p:sldId id="330" r:id="rId23"/>
    <p:sldId id="33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9" autoAdjust="0"/>
  </p:normalViewPr>
  <p:slideViewPr>
    <p:cSldViewPr snapToGrid="0">
      <p:cViewPr>
        <p:scale>
          <a:sx n="77" d="100"/>
          <a:sy n="77" d="100"/>
        </p:scale>
        <p:origin x="-462"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11/30/2022</a:t>
            </a:fld>
            <a:endParaRPr lang="en-US" dirty="0"/>
          </a:p>
        </p:txBody>
      </p:sp>
      <p:sp>
        <p:nvSpPr>
          <p:cNvPr id="4" name="Footer Placeholder 3">
            <a:extLst>
              <a:ext uri="{FF2B5EF4-FFF2-40B4-BE49-F238E27FC236}">
                <a16:creationId xmlns:a16="http://schemas.microsoft.com/office/drawing/2014/main" xmlns=""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xmlns=""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xmlns=""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xmlns=""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xmlns=""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xmlns=""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xmlns=""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xmlns=""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xmlns=""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xmlns=""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xmlns=""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xmlns=""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xmlns=""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xmlns=""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xmlns=""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xmlns=""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xmlns=""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xmlns=""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xmlns=""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xmlns=""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xmlns=""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xmlns=""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xmlns=""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xmlns=""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xmlns=""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xmlns=""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xmlns=""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xmlns=""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xmlns=""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xmlns=""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xmlns=""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xmlns=""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xmlns=""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xmlns=""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xmlns=""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xmlns=""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xmlns=""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xmlns=""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xmlns=""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xmlns=""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xmlns=""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xmlns=""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xmlns=""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xmlns=""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xmlns=""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xmlns=""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xmlns=""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xmlns=""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xmlns=""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xmlns=""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xmlns=""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xmlns=""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xmlns=""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xmlns=""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xmlns=""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xmlns=""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xmlns=""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xmlns=""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xmlns=""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xmlns=""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xmlns=""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xmlns=""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xmlns=""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xmlns=""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xmlns=""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xmlns=""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xmlns=""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xmlns=""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xmlns=""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xmlns=""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xmlns=""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xmlns=""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xmlns=""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xmlns=""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xmlns=""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xmlns=""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xmlns=""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xmlns=""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xmlns=""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xmlns=""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xmlns=""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xmlns=""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xmlns=""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xmlns=""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xmlns=""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7.xml"/><Relationship Id="rId5" Type="http://schemas.openxmlformats.org/officeDocument/2006/relationships/image" Target="../media/image28.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7.xml"/><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hyperlink" Target="https://ruh.kz/2022/01/05/qosbatyr-qumai-memorialdy-kesheni/" TargetMode="External"/><Relationship Id="rId2" Type="http://schemas.openxmlformats.org/officeDocument/2006/relationships/hyperlink" Target="https://museum-alzhir.kz/kz/murazhai-turaly/alzhyr-murazhayinin-tarihy" TargetMode="External"/><Relationship Id="rId1" Type="http://schemas.openxmlformats.org/officeDocument/2006/relationships/slideLayout" Target="../slideLayouts/slideLayout8.xml"/><Relationship Id="rId4" Type="http://schemas.openxmlformats.org/officeDocument/2006/relationships/hyperlink" Target="http://azretsultan.kz/t-rkistan-oblysy-bojynsha-zhalpy-ltty-ma-yzy-bar-asietti-orynda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otrarmuseum.kz/?page_id=9" TargetMode="External"/><Relationship Id="rId2" Type="http://schemas.openxmlformats.org/officeDocument/2006/relationships/hyperlink" Target="https://bozok.kz/kz/"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3.xml"/><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4180B-35BA-C28E-820F-59C84FBDD99A}"/>
              </a:ext>
            </a:extLst>
          </p:cNvPr>
          <p:cNvSpPr>
            <a:spLocks noGrp="1"/>
          </p:cNvSpPr>
          <p:nvPr>
            <p:ph type="ctrTitle"/>
          </p:nvPr>
        </p:nvSpPr>
        <p:spPr>
          <a:xfrm>
            <a:off x="2749296" y="2660903"/>
            <a:ext cx="6693408" cy="1256189"/>
          </a:xfrm>
        </p:spPr>
        <p:txBody>
          <a:bodyPr/>
          <a:lstStyle/>
          <a:p>
            <a:r>
              <a:rPr lang="kk-KZ" sz="3200" dirty="0" smtClean="0"/>
              <a:t>Сананың ашықтығы мен </a:t>
            </a:r>
            <a:br>
              <a:rPr lang="kk-KZ" sz="3200" dirty="0" smtClean="0"/>
            </a:br>
            <a:r>
              <a:rPr lang="kk-KZ" sz="3200" dirty="0" smtClean="0"/>
              <a:t>рухани </a:t>
            </a:r>
            <a:r>
              <a:rPr lang="kk-KZ" sz="3200" dirty="0" smtClean="0"/>
              <a:t>жаңғырудың шаралары </a:t>
            </a:r>
            <a:endParaRPr lang="en-US" sz="3200" dirty="0"/>
          </a:p>
        </p:txBody>
      </p:sp>
      <p:sp>
        <p:nvSpPr>
          <p:cNvPr id="3" name="Subtitle 2">
            <a:extLst>
              <a:ext uri="{FF2B5EF4-FFF2-40B4-BE49-F238E27FC236}">
                <a16:creationId xmlns:a16="http://schemas.microsoft.com/office/drawing/2014/main" xmlns="" id="{626260E8-21BF-1371-4767-5E86248A7A7B}"/>
              </a:ext>
            </a:extLst>
          </p:cNvPr>
          <p:cNvSpPr>
            <a:spLocks noGrp="1"/>
          </p:cNvSpPr>
          <p:nvPr>
            <p:ph type="subTitle" idx="1"/>
          </p:nvPr>
        </p:nvSpPr>
        <p:spPr/>
        <p:txBody>
          <a:bodyPr/>
          <a:lstStyle/>
          <a:p>
            <a:r>
              <a:rPr lang="kk-KZ" dirty="0" smtClean="0"/>
              <a:t>Эльмира Телеуова</a:t>
            </a:r>
            <a:endParaRPr lang="en-US" dirty="0"/>
          </a:p>
        </p:txBody>
      </p:sp>
    </p:spTree>
    <p:extLst>
      <p:ext uri="{BB962C8B-B14F-4D97-AF65-F5344CB8AC3E}">
        <p14:creationId xmlns:p14="http://schemas.microsoft.com/office/powerpoint/2010/main" val="317718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F4D5B-3E14-1349-3E16-232AA74EEBAF}"/>
              </a:ext>
            </a:extLst>
          </p:cNvPr>
          <p:cNvSpPr>
            <a:spLocks noGrp="1"/>
          </p:cNvSpPr>
          <p:nvPr>
            <p:ph type="title"/>
          </p:nvPr>
        </p:nvSpPr>
        <p:spPr/>
        <p:txBody>
          <a:bodyPr/>
          <a:lstStyle/>
          <a:p>
            <a:r>
              <a:rPr lang="kk-KZ" dirty="0"/>
              <a:t>«</a:t>
            </a:r>
            <a:r>
              <a:rPr lang="kk-KZ" dirty="0">
                <a:latin typeface="Times New Roman" panose="02020603050405020304" pitchFamily="18" charset="0"/>
                <a:cs typeface="Times New Roman" panose="02020603050405020304" pitchFamily="18" charset="0"/>
              </a:rPr>
              <a:t>Қасиетті Қазақстан» </a:t>
            </a:r>
            <a:r>
              <a:rPr lang="kk-KZ" dirty="0" smtClean="0">
                <a:latin typeface="Times New Roman" panose="02020603050405020304" pitchFamily="18" charset="0"/>
                <a:cs typeface="Times New Roman" panose="02020603050405020304" pitchFamily="18" charset="0"/>
              </a:rPr>
              <a:t>энциклопедициясы</a:t>
            </a:r>
            <a:br>
              <a:rPr lang="kk-KZ" dirty="0" smtClean="0">
                <a:latin typeface="Times New Roman" panose="02020603050405020304" pitchFamily="18" charset="0"/>
                <a:cs typeface="Times New Roman" panose="02020603050405020304" pitchFamily="18" charset="0"/>
              </a:rPr>
            </a:br>
            <a:r>
              <a:rPr lang="kk-KZ" dirty="0" smtClean="0">
                <a:latin typeface="Times New Roman" panose="02020603050405020304" pitchFamily="18" charset="0"/>
                <a:cs typeface="Times New Roman" panose="02020603050405020304" pitchFamily="18" charset="0"/>
              </a:rPr>
              <a:t>алғашқы томдары</a:t>
            </a:r>
            <a:endParaRPr lang="ru-RU" b="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xmlns=""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7130094C-EC6A-E6F3-2E57-202E962AAC87}"/>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Объект 2"/>
          <p:cNvSpPr>
            <a:spLocks noGrp="1"/>
          </p:cNvSpPr>
          <p:nvPr>
            <p:ph sz="quarter" idx="4"/>
          </p:nvPr>
        </p:nvSpPr>
        <p:spPr/>
        <p:txBody>
          <a:bodyPr>
            <a:normAutofit/>
          </a:bodyPr>
          <a:lstStyle/>
          <a:p>
            <a:r>
              <a:rPr lang="kk-KZ" sz="3600" dirty="0">
                <a:latin typeface="Times New Roman" panose="02020603050405020304" pitchFamily="18" charset="0"/>
                <a:cs typeface="Times New Roman" panose="02020603050405020304" pitchFamily="18" charset="0"/>
              </a:rPr>
              <a:t>Қызылорда</a:t>
            </a:r>
            <a:endParaRPr lang="ru-RU" sz="3600"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sz="half" idx="2"/>
          </p:nvPr>
        </p:nvSpPr>
        <p:spPr/>
        <p:txBody>
          <a:bodyPr>
            <a:normAutofit/>
          </a:bodyPr>
          <a:lstStyle/>
          <a:p>
            <a:r>
              <a:rPr lang="kk-KZ" sz="3600" dirty="0">
                <a:latin typeface="Times New Roman" panose="02020603050405020304" pitchFamily="18" charset="0"/>
                <a:cs typeface="Times New Roman" panose="02020603050405020304" pitchFamily="18" charset="0"/>
              </a:rPr>
              <a:t>Жамбыл</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325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54157-869F-9BBE-CFCF-717129CA6907}"/>
              </a:ext>
            </a:extLst>
          </p:cNvPr>
          <p:cNvSpPr>
            <a:spLocks noGrp="1"/>
          </p:cNvSpPr>
          <p:nvPr>
            <p:ph type="title"/>
          </p:nvPr>
        </p:nvSpPr>
        <p:spPr>
          <a:xfrm>
            <a:off x="1748028" y="1389887"/>
            <a:ext cx="8695944" cy="3577529"/>
          </a:xfrm>
        </p:spPr>
        <p:txBody>
          <a:bodyPr>
            <a:noAutofit/>
          </a:bodyPr>
          <a:lstStyle/>
          <a:p>
            <a:r>
              <a:rPr lang="kk-KZ" sz="3200" dirty="0">
                <a:latin typeface="Times New Roman" panose="02020603050405020304" pitchFamily="18" charset="0"/>
                <a:cs typeface="Times New Roman" panose="02020603050405020304" pitchFamily="18" charset="0"/>
              </a:rPr>
              <a:t>2018-2019 жылдары Қазақстан Республикасының Орталық мемлекеттік музейінің  құндылықтың цифрлық көшірмесі </a:t>
            </a:r>
            <a:r>
              <a:rPr lang="kk-KZ" sz="3200" dirty="0" smtClean="0">
                <a:latin typeface="Times New Roman" panose="02020603050405020304" pitchFamily="18" charset="0"/>
                <a:cs typeface="Times New Roman" panose="02020603050405020304" pitchFamily="18" charset="0"/>
              </a:rPr>
              <a:t>жасалды:</a:t>
            </a:r>
            <a:br>
              <a:rPr lang="kk-KZ" sz="3200" dirty="0" smtClean="0">
                <a:latin typeface="Times New Roman" panose="02020603050405020304" pitchFamily="18" charset="0"/>
                <a:cs typeface="Times New Roman" panose="02020603050405020304" pitchFamily="18" charset="0"/>
              </a:rPr>
            </a:br>
            <a:r>
              <a:rPr lang="kk-KZ" sz="3200" dirty="0" smtClean="0"/>
              <a:t>Қазақстанның </a:t>
            </a:r>
            <a:r>
              <a:rPr lang="kk-KZ" sz="3200" dirty="0"/>
              <a:t>археологиялық </a:t>
            </a:r>
            <a:r>
              <a:rPr lang="kk-KZ" sz="3200" dirty="0" smtClean="0"/>
              <a:t>алтындары;</a:t>
            </a:r>
            <a:br>
              <a:rPr lang="kk-KZ" sz="3200" dirty="0" smtClean="0"/>
            </a:br>
            <a:r>
              <a:rPr lang="kk-KZ" sz="3200" dirty="0"/>
              <a:t>Қазақстанның этнографиялық </a:t>
            </a:r>
            <a:r>
              <a:rPr lang="kk-KZ" sz="3200" dirty="0" smtClean="0"/>
              <a:t>коллекциясы</a:t>
            </a:r>
            <a:br>
              <a:rPr lang="kk-KZ" sz="3200" dirty="0" smtClean="0"/>
            </a:br>
            <a:endParaRPr lang="en-US" sz="3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94026A48-6EF8-D4D0-2C6E-1F96935EA501}"/>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520700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12</a:t>
            </a:fld>
            <a:endParaRPr lang="en-US" dirty="0"/>
          </a:p>
        </p:txBody>
      </p:sp>
      <p:sp>
        <p:nvSpPr>
          <p:cNvPr id="4" name="AutoShape 2" descr="Тарихқа толы Тарбағатай - ТЕРІСКЕЙ ТАРБАҒАТАЙДЫ АРХЕОЛОГИЯЛЫҚ ЗЕРТТЕУ  ЖҰМЫСТАРЫ Шығыс Қазақстан облысының Тарбағатай ауданы - көне замандарда  Еуразия даласында жүрген тарихи-мәдени үдерістердің қайнаған ортасында  болған, әрі көшпелі тайпалар арасындағы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4" descr="Тарихқа толы Тарбағатай - ТЕРІСКЕЙ ТАРБАҒАТАЙДЫ АРХЕОЛОГИЯЛЫҚ ЗЕРТТЕУ  ЖҰМЫСТАРЫ Шығыс Қазақстан облысының Тарбағатай ауданы - көне замандарда  Еуразия даласында жүрген тарихи-мәдени үдерістердің қайнаған ортасында  болған, әрі көшпелі тайпалар арасындағы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Тарихқа толы Тарбағатай - ТЕРІСКЕЙ ТАРБАҒАТАЙДЫ АРХЕОЛОГИЯЛЫҚ ЗЕРТТЕУ  ЖҰМЫСТАРЫ Шығыс Қазақстан облысының Тарбағатай ауданы - көне замандарда  Еуразия даласында жүрген тарихи-мәдени үдерістердің қайнаған ортасында  болған, әрі көшпелі тайпалар арасындағы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8" descr="Тарихқа толы Тарбағатай - ТЕРІСКЕЙ ТАРБАҒАТАЙДЫ АРХЕОЛОГИЯЛЫҚ ЗЕРТТЕУ  ЖҰМЫСТАРЫ Шығыс Қазақстан облысының Тарбағатай ауданы - көне замандарда  Еуразия даласында жүрген тарихи-мәдени үдерістердің қайнаған ортасында  болған, әрі көшпелі тайпалар арасындағы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10" descr="Тарихқа толы Тарбағатай - ТЕРІСКЕЙ ТАРБАҒАТАЙДЫ АРХЕОЛОГИЯЛЫҚ ЗЕРТТЕУ  ЖҰМЫСТАРЫ Шығыс Қазақстан облысының Тарбағатай ауданы - көне замандарда  Еуразия даласында жүрген тарихи-мәдени үдерістердің қайнаған ортасында  болған, әрі көшпелі тайпалар арасындағы ..."/>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84" name="Picture 12" descr="Удивительные тайны «Золотого человека» | VOXPOPUL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617537"/>
            <a:ext cx="3390814" cy="3435479"/>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odezhda-co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616" y="769938"/>
            <a:ext cx="4336278" cy="296180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odezhda-col-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641" y="3954162"/>
            <a:ext cx="3138402" cy="2804984"/>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odezhda-col-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2058" y="4053016"/>
            <a:ext cx="3142688" cy="280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819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5EB5DC-8C2B-5750-6E12-9A35C0FFBA00}"/>
              </a:ext>
            </a:extLst>
          </p:cNvPr>
          <p:cNvSpPr>
            <a:spLocks noGrp="1"/>
          </p:cNvSpPr>
          <p:nvPr>
            <p:ph type="title"/>
          </p:nvPr>
        </p:nvSpPr>
        <p:spPr>
          <a:xfrm>
            <a:off x="1112108" y="2298357"/>
            <a:ext cx="3707027" cy="2520778"/>
          </a:xfrm>
        </p:spPr>
        <p:txBody>
          <a:bodyPr>
            <a:noAutofit/>
          </a:bodyPr>
          <a:lstStyle/>
          <a:p>
            <a:r>
              <a:rPr lang="kk-KZ" sz="1800" dirty="0" smtClean="0">
                <a:latin typeface="Times New Roman" panose="02020603050405020304" pitchFamily="18" charset="0"/>
                <a:cs typeface="Times New Roman" panose="02020603050405020304" pitchFamily="18" charset="0"/>
              </a:rPr>
              <a:t>Кинематография саласында киноқұжаттардың цифрлық көшірмелері жасалды</a:t>
            </a:r>
            <a:endParaRPr lang="en-US" sz="18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599405" y="951470"/>
            <a:ext cx="4164227" cy="5053914"/>
          </a:xfrm>
        </p:spPr>
        <p:txBody>
          <a:bodyPr>
            <a:normAutofit fontScale="92500" lnSpcReduction="20000"/>
          </a:bodyPr>
          <a:lstStyle/>
          <a:p>
            <a:pPr algn="ctr"/>
            <a:r>
              <a:rPr lang="ru-RU" dirty="0" smtClean="0">
                <a:latin typeface="Times New Roman" panose="02020603050405020304" pitchFamily="18" charset="0"/>
                <a:cs typeface="Times New Roman" panose="02020603050405020304" pitchFamily="18" charset="0"/>
              </a:rPr>
              <a:t>Кинематография </a:t>
            </a:r>
            <a:r>
              <a:rPr lang="ru-RU" dirty="0" err="1">
                <a:latin typeface="Times New Roman" panose="02020603050405020304" pitchFamily="18" charset="0"/>
                <a:cs typeface="Times New Roman" panose="02020603050405020304" pitchFamily="18" charset="0"/>
              </a:rPr>
              <a:t>саласында</a:t>
            </a:r>
            <a:r>
              <a:rPr lang="ru-RU" dirty="0">
                <a:latin typeface="Times New Roman" panose="02020603050405020304" pitchFamily="18" charset="0"/>
                <a:cs typeface="Times New Roman" panose="02020603050405020304" pitchFamily="18" charset="0"/>
              </a:rPr>
              <a:t> «Ер </a:t>
            </a:r>
            <a:r>
              <a:rPr lang="ru-RU" dirty="0" err="1">
                <a:latin typeface="Times New Roman" panose="02020603050405020304" pitchFamily="18" charset="0"/>
                <a:cs typeface="Times New Roman" panose="02020603050405020304" pitchFamily="18" charset="0"/>
              </a:rPr>
              <a:t>Тарғын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операсы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Қош</a:t>
            </a:r>
            <a:r>
              <a:rPr lang="ru-RU" dirty="0">
                <a:latin typeface="Times New Roman" panose="02020603050405020304" pitchFamily="18" charset="0"/>
                <a:cs typeface="Times New Roman" panose="02020603050405020304" pitchFamily="18" charset="0"/>
              </a:rPr>
              <a:t> бол, </a:t>
            </a:r>
            <a:r>
              <a:rPr lang="ru-RU" dirty="0" err="1">
                <a:latin typeface="Times New Roman" panose="02020603050405020304" pitchFamily="18" charset="0"/>
                <a:cs typeface="Times New Roman" panose="02020603050405020304" pitchFamily="18" charset="0"/>
              </a:rPr>
              <a:t>Медеу</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фильмінің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премьерасы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Шәкен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Айманов</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деректі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фильмі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және</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т.б</a:t>
            </a:r>
            <a:r>
              <a:rPr lang="ru-RU" dirty="0">
                <a:latin typeface="Times New Roman" panose="02020603050405020304" pitchFamily="18" charset="0"/>
                <a:cs typeface="Times New Roman" panose="02020603050405020304" pitchFamily="18" charset="0"/>
              </a:rPr>
              <a:t>. 3 000-нан </a:t>
            </a:r>
            <a:r>
              <a:rPr lang="ru-RU" dirty="0" err="1">
                <a:latin typeface="Times New Roman" panose="02020603050405020304" pitchFamily="18" charset="0"/>
                <a:cs typeface="Times New Roman" panose="02020603050405020304" pitchFamily="18" charset="0"/>
              </a:rPr>
              <a:t>астам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киноқұжаттардың</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цифрлық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көшірмелері</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HD </a:t>
            </a:r>
            <a:r>
              <a:rPr lang="ru-RU" dirty="0" err="1">
                <a:latin typeface="Times New Roman" panose="02020603050405020304" pitchFamily="18" charset="0"/>
                <a:cs typeface="Times New Roman" panose="02020603050405020304" pitchFamily="18" charset="0"/>
              </a:rPr>
              <a:t>форматына</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көшірілді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Сонымен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қатар</a:t>
            </a:r>
            <a:r>
              <a:rPr lang="ru-RU" dirty="0">
                <a:latin typeface="Times New Roman" panose="02020603050405020304" pitchFamily="18" charset="0"/>
                <a:cs typeface="Times New Roman" panose="02020603050405020304" pitchFamily="18" charset="0"/>
              </a:rPr>
              <a:t> 500 </a:t>
            </a:r>
            <a:r>
              <a:rPr lang="ru-RU" dirty="0" err="1">
                <a:latin typeface="Times New Roman" panose="02020603050405020304" pitchFamily="18" charset="0"/>
                <a:cs typeface="Times New Roman" panose="02020603050405020304" pitchFamily="18" charset="0"/>
              </a:rPr>
              <a:t>данадан</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астам</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киноқұжаттардың</a:t>
            </a:r>
            <a:r>
              <a:rPr lang="ru-RU" dirty="0">
                <a:latin typeface="Times New Roman" panose="02020603050405020304" pitchFamily="18" charset="0"/>
                <a:cs typeface="Times New Roman" panose="02020603050405020304" pitchFamily="18" charset="0"/>
              </a:rPr>
              <a:t> 4</a:t>
            </a:r>
            <a:r>
              <a:rPr lang="en-US" dirty="0">
                <a:latin typeface="Times New Roman" panose="02020603050405020304" pitchFamily="18" charset="0"/>
                <a:cs typeface="Times New Roman" panose="02020603050405020304" pitchFamily="18" charset="0"/>
              </a:rPr>
              <a:t>D </a:t>
            </a:r>
            <a:r>
              <a:rPr lang="ru-RU" dirty="0" err="1">
                <a:latin typeface="Times New Roman" panose="02020603050405020304" pitchFamily="18" charset="0"/>
                <a:cs typeface="Times New Roman" panose="02020603050405020304" pitchFamily="18" charset="0"/>
              </a:rPr>
              <a:t>форматындағы</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цифрлық</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көшірмелері</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жасалды</a:t>
            </a:r>
            <a:r>
              <a:rPr lang="ru-RU" dirty="0">
                <a:latin typeface="Times New Roman" panose="02020603050405020304" pitchFamily="18" charset="0"/>
                <a:cs typeface="Times New Roman" panose="02020603050405020304" pitchFamily="18" charset="0"/>
              </a:rPr>
              <a:t>.</a:t>
            </a:r>
          </a:p>
          <a:p>
            <a:pPr algn="ct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251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14</a:t>
            </a:fld>
            <a:endParaRPr lang="en-US" dirty="0"/>
          </a:p>
        </p:txBody>
      </p:sp>
      <p:pic>
        <p:nvPicPr>
          <p:cNvPr id="4098" name="Picture 2" descr="https://upload.wikimedia.org/wikipedia/kk/thumb/4/4c/%D0%95%D1%80_%D0%A2%D0%B0%D1%80%D2%93%D1%8B%D0%BD.jpg/220px-%D0%95%D1%80_%D0%A2%D0%B0%D1%80%D2%93%D1%8B%D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85" y="697855"/>
            <a:ext cx="3168393" cy="45290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алғашқы қазақ операсын жасау жолындағы күре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178" y="697855"/>
            <a:ext cx="4349579" cy="323695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Көріскенше, қош бол, Медеуге» – 35 жыл - el.k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8" descr="Көріскенше, қош бол, Медеуге» – 35 жыл - el.k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10" descr="Көріскенше, қош бол, Медеуге» – 35 жыл - el.k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AutoShape 12" descr="Көріскенше, қош бол, Медеуге» – 35 жыл - el.k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14" descr="Көріскенше, қош бол, Медеуге» – 35 жыл - el.kz"/>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16" descr="Көріскенше қош бол, Медеу!&quot; 18.00 Қайталауы ертең сағат 17.00-де Фильм  көрерменді қазақтың ежелгі... | By НТК | Faceboo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18" descr="Көріскенше қош бол, Медеу!&quot; 18.00 Қайталауы ертең сағат 17.00-де Фильм  көрерменді қазақтың ежелгі... | By НТК | Faceboo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AutoShape 20" descr="Көріскенше қош бол, Медеу!&quot; 18.00 Қайталауы ертең сағат 17.00-де Фильм  көрерменді қазақтың ежелгі... | By НТК | Facebook"/>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AutoShape 22" descr="Көріскенше қош бол, Медеу!&quot; 18.00 Қайталауы ертең сағат 17.00-де Фильм  көрерменді қазақтың ежелгі... | By НТК | Facebook"/>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AutoShape 24" descr="Көріскенше қош бол, Медеу!&quot; 18.00 Қайталауы ертең сағат 17.00-де Фильм  көрерменді қазақтың ежелгі... | By НТК | Facebook"/>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AutoShape 26" descr="Көріскенше, қош бол, Медеуге» – 35 жыл - el.kz"/>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AutoShape 28" descr="Көріскенше, қош бол, Медеуге» – 35 жыл - el.kz"/>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126" name="Picture 30" descr="https://el.kz/upload/storage_el/media/images/tiny_images/550c30fee6557d13aa1374f4afd1d46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1318" y="312738"/>
            <a:ext cx="3763233" cy="631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688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kk-KZ" sz="3200" dirty="0">
                <a:latin typeface="Times New Roman" panose="02020603050405020304" pitchFamily="18" charset="0"/>
                <a:cs typeface="Times New Roman" panose="02020603050405020304" pitchFamily="18" charset="0"/>
              </a:rPr>
              <a:t>Ұлттық музей базасында жобаларының пилоттық нұсқасы іске қосылды</a:t>
            </a:r>
            <a:endParaRPr lang="ru-RU" sz="3200" dirty="0">
              <a:latin typeface="Times New Roman" panose="02020603050405020304" pitchFamily="18" charset="0"/>
              <a:cs typeface="Times New Roman" panose="02020603050405020304" pitchFamily="18" charset="0"/>
            </a:endParaRPr>
          </a:p>
        </p:txBody>
      </p:sp>
      <p:sp>
        <p:nvSpPr>
          <p:cNvPr id="3" name="Текст 2"/>
          <p:cNvSpPr>
            <a:spLocks noGrp="1"/>
          </p:cNvSpPr>
          <p:nvPr>
            <p:ph type="body" idx="1"/>
          </p:nvPr>
        </p:nvSpPr>
        <p:spPr>
          <a:xfrm>
            <a:off x="1037968" y="4670854"/>
            <a:ext cx="10000364" cy="716692"/>
          </a:xfrm>
        </p:spPr>
        <p:txBody>
          <a:bodyPr>
            <a:noAutofit/>
          </a:bodyPr>
          <a:lstStyle/>
          <a:p>
            <a:r>
              <a:rPr lang="kk-KZ" dirty="0">
                <a:latin typeface="Times New Roman" panose="02020603050405020304" pitchFamily="18" charset="0"/>
                <a:cs typeface="Times New Roman" panose="02020603050405020304" pitchFamily="18" charset="0"/>
              </a:rPr>
              <a:t>«Музей қорының мемлекеттік каталогы</a:t>
            </a:r>
            <a:r>
              <a:rPr lang="kk-KZ" dirty="0" smtClean="0">
                <a:latin typeface="Times New Roman" panose="02020603050405020304" pitchFamily="18" charset="0"/>
                <a:cs typeface="Times New Roman" panose="02020603050405020304" pitchFamily="18" charset="0"/>
              </a:rPr>
              <a:t>»; </a:t>
            </a:r>
            <a:r>
              <a:rPr lang="kk-KZ" dirty="0">
                <a:latin typeface="Times New Roman" panose="02020603050405020304" pitchFamily="18" charset="0"/>
                <a:cs typeface="Times New Roman" panose="02020603050405020304" pitchFamily="18" charset="0"/>
              </a:rPr>
              <a:t>«Қасиетті Қазақстан бойынша виртуалды турлар»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77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2423" y="3534032"/>
            <a:ext cx="11714204" cy="1175128"/>
          </a:xfrm>
        </p:spPr>
        <p:txBody>
          <a:bodyPr>
            <a:noAutofit/>
          </a:bodyPr>
          <a:lstStyle/>
          <a:p>
            <a:r>
              <a:rPr lang="kk-KZ" sz="3200" dirty="0" smtClean="0">
                <a:latin typeface="Times New Roman" panose="02020603050405020304" pitchFamily="18" charset="0"/>
                <a:cs typeface="Times New Roman" panose="02020603050405020304" pitchFamily="18" charset="0"/>
              </a:rPr>
              <a:t/>
            </a:r>
            <a:br>
              <a:rPr lang="kk-KZ" sz="3200" dirty="0" smtClean="0">
                <a:latin typeface="Times New Roman" panose="02020603050405020304" pitchFamily="18" charset="0"/>
                <a:cs typeface="Times New Roman" panose="02020603050405020304" pitchFamily="18" charset="0"/>
              </a:rPr>
            </a:br>
            <a:r>
              <a:rPr lang="kk-KZ" sz="3200" dirty="0">
                <a:latin typeface="Times New Roman" panose="02020603050405020304" pitchFamily="18" charset="0"/>
                <a:cs typeface="Times New Roman" panose="02020603050405020304" pitchFamily="18" charset="0"/>
              </a:rPr>
              <a:t/>
            </a:r>
            <a:br>
              <a:rPr lang="kk-KZ" sz="3200" dirty="0">
                <a:latin typeface="Times New Roman" panose="02020603050405020304" pitchFamily="18" charset="0"/>
                <a:cs typeface="Times New Roman" panose="02020603050405020304" pitchFamily="18" charset="0"/>
              </a:rPr>
            </a:br>
            <a:r>
              <a:rPr lang="kk-KZ" sz="3200" dirty="0" smtClean="0">
                <a:latin typeface="Times New Roman" panose="02020603050405020304" pitchFamily="18" charset="0"/>
                <a:cs typeface="Times New Roman" panose="02020603050405020304" pitchFamily="18" charset="0"/>
              </a:rPr>
              <a:t>Мәскеудегі </a:t>
            </a:r>
            <a:r>
              <a:rPr lang="kk-KZ" sz="3200" dirty="0">
                <a:latin typeface="Times New Roman" panose="02020603050405020304" pitchFamily="18" charset="0"/>
                <a:cs typeface="Times New Roman" panose="02020603050405020304" pitchFamily="18" charset="0"/>
              </a:rPr>
              <a:t>«Современник» драма театрында қазақстандық қойылымдары </a:t>
            </a:r>
            <a:r>
              <a:rPr lang="kk-KZ" sz="3200" dirty="0" smtClean="0">
                <a:latin typeface="Times New Roman" panose="02020603050405020304" pitchFamily="18" charset="0"/>
                <a:cs typeface="Times New Roman" panose="02020603050405020304" pitchFamily="18" charset="0"/>
              </a:rPr>
              <a:t>өтті</a:t>
            </a:r>
            <a:endParaRPr lang="ru-RU" sz="3200" dirty="0">
              <a:latin typeface="Times New Roman" panose="02020603050405020304" pitchFamily="18" charset="0"/>
              <a:cs typeface="Times New Roman" panose="02020603050405020304" pitchFamily="18" charset="0"/>
            </a:endParaRPr>
          </a:p>
        </p:txBody>
      </p:sp>
      <p:sp>
        <p:nvSpPr>
          <p:cNvPr id="3" name="Текст 2"/>
          <p:cNvSpPr>
            <a:spLocks noGrp="1"/>
          </p:cNvSpPr>
          <p:nvPr>
            <p:ph type="body" idx="1"/>
          </p:nvPr>
        </p:nvSpPr>
        <p:spPr>
          <a:xfrm>
            <a:off x="1149178" y="4819134"/>
            <a:ext cx="9889154" cy="506628"/>
          </a:xfrm>
        </p:spPr>
        <p:txBody>
          <a:bodyPr>
            <a:normAutofit/>
          </a:bodyPr>
          <a:lstStyle/>
          <a:p>
            <a:r>
              <a:rPr lang="kk-KZ" dirty="0">
                <a:latin typeface="Times New Roman" panose="02020603050405020304" pitchFamily="18" charset="0"/>
                <a:cs typeface="Times New Roman" panose="02020603050405020304" pitchFamily="18" charset="0"/>
              </a:rPr>
              <a:t>Р. </a:t>
            </a:r>
            <a:r>
              <a:rPr lang="kk-KZ" dirty="0" smtClean="0">
                <a:latin typeface="Times New Roman" panose="02020603050405020304" pitchFamily="18" charset="0"/>
                <a:cs typeface="Times New Roman" panose="02020603050405020304" pitchFamily="18" charset="0"/>
              </a:rPr>
              <a:t>Мұқанова; </a:t>
            </a:r>
            <a:r>
              <a:rPr lang="kk-KZ" dirty="0">
                <a:latin typeface="Times New Roman" panose="02020603050405020304" pitchFamily="18" charset="0"/>
                <a:cs typeface="Times New Roman" panose="02020603050405020304" pitchFamily="18" charset="0"/>
              </a:rPr>
              <a:t>Ф. Оңғарсынова</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965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17</a:t>
            </a:fld>
            <a:endParaRPr lang="en-US" dirty="0"/>
          </a:p>
        </p:txBody>
      </p:sp>
      <p:sp>
        <p:nvSpPr>
          <p:cNvPr id="5" name="AutoShape 2" descr="Мәскеудегі &quot;Современник&quot; театрында қазақша спектакль қойылды - 01.11.2019,  Sputnik Қазақстан"/>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Мәскеудегі &quot;Современник&quot; театрында қазақша спектакль қойылды - 01.11.2019,  Sputnik Қазақстан"/>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5126" name="Picture 6" descr="Мәскеудегі &quot;Современник&quot; театрында қазақша спектакль қойылды - 01.11.2019,  Sputnik Қазақста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092" y="312737"/>
            <a:ext cx="7142206" cy="554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345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18</a:t>
            </a:fld>
            <a:endParaRPr lang="en-US" dirty="0"/>
          </a:p>
        </p:txBody>
      </p:sp>
      <p:sp>
        <p:nvSpPr>
          <p:cNvPr id="4" name="Прямоугольник 3"/>
          <p:cNvSpPr/>
          <p:nvPr/>
        </p:nvSpPr>
        <p:spPr>
          <a:xfrm>
            <a:off x="457201" y="321277"/>
            <a:ext cx="11046940" cy="3877985"/>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2019 </a:t>
            </a:r>
            <a:r>
              <a:rPr lang="ru-RU" sz="2400" dirty="0" err="1">
                <a:latin typeface="Times New Roman" panose="02020603050405020304" pitchFamily="18" charset="0"/>
                <a:cs typeface="Times New Roman" panose="02020603050405020304" pitchFamily="18" charset="0"/>
              </a:rPr>
              <a:t>жылы</a:t>
            </a:r>
            <a:r>
              <a:rPr lang="ru-RU" sz="2400" dirty="0">
                <a:latin typeface="Times New Roman" panose="02020603050405020304" pitchFamily="18" charset="0"/>
                <a:cs typeface="Times New Roman" panose="02020603050405020304" pitchFamily="18" charset="0"/>
              </a:rPr>
              <a:t> Лондон </a:t>
            </a:r>
            <a:r>
              <a:rPr lang="ru-RU" sz="2400" dirty="0" err="1" smtClean="0">
                <a:latin typeface="Times New Roman" panose="02020603050405020304" pitchFamily="18" charset="0"/>
                <a:cs typeface="Times New Roman" panose="02020603050405020304" pitchFamily="18" charset="0"/>
              </a:rPr>
              <a:t>қаласында</a:t>
            </a:r>
            <a:endParaRPr lang="ru-RU" sz="2400" dirty="0" smtClean="0">
              <a:latin typeface="Times New Roman" panose="02020603050405020304" pitchFamily="18" charset="0"/>
              <a:cs typeface="Times New Roman" panose="02020603050405020304" pitchFamily="18" charset="0"/>
            </a:endParaRPr>
          </a:p>
          <a:p>
            <a:pPr algn="ctr"/>
            <a:r>
              <a:rPr lang="ru-RU" sz="2400" dirty="0" smtClean="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Заманауи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әдебиеті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прозасының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антологиясы</a:t>
            </a:r>
            <a:r>
              <a:rPr lang="ru-RU" sz="2400" dirty="0" smtClean="0">
                <a:latin typeface="Times New Roman" panose="02020603050405020304" pitchFamily="18" charset="0"/>
                <a:cs typeface="Times New Roman" panose="02020603050405020304" pitchFamily="18" charset="0"/>
              </a:rPr>
              <a:t>»; </a:t>
            </a:r>
          </a:p>
          <a:p>
            <a:pPr algn="ctr"/>
            <a:r>
              <a:rPr lang="ru-RU" sz="2400" dirty="0" smtClean="0">
                <a:latin typeface="Times New Roman" panose="02020603050405020304" pitchFamily="18" charset="0"/>
                <a:cs typeface="Times New Roman" panose="02020603050405020304" pitchFamily="18" charset="0"/>
              </a:rPr>
              <a:t>«</a:t>
            </a:r>
            <a:r>
              <a:rPr lang="ru-RU" sz="2400" dirty="0" err="1">
                <a:latin typeface="Times New Roman" panose="02020603050405020304" pitchFamily="18" charset="0"/>
                <a:cs typeface="Times New Roman" panose="02020603050405020304" pitchFamily="18" charset="0"/>
              </a:rPr>
              <a:t>Заманауи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қазақ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әдебиеті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поэзиясы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антологиясын</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ctr"/>
            <a:r>
              <a:rPr lang="ru-RU" sz="2400" dirty="0" err="1" smtClean="0">
                <a:latin typeface="Times New Roman" panose="02020603050405020304" pitchFamily="18" charset="0"/>
                <a:cs typeface="Times New Roman" panose="02020603050405020304" pitchFamily="18" charset="0"/>
              </a:rPr>
              <a:t>таныстыру</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шаралары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өтті</a:t>
            </a:r>
            <a:r>
              <a:rPr lang="ru-RU" sz="2400" dirty="0">
                <a:latin typeface="Times New Roman" panose="02020603050405020304" pitchFamily="18" charset="0"/>
                <a:cs typeface="Times New Roman" panose="02020603050405020304" pitchFamily="18" charset="0"/>
              </a:rPr>
              <a:t>. </a:t>
            </a:r>
            <a:endParaRPr lang="ru-RU" sz="2400" dirty="0" smtClean="0">
              <a:latin typeface="Times New Roman" panose="02020603050405020304" pitchFamily="18" charset="0"/>
              <a:cs typeface="Times New Roman" panose="02020603050405020304" pitchFamily="18" charset="0"/>
            </a:endParaRPr>
          </a:p>
          <a:p>
            <a:pPr algn="ctr"/>
            <a:r>
              <a:rPr lang="ru-RU" sz="2400" dirty="0" err="1" smtClean="0">
                <a:latin typeface="Times New Roman" panose="02020603050405020304" pitchFamily="18" charset="0"/>
                <a:cs typeface="Times New Roman" panose="02020603050405020304" pitchFamily="18" charset="0"/>
              </a:rPr>
              <a:t>Қазақ</a:t>
            </a:r>
            <a:r>
              <a:rPr lang="ru-RU" sz="2400" dirty="0" smtClean="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әдебиетінің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жауһарларының</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жинақтары</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ағылшын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тілінде</a:t>
            </a:r>
            <a:r>
              <a:rPr lang="ru-RU" sz="2400" dirty="0">
                <a:latin typeface="Times New Roman" panose="02020603050405020304" pitchFamily="18" charset="0"/>
                <a:cs typeface="Times New Roman" panose="02020603050405020304" pitchFamily="18" charset="0"/>
              </a:rPr>
              <a:t> 100 052 </a:t>
            </a:r>
            <a:r>
              <a:rPr lang="ru-RU" sz="2400" dirty="0" err="1">
                <a:latin typeface="Times New Roman" panose="02020603050405020304" pitchFamily="18" charset="0"/>
                <a:cs typeface="Times New Roman" panose="02020603050405020304" pitchFamily="18" charset="0"/>
              </a:rPr>
              <a:t>данамен</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жарық</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көріп</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әлемнің</a:t>
            </a:r>
            <a:r>
              <a:rPr lang="ru-RU" sz="2400" dirty="0">
                <a:latin typeface="Times New Roman" panose="02020603050405020304" pitchFamily="18" charset="0"/>
                <a:cs typeface="Times New Roman" panose="02020603050405020304" pitchFamily="18" charset="0"/>
              </a:rPr>
              <a:t> 94 </a:t>
            </a:r>
            <a:r>
              <a:rPr lang="ru-RU" sz="2400" dirty="0" err="1">
                <a:latin typeface="Times New Roman" panose="02020603050405020304" pitchFamily="18" charset="0"/>
                <a:cs typeface="Times New Roman" panose="02020603050405020304" pitchFamily="18" charset="0"/>
              </a:rPr>
              <a:t>еліне</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таратылды</a:t>
            </a:r>
            <a:endParaRPr lang="kk-KZ" sz="2400" dirty="0">
              <a:latin typeface="Times New Roman" panose="02020603050405020304" pitchFamily="18" charset="0"/>
              <a:cs typeface="Times New Roman" panose="02020603050405020304" pitchFamily="18" charset="0"/>
            </a:endParaRPr>
          </a:p>
          <a:p>
            <a:endParaRPr lang="kk-KZ" sz="2400" dirty="0" smtClean="0">
              <a:latin typeface="Times New Roman" panose="02020603050405020304" pitchFamily="18" charset="0"/>
              <a:cs typeface="Times New Roman" panose="02020603050405020304" pitchFamily="18" charset="0"/>
            </a:endParaRPr>
          </a:p>
          <a:p>
            <a:endParaRPr lang="kk-KZ" sz="2400" dirty="0">
              <a:latin typeface="Times New Roman" panose="02020603050405020304" pitchFamily="18" charset="0"/>
              <a:cs typeface="Times New Roman" panose="02020603050405020304" pitchFamily="18" charset="0"/>
            </a:endParaRPr>
          </a:p>
          <a:p>
            <a:endParaRPr lang="kk-KZ" dirty="0" smtClean="0"/>
          </a:p>
          <a:p>
            <a:endParaRPr lang="kk-KZ" dirty="0"/>
          </a:p>
          <a:p>
            <a:endParaRPr lang="kk-KZ" dirty="0" smtClean="0"/>
          </a:p>
        </p:txBody>
      </p:sp>
      <p:pic>
        <p:nvPicPr>
          <p:cNvPr id="6146" name="Picture 2" descr="Қазіргі қазақ әдебиетінің антологиясы 6 тілге аударылды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41" y="2793657"/>
            <a:ext cx="10813877" cy="378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0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82810" y="506627"/>
            <a:ext cx="9045147" cy="902043"/>
          </a:xfrm>
        </p:spPr>
        <p:txBody>
          <a:bodyPr>
            <a:normAutofit fontScale="90000"/>
          </a:bodyPr>
          <a:lstStyle/>
          <a:p>
            <a:r>
              <a:rPr lang="kk-KZ" dirty="0"/>
              <a:t/>
            </a:r>
            <a:br>
              <a:rPr lang="kk-KZ" dirty="0"/>
            </a:br>
            <a:r>
              <a:rPr lang="kk-KZ" dirty="0" smtClean="0"/>
              <a:t/>
            </a:r>
            <a:br>
              <a:rPr lang="kk-KZ" dirty="0" smtClean="0"/>
            </a:br>
            <a:r>
              <a:rPr lang="kk-KZ" dirty="0"/>
              <a:t/>
            </a:r>
            <a:br>
              <a:rPr lang="kk-KZ" dirty="0"/>
            </a:br>
            <a:r>
              <a:rPr lang="kk-KZ" dirty="0" smtClean="0"/>
              <a:t/>
            </a:r>
            <a:br>
              <a:rPr lang="kk-KZ" dirty="0" smtClean="0"/>
            </a:br>
            <a:r>
              <a:rPr lang="kk-KZ" dirty="0" smtClean="0"/>
              <a:t>3D </a:t>
            </a:r>
            <a:r>
              <a:rPr lang="kk-KZ" dirty="0"/>
              <a:t>моделі жасалған </a:t>
            </a:r>
            <a:r>
              <a:rPr lang="kk-KZ" dirty="0" smtClean="0"/>
              <a:t>киелі жерлер</a:t>
            </a:r>
            <a:br>
              <a:rPr lang="kk-KZ" dirty="0" smtClean="0"/>
            </a:br>
            <a:r>
              <a:rPr lang="kk-KZ" dirty="0"/>
              <a:t/>
            </a:r>
            <a:br>
              <a:rPr lang="kk-KZ" dirty="0"/>
            </a:br>
            <a:r>
              <a:rPr lang="kk-KZ" dirty="0"/>
              <a:t/>
            </a:r>
            <a:br>
              <a:rPr lang="kk-KZ" dirty="0"/>
            </a:br>
            <a:endParaRPr lang="ru-RU" dirty="0"/>
          </a:p>
        </p:txBody>
      </p:sp>
      <p:sp>
        <p:nvSpPr>
          <p:cNvPr id="4" name="Текст 3"/>
          <p:cNvSpPr>
            <a:spLocks noGrp="1"/>
          </p:cNvSpPr>
          <p:nvPr>
            <p:ph type="body" sz="quarter" idx="13"/>
          </p:nvPr>
        </p:nvSpPr>
        <p:spPr>
          <a:xfrm>
            <a:off x="1285103" y="2088293"/>
            <a:ext cx="2235630" cy="1544594"/>
          </a:xfrm>
        </p:spPr>
        <p:txBody>
          <a:bodyPr/>
          <a:lstStyle/>
          <a:p>
            <a:r>
              <a:rPr lang="kk-KZ" dirty="0"/>
              <a:t>«Алжир» мемориалды кешені</a:t>
            </a:r>
            <a:br>
              <a:rPr lang="kk-KZ" dirty="0"/>
            </a:br>
            <a:endParaRPr lang="ru-RU" dirty="0"/>
          </a:p>
        </p:txBody>
      </p:sp>
      <p:sp>
        <p:nvSpPr>
          <p:cNvPr id="5" name="Текст 4"/>
          <p:cNvSpPr>
            <a:spLocks noGrp="1"/>
          </p:cNvSpPr>
          <p:nvPr>
            <p:ph type="body" sz="quarter" idx="14"/>
          </p:nvPr>
        </p:nvSpPr>
        <p:spPr/>
        <p:txBody>
          <a:bodyPr/>
          <a:lstStyle/>
          <a:p>
            <a:r>
              <a:rPr lang="ru-RU" dirty="0">
                <a:hlinkClick r:id="rId2"/>
              </a:rPr>
              <a:t>«АЛЖИР» </a:t>
            </a:r>
            <a:r>
              <a:rPr lang="ru-RU" dirty="0" err="1">
                <a:hlinkClick r:id="rId2"/>
              </a:rPr>
              <a:t>мұражайының</a:t>
            </a:r>
            <a:r>
              <a:rPr lang="ru-RU" dirty="0">
                <a:hlinkClick r:id="rId2"/>
              </a:rPr>
              <a:t> </a:t>
            </a:r>
            <a:r>
              <a:rPr lang="ru-RU" dirty="0" err="1">
                <a:hlinkClick r:id="rId2"/>
              </a:rPr>
              <a:t>тарихы</a:t>
            </a:r>
            <a:r>
              <a:rPr lang="ru-RU" dirty="0">
                <a:hlinkClick r:id="rId2"/>
              </a:rPr>
              <a:t> (</a:t>
            </a:r>
            <a:r>
              <a:rPr lang="en-US" dirty="0">
                <a:hlinkClick r:id="rId2"/>
              </a:rPr>
              <a:t>museum-alzhir.kz)</a:t>
            </a:r>
            <a:endParaRPr lang="ru-RU" dirty="0"/>
          </a:p>
        </p:txBody>
      </p:sp>
      <p:sp>
        <p:nvSpPr>
          <p:cNvPr id="7" name="Текст 6"/>
          <p:cNvSpPr>
            <a:spLocks noGrp="1"/>
          </p:cNvSpPr>
          <p:nvPr>
            <p:ph type="body" sz="quarter" idx="19"/>
          </p:nvPr>
        </p:nvSpPr>
        <p:spPr>
          <a:xfrm>
            <a:off x="3763663" y="1977082"/>
            <a:ext cx="1982229" cy="1408670"/>
          </a:xfrm>
        </p:spPr>
        <p:txBody>
          <a:bodyPr/>
          <a:lstStyle/>
          <a:p>
            <a:r>
              <a:rPr lang="kk-KZ" dirty="0"/>
              <a:t>Қосбатыр-Құмай мемориалдық кешені</a:t>
            </a:r>
            <a:endParaRPr lang="ru-RU" dirty="0"/>
          </a:p>
        </p:txBody>
      </p:sp>
      <p:sp>
        <p:nvSpPr>
          <p:cNvPr id="8" name="Текст 7"/>
          <p:cNvSpPr>
            <a:spLocks noGrp="1"/>
          </p:cNvSpPr>
          <p:nvPr>
            <p:ph type="body" sz="quarter" idx="18"/>
          </p:nvPr>
        </p:nvSpPr>
        <p:spPr/>
        <p:txBody>
          <a:bodyPr/>
          <a:lstStyle/>
          <a:p>
            <a:r>
              <a:rPr lang="ru-RU" dirty="0">
                <a:hlinkClick r:id="rId3"/>
              </a:rPr>
              <a:t>ҚОСБАТЫР – ҚҰМАЙ МЕМОРИАЛДЫ КЕШЕНІ - </a:t>
            </a:r>
            <a:r>
              <a:rPr lang="en-US" dirty="0">
                <a:hlinkClick r:id="rId3"/>
              </a:rPr>
              <a:t>ruh.kz</a:t>
            </a:r>
            <a:endParaRPr lang="ru-RU" dirty="0"/>
          </a:p>
        </p:txBody>
      </p:sp>
      <p:sp>
        <p:nvSpPr>
          <p:cNvPr id="10" name="Текст 9"/>
          <p:cNvSpPr>
            <a:spLocks noGrp="1"/>
          </p:cNvSpPr>
          <p:nvPr>
            <p:ph type="body" sz="quarter" idx="21"/>
          </p:nvPr>
        </p:nvSpPr>
        <p:spPr>
          <a:xfrm>
            <a:off x="6216065" y="2162433"/>
            <a:ext cx="2194560" cy="1000898"/>
          </a:xfrm>
        </p:spPr>
        <p:txBody>
          <a:bodyPr/>
          <a:lstStyle/>
          <a:p>
            <a:r>
              <a:rPr lang="kk-KZ" dirty="0"/>
              <a:t>Хақназар хан </a:t>
            </a:r>
            <a:br>
              <a:rPr lang="kk-KZ" dirty="0"/>
            </a:br>
            <a:endParaRPr lang="ru-RU" dirty="0"/>
          </a:p>
        </p:txBody>
      </p:sp>
      <p:sp>
        <p:nvSpPr>
          <p:cNvPr id="11" name="Текст 10"/>
          <p:cNvSpPr>
            <a:spLocks noGrp="1"/>
          </p:cNvSpPr>
          <p:nvPr>
            <p:ph type="body" sz="quarter" idx="20"/>
          </p:nvPr>
        </p:nvSpPr>
        <p:spPr/>
        <p:txBody>
          <a:bodyPr/>
          <a:lstStyle/>
          <a:p>
            <a:r>
              <a:rPr lang="ru-RU" dirty="0" err="1">
                <a:hlinkClick r:id="rId4"/>
              </a:rPr>
              <a:t>Түркістан</a:t>
            </a:r>
            <a:r>
              <a:rPr lang="ru-RU" dirty="0">
                <a:hlinkClick r:id="rId4"/>
              </a:rPr>
              <a:t> </a:t>
            </a:r>
            <a:r>
              <a:rPr lang="ru-RU" dirty="0" err="1">
                <a:hlinkClick r:id="rId4"/>
              </a:rPr>
              <a:t>облысы</a:t>
            </a:r>
            <a:r>
              <a:rPr lang="ru-RU" dirty="0">
                <a:hlinkClick r:id="rId4"/>
              </a:rPr>
              <a:t> </a:t>
            </a:r>
            <a:r>
              <a:rPr lang="ru-RU" dirty="0" err="1">
                <a:hlinkClick r:id="rId4"/>
              </a:rPr>
              <a:t>бойынша</a:t>
            </a:r>
            <a:r>
              <a:rPr lang="ru-RU" dirty="0">
                <a:hlinkClick r:id="rId4"/>
              </a:rPr>
              <a:t> </a:t>
            </a:r>
            <a:r>
              <a:rPr lang="ru-RU" dirty="0" err="1">
                <a:hlinkClick r:id="rId4"/>
              </a:rPr>
              <a:t>жалпыұлттық</a:t>
            </a:r>
            <a:r>
              <a:rPr lang="ru-RU" dirty="0">
                <a:hlinkClick r:id="rId4"/>
              </a:rPr>
              <a:t> </a:t>
            </a:r>
            <a:r>
              <a:rPr lang="ru-RU" dirty="0" err="1">
                <a:hlinkClick r:id="rId4"/>
              </a:rPr>
              <a:t>маңызы</a:t>
            </a:r>
            <a:r>
              <a:rPr lang="ru-RU" dirty="0">
                <a:hlinkClick r:id="rId4"/>
              </a:rPr>
              <a:t> бар </a:t>
            </a:r>
            <a:r>
              <a:rPr lang="ru-RU" dirty="0" err="1">
                <a:hlinkClick r:id="rId4"/>
              </a:rPr>
              <a:t>қасиетті</a:t>
            </a:r>
            <a:r>
              <a:rPr lang="ru-RU" dirty="0">
                <a:hlinkClick r:id="rId4"/>
              </a:rPr>
              <a:t> </a:t>
            </a:r>
            <a:r>
              <a:rPr lang="ru-RU" dirty="0" err="1">
                <a:hlinkClick r:id="rId4"/>
              </a:rPr>
              <a:t>орындар</a:t>
            </a:r>
            <a:r>
              <a:rPr lang="ru-RU" dirty="0">
                <a:hlinkClick r:id="rId4"/>
              </a:rPr>
              <a:t> (</a:t>
            </a:r>
            <a:r>
              <a:rPr lang="en-US" dirty="0">
                <a:hlinkClick r:id="rId4"/>
              </a:rPr>
              <a:t>azretsultan.kz)</a:t>
            </a:r>
            <a:endParaRPr lang="ru-RU" dirty="0"/>
          </a:p>
        </p:txBody>
      </p:sp>
      <p:sp>
        <p:nvSpPr>
          <p:cNvPr id="13" name="Текст 12"/>
          <p:cNvSpPr>
            <a:spLocks noGrp="1"/>
          </p:cNvSpPr>
          <p:nvPr>
            <p:ph type="body" sz="quarter" idx="23"/>
          </p:nvPr>
        </p:nvSpPr>
        <p:spPr>
          <a:xfrm>
            <a:off x="8666331" y="2261287"/>
            <a:ext cx="2194560" cy="1173892"/>
          </a:xfrm>
        </p:spPr>
        <p:txBody>
          <a:bodyPr/>
          <a:lstStyle/>
          <a:p>
            <a:r>
              <a:rPr lang="kk-KZ" dirty="0"/>
              <a:t>Есім хан</a:t>
            </a:r>
            <a:endParaRPr lang="ru-RU" dirty="0"/>
          </a:p>
        </p:txBody>
      </p:sp>
      <p:sp>
        <p:nvSpPr>
          <p:cNvPr id="14" name="Текст 13"/>
          <p:cNvSpPr>
            <a:spLocks noGrp="1"/>
          </p:cNvSpPr>
          <p:nvPr>
            <p:ph type="body" sz="quarter" idx="22"/>
          </p:nvPr>
        </p:nvSpPr>
        <p:spPr/>
        <p:txBody>
          <a:bodyPr/>
          <a:lstStyle/>
          <a:p>
            <a:r>
              <a:rPr lang="ru-RU" dirty="0" err="1">
                <a:hlinkClick r:id="rId4"/>
              </a:rPr>
              <a:t>Түркістан</a:t>
            </a:r>
            <a:r>
              <a:rPr lang="ru-RU" dirty="0">
                <a:hlinkClick r:id="rId4"/>
              </a:rPr>
              <a:t> </a:t>
            </a:r>
            <a:r>
              <a:rPr lang="ru-RU" dirty="0" err="1">
                <a:hlinkClick r:id="rId4"/>
              </a:rPr>
              <a:t>облысы</a:t>
            </a:r>
            <a:r>
              <a:rPr lang="ru-RU" dirty="0">
                <a:hlinkClick r:id="rId4"/>
              </a:rPr>
              <a:t> </a:t>
            </a:r>
            <a:r>
              <a:rPr lang="ru-RU" dirty="0" err="1">
                <a:hlinkClick r:id="rId4"/>
              </a:rPr>
              <a:t>бойынша</a:t>
            </a:r>
            <a:r>
              <a:rPr lang="ru-RU" dirty="0">
                <a:hlinkClick r:id="rId4"/>
              </a:rPr>
              <a:t> </a:t>
            </a:r>
            <a:r>
              <a:rPr lang="ru-RU" dirty="0" err="1">
                <a:hlinkClick r:id="rId4"/>
              </a:rPr>
              <a:t>жалпыұлттық</a:t>
            </a:r>
            <a:r>
              <a:rPr lang="ru-RU" dirty="0">
                <a:hlinkClick r:id="rId4"/>
              </a:rPr>
              <a:t> </a:t>
            </a:r>
            <a:r>
              <a:rPr lang="ru-RU" dirty="0" err="1">
                <a:hlinkClick r:id="rId4"/>
              </a:rPr>
              <a:t>маңызы</a:t>
            </a:r>
            <a:r>
              <a:rPr lang="ru-RU" dirty="0">
                <a:hlinkClick r:id="rId4"/>
              </a:rPr>
              <a:t> бар </a:t>
            </a:r>
            <a:r>
              <a:rPr lang="ru-RU" dirty="0" err="1">
                <a:hlinkClick r:id="rId4"/>
              </a:rPr>
              <a:t>қасиетті</a:t>
            </a:r>
            <a:r>
              <a:rPr lang="ru-RU" dirty="0">
                <a:hlinkClick r:id="rId4"/>
              </a:rPr>
              <a:t> </a:t>
            </a:r>
            <a:r>
              <a:rPr lang="ru-RU" dirty="0" err="1">
                <a:hlinkClick r:id="rId4"/>
              </a:rPr>
              <a:t>орындар</a:t>
            </a:r>
            <a:r>
              <a:rPr lang="ru-RU" dirty="0">
                <a:hlinkClick r:id="rId4"/>
              </a:rPr>
              <a:t> (</a:t>
            </a:r>
            <a:r>
              <a:rPr lang="en-US" dirty="0">
                <a:hlinkClick r:id="rId4"/>
              </a:rPr>
              <a:t>azretsultan.kz)</a:t>
            </a:r>
            <a:endParaRPr lang="ru-RU" dirty="0"/>
          </a:p>
        </p:txBody>
      </p:sp>
      <p:sp>
        <p:nvSpPr>
          <p:cNvPr id="15" name="Нижний колонтитул 14"/>
          <p:cNvSpPr>
            <a:spLocks noGrp="1"/>
          </p:cNvSpPr>
          <p:nvPr>
            <p:ph type="ftr" sz="quarter" idx="10"/>
          </p:nvPr>
        </p:nvSpPr>
        <p:spPr/>
        <p:txBody>
          <a:bodyPr/>
          <a:lstStyle/>
          <a:p>
            <a:r>
              <a:rPr lang="en-US" smtClean="0"/>
              <a:t>Presentation title</a:t>
            </a:r>
            <a:endParaRPr lang="en-US" dirty="0"/>
          </a:p>
        </p:txBody>
      </p:sp>
      <p:sp>
        <p:nvSpPr>
          <p:cNvPr id="16" name="Номер слайда 15"/>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1973035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2DF434-28DB-4621-A497-D62C41CE0419}"/>
              </a:ext>
            </a:extLst>
          </p:cNvPr>
          <p:cNvSpPr>
            <a:spLocks noGrp="1"/>
          </p:cNvSpPr>
          <p:nvPr>
            <p:ph type="title"/>
          </p:nvPr>
        </p:nvSpPr>
        <p:spPr>
          <a:xfrm>
            <a:off x="6882714" y="247136"/>
            <a:ext cx="5050206" cy="815546"/>
          </a:xfrm>
        </p:spPr>
        <p:txBody>
          <a:bodyPr>
            <a:normAutofit/>
          </a:bodyPr>
          <a:lstStyle/>
          <a:p>
            <a:r>
              <a:rPr lang="kk-KZ" dirty="0" smtClean="0">
                <a:latin typeface="Baskerville Old Face" panose="02020602080505020303" pitchFamily="18" charset="77"/>
                <a:cs typeface="Calibri Light"/>
              </a:rPr>
              <a:t>Түсініктер</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xmlns=""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xmlns=""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xmlns=""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xmlns="" id="{22788C46-D0BC-4307-AE55-7601A139E7CB}"/>
              </a:ext>
            </a:extLst>
          </p:cNvPr>
          <p:cNvSpPr>
            <a:spLocks noGrp="1"/>
          </p:cNvSpPr>
          <p:nvPr>
            <p:ph sz="quarter" idx="4"/>
          </p:nvPr>
        </p:nvSpPr>
        <p:spPr>
          <a:xfrm>
            <a:off x="6956854" y="1161535"/>
            <a:ext cx="4976066" cy="5339849"/>
          </a:xfrm>
        </p:spPr>
        <p:txBody>
          <a:bodyPr vert="horz" lIns="91440" tIns="45720" rIns="91440" bIns="45720" rtlCol="0" anchor="t">
            <a:normAutofit fontScale="85000" lnSpcReduction="10000"/>
          </a:bodyPr>
          <a:lstStyle/>
          <a:p>
            <a:r>
              <a:rPr lang="kk-KZ" dirty="0">
                <a:latin typeface="Times New Roman" panose="02020603050405020304" pitchFamily="18" charset="0"/>
                <a:cs typeface="Times New Roman" panose="02020603050405020304" pitchFamily="18" charset="0"/>
              </a:rPr>
              <a:t>Сана </a:t>
            </a:r>
            <a:r>
              <a:rPr lang="kk-KZ" dirty="0" smtClean="0">
                <a:latin typeface="Times New Roman" panose="02020603050405020304" pitchFamily="18" charset="0"/>
                <a:cs typeface="Times New Roman" panose="02020603050405020304" pitchFamily="18" charset="0"/>
              </a:rPr>
              <a:t>– адам сезінген ішкі-сыртқы болмыс; таным; қиял.</a:t>
            </a:r>
            <a:endParaRPr lang="kk-KZ" dirty="0" smtClean="0">
              <a:latin typeface="Times New Roman" panose="02020603050405020304" pitchFamily="18" charset="0"/>
              <a:cs typeface="Times New Roman" panose="02020603050405020304" pitchFamily="18" charset="0"/>
            </a:endParaRPr>
          </a:p>
          <a:p>
            <a:r>
              <a:rPr lang="ru-RU" dirty="0" err="1" smtClean="0">
                <a:latin typeface="Times New Roman" panose="02020603050405020304" pitchFamily="18" charset="0"/>
                <a:cs typeface="Times New Roman" panose="02020603050405020304" pitchFamily="18" charset="0"/>
              </a:rPr>
              <a:t>Руханият</a:t>
            </a:r>
            <a:r>
              <a:rPr lang="ru-RU" dirty="0" smtClean="0">
                <a:latin typeface="Times New Roman" panose="02020603050405020304" pitchFamily="18" charset="0"/>
                <a:cs typeface="Times New Roman" panose="02020603050405020304" pitchFamily="18" charset="0"/>
              </a:rPr>
              <a:t> – </a:t>
            </a:r>
            <a:r>
              <a:rPr lang="ru-RU" dirty="0" err="1" smtClean="0">
                <a:latin typeface="Times New Roman" panose="02020603050405020304" pitchFamily="18" charset="0"/>
                <a:cs typeface="Times New Roman" panose="02020603050405020304" pitchFamily="18" charset="0"/>
              </a:rPr>
              <a:t>адам</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дүниетанымныңы</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кеңдігі</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белсенділігі</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әдебиет</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ғылым</a:t>
            </a:r>
            <a:r>
              <a:rPr lang="ru-RU" dirty="0" smtClean="0">
                <a:latin typeface="Times New Roman" panose="02020603050405020304" pitchFamily="18" charset="0"/>
                <a:cs typeface="Times New Roman" panose="02020603050405020304" pitchFamily="18" charset="0"/>
              </a:rPr>
              <a:t> мен </a:t>
            </a:r>
            <a:r>
              <a:rPr lang="ru-RU" dirty="0" err="1" smtClean="0">
                <a:latin typeface="Times New Roman" panose="02020603050405020304" pitchFamily="18" charset="0"/>
                <a:cs typeface="Times New Roman" panose="02020603050405020304" pitchFamily="18" charset="0"/>
              </a:rPr>
              <a:t>біліммен</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ұштасады</a:t>
            </a:r>
            <a:endParaRPr lang="ru-RU" dirty="0" smtClean="0">
              <a:latin typeface="Times New Roman" panose="02020603050405020304" pitchFamily="18" charset="0"/>
              <a:cs typeface="Times New Roman" panose="02020603050405020304" pitchFamily="18" charset="0"/>
            </a:endParaRPr>
          </a:p>
          <a:p>
            <a:r>
              <a:rPr lang="kk-KZ" dirty="0" smtClean="0">
                <a:latin typeface="Times New Roman" panose="02020603050405020304" pitchFamily="18" charset="0"/>
                <a:cs typeface="Times New Roman" panose="02020603050405020304" pitchFamily="18" charset="0"/>
              </a:rPr>
              <a:t>Патриотизм – өзінің жеке мүддесін ел мүддесіне бағындыру; атамекеніне деген сүйіспеншілік. </a:t>
            </a:r>
            <a:endParaRPr lang="kk-KZ" dirty="0" smtClean="0">
              <a:latin typeface="Times New Roman" panose="02020603050405020304" pitchFamily="18" charset="0"/>
              <a:cs typeface="Times New Roman" panose="02020603050405020304" pitchFamily="18" charset="0"/>
            </a:endParaRPr>
          </a:p>
          <a:p>
            <a:r>
              <a:rPr lang="kk-KZ" dirty="0" smtClean="0">
                <a:latin typeface="Times New Roman" panose="02020603050405020304" pitchFamily="18" charset="0"/>
                <a:cs typeface="Times New Roman" panose="02020603050405020304" pitchFamily="18" charset="0"/>
              </a:rPr>
              <a:t>Құндылық- маңыздылық пен пайдалылық.</a:t>
            </a:r>
            <a:endParaRPr lang="kk-KZ" dirty="0" smtClean="0">
              <a:latin typeface="Times New Roman" panose="02020603050405020304" pitchFamily="18" charset="0"/>
              <a:cs typeface="Times New Roman" panose="02020603050405020304" pitchFamily="18" charset="0"/>
            </a:endParaRPr>
          </a:p>
          <a:p>
            <a:r>
              <a:rPr lang="kk-KZ" dirty="0" smtClean="0">
                <a:latin typeface="Times New Roman" panose="02020603050405020304" pitchFamily="18" charset="0"/>
                <a:cs typeface="Times New Roman" panose="02020603050405020304" pitchFamily="18" charset="0"/>
              </a:rPr>
              <a:t> Қабілет</a:t>
            </a:r>
            <a:r>
              <a:rPr lang="kk-KZ" dirty="0">
                <a:latin typeface="Times New Roman" panose="02020603050405020304" pitchFamily="18" charset="0"/>
                <a:cs typeface="Times New Roman" panose="02020603050405020304" pitchFamily="18" charset="0"/>
              </a:rPr>
              <a:t> </a:t>
            </a:r>
            <a:r>
              <a:rPr lang="kk-KZ" dirty="0" smtClean="0">
                <a:latin typeface="Times New Roman" panose="02020603050405020304" pitchFamily="18" charset="0"/>
                <a:cs typeface="Times New Roman" panose="02020603050405020304" pitchFamily="18" charset="0"/>
              </a:rPr>
              <a:t>- тұлғаның қызмет түрлерін атқару; психологиялық ерекшелік.</a:t>
            </a:r>
            <a:endParaRPr lang="ru-RU"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xmlns=""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749296" y="2660903"/>
            <a:ext cx="6693408" cy="1762815"/>
          </a:xfrm>
        </p:spPr>
        <p:txBody>
          <a:bodyPr/>
          <a:lstStyle/>
          <a:p>
            <a:r>
              <a:rPr lang="kk-KZ" dirty="0" smtClean="0">
                <a:latin typeface="Times New Roman" panose="02020603050405020304" pitchFamily="18" charset="0"/>
                <a:cs typeface="Times New Roman" panose="02020603050405020304" pitchFamily="18" charset="0"/>
              </a:rPr>
              <a:t>Назарларыңызға </a:t>
            </a:r>
            <a:br>
              <a:rPr lang="kk-KZ" dirty="0" smtClean="0">
                <a:latin typeface="Times New Roman" panose="02020603050405020304" pitchFamily="18" charset="0"/>
                <a:cs typeface="Times New Roman" panose="02020603050405020304" pitchFamily="18" charset="0"/>
              </a:rPr>
            </a:br>
            <a:r>
              <a:rPr lang="kk-KZ" dirty="0" smtClean="0">
                <a:latin typeface="Times New Roman" panose="02020603050405020304" pitchFamily="18" charset="0"/>
                <a:cs typeface="Times New Roman" panose="02020603050405020304" pitchFamily="18" charset="0"/>
              </a:rPr>
              <a:t>рахмет.</a:t>
            </a:r>
            <a:endParaRPr lang="ru-RU"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endParaRPr lang="ru-RU"/>
          </a:p>
        </p:txBody>
      </p:sp>
    </p:spTree>
    <p:extLst>
      <p:ext uri="{BB962C8B-B14F-4D97-AF65-F5344CB8AC3E}">
        <p14:creationId xmlns:p14="http://schemas.microsoft.com/office/powerpoint/2010/main" val="3377252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02655-34DF-25F9-4640-B2CE5329AD1A}"/>
              </a:ext>
            </a:extLst>
          </p:cNvPr>
          <p:cNvSpPr>
            <a:spLocks noGrp="1"/>
          </p:cNvSpPr>
          <p:nvPr>
            <p:ph type="title"/>
          </p:nvPr>
        </p:nvSpPr>
        <p:spPr>
          <a:xfrm>
            <a:off x="1748028" y="1692876"/>
            <a:ext cx="8695944" cy="3311610"/>
          </a:xfrm>
        </p:spPr>
        <p:txBody>
          <a:bodyPr>
            <a:normAutofit fontScale="90000"/>
          </a:bodyPr>
          <a:lstStyle/>
          <a:p>
            <a:r>
              <a:rPr lang="kk-KZ" sz="3600" dirty="0" smtClean="0">
                <a:latin typeface="Times New Roman" panose="02020603050405020304" pitchFamily="18" charset="0"/>
                <a:cs typeface="Times New Roman" panose="02020603050405020304" pitchFamily="18" charset="0"/>
              </a:rPr>
              <a:t/>
            </a:r>
            <a:br>
              <a:rPr lang="kk-KZ" sz="3600" dirty="0" smtClean="0">
                <a:latin typeface="Times New Roman" panose="02020603050405020304" pitchFamily="18" charset="0"/>
                <a:cs typeface="Times New Roman" panose="02020603050405020304" pitchFamily="18" charset="0"/>
              </a:rPr>
            </a:br>
            <a:r>
              <a:rPr lang="kk-KZ" sz="3600" dirty="0" smtClean="0">
                <a:latin typeface="Times New Roman" panose="02020603050405020304" pitchFamily="18" charset="0"/>
                <a:cs typeface="Times New Roman" panose="02020603050405020304" pitchFamily="18" charset="0"/>
              </a:rPr>
              <a:t>Жаһандағы </a:t>
            </a:r>
            <a:r>
              <a:rPr lang="kk-KZ" sz="3600" dirty="0">
                <a:latin typeface="Times New Roman" panose="02020603050405020304" pitchFamily="18" charset="0"/>
                <a:cs typeface="Times New Roman" panose="02020603050405020304" pitchFamily="18" charset="0"/>
              </a:rPr>
              <a:t>заманауи қазақстандық </a:t>
            </a:r>
            <a:r>
              <a:rPr lang="kk-KZ" sz="3600" dirty="0" smtClean="0">
                <a:latin typeface="Times New Roman" panose="02020603050405020304" pitchFamily="18" charset="0"/>
                <a:cs typeface="Times New Roman" panose="02020603050405020304" pitchFamily="18" charset="0"/>
              </a:rPr>
              <a:t>мәдениет</a:t>
            </a:r>
            <a:br>
              <a:rPr lang="kk-KZ" sz="3600" dirty="0" smtClean="0">
                <a:latin typeface="Times New Roman" panose="02020603050405020304" pitchFamily="18" charset="0"/>
                <a:cs typeface="Times New Roman" panose="02020603050405020304" pitchFamily="18" charset="0"/>
              </a:rPr>
            </a:br>
            <a:r>
              <a:rPr lang="kk-KZ" sz="3600" dirty="0" smtClean="0">
                <a:latin typeface="Times New Roman" panose="02020603050405020304" pitchFamily="18" charset="0"/>
                <a:cs typeface="Times New Roman" panose="02020603050405020304" pitchFamily="18" charset="0"/>
              </a:rPr>
              <a:t/>
            </a:r>
            <a:br>
              <a:rPr lang="kk-KZ" sz="3600" dirty="0" smtClean="0">
                <a:latin typeface="Times New Roman" panose="02020603050405020304" pitchFamily="18" charset="0"/>
                <a:cs typeface="Times New Roman" panose="02020603050405020304" pitchFamily="18" charset="0"/>
              </a:rPr>
            </a:br>
            <a:r>
              <a:rPr lang="kk-KZ" sz="3600" dirty="0">
                <a:latin typeface="Times New Roman" panose="02020603050405020304" pitchFamily="18" charset="0"/>
                <a:cs typeface="Times New Roman" panose="02020603050405020304" pitchFamily="18" charset="0"/>
              </a:rPr>
              <a:t>Ең бірінші, Біріккен ұлттар ұйымындағы ең беделді алты тілді меңгеру. Бұл, әрине, міндеттелген үрдіс болмауы да мүмкін, бірақ аталған алты тілді меңгеру арқылы ұлттық жаһандық бәсекедегі қабілетін көрсете аламыз. Ол тілдер: ағылшын, орыс, қытай, испан, араб және француз тілі</a:t>
            </a:r>
            <a:r>
              <a:rPr lang="kk-KZ" sz="3600" dirty="0" smtClean="0">
                <a:latin typeface="Times New Roman" panose="02020603050405020304" pitchFamily="18" charset="0"/>
                <a:cs typeface="Times New Roman" panose="02020603050405020304" pitchFamily="18" charset="0"/>
              </a:rPr>
              <a:t>.</a:t>
            </a:r>
            <a:br>
              <a:rPr lang="kk-KZ" sz="3600" dirty="0" smtClean="0">
                <a:latin typeface="Times New Roman" panose="02020603050405020304" pitchFamily="18" charset="0"/>
                <a:cs typeface="Times New Roman" panose="02020603050405020304" pitchFamily="18" charset="0"/>
              </a:rPr>
            </a:br>
            <a:r>
              <a:rPr lang="kk-KZ" dirty="0" smtClean="0"/>
              <a:t/>
            </a:r>
            <a:br>
              <a:rPr lang="kk-KZ" dirty="0" smtClean="0"/>
            </a:br>
            <a:endParaRPr lang="en-US" dirty="0"/>
          </a:p>
        </p:txBody>
      </p:sp>
      <p:sp>
        <p:nvSpPr>
          <p:cNvPr id="4" name="Footer Placeholder 3">
            <a:extLst>
              <a:ext uri="{FF2B5EF4-FFF2-40B4-BE49-F238E27FC236}">
                <a16:creationId xmlns:a16="http://schemas.microsoft.com/office/drawing/2014/main" xmlns=""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0295B-54B9-4937-90E3-BAB9CE69E30B}"/>
              </a:ext>
            </a:extLst>
          </p:cNvPr>
          <p:cNvSpPr>
            <a:spLocks noGrp="1"/>
          </p:cNvSpPr>
          <p:nvPr>
            <p:ph type="title"/>
          </p:nvPr>
        </p:nvSpPr>
        <p:spPr>
          <a:xfrm>
            <a:off x="308919" y="432486"/>
            <a:ext cx="11726562" cy="6203092"/>
          </a:xfrm>
        </p:spPr>
        <p:txBody>
          <a:bodyPr>
            <a:noAutofit/>
          </a:bodyPr>
          <a:lstStyle/>
          <a:p>
            <a:pPr marL="285750" indent="-285750" algn="l">
              <a:buFont typeface="Wingdings" panose="05000000000000000000" pitchFamily="2" charset="2"/>
              <a:buChar char="Ø"/>
            </a:pPr>
            <a:r>
              <a:rPr lang="kk-KZ" sz="2400" dirty="0">
                <a:latin typeface="Times New Roman" panose="02020603050405020304" pitchFamily="18" charset="0"/>
                <a:cs typeface="Times New Roman" panose="02020603050405020304" pitchFamily="18" charset="0"/>
              </a:rPr>
              <a:t>«Рухани жаңғыру» бағдарламасы аясында әлемнің 5 тіліне </a:t>
            </a:r>
            <a:r>
              <a:rPr lang="kk-KZ" sz="2400" dirty="0" smtClean="0">
                <a:latin typeface="Times New Roman" panose="02020603050405020304" pitchFamily="18" charset="0"/>
                <a:cs typeface="Times New Roman" panose="02020603050405020304" pitchFamily="18" charset="0"/>
              </a:rPr>
              <a:t>жазушылардың шығармалары аударылды: </a:t>
            </a:r>
            <a:r>
              <a:rPr lang="kk-KZ" sz="2400" dirty="0">
                <a:latin typeface="Times New Roman" panose="02020603050405020304" pitchFamily="18" charset="0"/>
                <a:cs typeface="Times New Roman" panose="02020603050405020304" pitchFamily="18" charset="0"/>
              </a:rPr>
              <a:t>Қабдеш </a:t>
            </a:r>
            <a:r>
              <a:rPr lang="kk-KZ" sz="2400" dirty="0" smtClean="0">
                <a:latin typeface="Times New Roman" panose="02020603050405020304" pitchFamily="18" charset="0"/>
                <a:cs typeface="Times New Roman" panose="02020603050405020304" pitchFamily="18" charset="0"/>
              </a:rPr>
              <a:t>Жұмәділов; </a:t>
            </a:r>
            <a:r>
              <a:rPr lang="kk-KZ" sz="2400" dirty="0">
                <a:latin typeface="Times New Roman" panose="02020603050405020304" pitchFamily="18" charset="0"/>
                <a:cs typeface="Times New Roman" panose="02020603050405020304" pitchFamily="18" charset="0"/>
              </a:rPr>
              <a:t>Олжас </a:t>
            </a:r>
            <a:r>
              <a:rPr lang="kk-KZ" sz="2400" dirty="0" smtClean="0">
                <a:latin typeface="Times New Roman" panose="02020603050405020304" pitchFamily="18" charset="0"/>
                <a:cs typeface="Times New Roman" panose="02020603050405020304" pitchFamily="18" charset="0"/>
              </a:rPr>
              <a:t>Сүлейменов; </a:t>
            </a:r>
            <a:r>
              <a:rPr lang="kk-KZ" sz="2400" dirty="0">
                <a:latin typeface="Times New Roman" panose="02020603050405020304" pitchFamily="18" charset="0"/>
                <a:cs typeface="Times New Roman" panose="02020603050405020304" pitchFamily="18" charset="0"/>
              </a:rPr>
              <a:t>Смағұл </a:t>
            </a:r>
            <a:r>
              <a:rPr lang="kk-KZ" sz="2400" dirty="0" smtClean="0">
                <a:latin typeface="Times New Roman" panose="02020603050405020304" pitchFamily="18" charset="0"/>
                <a:cs typeface="Times New Roman" panose="02020603050405020304" pitchFamily="18" charset="0"/>
              </a:rPr>
              <a:t>Елубай; </a:t>
            </a:r>
            <a:r>
              <a:rPr lang="kk-KZ" sz="2400" dirty="0" smtClean="0">
                <a:latin typeface="Times New Roman" panose="02020603050405020304" pitchFamily="18" charset="0"/>
                <a:cs typeface="Times New Roman" panose="02020603050405020304" pitchFamily="18" charset="0"/>
              </a:rPr>
              <a:t>Дулат Исабеков</a:t>
            </a:r>
            <a:r>
              <a:rPr lang="kk-KZ" sz="2400" dirty="0" smtClean="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
            </a:r>
            <a:br>
              <a:rPr lang="ru-RU" sz="2400" dirty="0" smtClean="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smtClean="0">
                <a:latin typeface="Times New Roman" panose="02020603050405020304" pitchFamily="18" charset="0"/>
                <a:cs typeface="Times New Roman" panose="02020603050405020304" pitchFamily="18" charset="0"/>
              </a:rPr>
              <a:t/>
            </a:r>
            <a:br>
              <a:rPr lang="ru-RU" sz="1400" dirty="0" smtClean="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smtClean="0">
                <a:latin typeface="Times New Roman" panose="02020603050405020304" pitchFamily="18" charset="0"/>
                <a:cs typeface="Times New Roman" panose="02020603050405020304" pitchFamily="18" charset="0"/>
              </a:rPr>
              <a:t/>
            </a:r>
            <a:br>
              <a:rPr lang="ru-RU" sz="1400" dirty="0" smtClean="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smtClean="0">
                <a:latin typeface="Times New Roman" panose="02020603050405020304" pitchFamily="18" charset="0"/>
                <a:cs typeface="Times New Roman" panose="02020603050405020304" pitchFamily="18" charset="0"/>
              </a:rPr>
              <a:t/>
            </a:r>
            <a:br>
              <a:rPr lang="ru-RU" sz="1400" dirty="0" smtClean="0">
                <a:latin typeface="Times New Roman" panose="02020603050405020304" pitchFamily="18" charset="0"/>
                <a:cs typeface="Times New Roman" panose="02020603050405020304" pitchFamily="18" charset="0"/>
              </a:rPr>
            </a:br>
            <a:r>
              <a:rPr lang="ru-RU" sz="1400" dirty="0">
                <a:latin typeface="Times New Roman" panose="02020603050405020304" pitchFamily="18" charset="0"/>
                <a:cs typeface="Times New Roman" panose="02020603050405020304" pitchFamily="18" charset="0"/>
              </a:rPr>
              <a:t/>
            </a:r>
            <a:br>
              <a:rPr lang="ru-RU" sz="1400" dirty="0">
                <a:latin typeface="Times New Roman" panose="02020603050405020304" pitchFamily="18" charset="0"/>
                <a:cs typeface="Times New Roman" panose="02020603050405020304" pitchFamily="18" charset="0"/>
              </a:rPr>
            </a:br>
            <a:r>
              <a:rPr lang="ru-RU" sz="1400" dirty="0" smtClean="0">
                <a:latin typeface="Times New Roman" panose="02020603050405020304" pitchFamily="18" charset="0"/>
                <a:cs typeface="Times New Roman" panose="02020603050405020304" pitchFamily="18" charset="0"/>
              </a:rPr>
              <a:t/>
            </a:r>
            <a:br>
              <a:rPr lang="ru-RU" sz="14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5</a:t>
            </a:fld>
            <a:endParaRPr lang="en-US" dirty="0"/>
          </a:p>
        </p:txBody>
      </p:sp>
      <p:pic>
        <p:nvPicPr>
          <p:cNvPr id="1026" name="Picture 2" descr="Қабдеш Жұмаділов.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73" y="318700"/>
            <a:ext cx="2609850" cy="35242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Сулейменов Олжас Омарович — персональная справка | Finance.k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395" y="318699"/>
            <a:ext cx="2435602" cy="35242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Смағұл Елубай: Байқамасақ бейқамдық пен алаңғасарлық бізді орға апарып  жығады: 2020 жылғы 1 сәуір, 16:52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4" name="Picture 10" descr="http://qazaquni.kz/wp-content/uploads/2019/04/201904050416345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531" y="4002174"/>
            <a:ext cx="3662664" cy="26609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Смағұл Елубай: Байқамасақ бейқамдық пен алаңғасарлық бізді орға апарып  жығады: 2020 жылғы 1 сәуір, 16:52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3535" y="4002174"/>
            <a:ext cx="3608173" cy="25331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Смағұл Елубай. Қоңыр дәптерге қонған ойлар"/>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886" y="318700"/>
            <a:ext cx="4077730" cy="326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396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420131"/>
            <a:ext cx="10515600" cy="4102442"/>
          </a:xfrm>
        </p:spPr>
        <p:txBody>
          <a:bodyPr>
            <a:normAutofit/>
          </a:bodyPr>
          <a:lstStyle/>
          <a:p>
            <a:r>
              <a:rPr lang="ru-RU" sz="2800" dirty="0" smtClean="0">
                <a:latin typeface="Times New Roman" panose="02020603050405020304" pitchFamily="18" charset="0"/>
                <a:cs typeface="Times New Roman" panose="02020603050405020304" pitchFamily="18" charset="0"/>
              </a:rPr>
              <a:t>Поэзия </a:t>
            </a:r>
            <a:r>
              <a:rPr lang="ru-RU" sz="2800" dirty="0" err="1" smtClean="0">
                <a:latin typeface="Times New Roman" panose="02020603050405020304" pitchFamily="18" charset="0"/>
                <a:cs typeface="Times New Roman" panose="02020603050405020304" pitchFamily="18" charset="0"/>
              </a:rPr>
              <a:t>және</a:t>
            </a:r>
            <a:r>
              <a:rPr lang="ru-RU" sz="2800" dirty="0" smtClean="0">
                <a:latin typeface="Times New Roman" panose="02020603050405020304" pitchFamily="18" charset="0"/>
                <a:cs typeface="Times New Roman" panose="02020603050405020304" pitchFamily="18" charset="0"/>
              </a:rPr>
              <a:t> проза жанры </a:t>
            </a:r>
            <a:r>
              <a:rPr lang="ru-RU" sz="2800" dirty="0" err="1" smtClean="0">
                <a:latin typeface="Times New Roman" panose="02020603050405020304" pitchFamily="18" charset="0"/>
                <a:cs typeface="Times New Roman" panose="02020603050405020304" pitchFamily="18" charset="0"/>
              </a:rPr>
              <a:t>бойынша</a:t>
            </a:r>
            <a:r>
              <a:rPr lang="ru-RU" sz="2800" dirty="0" smtClean="0">
                <a:latin typeface="Times New Roman" panose="02020603050405020304" pitchFamily="18" charset="0"/>
                <a:cs typeface="Times New Roman" panose="02020603050405020304" pitchFamily="18" charset="0"/>
              </a:rPr>
              <a:t> 30 </a:t>
            </a:r>
            <a:r>
              <a:rPr lang="ru-RU" sz="2800" dirty="0" err="1" smtClean="0">
                <a:latin typeface="Times New Roman" panose="02020603050405020304" pitchFamily="18" charset="0"/>
                <a:cs typeface="Times New Roman" panose="02020603050405020304" pitchFamily="18" charset="0"/>
              </a:rPr>
              <a:t>қазақстандық</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автордың</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қазіргі</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заманғы</a:t>
            </a:r>
            <a:r>
              <a:rPr lang="ru-RU" sz="2800" dirty="0" smtClean="0">
                <a:latin typeface="Times New Roman" panose="02020603050405020304" pitchFamily="18" charset="0"/>
                <a:cs typeface="Times New Roman" panose="02020603050405020304" pitchFamily="18" charset="0"/>
              </a:rPr>
              <a:t> 290 </a:t>
            </a:r>
            <a:r>
              <a:rPr lang="ru-RU" sz="2800" dirty="0" err="1" smtClean="0">
                <a:latin typeface="Times New Roman" panose="02020603050405020304" pitchFamily="18" charset="0"/>
                <a:cs typeface="Times New Roman" panose="02020603050405020304" pitchFamily="18" charset="0"/>
              </a:rPr>
              <a:t>шығармасы</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ағылшын</a:t>
            </a:r>
            <a:r>
              <a:rPr lang="ru-RU" sz="2800" dirty="0" smtClean="0">
                <a:latin typeface="Times New Roman" panose="02020603050405020304" pitchFamily="18" charset="0"/>
                <a:cs typeface="Times New Roman" panose="02020603050405020304" pitchFamily="18" charset="0"/>
              </a:rPr>
              <a:t>, француз, </a:t>
            </a:r>
            <a:r>
              <a:rPr lang="ru-RU" sz="2800" dirty="0" err="1" smtClean="0">
                <a:latin typeface="Times New Roman" panose="02020603050405020304" pitchFamily="18" charset="0"/>
                <a:cs typeface="Times New Roman" panose="02020603050405020304" pitchFamily="18" charset="0"/>
              </a:rPr>
              <a:t>испан</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және</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орыс</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тілдеріне</a:t>
            </a:r>
            <a:r>
              <a:rPr lang="ru-RU" sz="2800" dirty="0" smtClean="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аударылды</a:t>
            </a:r>
            <a:r>
              <a:rPr lang="ru-RU" sz="2800" dirty="0" smtClean="0">
                <a:latin typeface="Times New Roman" panose="02020603050405020304" pitchFamily="18" charset="0"/>
                <a:cs typeface="Times New Roman" panose="02020603050405020304" pitchFamily="18" charset="0"/>
              </a:rPr>
              <a:t>.</a:t>
            </a:r>
            <a:br>
              <a:rPr lang="ru-RU" sz="2800" dirty="0" smtClean="0">
                <a:latin typeface="Times New Roman" panose="02020603050405020304" pitchFamily="18" charset="0"/>
                <a:cs typeface="Times New Roman" panose="02020603050405020304" pitchFamily="18" charset="0"/>
              </a:rPr>
            </a:br>
            <a:r>
              <a:rPr lang="ru-RU" sz="2800" dirty="0" smtClean="0">
                <a:latin typeface="Times New Roman" panose="02020603050405020304" pitchFamily="18" charset="0"/>
                <a:cs typeface="Times New Roman" panose="02020603050405020304" pitchFamily="18" charset="0"/>
              </a:rPr>
              <a:t/>
            </a:r>
            <a:br>
              <a:rPr lang="ru-RU" sz="2800" dirty="0" smtClean="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
            </a:r>
            <a:br>
              <a:rPr lang="ru-RU" sz="2800" dirty="0">
                <a:latin typeface="Times New Roman" panose="02020603050405020304" pitchFamily="18" charset="0"/>
                <a:cs typeface="Times New Roman" panose="02020603050405020304" pitchFamily="18" charset="0"/>
              </a:rPr>
            </a:br>
            <a:r>
              <a:rPr lang="ru-RU" sz="2800" dirty="0" smtClean="0">
                <a:latin typeface="Times New Roman" panose="02020603050405020304" pitchFamily="18" charset="0"/>
                <a:cs typeface="Times New Roman" panose="02020603050405020304" pitchFamily="18" charset="0"/>
              </a:rPr>
              <a:t/>
            </a:r>
            <a:br>
              <a:rPr lang="ru-RU" sz="2800" dirty="0" smtClean="0">
                <a:latin typeface="Times New Roman" panose="02020603050405020304" pitchFamily="18" charset="0"/>
                <a:cs typeface="Times New Roman" panose="02020603050405020304" pitchFamily="18" charset="0"/>
              </a:rPr>
            </a:br>
            <a:r>
              <a:rPr lang="ru-RU" sz="3600" dirty="0" err="1" smtClean="0">
                <a:latin typeface="Times New Roman" panose="02020603050405020304" pitchFamily="18" charset="0"/>
                <a:cs typeface="Times New Roman" panose="02020603050405020304" pitchFamily="18" charset="0"/>
              </a:rPr>
              <a:t>Абайдың</a:t>
            </a:r>
            <a:r>
              <a:rPr lang="ru-RU" sz="3600" dirty="0" smtClean="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өлеңдері</a:t>
            </a:r>
            <a:r>
              <a:rPr lang="ru-RU" sz="3600" dirty="0">
                <a:latin typeface="Times New Roman" panose="02020603050405020304" pitchFamily="18" charset="0"/>
                <a:cs typeface="Times New Roman" panose="02020603050405020304" pitchFamily="18" charset="0"/>
              </a:rPr>
              <a:t> мен </a:t>
            </a:r>
            <a:r>
              <a:rPr lang="ru-RU" sz="3600" dirty="0" err="1">
                <a:latin typeface="Times New Roman" panose="02020603050405020304" pitchFamily="18" charset="0"/>
                <a:cs typeface="Times New Roman" panose="02020603050405020304" pitchFamily="18" charset="0"/>
              </a:rPr>
              <a:t>қара</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сөздерінің</a:t>
            </a:r>
            <a:r>
              <a:rPr lang="ru-RU" sz="3600" dirty="0">
                <a:latin typeface="Times New Roman" panose="02020603050405020304" pitchFamily="18" charset="0"/>
                <a:cs typeface="Times New Roman" panose="02020603050405020304" pitchFamily="18" charset="0"/>
              </a:rPr>
              <a:t> парсы, </a:t>
            </a:r>
            <a:r>
              <a:rPr lang="ru-RU" sz="3600" dirty="0" err="1">
                <a:latin typeface="Times New Roman" panose="02020603050405020304" pitchFamily="18" charset="0"/>
                <a:cs typeface="Times New Roman" panose="02020603050405020304" pitchFamily="18" charset="0"/>
              </a:rPr>
              <a:t>малай</a:t>
            </a:r>
            <a:r>
              <a:rPr lang="ru-RU" sz="3600" dirty="0">
                <a:latin typeface="Times New Roman" panose="02020603050405020304" pitchFamily="18" charset="0"/>
                <a:cs typeface="Times New Roman" panose="02020603050405020304" pitchFamily="18" charset="0"/>
              </a:rPr>
              <a:t>, поляк, </a:t>
            </a:r>
            <a:r>
              <a:rPr lang="ru-RU" sz="3600" dirty="0" err="1">
                <a:latin typeface="Times New Roman" panose="02020603050405020304" pitchFamily="18" charset="0"/>
                <a:cs typeface="Times New Roman" panose="02020603050405020304" pitchFamily="18" charset="0"/>
              </a:rPr>
              <a:t>голланд</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және</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португал</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тілдеріндегі</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жинақтары</a:t>
            </a:r>
            <a:r>
              <a:rPr lang="ru-RU" sz="3600" dirty="0">
                <a:latin typeface="Times New Roman" panose="02020603050405020304" pitchFamily="18" charset="0"/>
                <a:cs typeface="Times New Roman" panose="02020603050405020304" pitchFamily="18" charset="0"/>
              </a:rPr>
              <a:t> </a:t>
            </a:r>
            <a:r>
              <a:rPr lang="ru-RU" sz="3600" dirty="0" err="1">
                <a:latin typeface="Times New Roman" panose="02020603050405020304" pitchFamily="18" charset="0"/>
                <a:cs typeface="Times New Roman" panose="02020603050405020304" pitchFamily="18" charset="0"/>
              </a:rPr>
              <a:t>дайындалды</a:t>
            </a:r>
            <a:r>
              <a:rPr lang="ru-RU" sz="3600" dirty="0">
                <a:latin typeface="Times New Roman" panose="02020603050405020304" pitchFamily="18" charset="0"/>
                <a:cs typeface="Times New Roman" panose="02020603050405020304" pitchFamily="18" charset="0"/>
              </a:rPr>
              <a:t>.</a:t>
            </a:r>
            <a:endParaRPr lang="ru-RU" sz="3600" dirty="0">
              <a:latin typeface="Times New Roman" panose="02020603050405020304" pitchFamily="18" charset="0"/>
              <a:cs typeface="Times New Roman" panose="02020603050405020304" pitchFamily="18" charset="0"/>
            </a:endParaRPr>
          </a:p>
        </p:txBody>
      </p:sp>
      <p:sp>
        <p:nvSpPr>
          <p:cNvPr id="4" name="Нижний колонтитул 3"/>
          <p:cNvSpPr>
            <a:spLocks noGrp="1"/>
          </p:cNvSpPr>
          <p:nvPr>
            <p:ph type="ftr" sz="quarter" idx="10"/>
          </p:nvPr>
        </p:nvSpPr>
        <p:spPr/>
        <p:txBody>
          <a:bodyPr/>
          <a:lstStyle/>
          <a:p>
            <a:r>
              <a:rPr lang="en-US" smtClean="0"/>
              <a:t>Presentation title</a:t>
            </a:r>
            <a:endParaRPr lang="en-US" dirty="0"/>
          </a:p>
        </p:txBody>
      </p:sp>
      <p:sp>
        <p:nvSpPr>
          <p:cNvPr id="5" name="Номер слайда 4"/>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829744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7E564-4283-8AE2-ADD2-7B3FFCFA26C7}"/>
              </a:ext>
            </a:extLst>
          </p:cNvPr>
          <p:cNvSpPr>
            <a:spLocks noGrp="1"/>
          </p:cNvSpPr>
          <p:nvPr>
            <p:ph type="title"/>
          </p:nvPr>
        </p:nvSpPr>
        <p:spPr>
          <a:xfrm>
            <a:off x="1136821" y="2404872"/>
            <a:ext cx="10342605" cy="2002536"/>
          </a:xfrm>
        </p:spPr>
        <p:txBody>
          <a:bodyPr>
            <a:noAutofit/>
          </a:bodyPr>
          <a:lstStyle/>
          <a:p>
            <a:r>
              <a:rPr lang="kk-KZ" sz="3200" dirty="0">
                <a:latin typeface="Times New Roman" panose="02020603050405020304" pitchFamily="18" charset="0"/>
                <a:cs typeface="Times New Roman" panose="02020603050405020304" pitchFamily="18" charset="0"/>
              </a:rPr>
              <a:t>Қазақстанның киелі жерлерінің тізіміне енген тарихи және мәдени ескеріштер ғылыми реставрациялаудан өтті: </a:t>
            </a:r>
            <a:br>
              <a:rPr lang="kk-KZ" sz="3200" dirty="0">
                <a:latin typeface="Times New Roman" panose="02020603050405020304" pitchFamily="18" charset="0"/>
                <a:cs typeface="Times New Roman" panose="02020603050405020304" pitchFamily="18" charset="0"/>
              </a:rPr>
            </a:br>
            <a:r>
              <a:rPr lang="kk-KZ" sz="3200" dirty="0">
                <a:latin typeface="Times New Roman" panose="02020603050405020304" pitchFamily="18" charset="0"/>
                <a:cs typeface="Times New Roman" panose="02020603050405020304" pitchFamily="18" charset="0"/>
              </a:rPr>
              <a:t>«Бозоқ» музей-қорығы;</a:t>
            </a:r>
            <a:br>
              <a:rPr lang="kk-KZ" sz="3200" dirty="0">
                <a:latin typeface="Times New Roman" panose="02020603050405020304" pitchFamily="18" charset="0"/>
                <a:cs typeface="Times New Roman" panose="02020603050405020304" pitchFamily="18" charset="0"/>
              </a:rPr>
            </a:br>
            <a:r>
              <a:rPr lang="kk-KZ" sz="3200" dirty="0">
                <a:latin typeface="Times New Roman" panose="02020603050405020304" pitchFamily="18" charset="0"/>
                <a:cs typeface="Times New Roman" panose="02020603050405020304" pitchFamily="18" charset="0"/>
              </a:rPr>
              <a:t> «Отырар» музей-қорық;</a:t>
            </a:r>
            <a:endParaRPr lang="en-US" sz="3200" dirty="0"/>
          </a:p>
        </p:txBody>
      </p:sp>
      <p:sp>
        <p:nvSpPr>
          <p:cNvPr id="10" name="Text Placeholder 9">
            <a:extLst>
              <a:ext uri="{FF2B5EF4-FFF2-40B4-BE49-F238E27FC236}">
                <a16:creationId xmlns:a16="http://schemas.microsoft.com/office/drawing/2014/main" xmlns="" id="{FA47ED29-D9DA-9DC6-8B43-80EC2A2E5B50}"/>
              </a:ext>
            </a:extLst>
          </p:cNvPr>
          <p:cNvSpPr>
            <a:spLocks noGrp="1"/>
          </p:cNvSpPr>
          <p:nvPr>
            <p:ph type="body" sz="quarter" idx="10"/>
          </p:nvPr>
        </p:nvSpPr>
        <p:spPr/>
        <p:txBody>
          <a:bodyPr/>
          <a:lstStyle/>
          <a:p>
            <a:r>
              <a:rPr lang="en-US" dirty="0"/>
              <a:t>“</a:t>
            </a:r>
          </a:p>
        </p:txBody>
      </p:sp>
      <p:sp>
        <p:nvSpPr>
          <p:cNvPr id="11" name="Text Placeholder 10">
            <a:extLst>
              <a:ext uri="{FF2B5EF4-FFF2-40B4-BE49-F238E27FC236}">
                <a16:creationId xmlns:a16="http://schemas.microsoft.com/office/drawing/2014/main" xmlns=""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ижний колонтитул 1"/>
          <p:cNvSpPr>
            <a:spLocks noGrp="1"/>
          </p:cNvSpPr>
          <p:nvPr>
            <p:ph type="ftr" sz="quarter" idx="11"/>
          </p:nvPr>
        </p:nvSpPr>
        <p:spPr/>
        <p:txBody>
          <a:bodyPr/>
          <a:lstStyle/>
          <a:p>
            <a:r>
              <a:rPr lang="en-US" smtClean="0"/>
              <a:t>Presentation title</a:t>
            </a:r>
            <a:endParaRPr lang="en-US" dirty="0"/>
          </a:p>
        </p:txBody>
      </p:sp>
      <p:sp>
        <p:nvSpPr>
          <p:cNvPr id="3" name="Номер слайда 2"/>
          <p:cNvSpPr>
            <a:spLocks noGrp="1"/>
          </p:cNvSpPr>
          <p:nvPr>
            <p:ph type="sldNum" sz="quarter" idx="12"/>
          </p:nvPr>
        </p:nvSpPr>
        <p:spPr/>
        <p:txBody>
          <a:bodyPr/>
          <a:lstStyle/>
          <a:p>
            <a:fld id="{294A09A9-5501-47C1-A89A-A340965A2BE2}" type="slidenum">
              <a:rPr lang="en-US" smtClean="0"/>
              <a:t>8</a:t>
            </a:fld>
            <a:endParaRPr lang="en-US" dirty="0"/>
          </a:p>
        </p:txBody>
      </p:sp>
      <p:sp>
        <p:nvSpPr>
          <p:cNvPr id="4" name="Прямоугольник 3"/>
          <p:cNvSpPr/>
          <p:nvPr/>
        </p:nvSpPr>
        <p:spPr>
          <a:xfrm>
            <a:off x="840258" y="642551"/>
            <a:ext cx="10490887" cy="7078861"/>
          </a:xfrm>
          <a:prstGeom prst="rect">
            <a:avLst/>
          </a:prstGeom>
        </p:spPr>
        <p:txBody>
          <a:bodyPr wrap="square">
            <a:spAutoFit/>
          </a:bodyPr>
          <a:lstStyle/>
          <a:p>
            <a:endParaRPr lang="ru-RU" sz="2800" dirty="0">
              <a:latin typeface="Times New Roman" panose="02020603050405020304" pitchFamily="18" charset="0"/>
              <a:cs typeface="Times New Roman" panose="02020603050405020304" pitchFamily="18" charset="0"/>
            </a:endParaRPr>
          </a:p>
          <a:p>
            <a:r>
              <a:rPr lang="ru-RU" sz="2800" b="1" dirty="0" err="1" smtClean="0">
                <a:latin typeface="Times New Roman" panose="02020603050405020304" pitchFamily="18" charset="0"/>
                <a:cs typeface="Times New Roman" panose="02020603050405020304" pitchFamily="18" charset="0"/>
              </a:rPr>
              <a:t>Бозоқ</a:t>
            </a:r>
            <a:r>
              <a:rPr lang="ru-RU" sz="2800" b="1"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Нұр-Сұлтан</a:t>
            </a:r>
            <a:r>
              <a:rPr lang="ru-RU" sz="2800" dirty="0" smtClean="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қаласының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оңтүстік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шетіндегі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Бұзықты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көлінің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шығыс</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жағалауындағы</a:t>
            </a:r>
            <a:r>
              <a:rPr lang="ru-RU"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VIII-XVI </a:t>
            </a:r>
            <a:r>
              <a:rPr lang="ru-RU" sz="2800" dirty="0" err="1">
                <a:latin typeface="Times New Roman" panose="02020603050405020304" pitchFamily="18" charset="0"/>
                <a:cs typeface="Times New Roman" panose="02020603050405020304" pitchFamily="18" charset="0"/>
              </a:rPr>
              <a:t>ғасырлардағы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қалашық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және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қорым</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Ескерткіш</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жалпы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ауданы</a:t>
            </a:r>
            <a:r>
              <a:rPr lang="ru-RU" sz="2800" dirty="0">
                <a:latin typeface="Times New Roman" panose="02020603050405020304" pitchFamily="18" charset="0"/>
                <a:cs typeface="Times New Roman" panose="02020603050405020304" pitchFamily="18" charset="0"/>
              </a:rPr>
              <a:t> 412,6 га </a:t>
            </a:r>
            <a:r>
              <a:rPr lang="ru-RU" sz="2800" dirty="0" err="1">
                <a:latin typeface="Times New Roman" panose="02020603050405020304" pitchFamily="18" charset="0"/>
                <a:cs typeface="Times New Roman" panose="02020603050405020304" pitchFamily="18" charset="0"/>
              </a:rPr>
              <a:t>болатын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бірнеше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бөліктен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тұрады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Орталық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бөлігі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орташа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өлшемі</a:t>
            </a:r>
            <a:r>
              <a:rPr lang="ru-RU" sz="2800" dirty="0">
                <a:latin typeface="Times New Roman" panose="02020603050405020304" pitchFamily="18" charset="0"/>
                <a:cs typeface="Times New Roman" panose="02020603050405020304" pitchFamily="18" charset="0"/>
              </a:rPr>
              <a:t> 35×35 м. </a:t>
            </a:r>
            <a:r>
              <a:rPr lang="ru-RU" sz="2800" dirty="0" err="1">
                <a:latin typeface="Times New Roman" panose="02020603050405020304" pitchFamily="18" charset="0"/>
                <a:cs typeface="Times New Roman" panose="02020603050405020304" pitchFamily="18" charset="0"/>
              </a:rPr>
              <a:t>үш</a:t>
            </a:r>
            <a:r>
              <a:rPr lang="ru-RU" sz="2800" dirty="0">
                <a:latin typeface="Times New Roman" panose="02020603050405020304" pitchFamily="18" charset="0"/>
                <a:cs typeface="Times New Roman" panose="02020603050405020304" pitchFamily="18" charset="0"/>
              </a:rPr>
              <a:t> платформа («</a:t>
            </a:r>
            <a:r>
              <a:rPr lang="ru-RU" sz="2800" dirty="0" err="1">
                <a:latin typeface="Times New Roman" panose="02020603050405020304" pitchFamily="18" charset="0"/>
                <a:cs typeface="Times New Roman" panose="02020603050405020304" pitchFamily="18" charset="0"/>
              </a:rPr>
              <a:t>кварталдар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білікпен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және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ішкі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ормен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қоршалған</a:t>
            </a:r>
            <a:r>
              <a:rPr lang="ru-RU" sz="2800" dirty="0" smtClean="0">
                <a:latin typeface="Times New Roman" panose="02020603050405020304" pitchFamily="18" charset="0"/>
                <a:cs typeface="Times New Roman" panose="02020603050405020304" pitchFamily="18" charset="0"/>
              </a:rPr>
              <a:t>.</a:t>
            </a:r>
          </a:p>
          <a:p>
            <a:r>
              <a:rPr lang="ru-RU" sz="2800" dirty="0">
                <a:latin typeface="Times New Roman" panose="02020603050405020304" pitchFamily="18" charset="0"/>
                <a:cs typeface="Times New Roman" panose="02020603050405020304" pitchFamily="18" charset="0"/>
                <a:hlinkClick r:id="rId2"/>
              </a:rPr>
              <a:t>Музей </a:t>
            </a:r>
            <a:r>
              <a:rPr lang="ru-RU" sz="2800" dirty="0" err="1">
                <a:latin typeface="Times New Roman" panose="02020603050405020304" pitchFamily="18" charset="0"/>
                <a:cs typeface="Times New Roman" panose="02020603050405020304" pitchFamily="18" charset="0"/>
                <a:hlinkClick r:id="rId2"/>
              </a:rPr>
              <a:t>Бозок</a:t>
            </a:r>
            <a:r>
              <a:rPr lang="ru-RU" sz="2800" dirty="0">
                <a:latin typeface="Times New Roman" panose="02020603050405020304" pitchFamily="18" charset="0"/>
                <a:cs typeface="Times New Roman" panose="02020603050405020304" pitchFamily="18" charset="0"/>
                <a:hlinkClick r:id="rId2"/>
              </a:rPr>
              <a:t> — Древнее городище (bozok.kz</a:t>
            </a:r>
            <a:r>
              <a:rPr lang="ru-RU" sz="2800" dirty="0" smtClean="0">
                <a:latin typeface="Times New Roman" panose="02020603050405020304" pitchFamily="18" charset="0"/>
                <a:cs typeface="Times New Roman" panose="02020603050405020304" pitchFamily="18" charset="0"/>
                <a:hlinkClick r:id="rId2"/>
              </a:rPr>
              <a:t>)</a:t>
            </a:r>
            <a:endParaRPr lang="ru-RU" sz="2800" dirty="0" smtClean="0">
              <a:latin typeface="Times New Roman" panose="02020603050405020304" pitchFamily="18" charset="0"/>
              <a:cs typeface="Times New Roman" panose="02020603050405020304" pitchFamily="18" charset="0"/>
            </a:endParaRPr>
          </a:p>
          <a:p>
            <a:endParaRPr lang="kk-KZ" sz="2800" dirty="0">
              <a:latin typeface="Times New Roman" panose="02020603050405020304" pitchFamily="18" charset="0"/>
              <a:cs typeface="Times New Roman" panose="02020603050405020304" pitchFamily="18" charset="0"/>
            </a:endParaRPr>
          </a:p>
          <a:p>
            <a:r>
              <a:rPr lang="ru-RU" sz="2800" b="1" dirty="0">
                <a:latin typeface="Times New Roman" panose="02020603050405020304" pitchFamily="18" charset="0"/>
                <a:cs typeface="Times New Roman" panose="02020603050405020304" pitchFamily="18" charset="0"/>
              </a:rPr>
              <a:t>«</a:t>
            </a:r>
            <a:r>
              <a:rPr lang="ru-RU" sz="2800" b="1" dirty="0" err="1">
                <a:latin typeface="Times New Roman" panose="02020603050405020304" pitchFamily="18" charset="0"/>
                <a:cs typeface="Times New Roman" panose="02020603050405020304" pitchFamily="18" charset="0"/>
              </a:rPr>
              <a:t>Отырар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мемлекеттік</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археологиялық</a:t>
            </a:r>
            <a:r>
              <a:rPr lang="ru-RU" sz="2800" dirty="0">
                <a:latin typeface="Times New Roman" panose="02020603050405020304" pitchFamily="18" charset="0"/>
                <a:cs typeface="Times New Roman" panose="02020603050405020304" pitchFamily="18" charset="0"/>
              </a:rPr>
              <a:t> музей-</a:t>
            </a:r>
            <a:r>
              <a:rPr lang="ru-RU" sz="2800" dirty="0" err="1">
                <a:latin typeface="Times New Roman" panose="02020603050405020304" pitchFamily="18" charset="0"/>
                <a:cs typeface="Times New Roman" panose="02020603050405020304" pitchFamily="18" charset="0"/>
              </a:rPr>
              <a:t>қорығында</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киелі</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Отырар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өңірінің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тарихын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насихаттайтын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мұражайдың</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қалыптасу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шежіресін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көпшілікке</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таныту</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мақсатымен</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Отырар</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Эрмитажы</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тақырыптық</a:t>
            </a:r>
            <a:r>
              <a:rPr lang="ru-RU" sz="2800" dirty="0">
                <a:latin typeface="Times New Roman" panose="02020603050405020304" pitchFamily="18" charset="0"/>
                <a:cs typeface="Times New Roman" panose="02020603050405020304" pitchFamily="18" charset="0"/>
              </a:rPr>
              <a:t> </a:t>
            </a:r>
            <a:r>
              <a:rPr lang="ru-RU" sz="2800" dirty="0" err="1">
                <a:latin typeface="Times New Roman" panose="02020603050405020304" pitchFamily="18" charset="0"/>
                <a:cs typeface="Times New Roman" panose="02020603050405020304" pitchFamily="18" charset="0"/>
              </a:rPr>
              <a:t>экспозициясы</a:t>
            </a:r>
            <a:r>
              <a:rPr lang="ru-RU" sz="2800" dirty="0">
                <a:latin typeface="Times New Roman" panose="02020603050405020304" pitchFamily="18" charset="0"/>
                <a:cs typeface="Times New Roman" panose="02020603050405020304" pitchFamily="18" charset="0"/>
              </a:rPr>
              <a:t> </a:t>
            </a:r>
            <a:r>
              <a:rPr lang="ru-RU" sz="2800" dirty="0" err="1" smtClean="0">
                <a:latin typeface="Times New Roman" panose="02020603050405020304" pitchFamily="18" charset="0"/>
                <a:cs typeface="Times New Roman" panose="02020603050405020304" pitchFamily="18" charset="0"/>
              </a:rPr>
              <a:t>ашылды</a:t>
            </a:r>
            <a:r>
              <a:rPr lang="ru-RU" sz="2800" dirty="0" smtClean="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hlinkClick r:id="rId3"/>
              </a:rPr>
              <a:t>Музей </a:t>
            </a:r>
            <a:r>
              <a:rPr lang="ru-RU" sz="2800" dirty="0" err="1">
                <a:latin typeface="Times New Roman" panose="02020603050405020304" pitchFamily="18" charset="0"/>
                <a:cs typeface="Times New Roman" panose="02020603050405020304" pitchFamily="18" charset="0"/>
                <a:hlinkClick r:id="rId3"/>
              </a:rPr>
              <a:t>туралы</a:t>
            </a:r>
            <a:r>
              <a:rPr lang="ru-RU" sz="2800" dirty="0">
                <a:latin typeface="Times New Roman" panose="02020603050405020304" pitchFamily="18" charset="0"/>
                <a:cs typeface="Times New Roman" panose="02020603050405020304" pitchFamily="18" charset="0"/>
                <a:hlinkClick r:id="rId3"/>
              </a:rPr>
              <a:t> (</a:t>
            </a:r>
            <a:r>
              <a:rPr lang="en-US" sz="2800" dirty="0">
                <a:latin typeface="Times New Roman" panose="02020603050405020304" pitchFamily="18" charset="0"/>
                <a:cs typeface="Times New Roman" panose="02020603050405020304" pitchFamily="18" charset="0"/>
                <a:hlinkClick r:id="rId3"/>
              </a:rPr>
              <a:t>otrarmuseum.kz)</a:t>
            </a:r>
            <a:endParaRPr lang="ru-RU" sz="2800" dirty="0" smtClean="0">
              <a:latin typeface="Times New Roman" panose="02020603050405020304" pitchFamily="18" charset="0"/>
              <a:cs typeface="Times New Roman" panose="02020603050405020304" pitchFamily="18" charset="0"/>
            </a:endParaRPr>
          </a:p>
          <a:p>
            <a:endParaRPr lang="kk-KZ" dirty="0"/>
          </a:p>
          <a:p>
            <a:endParaRPr lang="ru-RU" dirty="0" smtClean="0"/>
          </a:p>
          <a:p>
            <a:endParaRPr lang="kk-KZ" dirty="0"/>
          </a:p>
          <a:p>
            <a:endParaRPr lang="kk-KZ" dirty="0" smtClean="0"/>
          </a:p>
          <a:p>
            <a:endParaRPr lang="ru-RU" dirty="0"/>
          </a:p>
        </p:txBody>
      </p:sp>
    </p:spTree>
    <p:extLst>
      <p:ext uri="{BB962C8B-B14F-4D97-AF65-F5344CB8AC3E}">
        <p14:creationId xmlns:p14="http://schemas.microsoft.com/office/powerpoint/2010/main" val="2173166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EF4D5B-3E14-1349-3E16-232AA74EEBAF}"/>
              </a:ext>
            </a:extLst>
          </p:cNvPr>
          <p:cNvSpPr>
            <a:spLocks noGrp="1"/>
          </p:cNvSpPr>
          <p:nvPr>
            <p:ph type="title"/>
          </p:nvPr>
        </p:nvSpPr>
        <p:spPr/>
        <p:txBody>
          <a:bodyPr>
            <a:normAutofit/>
          </a:bodyPr>
          <a:lstStyle/>
          <a:p>
            <a:r>
              <a:rPr lang="kk-KZ" sz="3200" dirty="0">
                <a:latin typeface="Times New Roman" panose="02020603050405020304" pitchFamily="18" charset="0"/>
                <a:cs typeface="Times New Roman" panose="02020603050405020304" pitchFamily="18" charset="0"/>
              </a:rPr>
              <a:t>Қытай ұлттық музейінде және </a:t>
            </a:r>
            <a:r>
              <a:rPr lang="kk-KZ" sz="3200" dirty="0" smtClean="0">
                <a:latin typeface="Times New Roman" panose="02020603050405020304" pitchFamily="18" charset="0"/>
                <a:cs typeface="Times New Roman" panose="02020603050405020304" pitchFamily="18" charset="0"/>
              </a:rPr>
              <a:t>Литвада, Ұлыбританияда </a:t>
            </a:r>
            <a:r>
              <a:rPr lang="kk-KZ" sz="3200" dirty="0">
                <a:latin typeface="Times New Roman" panose="02020603050405020304" pitchFamily="18" charset="0"/>
                <a:cs typeface="Times New Roman" panose="02020603050405020304" pitchFamily="18" charset="0"/>
              </a:rPr>
              <a:t>көпшілікке ұсынылған </a:t>
            </a:r>
            <a:r>
              <a:rPr lang="kk-KZ" sz="3200" dirty="0" smtClean="0">
                <a:latin typeface="Times New Roman" panose="02020603050405020304" pitchFamily="18" charset="0"/>
                <a:cs typeface="Times New Roman" panose="02020603050405020304" pitchFamily="18" charset="0"/>
              </a:rPr>
              <a:t>көрмелер</a:t>
            </a:r>
            <a:endParaRPr lang="en-US" sz="32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xmlns=""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xmlns="" id="{7130094C-EC6A-E6F3-2E57-202E962AAC87}"/>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Объект 2"/>
          <p:cNvSpPr>
            <a:spLocks noGrp="1"/>
          </p:cNvSpPr>
          <p:nvPr>
            <p:ph sz="half" idx="2"/>
          </p:nvPr>
        </p:nvSpPr>
        <p:spPr>
          <a:xfrm>
            <a:off x="1186248" y="4312507"/>
            <a:ext cx="4065373" cy="1637469"/>
          </a:xfrm>
        </p:spPr>
        <p:txBody>
          <a:bodyPr>
            <a:normAutofit/>
          </a:bodyPr>
          <a:lstStyle/>
          <a:p>
            <a:r>
              <a:rPr lang="kk-KZ" sz="2800" dirty="0">
                <a:latin typeface="Times New Roman" panose="02020603050405020304" pitchFamily="18" charset="0"/>
                <a:cs typeface="Times New Roman" panose="02020603050405020304" pitchFamily="18" charset="0"/>
              </a:rPr>
              <a:t>«Qazaq brands showroom» </a:t>
            </a:r>
            <a:endParaRPr lang="ru-RU" sz="2800"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sz="quarter" idx="4"/>
          </p:nvPr>
        </p:nvSpPr>
        <p:spPr/>
        <p:txBody>
          <a:bodyPr>
            <a:normAutofit/>
          </a:bodyPr>
          <a:lstStyle/>
          <a:p>
            <a:r>
              <a:rPr lang="kk-KZ" sz="2800" b="1" dirty="0">
                <a:latin typeface="Times New Roman" panose="02020603050405020304" pitchFamily="18" charset="0"/>
                <a:cs typeface="Times New Roman" panose="02020603050405020304" pitchFamily="18" charset="0"/>
              </a:rPr>
              <a:t>«</a:t>
            </a:r>
            <a:r>
              <a:rPr lang="kk-KZ" sz="2800" dirty="0">
                <a:latin typeface="Times New Roman" panose="02020603050405020304" pitchFamily="18" charset="0"/>
                <a:cs typeface="Times New Roman" panose="02020603050405020304" pitchFamily="18" charset="0"/>
              </a:rPr>
              <a:t>Алтын адам» жәдігерлер көрмесі</a:t>
            </a:r>
            <a:endParaRPr lang="ru-RU" sz="2800" dirty="0">
              <a:latin typeface="Times New Roman" panose="02020603050405020304" pitchFamily="18" charset="0"/>
              <a:cs typeface="Times New Roman" panose="02020603050405020304" pitchFamily="18" charset="0"/>
            </a:endParaRPr>
          </a:p>
        </p:txBody>
      </p:sp>
      <p:sp>
        <p:nvSpPr>
          <p:cNvPr id="4" name="AutoShape 4" descr="Ұлы дала алтыны&quot; экспозициясын көрген ағылшындар таңдай қақты - zakon.k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6" descr="Ұлы дала алтыны&quot; экспозициясын көрген ағылшындар таңдай қақты - zakon.k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6" name="Picture 8" descr="Ұлы дала алтыны&quot; экспозициясын көрген ағылшындар таңдай қақты - zakon.k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159" y="3571103"/>
            <a:ext cx="4381500" cy="24342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Британдықтар ШҚО археологтарының «Ұлы дала алтыны» экспозициясы  «сенсациялық оқиға» деп баға берді | Dala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778" y="2014151"/>
            <a:ext cx="4423719" cy="155695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Kazakhstan Fashion Week | Всё новое – это хорошо забытое старо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775" y="2014151"/>
            <a:ext cx="3885084" cy="231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40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{8F2CD822-DB5B-4862-AECF-42256114A3BC}tf56410444_win32</Template>
  <TotalTime>330</TotalTime>
  <Words>449</Words>
  <Application>Microsoft Office PowerPoint</Application>
  <PresentationFormat>Произвольный</PresentationFormat>
  <Paragraphs>82</Paragraphs>
  <Slides>20</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Office Theme</vt:lpstr>
      <vt:lpstr>Сананың ашықтығы мен  рухани жаңғырудың шаралары </vt:lpstr>
      <vt:lpstr>Түсініктер</vt:lpstr>
      <vt:lpstr> Жаһандағы заманауи қазақстандық мәдениет  Ең бірінші, Біріккен ұлттар ұйымындағы ең беделді алты тілді меңгеру. Бұл, әрине, міндеттелген үрдіс болмауы да мүмкін, бірақ аталған алты тілді меңгеру арқылы ұлттық жаһандық бәсекедегі қабілетін көрсете аламыз. Ол тілдер: ағылшын, орыс, қытай, испан, араб және француз тілі.  </vt:lpstr>
      <vt:lpstr>«Рухани жаңғыру» бағдарламасы аясында әлемнің 5 тіліне жазушылардың шығармалары аударылды: Қабдеш Жұмәділов; Олжас Сүлейменов; Смағұл Елубай; Дулат Исабеков.           </vt:lpstr>
      <vt:lpstr>Презентация PowerPoint</vt:lpstr>
      <vt:lpstr>Поэзия және проза жанры бойынша 30 қазақстандық автордың қазіргі заманғы 290 шығармасы ағылшын, француз, испан және орыс тілдеріне аударылды.    Абайдың өлеңдері мен қара сөздерінің парсы, малай, поляк, голланд және португал тілдеріндегі жинақтары дайындалды.</vt:lpstr>
      <vt:lpstr>Қазақстанның киелі жерлерінің тізіміне енген тарихи және мәдени ескеріштер ғылыми реставрациялаудан өтті:  «Бозоқ» музей-қорығы;  «Отырар» музей-қорық;</vt:lpstr>
      <vt:lpstr>Презентация PowerPoint</vt:lpstr>
      <vt:lpstr>Қытай ұлттық музейінде және Литвада, Ұлыбританияда көпшілікке ұсынылған көрмелер</vt:lpstr>
      <vt:lpstr>«Қасиетті Қазақстан» энциклопедициясы алғашқы томдары</vt:lpstr>
      <vt:lpstr>2018-2019 жылдары Қазақстан Республикасының Орталық мемлекеттік музейінің  құндылықтың цифрлық көшірмесі жасалды: Қазақстанның археологиялық алтындары; Қазақстанның этнографиялық коллекциясы </vt:lpstr>
      <vt:lpstr>Презентация PowerPoint</vt:lpstr>
      <vt:lpstr>Кинематография саласында киноқұжаттардың цифрлық көшірмелері жасалды</vt:lpstr>
      <vt:lpstr>Презентация PowerPoint</vt:lpstr>
      <vt:lpstr>Ұлттық музей базасында жобаларының пилоттық нұсқасы іске қосылды</vt:lpstr>
      <vt:lpstr>  Мәскеудегі «Современник» драма театрында қазақстандық қойылымдары өтті</vt:lpstr>
      <vt:lpstr>Презентация PowerPoint</vt:lpstr>
      <vt:lpstr>Презентация PowerPoint</vt:lpstr>
      <vt:lpstr>    3D моделі жасалған киелі жерлер   </vt:lpstr>
      <vt:lpstr>Назарларыңызға  рахмет.</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Catherine M Iracondo</dc:creator>
  <cp:lastModifiedBy>gul</cp:lastModifiedBy>
  <cp:revision>28</cp:revision>
  <dcterms:created xsi:type="dcterms:W3CDTF">2022-09-21T12:29:43Z</dcterms:created>
  <dcterms:modified xsi:type="dcterms:W3CDTF">2022-11-30T11:22:08Z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