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7" r:id="rId6"/>
    <p:sldId id="258" r:id="rId7"/>
    <p:sldId id="259" r:id="rId8"/>
    <p:sldId id="260" r:id="rId9"/>
    <p:sldId id="261" r:id="rId10"/>
    <p:sldId id="262" r:id="rId11"/>
    <p:sldId id="263" r:id="rId12"/>
    <p:sldId id="27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p:scale>
          <a:sx n="77" d="100"/>
          <a:sy n="77" d="100"/>
        </p:scale>
        <p:origin x="-378"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28"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ьmira T. Teleuova" userId="S::e.teleuova@kbtu.kz::4b0dde09-8929-4126-9588-189baf85d1cf" providerId="AD" clId="Web-{4A3501CB-A2DC-46D5-8A93-61572EE9E0AE}"/>
    <pc:docChg chg="modSld addMainMaster delMainMaster">
      <pc:chgData name="Elьmira T. Teleuova" userId="S::e.teleuova@kbtu.kz::4b0dde09-8929-4126-9588-189baf85d1cf" providerId="AD" clId="Web-{4A3501CB-A2DC-46D5-8A93-61572EE9E0AE}" dt="2022-01-23T19:00:40.696" v="0"/>
      <pc:docMkLst>
        <pc:docMk/>
      </pc:docMkLst>
      <pc:sldChg chg="addSp modSp mod setBg modClrScheme chgLayout">
        <pc:chgData name="Elьmira T. Teleuova" userId="S::e.teleuova@kbtu.kz::4b0dde09-8929-4126-9588-189baf85d1cf" providerId="AD" clId="Web-{4A3501CB-A2DC-46D5-8A93-61572EE9E0AE}" dt="2022-01-23T19:00:40.696" v="0"/>
        <pc:sldMkLst>
          <pc:docMk/>
          <pc:sldMk cId="1351651579" sldId="256"/>
        </pc:sldMkLst>
        <pc:spChg chg="mod">
          <ac:chgData name="Elьmira T. Teleuova" userId="S::e.teleuova@kbtu.kz::4b0dde09-8929-4126-9588-189baf85d1cf" providerId="AD" clId="Web-{4A3501CB-A2DC-46D5-8A93-61572EE9E0AE}" dt="2022-01-23T19:00:40.696" v="0"/>
          <ac:spMkLst>
            <pc:docMk/>
            <pc:sldMk cId="1351651579" sldId="256"/>
            <ac:spMk id="2" creationId="{00000000-0000-0000-0000-000000000000}"/>
          </ac:spMkLst>
        </pc:spChg>
        <pc:spChg chg="mod">
          <ac:chgData name="Elьmira T. Teleuova" userId="S::e.teleuova@kbtu.kz::4b0dde09-8929-4126-9588-189baf85d1cf" providerId="AD" clId="Web-{4A3501CB-A2DC-46D5-8A93-61572EE9E0AE}" dt="2022-01-23T19:00:40.696" v="0"/>
          <ac:spMkLst>
            <pc:docMk/>
            <pc:sldMk cId="1351651579" sldId="256"/>
            <ac:spMk id="3" creationId="{00000000-0000-0000-0000-000000000000}"/>
          </ac:spMkLst>
        </pc:spChg>
        <pc:spChg chg="add">
          <ac:chgData name="Elьmira T. Teleuova" userId="S::e.teleuova@kbtu.kz::4b0dde09-8929-4126-9588-189baf85d1cf" providerId="AD" clId="Web-{4A3501CB-A2DC-46D5-8A93-61572EE9E0AE}" dt="2022-01-23T19:00:40.696" v="0"/>
          <ac:spMkLst>
            <pc:docMk/>
            <pc:sldMk cId="1351651579" sldId="256"/>
            <ac:spMk id="9" creationId="{06E15305-164C-44CD-9E0F-420C2DC1B32A}"/>
          </ac:spMkLst>
        </pc:spChg>
        <pc:spChg chg="add">
          <ac:chgData name="Elьmira T. Teleuova" userId="S::e.teleuova@kbtu.kz::4b0dde09-8929-4126-9588-189baf85d1cf" providerId="AD" clId="Web-{4A3501CB-A2DC-46D5-8A93-61572EE9E0AE}" dt="2022-01-23T19:00:40.696" v="0"/>
          <ac:spMkLst>
            <pc:docMk/>
            <pc:sldMk cId="1351651579" sldId="256"/>
            <ac:spMk id="11" creationId="{C49B6340-9D54-4548-B87C-24BA7EA53A56}"/>
          </ac:spMkLst>
        </pc:spChg>
        <pc:spChg chg="add">
          <ac:chgData name="Elьmira T. Teleuova" userId="S::e.teleuova@kbtu.kz::4b0dde09-8929-4126-9588-189baf85d1cf" providerId="AD" clId="Web-{4A3501CB-A2DC-46D5-8A93-61572EE9E0AE}" dt="2022-01-23T19:00:40.696" v="0"/>
          <ac:spMkLst>
            <pc:docMk/>
            <pc:sldMk cId="1351651579" sldId="256"/>
            <ac:spMk id="13" creationId="{F1D5403D-09EC-41DB-B916-A09C0E5AEC2B}"/>
          </ac:spMkLst>
        </pc:spChg>
        <pc:picChg chg="add">
          <ac:chgData name="Elьmira T. Teleuova" userId="S::e.teleuova@kbtu.kz::4b0dde09-8929-4126-9588-189baf85d1cf" providerId="AD" clId="Web-{4A3501CB-A2DC-46D5-8A93-61572EE9E0AE}" dt="2022-01-23T19:00:40.696" v="0"/>
          <ac:picMkLst>
            <pc:docMk/>
            <pc:sldMk cId="1351651579" sldId="256"/>
            <ac:picMk id="4" creationId="{CA5BBA7F-351C-468B-8BB5-39E05E27E292}"/>
          </ac:picMkLst>
        </pc:picChg>
      </pc:sldChg>
      <pc:sldMasterChg chg="del delSldLayout">
        <pc:chgData name="Elьmira T. Teleuova" userId="S::e.teleuova@kbtu.kz::4b0dde09-8929-4126-9588-189baf85d1cf" providerId="AD" clId="Web-{4A3501CB-A2DC-46D5-8A93-61572EE9E0AE}" dt="2022-01-23T19:00:40.696" v="0"/>
        <pc:sldMasterMkLst>
          <pc:docMk/>
          <pc:sldMasterMk cId="3154979492" sldId="2147483648"/>
        </pc:sldMasterMkLst>
        <pc:sldLayoutChg chg="del">
          <pc:chgData name="Elьmira T. Teleuova" userId="S::e.teleuova@kbtu.kz::4b0dde09-8929-4126-9588-189baf85d1cf" providerId="AD" clId="Web-{4A3501CB-A2DC-46D5-8A93-61572EE9E0AE}" dt="2022-01-23T19:00:40.696" v="0"/>
          <pc:sldLayoutMkLst>
            <pc:docMk/>
            <pc:sldMasterMk cId="3154979492" sldId="2147483648"/>
            <pc:sldLayoutMk cId="161079921" sldId="2147483649"/>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703711724" sldId="2147483650"/>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4076369896" sldId="2147483651"/>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625762208" sldId="2147483652"/>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188002762" sldId="2147483653"/>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295335545" sldId="2147483654"/>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1988754143" sldId="2147483655"/>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3665695281" sldId="2147483656"/>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134169247" sldId="2147483657"/>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065727480" sldId="2147483658"/>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812261758" sldId="2147483659"/>
          </pc:sldLayoutMkLst>
        </pc:sldLayoutChg>
      </pc:sldMasterChg>
      <pc:sldMasterChg chg="add addSldLayout">
        <pc:chgData name="Elьmira T. Teleuova" userId="S::e.teleuova@kbtu.kz::4b0dde09-8929-4126-9588-189baf85d1cf" providerId="AD" clId="Web-{4A3501CB-A2DC-46D5-8A93-61572EE9E0AE}" dt="2022-01-23T19:00:40.696" v="0"/>
        <pc:sldMasterMkLst>
          <pc:docMk/>
          <pc:sldMasterMk cId="1777058741" sldId="2147483725"/>
        </pc:sldMasterMkLst>
        <pc:sldLayoutChg chg="add">
          <pc:chgData name="Elьmira T. Teleuova" userId="S::e.teleuova@kbtu.kz::4b0dde09-8929-4126-9588-189baf85d1cf" providerId="AD" clId="Web-{4A3501CB-A2DC-46D5-8A93-61572EE9E0AE}" dt="2022-01-23T19:00:40.696" v="0"/>
          <pc:sldLayoutMkLst>
            <pc:docMk/>
            <pc:sldMasterMk cId="1777058741" sldId="2147483725"/>
            <pc:sldLayoutMk cId="1662730478" sldId="2147483714"/>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814375269" sldId="2147483715"/>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3044122242" sldId="2147483716"/>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2107886597" sldId="2147483717"/>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375824281" sldId="2147483718"/>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889132944" sldId="2147483719"/>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218841030" sldId="2147483720"/>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083387822" sldId="2147483721"/>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392731614" sldId="2147483722"/>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73042547" sldId="2147483723"/>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765706534"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5A10580-AD31-4B8F-8448-55A666AC1725}"/>
              </a:ext>
            </a:extLst>
          </p:cNvPr>
          <p:cNvSpPr>
            <a:spLocks noGrp="1"/>
          </p:cNvSpPr>
          <p:nvPr>
            <p:ph type="dt" sz="half" idx="10"/>
          </p:nvPr>
        </p:nvSpPr>
        <p:spPr/>
        <p:txBody>
          <a:bodyPr/>
          <a:lstStyle/>
          <a:p>
            <a:fld id="{79C5A860-F335-4252-AA00-24FB67ED2982}" type="datetime1">
              <a:rPr lang="en-US" smtClean="0"/>
              <a:t>2/13/2022</a:t>
            </a:fld>
            <a:endParaRPr lang="en-US"/>
          </a:p>
        </p:txBody>
      </p:sp>
      <p:sp>
        <p:nvSpPr>
          <p:cNvPr id="5" name="Footer Placeholder 4">
            <a:extLst>
              <a:ext uri="{FF2B5EF4-FFF2-40B4-BE49-F238E27FC236}">
                <a16:creationId xmlns:a16="http://schemas.microsoft.com/office/drawing/2014/main" xmlns=""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884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80919F-FDDD-42FB-8422-A0665D558D00}"/>
              </a:ext>
            </a:extLst>
          </p:cNvPr>
          <p:cNvSpPr>
            <a:spLocks noGrp="1"/>
          </p:cNvSpPr>
          <p:nvPr>
            <p:ph type="dt" sz="half" idx="10"/>
          </p:nvPr>
        </p:nvSpPr>
        <p:spPr/>
        <p:txBody>
          <a:bodyPr/>
          <a:lstStyle/>
          <a:p>
            <a:fld id="{46AB1048-0047-48CA-88BA-D69B470942CF}" type="datetime1">
              <a:rPr lang="en-US" smtClean="0"/>
              <a:t>2/13/2022</a:t>
            </a:fld>
            <a:endParaRPr lang="en-US"/>
          </a:p>
        </p:txBody>
      </p:sp>
      <p:sp>
        <p:nvSpPr>
          <p:cNvPr id="5" name="Footer Placeholder 4">
            <a:extLst>
              <a:ext uri="{FF2B5EF4-FFF2-40B4-BE49-F238E27FC236}">
                <a16:creationId xmlns:a16="http://schemas.microsoft.com/office/drawing/2014/main" xmlns=""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0788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6846397-BBD2-4426-B1F5-FD6EA3CDC866}"/>
              </a:ext>
            </a:extLst>
          </p:cNvPr>
          <p:cNvSpPr>
            <a:spLocks noGrp="1"/>
          </p:cNvSpPr>
          <p:nvPr>
            <p:ph type="dt" sz="half" idx="10"/>
          </p:nvPr>
        </p:nvSpPr>
        <p:spPr/>
        <p:txBody>
          <a:bodyPr/>
          <a:lstStyle/>
          <a:p>
            <a:fld id="{5BD83879-648C-49A9-81A2-0EF5946532D0}" type="datetime1">
              <a:rPr lang="en-US" smtClean="0"/>
              <a:t>2/13/2022</a:t>
            </a:fld>
            <a:endParaRPr lang="en-US"/>
          </a:p>
        </p:txBody>
      </p:sp>
      <p:sp>
        <p:nvSpPr>
          <p:cNvPr id="5" name="Footer Placeholder 4">
            <a:extLst>
              <a:ext uri="{FF2B5EF4-FFF2-40B4-BE49-F238E27FC236}">
                <a16:creationId xmlns:a16="http://schemas.microsoft.com/office/drawing/2014/main" xmlns=""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8913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4A3A50-B922-45BE-945D-7ED3EBD83F7C}"/>
              </a:ext>
            </a:extLst>
          </p:cNvPr>
          <p:cNvSpPr>
            <a:spLocks noGrp="1"/>
          </p:cNvSpPr>
          <p:nvPr>
            <p:ph type="dt" sz="half" idx="10"/>
          </p:nvPr>
        </p:nvSpPr>
        <p:spPr/>
        <p:txBody>
          <a:bodyPr/>
          <a:lstStyle/>
          <a:p>
            <a:fld id="{D04BC802-30E3-4658-9CCA-F873646FEC67}" type="datetime1">
              <a:rPr lang="en-US" smtClean="0"/>
              <a:t>2/13/2022</a:t>
            </a:fld>
            <a:endParaRPr lang="en-US"/>
          </a:p>
        </p:txBody>
      </p:sp>
      <p:sp>
        <p:nvSpPr>
          <p:cNvPr id="5" name="Footer Placeholder 4">
            <a:extLst>
              <a:ext uri="{FF2B5EF4-FFF2-40B4-BE49-F238E27FC236}">
                <a16:creationId xmlns:a16="http://schemas.microsoft.com/office/drawing/2014/main" xmlns=""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3387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FCA372-3F42-4113-A73B-5FDCF93CB5BC}"/>
              </a:ext>
            </a:extLst>
          </p:cNvPr>
          <p:cNvSpPr>
            <a:spLocks noGrp="1"/>
          </p:cNvSpPr>
          <p:nvPr>
            <p:ph type="dt" sz="half" idx="10"/>
          </p:nvPr>
        </p:nvSpPr>
        <p:spPr/>
        <p:txBody>
          <a:bodyPr/>
          <a:lstStyle/>
          <a:p>
            <a:fld id="{0AB227A3-19CE-4153-81CE-64EB7AB094B3}" type="datetime1">
              <a:rPr lang="en-US" smtClean="0"/>
              <a:t>2/13/2022</a:t>
            </a:fld>
            <a:endParaRPr lang="en-US"/>
          </a:p>
        </p:txBody>
      </p:sp>
      <p:sp>
        <p:nvSpPr>
          <p:cNvPr id="5" name="Footer Placeholder 4">
            <a:extLst>
              <a:ext uri="{FF2B5EF4-FFF2-40B4-BE49-F238E27FC236}">
                <a16:creationId xmlns:a16="http://schemas.microsoft.com/office/drawing/2014/main" xmlns=""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273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FC074146-2374-4321-AEBB-3E9B09D7796D}"/>
              </a:ext>
            </a:extLst>
          </p:cNvPr>
          <p:cNvSpPr>
            <a:spLocks noGrp="1"/>
          </p:cNvSpPr>
          <p:nvPr>
            <p:ph type="dt" sz="half" idx="10"/>
          </p:nvPr>
        </p:nvSpPr>
        <p:spPr/>
        <p:txBody>
          <a:bodyPr/>
          <a:lstStyle/>
          <a:p>
            <a:fld id="{B819A100-10F6-477E-8847-29D479EF1C92}" type="datetime1">
              <a:rPr lang="en-US" smtClean="0"/>
              <a:t>2/13/2022</a:t>
            </a:fld>
            <a:endParaRPr lang="en-US"/>
          </a:p>
        </p:txBody>
      </p:sp>
      <p:sp>
        <p:nvSpPr>
          <p:cNvPr id="6" name="Footer Placeholder 5">
            <a:extLst>
              <a:ext uri="{FF2B5EF4-FFF2-40B4-BE49-F238E27FC236}">
                <a16:creationId xmlns:a16="http://schemas.microsoft.com/office/drawing/2014/main" xmlns=""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304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2A6EB-0285-4FA4-A00C-A7F716084FD3}"/>
              </a:ext>
            </a:extLst>
          </p:cNvPr>
          <p:cNvSpPr>
            <a:spLocks noGrp="1"/>
          </p:cNvSpPr>
          <p:nvPr>
            <p:ph type="dt" sz="half" idx="10"/>
          </p:nvPr>
        </p:nvSpPr>
        <p:spPr/>
        <p:txBody>
          <a:bodyPr/>
          <a:lstStyle/>
          <a:p>
            <a:fld id="{5DF128AB-198A-495F-8475-FDB360C9873F}" type="datetime1">
              <a:rPr lang="en-US" smtClean="0"/>
              <a:t>2/13/2022</a:t>
            </a:fld>
            <a:endParaRPr lang="en-US"/>
          </a:p>
        </p:txBody>
      </p:sp>
      <p:sp>
        <p:nvSpPr>
          <p:cNvPr id="8" name="Footer Placeholder 7">
            <a:extLst>
              <a:ext uri="{FF2B5EF4-FFF2-40B4-BE49-F238E27FC236}">
                <a16:creationId xmlns:a16="http://schemas.microsoft.com/office/drawing/2014/main" xmlns=""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570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572C8E6-49D6-46A5-8DC3-B0D8E683C9CB}"/>
              </a:ext>
            </a:extLst>
          </p:cNvPr>
          <p:cNvSpPr>
            <a:spLocks noGrp="1"/>
          </p:cNvSpPr>
          <p:nvPr>
            <p:ph type="dt" sz="half" idx="10"/>
          </p:nvPr>
        </p:nvSpPr>
        <p:spPr/>
        <p:txBody>
          <a:bodyPr/>
          <a:lstStyle/>
          <a:p>
            <a:fld id="{021A235E-F8FD-479F-9FC7-18BE84110877}" type="datetime1">
              <a:rPr lang="en-US" smtClean="0"/>
              <a:t>2/13/2022</a:t>
            </a:fld>
            <a:endParaRPr lang="en-US"/>
          </a:p>
        </p:txBody>
      </p:sp>
      <p:sp>
        <p:nvSpPr>
          <p:cNvPr id="4" name="Footer Placeholder 3">
            <a:extLst>
              <a:ext uri="{FF2B5EF4-FFF2-40B4-BE49-F238E27FC236}">
                <a16:creationId xmlns:a16="http://schemas.microsoft.com/office/drawing/2014/main" xmlns=""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582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FBDCB94-13E9-41CB-88F0-D30A1791DCBA}"/>
              </a:ext>
            </a:extLst>
          </p:cNvPr>
          <p:cNvSpPr>
            <a:spLocks noGrp="1"/>
          </p:cNvSpPr>
          <p:nvPr>
            <p:ph type="dt" sz="half" idx="10"/>
          </p:nvPr>
        </p:nvSpPr>
        <p:spPr/>
        <p:txBody>
          <a:bodyPr/>
          <a:lstStyle/>
          <a:p>
            <a:fld id="{E890F09B-68DA-462E-9DB4-4C9ADAB8CBCC}" type="datetime1">
              <a:rPr lang="en-US" smtClean="0"/>
              <a:t>2/13/2022</a:t>
            </a:fld>
            <a:endParaRPr lang="en-US"/>
          </a:p>
        </p:txBody>
      </p:sp>
      <p:sp>
        <p:nvSpPr>
          <p:cNvPr id="3" name="Footer Placeholder 2">
            <a:extLst>
              <a:ext uri="{FF2B5EF4-FFF2-40B4-BE49-F238E27FC236}">
                <a16:creationId xmlns:a16="http://schemas.microsoft.com/office/drawing/2014/main" xmlns=""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6273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9EED06C-E016-489C-8863-EA1BE998BC48}"/>
              </a:ext>
            </a:extLst>
          </p:cNvPr>
          <p:cNvSpPr>
            <a:spLocks noGrp="1"/>
          </p:cNvSpPr>
          <p:nvPr>
            <p:ph type="dt" sz="half" idx="10"/>
          </p:nvPr>
        </p:nvSpPr>
        <p:spPr/>
        <p:txBody>
          <a:bodyPr/>
          <a:lstStyle/>
          <a:p>
            <a:fld id="{17AC4E36-FABE-47EB-AA7F-C19A93824617}" type="datetime1">
              <a:rPr lang="en-US" smtClean="0"/>
              <a:t>2/13/2022</a:t>
            </a:fld>
            <a:endParaRPr lang="en-US"/>
          </a:p>
        </p:txBody>
      </p:sp>
      <p:sp>
        <p:nvSpPr>
          <p:cNvPr id="6" name="Footer Placeholder 5">
            <a:extLst>
              <a:ext uri="{FF2B5EF4-FFF2-40B4-BE49-F238E27FC236}">
                <a16:creationId xmlns:a16="http://schemas.microsoft.com/office/drawing/2014/main" xmlns=""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1437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A5C400-0D13-495F-8C4E-EC3CDF5F22AF}"/>
              </a:ext>
            </a:extLst>
          </p:cNvPr>
          <p:cNvSpPr>
            <a:spLocks noGrp="1"/>
          </p:cNvSpPr>
          <p:nvPr>
            <p:ph type="dt" sz="half" idx="10"/>
          </p:nvPr>
        </p:nvSpPr>
        <p:spPr/>
        <p:txBody>
          <a:bodyPr/>
          <a:lstStyle/>
          <a:p>
            <a:fld id="{F199CE6B-5DE6-4A2D-B72E-5E8969F9F56F}" type="datetime1">
              <a:rPr lang="en-US" smtClean="0"/>
              <a:t>2/13/2022</a:t>
            </a:fld>
            <a:endParaRPr lang="en-US"/>
          </a:p>
        </p:txBody>
      </p:sp>
      <p:sp>
        <p:nvSpPr>
          <p:cNvPr id="6" name="Footer Placeholder 5">
            <a:extLst>
              <a:ext uri="{FF2B5EF4-FFF2-40B4-BE49-F238E27FC236}">
                <a16:creationId xmlns:a16="http://schemas.microsoft.com/office/drawing/2014/main" xmlns=""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4412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xmlns="" id="{4D39700F-2B10-4402-A7DD-06EE2245880D}"/>
              </a:ext>
              <a:ext uri="{C183D7F6-B498-43B3-948B-1728B52AA6E4}">
                <adec:decorative xmlns:adec="http://schemas.microsoft.com/office/drawing/2017/decorative" xmlns=""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xmlns=""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2/13/2022</a:t>
            </a:fld>
            <a:endParaRPr lang="en-US" dirty="0"/>
          </a:p>
        </p:txBody>
      </p:sp>
      <p:sp>
        <p:nvSpPr>
          <p:cNvPr id="5" name="Footer Placeholder 4">
            <a:extLst>
              <a:ext uri="{FF2B5EF4-FFF2-40B4-BE49-F238E27FC236}">
                <a16:creationId xmlns:a16="http://schemas.microsoft.com/office/drawing/2014/main" xmlns=""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xmlns=""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77705874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2" y="-39158"/>
            <a:ext cx="7918858"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7241060" y="481915"/>
            <a:ext cx="4794422" cy="3039762"/>
          </a:xfrm>
        </p:spPr>
        <p:txBody>
          <a:bodyPr>
            <a:noAutofit/>
          </a:bodyPr>
          <a:lstStyle/>
          <a:p>
            <a:r>
              <a:rPr lang="ru-RU" sz="2800" dirty="0" smtClean="0">
                <a:latin typeface="Arial" panose="020B0604020202020204" pitchFamily="34" charset="0"/>
                <a:cs typeface="Arial" panose="020B0604020202020204" pitchFamily="34" charset="0"/>
              </a:rPr>
              <a:t/>
            </a:r>
            <a:br>
              <a:rPr lang="ru-RU" sz="2800" dirty="0" smtClean="0">
                <a:latin typeface="Arial" panose="020B0604020202020204" pitchFamily="34" charset="0"/>
                <a:cs typeface="Arial" panose="020B0604020202020204" pitchFamily="34" charset="0"/>
              </a:rPr>
            </a:br>
            <a:r>
              <a:rPr lang="ru-RU" sz="2800" dirty="0" err="1" smtClean="0">
                <a:latin typeface="Arial" panose="020B0604020202020204" pitchFamily="34" charset="0"/>
                <a:cs typeface="Arial" panose="020B0604020202020204" pitchFamily="34" charset="0"/>
              </a:rPr>
              <a:t>Пән</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атауы</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Кәсіби</a:t>
            </a:r>
            <a:r>
              <a:rPr lang="ru-RU" sz="2800" dirty="0" smtClean="0">
                <a:latin typeface="Arial" panose="020B0604020202020204" pitchFamily="34" charset="0"/>
                <a:cs typeface="Arial" panose="020B0604020202020204" pitchFamily="34" charset="0"/>
              </a:rPr>
              <a:t> </a:t>
            </a:r>
            <a:r>
              <a:rPr lang="ru-RU" sz="2800" dirty="0" err="1">
                <a:latin typeface="Arial" panose="020B0604020202020204" pitchFamily="34" charset="0"/>
                <a:cs typeface="Arial" panose="020B0604020202020204" pitchFamily="34" charset="0"/>
              </a:rPr>
              <a:t>қазақ</a:t>
            </a:r>
            <a:r>
              <a:rPr lang="ru-RU" sz="2800" dirty="0">
                <a:latin typeface="Arial" panose="020B0604020202020204" pitchFamily="34" charset="0"/>
                <a:cs typeface="Arial" panose="020B0604020202020204" pitchFamily="34" charset="0"/>
              </a:rPr>
              <a:t> </a:t>
            </a:r>
            <a:r>
              <a:rPr lang="ru-RU" sz="2800" dirty="0" err="1">
                <a:latin typeface="Arial" panose="020B0604020202020204" pitchFamily="34" charset="0"/>
                <a:cs typeface="Arial" panose="020B0604020202020204" pitchFamily="34" charset="0"/>
              </a:rPr>
              <a:t>тілі</a:t>
            </a:r>
            <a:r>
              <a:rPr lang="ru-RU" sz="2800" dirty="0">
                <a:latin typeface="Arial" panose="020B0604020202020204" pitchFamily="34" charset="0"/>
                <a:cs typeface="Arial" panose="020B0604020202020204" pitchFamily="34" charset="0"/>
              </a:rPr>
              <a:t> </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Рухани</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жаңғыру</a:t>
            </a:r>
            <a:r>
              <a:rPr lang="ru-RU" sz="2800" dirty="0" smtClean="0">
                <a:latin typeface="Arial" panose="020B0604020202020204" pitchFamily="34" charset="0"/>
                <a:cs typeface="Arial" panose="020B0604020202020204" pitchFamily="34" charset="0"/>
              </a:rPr>
              <a:t>.</a:t>
            </a:r>
            <a:br>
              <a:rPr lang="ru-RU" sz="2800" dirty="0" smtClean="0">
                <a:latin typeface="Arial" panose="020B0604020202020204" pitchFamily="34" charset="0"/>
                <a:cs typeface="Arial" panose="020B0604020202020204" pitchFamily="34" charset="0"/>
              </a:rPr>
            </a:br>
            <a:r>
              <a:rPr lang="ru-RU" sz="2800" dirty="0" smtClean="0">
                <a:latin typeface="Arial" panose="020B0604020202020204" pitchFamily="34" charset="0"/>
                <a:cs typeface="Arial" panose="020B0604020202020204" pitchFamily="34" charset="0"/>
              </a:rPr>
              <a:t/>
            </a:r>
            <a:br>
              <a:rPr lang="ru-RU" sz="2800" dirty="0" smtClean="0">
                <a:latin typeface="Arial" panose="020B0604020202020204" pitchFamily="34" charset="0"/>
                <a:cs typeface="Arial" panose="020B0604020202020204" pitchFamily="34" charset="0"/>
              </a:rPr>
            </a:br>
            <a:r>
              <a:rPr lang="ru-RU" sz="2800" dirty="0" err="1" smtClean="0">
                <a:latin typeface="Arial" panose="020B0604020202020204" pitchFamily="34" charset="0"/>
                <a:cs typeface="Arial" panose="020B0604020202020204" pitchFamily="34" charset="0"/>
              </a:rPr>
              <a:t>Дәріс</a:t>
            </a:r>
            <a:r>
              <a:rPr lang="ru-RU" sz="2800" dirty="0" smtClean="0">
                <a:latin typeface="Arial" panose="020B0604020202020204" pitchFamily="34" charset="0"/>
                <a:cs typeface="Arial" panose="020B0604020202020204" pitchFamily="34" charset="0"/>
              </a:rPr>
              <a:t>: </a:t>
            </a:r>
            <a:r>
              <a:rPr lang="kk-KZ" sz="2800" dirty="0"/>
              <a:t>Тарихи сананың қоғамдық санаға ықпалы және оның нақты көрінісі.</a:t>
            </a:r>
            <a:endParaRPr lang="ru-RU" sz="2800" dirty="0"/>
          </a:p>
        </p:txBody>
      </p:sp>
      <p:sp>
        <p:nvSpPr>
          <p:cNvPr id="3" name="Подзаголовок 2"/>
          <p:cNvSpPr>
            <a:spLocks noGrp="1"/>
          </p:cNvSpPr>
          <p:nvPr>
            <p:ph type="subTitle" idx="1"/>
          </p:nvPr>
        </p:nvSpPr>
        <p:spPr>
          <a:xfrm>
            <a:off x="7761770" y="3768811"/>
            <a:ext cx="3622922" cy="2230395"/>
          </a:xfrm>
        </p:spPr>
        <p:txBody>
          <a:bodyPr>
            <a:normAutofit/>
          </a:bodyPr>
          <a:lstStyle/>
          <a:p>
            <a:pPr algn="r"/>
            <a:r>
              <a:rPr lang="kk-KZ" dirty="0" smtClean="0">
                <a:latin typeface="Arial" panose="020B0604020202020204" pitchFamily="34" charset="0"/>
                <a:cs typeface="Arial" panose="020B0604020202020204" pitchFamily="34" charset="0"/>
              </a:rPr>
              <a:t>Оқытушы: Телеуова Эльмира Десебайқызы,</a:t>
            </a:r>
          </a:p>
          <a:p>
            <a:pPr algn="r"/>
            <a:r>
              <a:rPr lang="kk-KZ" dirty="0" smtClean="0">
                <a:latin typeface="Arial" panose="020B0604020202020204" pitchFamily="34" charset="0"/>
                <a:cs typeface="Arial" panose="020B0604020202020204" pitchFamily="34" charset="0"/>
              </a:rPr>
              <a:t>т.ғ.к.,</a:t>
            </a:r>
            <a:r>
              <a:rPr lang="kk-KZ" dirty="0" smtClean="0"/>
              <a:t>ассистент- профессор</a:t>
            </a:r>
            <a:endParaRPr lang="ru-RU" dirty="0">
              <a:latin typeface="Arial" panose="020B0604020202020204" pitchFamily="34" charset="0"/>
              <a:cs typeface="Arial" panose="020B0604020202020204" pitchFamily="34" charset="0"/>
            </a:endParaRPr>
          </a:p>
        </p:txBody>
      </p:sp>
      <p:pic>
        <p:nvPicPr>
          <p:cNvPr id="1026" name="Picture 5" descr="D:\KBTU\Head of sector\logos\assets\faculty\3x\Asset 82@3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03" y="951470"/>
            <a:ext cx="5535827" cy="179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165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2" y="-39158"/>
            <a:ext cx="5165739"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5214551" y="345989"/>
            <a:ext cx="6858001" cy="6215449"/>
          </a:xfrm>
        </p:spPr>
        <p:txBody>
          <a:bodyPr>
            <a:normAutofit fontScale="90000"/>
          </a:bodyPr>
          <a:lstStyle/>
          <a:p>
            <a:pPr algn="just"/>
            <a:r>
              <a:rPr lang="kk-KZ" sz="2000" dirty="0" smtClean="0">
                <a:latin typeface="Arial" panose="020B0604020202020204" pitchFamily="34" charset="0"/>
                <a:cs typeface="Arial" panose="020B0604020202020204" pitchFamily="34" charset="0"/>
              </a:rPr>
              <a:t/>
            </a:r>
            <a:br>
              <a:rPr lang="kk-KZ" sz="2000" dirty="0" smtClean="0">
                <a:latin typeface="Arial" panose="020B0604020202020204" pitchFamily="34" charset="0"/>
                <a:cs typeface="Arial" panose="020B0604020202020204" pitchFamily="34" charset="0"/>
              </a:rPr>
            </a:br>
            <a:r>
              <a:rPr lang="kk-KZ" sz="2000" dirty="0" smtClean="0">
                <a:latin typeface="Arial" panose="020B0604020202020204" pitchFamily="34" charset="0"/>
                <a:cs typeface="Arial" panose="020B0604020202020204" pitchFamily="34" charset="0"/>
              </a:rPr>
              <a:t/>
            </a:r>
            <a:br>
              <a:rPr lang="kk-KZ" sz="2000" dirty="0" smtClean="0">
                <a:latin typeface="Arial" panose="020B0604020202020204" pitchFamily="34" charset="0"/>
                <a:cs typeface="Arial" panose="020B0604020202020204" pitchFamily="34" charset="0"/>
              </a:rPr>
            </a:br>
            <a:r>
              <a:rPr lang="kk-KZ" sz="2000" dirty="0">
                <a:latin typeface="Arial" panose="020B0604020202020204" pitchFamily="34" charset="0"/>
                <a:cs typeface="Arial" panose="020B0604020202020204" pitchFamily="34" charset="0"/>
              </a:rPr>
              <a:t/>
            </a:r>
            <a:br>
              <a:rPr lang="kk-KZ" sz="2000" dirty="0">
                <a:latin typeface="Arial" panose="020B0604020202020204" pitchFamily="34" charset="0"/>
                <a:cs typeface="Arial" panose="020B0604020202020204" pitchFamily="34" charset="0"/>
              </a:rPr>
            </a:br>
            <a:r>
              <a:rPr lang="kk-KZ" sz="2000" dirty="0" smtClean="0">
                <a:latin typeface="Arial" panose="020B0604020202020204" pitchFamily="34" charset="0"/>
                <a:cs typeface="Arial" panose="020B0604020202020204" pitchFamily="34" charset="0"/>
              </a:rPr>
              <a:t/>
            </a:r>
            <a:br>
              <a:rPr lang="kk-KZ" sz="2000" dirty="0" smtClean="0">
                <a:latin typeface="Arial" panose="020B0604020202020204" pitchFamily="34" charset="0"/>
                <a:cs typeface="Arial" panose="020B0604020202020204" pitchFamily="34" charset="0"/>
              </a:rPr>
            </a:br>
            <a:r>
              <a:rPr lang="kk-KZ" sz="2200" dirty="0">
                <a:latin typeface="Times New Roman" panose="02020603050405020304" pitchFamily="18" charset="0"/>
                <a:cs typeface="Times New Roman" panose="02020603050405020304" pitchFamily="18" charset="0"/>
              </a:rPr>
              <a:t/>
            </a:r>
            <a:br>
              <a:rPr lang="kk-KZ" sz="2200" dirty="0">
                <a:latin typeface="Times New Roman" panose="02020603050405020304" pitchFamily="18" charset="0"/>
                <a:cs typeface="Times New Roman" panose="02020603050405020304" pitchFamily="18" charset="0"/>
              </a:rPr>
            </a:br>
            <a:r>
              <a:rPr lang="kk-KZ" sz="2200" dirty="0" smtClean="0">
                <a:latin typeface="Times New Roman" panose="02020603050405020304" pitchFamily="18" charset="0"/>
                <a:cs typeface="Times New Roman" panose="02020603050405020304" pitchFamily="18" charset="0"/>
              </a:rPr>
              <a:t>	</a:t>
            </a:r>
            <a:r>
              <a:rPr lang="kk-KZ" sz="2700" dirty="0">
                <a:latin typeface="Times New Roman" panose="02020603050405020304" pitchFamily="18" charset="0"/>
                <a:cs typeface="Times New Roman" panose="02020603050405020304" pitchFamily="18" charset="0"/>
              </a:rPr>
              <a:t>Тарихи сана – бұл бүгінгі ұрпақтың әлеуметтік жады. Әлеуметтік жады формасы жағынан әмбебап және мазмұны жағынан нақты болып келеді. </a:t>
            </a:r>
            <a:r>
              <a:rPr lang="kk-KZ" sz="2700" dirty="0" smtClean="0">
                <a:latin typeface="Times New Roman" panose="02020603050405020304" pitchFamily="18" charset="0"/>
                <a:cs typeface="Times New Roman" panose="02020603050405020304" pitchFamily="18" charset="0"/>
              </a:rPr>
              <a:t>Сондықтан </a:t>
            </a:r>
            <a:r>
              <a:rPr lang="kk-KZ" sz="2700" dirty="0">
                <a:latin typeface="Times New Roman" panose="02020603050405020304" pitchFamily="18" charset="0"/>
                <a:cs typeface="Times New Roman" panose="02020603050405020304" pitchFamily="18" charset="0"/>
              </a:rPr>
              <a:t>да тарихи сана қашанда нақты-тарихи, әлеуметтік, ұлттық және индивидуалдық мазмұнмен толтырылады. </a:t>
            </a:r>
            <a:r>
              <a:rPr lang="kk-KZ" sz="2700" dirty="0" smtClean="0">
                <a:latin typeface="Times New Roman" panose="02020603050405020304" pitchFamily="18" charset="0"/>
                <a:cs typeface="Times New Roman" panose="02020603050405020304" pitchFamily="18" charset="0"/>
              </a:rPr>
              <a:t>Қазіргі </a:t>
            </a:r>
            <a:r>
              <a:rPr lang="kk-KZ" sz="2700" dirty="0">
                <a:latin typeface="Times New Roman" panose="02020603050405020304" pitchFamily="18" charset="0"/>
                <a:cs typeface="Times New Roman" panose="02020603050405020304" pitchFamily="18" charset="0"/>
              </a:rPr>
              <a:t>кезеңде әлеуметтік жадының үш деңгейінде де </a:t>
            </a:r>
            <a:r>
              <a:rPr lang="kk-KZ" sz="2700" i="1" dirty="0">
                <a:latin typeface="Times New Roman" panose="02020603050405020304" pitchFamily="18" charset="0"/>
                <a:cs typeface="Times New Roman" panose="02020603050405020304" pitchFamily="18" charset="0"/>
              </a:rPr>
              <a:t>– </a:t>
            </a:r>
            <a:r>
              <a:rPr lang="kk-KZ" sz="2700" dirty="0">
                <a:latin typeface="Times New Roman" panose="02020603050405020304" pitchFamily="18" charset="0"/>
                <a:cs typeface="Times New Roman" panose="02020603050405020304" pitchFamily="18" charset="0"/>
              </a:rPr>
              <a:t>жаhандық деңгейінде, ұлттық деңгейде және жеке тұлғалық деңгейде түбірлі өзгерістер болып жатыр: адамдық индивидуалдық деңгейде антропологиялық төңкеріс орын алды, әлеуметтік немесе этностық деңгейде ұлттық сана-сезімнің бұрын-соңды болмаған дүмпуі байқалды, ал жалпыадамзаттық деңгейде ақпараттық жаhандану үдерісін бастан </a:t>
            </a:r>
            <a:r>
              <a:rPr lang="kk-KZ" sz="2700" dirty="0" smtClean="0">
                <a:latin typeface="Times New Roman" panose="02020603050405020304" pitchFamily="18" charset="0"/>
                <a:cs typeface="Times New Roman" panose="02020603050405020304" pitchFamily="18" charset="0"/>
              </a:rPr>
              <a:t>кешіп отырмыз</a:t>
            </a:r>
            <a:r>
              <a:rPr lang="kk-KZ" sz="2700" dirty="0">
                <a:latin typeface="Times New Roman" panose="02020603050405020304" pitchFamily="18" charset="0"/>
                <a:cs typeface="Times New Roman" panose="02020603050405020304" pitchFamily="18" charset="0"/>
              </a:rPr>
              <a:t>.</a:t>
            </a:r>
            <a:r>
              <a:rPr lang="ru-RU" sz="2700" dirty="0">
                <a:latin typeface="Times New Roman" panose="02020603050405020304" pitchFamily="18" charset="0"/>
                <a:cs typeface="Times New Roman" panose="02020603050405020304" pitchFamily="18" charset="0"/>
              </a:rPr>
              <a:t/>
            </a:r>
            <a:br>
              <a:rPr lang="ru-RU" sz="2700" dirty="0">
                <a:latin typeface="Times New Roman" panose="02020603050405020304" pitchFamily="18" charset="0"/>
                <a:cs typeface="Times New Roman" panose="02020603050405020304" pitchFamily="18" charset="0"/>
              </a:rPr>
            </a:br>
            <a:endParaRPr lang="ru-RU"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466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3" y="-39158"/>
            <a:ext cx="4968032"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942703" y="605481"/>
            <a:ext cx="6969212" cy="5918887"/>
          </a:xfrm>
        </p:spPr>
        <p:txBody>
          <a:bodyPr>
            <a:normAutofit fontScale="90000"/>
          </a:bodyPr>
          <a:lstStyle/>
          <a:p>
            <a:pPr algn="just"/>
            <a:r>
              <a:rPr lang="kk-KZ" sz="2800" dirty="0" smtClean="0">
                <a:latin typeface="Times New Roman" panose="02020603050405020304" pitchFamily="18" charset="0"/>
                <a:cs typeface="Times New Roman" panose="02020603050405020304" pitchFamily="18" charset="0"/>
              </a:rPr>
              <a:t>	Бұл </a:t>
            </a:r>
            <a:r>
              <a:rPr lang="kk-KZ" sz="2800" dirty="0">
                <a:latin typeface="Times New Roman" panose="02020603050405020304" pitchFamily="18" charset="0"/>
                <a:cs typeface="Times New Roman" panose="02020603050405020304" pitchFamily="18" charset="0"/>
              </a:rPr>
              <a:t>өзгерістер, өз кезегінде тарихи сана мәселесін күн тәртібінің алдыңғы қатарына шығарып отыр. Әлеуметтік-мәдени еспен сипатталатын тарихи жады немесе тарихи сана неғұрлым терең болған сайын адам да, тұтастай алғанда қоғам да рухани бай болады. Бүгінгіні түсіну мен болашақты болжау үшін өткенді білу тарихи білімнің негізгі арқалайтын жүгі екендігі рас. Ал тарихи білім берудің мақсаты жан-жақты дамыған тұлғаның ойлау мәдениетінің қажетті компоненті ретіндегі тарихи сананың элементтерін адам бойында қалыптастырумен ұштасып жатады.</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41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2" y="-39158"/>
            <a:ext cx="4696183"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769709" y="704335"/>
            <a:ext cx="6812692" cy="5609968"/>
          </a:xfrm>
        </p:spPr>
        <p:txBody>
          <a:bodyPr>
            <a:normAutofit/>
          </a:bodyPr>
          <a:lstStyle/>
          <a:p>
            <a:pPr algn="just"/>
            <a:r>
              <a:rPr lang="kk-KZ" sz="2000" dirty="0" smtClean="0">
                <a:latin typeface="Times New Roman" panose="02020603050405020304" pitchFamily="18" charset="0"/>
                <a:cs typeface="Times New Roman" panose="02020603050405020304" pitchFamily="18" charset="0"/>
              </a:rPr>
              <a:t>	Тарихи </a:t>
            </a:r>
            <a:r>
              <a:rPr lang="kk-KZ" sz="2000" dirty="0">
                <a:latin typeface="Times New Roman" panose="02020603050405020304" pitchFamily="18" charset="0"/>
                <a:cs typeface="Times New Roman" panose="02020603050405020304" pitchFamily="18" charset="0"/>
              </a:rPr>
              <a:t>эрудиция – бұл тұлғаның рухани байлығы. Алдыңғы буынның жинақтаған әлеуметтік-мәдени тәжірибесіне тереңірек енген сайын қазіргі адамның өмірлік және азаматтық ұстанымы да айқындала түседі. Тарихи білім адамның ғылыми дүниетанымының қалыптасуына, оның бойында адамгершілік мұраттардың егілуіне ықпал етеді. Отанға деген сүйіспеншілік, оның өткені мен бүгінін мақтан тұту патриотизм деп аталатын сезімдердің құйылысын тудырады. Тарих өткен шақпен, адами жадымен және әлеуметтік еспен байланысты болғандықтан, бұған төл тарихты тану арқылы қол жеткізуге болады. Яғни ұлттық мәдениеттің негізін құрайтын іргелі құндылықтарды – адамдарды рухани тұрғыда оятатын ана тілі мен дәстүрді жаңғыртумен қатар, халықтың тарихи өткенін толығымен, жан-жақты зерттеулер арқылы қалпына келтіру, тарихи өзіндік сананы қалыптастыру тәуелсіздіктің рухани тұғырын құрайды. </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049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2" y="-39158"/>
            <a:ext cx="4757966"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930347" y="518984"/>
            <a:ext cx="6652054" cy="5782962"/>
          </a:xfrm>
        </p:spPr>
        <p:txBody>
          <a:bodyPr>
            <a:normAutofit fontScale="90000"/>
          </a:bodyPr>
          <a:lstStyle/>
          <a:p>
            <a:pPr algn="just"/>
            <a:r>
              <a:rPr lang="kk-KZ" sz="2400" dirty="0" smtClean="0">
                <a:latin typeface="Times New Roman" panose="02020603050405020304" pitchFamily="18" charset="0"/>
                <a:cs typeface="Times New Roman" panose="02020603050405020304" pitchFamily="18" charset="0"/>
              </a:rPr>
              <a:t>	</a:t>
            </a:r>
            <a:r>
              <a:rPr lang="kk-KZ" sz="2700" dirty="0" smtClean="0">
                <a:latin typeface="Times New Roman" panose="02020603050405020304" pitchFamily="18" charset="0"/>
                <a:cs typeface="Times New Roman" panose="02020603050405020304" pitchFamily="18" charset="0"/>
              </a:rPr>
              <a:t>Кезінде </a:t>
            </a:r>
            <a:r>
              <a:rPr lang="kk-KZ" sz="2700" dirty="0">
                <a:latin typeface="Times New Roman" panose="02020603050405020304" pitchFamily="18" charset="0"/>
                <a:cs typeface="Times New Roman" panose="02020603050405020304" pitchFamily="18" charset="0"/>
              </a:rPr>
              <a:t>тек еуразиялық аймақтың дамуына ғана емес, әлемдік дамуға да өзіндік ықпалын тигізген Қазақстан мен Орталық Азиядағы үш мыңжылдық көшпелі мәдениет еуроорталықтық көзқарастағы әдебиеттерде алғашқы қауымдық, жабайылық ретінде қарастырылып, ұлттық тарихтағы өркениеттік, мемлекеттік дәстүр жоққа шығарылды. </a:t>
            </a:r>
            <a:r>
              <a:rPr lang="kk-KZ" sz="2700" dirty="0" smtClean="0">
                <a:latin typeface="Times New Roman" panose="02020603050405020304" pitchFamily="18" charset="0"/>
                <a:cs typeface="Times New Roman" panose="02020603050405020304" pitchFamily="18" charset="0"/>
              </a:rPr>
              <a:t/>
            </a:r>
            <a:br>
              <a:rPr lang="kk-KZ" sz="2700" dirty="0" smtClean="0">
                <a:latin typeface="Times New Roman" panose="02020603050405020304" pitchFamily="18" charset="0"/>
                <a:cs typeface="Times New Roman" panose="02020603050405020304" pitchFamily="18" charset="0"/>
              </a:rPr>
            </a:br>
            <a:r>
              <a:rPr lang="kk-KZ" sz="2700" dirty="0" smtClean="0">
                <a:latin typeface="Times New Roman" panose="02020603050405020304" pitchFamily="18" charset="0"/>
                <a:cs typeface="Times New Roman" panose="02020603050405020304" pitchFamily="18" charset="0"/>
              </a:rPr>
              <a:t>	Қоғамдық </a:t>
            </a:r>
            <a:r>
              <a:rPr lang="kk-KZ" sz="2700" dirty="0">
                <a:latin typeface="Times New Roman" panose="02020603050405020304" pitchFamily="18" charset="0"/>
                <a:cs typeface="Times New Roman" panose="02020603050405020304" pitchFamily="18" charset="0"/>
              </a:rPr>
              <a:t>және мәдени дамудың батыстық үлгіден түбірлі айырмашылықтары ескерілмеді. Қазақстанның Ресейге кіруінің себеп-салдары асыра дәріптелді, оның отаршылдық саясатының астарлары бүркемеленді. Қазақ халқының әлеуметтік және мәдени тарихына деген нигилистік көзқарас қалыптасты.</a:t>
            </a:r>
            <a:endParaRPr lang="ru-RU"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033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2" y="-39158"/>
            <a:ext cx="4671469"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819135" y="803190"/>
            <a:ext cx="6763265" cy="5103340"/>
          </a:xfrm>
        </p:spPr>
        <p:txBody>
          <a:bodyPr>
            <a:normAutofit/>
          </a:bodyPr>
          <a:lstStyle/>
          <a:p>
            <a:pPr algn="just"/>
            <a:r>
              <a:rPr lang="kk-KZ" sz="2000" dirty="0" smtClean="0">
                <a:latin typeface="Times New Roman" panose="02020603050405020304" pitchFamily="18" charset="0"/>
                <a:cs typeface="Times New Roman" panose="02020603050405020304" pitchFamily="18" charset="0"/>
              </a:rPr>
              <a:t>	Қазақстандық </a:t>
            </a:r>
            <a:r>
              <a:rPr lang="kk-KZ" sz="2000" dirty="0">
                <a:latin typeface="Times New Roman" panose="02020603050405020304" pitchFamily="18" charset="0"/>
                <a:cs typeface="Times New Roman" panose="02020603050405020304" pitchFamily="18" charset="0"/>
              </a:rPr>
              <a:t>қоғамның әлеуметтік-мәдени өмірінде тарихи сананы жаңғыртып қалыптастыру тәрізді маңызды міндетті іске асыруда біздің мемлекетіміз бірқатар маңызды іс-шараларды атқарды. Қызыл қырғын мен жаппай қуғын-сүргіннің алпыс жылдығына орайластыра отырып, 1997 жылдың «Қоғамдық келісім және саяси қуғын сүргін құрбандарын еске алу жылы» болып жариялануы, келесі 1998 жылдың «Халық бірлігі мен ұлттық тарих жылы» деп аталуы, ғасырлар тоғысындағы 2000 жылдың «Мәдениетті қолдау жылы» деп жариялануы, 2004 жылдан бастап «Мәдени мұра» мемлекеттік бағдарламасының жүзеге асырылуы нәтижесінде тарихи әділет үстемдік алып, зерде жаңарып, сана сауыққандай болды. </a:t>
            </a:r>
            <a:r>
              <a:rPr lang="kk-KZ" sz="2000" dirty="0" smtClean="0">
                <a:latin typeface="Times New Roman" panose="02020603050405020304" pitchFamily="18" charset="0"/>
                <a:cs typeface="Times New Roman" panose="02020603050405020304" pitchFamily="18" charset="0"/>
              </a:rPr>
              <a:t/>
            </a:r>
            <a:br>
              <a:rPr lang="kk-KZ" sz="2000" dirty="0" smtClean="0">
                <a:latin typeface="Times New Roman" panose="02020603050405020304" pitchFamily="18" charset="0"/>
                <a:cs typeface="Times New Roman" panose="02020603050405020304" pitchFamily="18" charset="0"/>
              </a:rPr>
            </a:br>
            <a:r>
              <a:rPr lang="kk-KZ" sz="2000" dirty="0">
                <a:latin typeface="Times New Roman" panose="02020603050405020304" pitchFamily="18" charset="0"/>
                <a:cs typeface="Times New Roman" panose="02020603050405020304" pitchFamily="18" charset="0"/>
              </a:rPr>
              <a:t>	</a:t>
            </a:r>
            <a:r>
              <a:rPr lang="kk-KZ" sz="2000" dirty="0" smtClean="0">
                <a:latin typeface="Times New Roman" panose="02020603050405020304" pitchFamily="18" charset="0"/>
                <a:cs typeface="Times New Roman" panose="02020603050405020304" pitchFamily="18" charset="0"/>
              </a:rPr>
              <a:t>Төл </a:t>
            </a:r>
            <a:r>
              <a:rPr lang="kk-KZ" sz="2000" dirty="0">
                <a:latin typeface="Times New Roman" panose="02020603050405020304" pitchFamily="18" charset="0"/>
                <a:cs typeface="Times New Roman" panose="02020603050405020304" pitchFamily="18" charset="0"/>
              </a:rPr>
              <a:t>тарихымызды, елдік дәстүр, халықтық тағдыр-талайымызды танып білуде, ескерткіш мұрағаттарымызды жинастыру мен сараптауда біраз жетістіктерге қол жетті. </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236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2" y="-39158"/>
            <a:ext cx="3959429"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485504" y="753763"/>
            <a:ext cx="6536724" cy="5263978"/>
          </a:xfrm>
        </p:spPr>
        <p:txBody>
          <a:bodyPr>
            <a:noAutofit/>
          </a:bodyPr>
          <a:lstStyle/>
          <a:p>
            <a:pPr algn="just"/>
            <a:r>
              <a:rPr lang="kk-KZ" sz="1800" dirty="0" smtClean="0">
                <a:latin typeface="Arial" panose="020B0604020202020204" pitchFamily="34" charset="0"/>
                <a:cs typeface="Arial" panose="020B0604020202020204" pitchFamily="34" charset="0"/>
              </a:rPr>
              <a:t/>
            </a:r>
            <a:br>
              <a:rPr lang="kk-KZ" sz="1800" dirty="0" smtClean="0">
                <a:latin typeface="Arial" panose="020B0604020202020204" pitchFamily="34" charset="0"/>
                <a:cs typeface="Arial" panose="020B0604020202020204" pitchFamily="34" charset="0"/>
              </a:rPr>
            </a:br>
            <a:r>
              <a:rPr lang="kk-KZ" sz="1800" dirty="0">
                <a:latin typeface="Arial" panose="020B0604020202020204" pitchFamily="34" charset="0"/>
                <a:cs typeface="Arial" panose="020B0604020202020204" pitchFamily="34" charset="0"/>
              </a:rPr>
              <a:t/>
            </a:r>
            <a:br>
              <a:rPr lang="kk-KZ" sz="1800" dirty="0">
                <a:latin typeface="Arial" panose="020B0604020202020204" pitchFamily="34" charset="0"/>
                <a:cs typeface="Arial" panose="020B0604020202020204" pitchFamily="34" charset="0"/>
              </a:rPr>
            </a:br>
            <a:r>
              <a:rPr lang="kk-KZ" sz="1800" dirty="0" smtClean="0">
                <a:latin typeface="Arial" panose="020B0604020202020204" pitchFamily="34" charset="0"/>
                <a:cs typeface="Arial" panose="020B0604020202020204" pitchFamily="34" charset="0"/>
              </a:rPr>
              <a:t>	</a:t>
            </a:r>
            <a:r>
              <a:rPr lang="kk-KZ" sz="2000" dirty="0" smtClean="0">
                <a:latin typeface="Times New Roman" panose="02020603050405020304" pitchFamily="18" charset="0"/>
                <a:cs typeface="Times New Roman" panose="02020603050405020304" pitchFamily="18" charset="0"/>
              </a:rPr>
              <a:t>Ерте </a:t>
            </a:r>
            <a:r>
              <a:rPr lang="kk-KZ" sz="2000" dirty="0">
                <a:latin typeface="Times New Roman" panose="02020603050405020304" pitchFamily="18" charset="0"/>
                <a:cs typeface="Times New Roman" panose="02020603050405020304" pitchFamily="18" charset="0"/>
              </a:rPr>
              <a:t>Түркі мемлекеті дәуірінде, яғни Түрік қағанатының күшейген кезеңінде Солтүстік-Шығыс Қытай (Манчжурия), Моңғолия, Алтай, Шығыс Түркістан, Батыс Түркістан, Орта Азия, Қазақстан және Солтүстік Кавказ аймақтарына иелік еткен. </a:t>
            </a:r>
            <a:r>
              <a:rPr lang="kk-KZ" sz="2000" dirty="0" smtClean="0">
                <a:latin typeface="Times New Roman" panose="02020603050405020304" pitchFamily="18" charset="0"/>
                <a:cs typeface="Times New Roman" panose="02020603050405020304" pitchFamily="18" charset="0"/>
              </a:rPr>
              <a:t/>
            </a:r>
            <a:br>
              <a:rPr lang="kk-KZ" sz="2000" dirty="0" smtClean="0">
                <a:latin typeface="Times New Roman" panose="02020603050405020304" pitchFamily="18" charset="0"/>
                <a:cs typeface="Times New Roman" panose="02020603050405020304" pitchFamily="18" charset="0"/>
              </a:rPr>
            </a:br>
            <a:r>
              <a:rPr lang="kk-KZ" sz="2000" dirty="0">
                <a:latin typeface="Times New Roman" panose="02020603050405020304" pitchFamily="18" charset="0"/>
                <a:cs typeface="Times New Roman" panose="02020603050405020304" pitchFamily="18" charset="0"/>
              </a:rPr>
              <a:t>	</a:t>
            </a:r>
            <a:r>
              <a:rPr lang="kk-KZ" sz="2000" dirty="0" smtClean="0">
                <a:latin typeface="Times New Roman" panose="02020603050405020304" pitchFamily="18" charset="0"/>
                <a:cs typeface="Times New Roman" panose="02020603050405020304" pitchFamily="18" charset="0"/>
              </a:rPr>
              <a:t/>
            </a:r>
            <a:br>
              <a:rPr lang="kk-KZ" sz="2000" dirty="0" smtClean="0">
                <a:latin typeface="Times New Roman" panose="02020603050405020304" pitchFamily="18" charset="0"/>
                <a:cs typeface="Times New Roman" panose="02020603050405020304" pitchFamily="18" charset="0"/>
              </a:rPr>
            </a:br>
            <a:r>
              <a:rPr lang="kk-KZ" sz="2000" dirty="0" smtClean="0">
                <a:latin typeface="Times New Roman" panose="02020603050405020304" pitchFamily="18" charset="0"/>
                <a:cs typeface="Times New Roman" panose="02020603050405020304" pitchFamily="18" charset="0"/>
              </a:rPr>
              <a:t>Түбі </a:t>
            </a:r>
            <a:r>
              <a:rPr lang="kk-KZ" sz="2000" dirty="0">
                <a:latin typeface="Times New Roman" panose="02020603050405020304" pitchFamily="18" charset="0"/>
                <a:cs typeface="Times New Roman" panose="02020603050405020304" pitchFamily="18" charset="0"/>
              </a:rPr>
              <a:t>бір түркі жұртын бір шаңырақтың астына жинап Түрік қағанатын құрған  Бумыннан бастап, Естеми қаған, </a:t>
            </a:r>
            <a:r>
              <a:rPr lang="kk-KZ" sz="2000" dirty="0" smtClean="0">
                <a:latin typeface="Times New Roman" panose="02020603050405020304" pitchFamily="18" charset="0"/>
                <a:cs typeface="Times New Roman" panose="02020603050405020304" pitchFamily="18" charset="0"/>
              </a:rPr>
              <a:t>Тоныкөк</a:t>
            </a:r>
            <a:r>
              <a:rPr lang="kk-KZ" sz="2000" dirty="0">
                <a:latin typeface="Times New Roman" panose="02020603050405020304" pitchFamily="18" charset="0"/>
                <a:cs typeface="Times New Roman" panose="02020603050405020304" pitchFamily="18" charset="0"/>
              </a:rPr>
              <a:t>, </a:t>
            </a:r>
            <a:r>
              <a:rPr lang="kk-KZ" sz="2000" dirty="0" smtClean="0">
                <a:latin typeface="Times New Roman" panose="02020603050405020304" pitchFamily="18" charset="0"/>
                <a:cs typeface="Times New Roman" panose="02020603050405020304" pitchFamily="18" charset="0"/>
              </a:rPr>
              <a:t>Күлтегін … </a:t>
            </a:r>
            <a:r>
              <a:rPr lang="kk-KZ" sz="2000" dirty="0">
                <a:latin typeface="Times New Roman" panose="02020603050405020304" pitchFamily="18" charset="0"/>
                <a:cs typeface="Times New Roman" panose="02020603050405020304" pitchFamily="18" charset="0"/>
              </a:rPr>
              <a:t>«Бек ұлдары – құл болмасын, Пәк қыздары – күң болмасын» деп күллі түркі әлемін қорғау жолында «бастыны – еңкейтіп, </a:t>
            </a:r>
            <a:r>
              <a:rPr lang="kk-KZ" sz="2000" dirty="0" smtClean="0">
                <a:latin typeface="Times New Roman" panose="02020603050405020304" pitchFamily="18" charset="0"/>
                <a:cs typeface="Times New Roman" panose="02020603050405020304" pitchFamily="18" charset="0"/>
              </a:rPr>
              <a:t>тізеліні – бүктірген </a:t>
            </a:r>
            <a:r>
              <a:rPr lang="kk-KZ" sz="2000" dirty="0">
                <a:latin typeface="Times New Roman" panose="02020603050405020304" pitchFamily="18" charset="0"/>
                <a:cs typeface="Times New Roman" panose="02020603050405020304" pitchFamily="18" charset="0"/>
              </a:rPr>
              <a:t>еді</a:t>
            </a:r>
            <a:r>
              <a:rPr lang="kk-KZ"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169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2422" y="358346"/>
            <a:ext cx="11368216" cy="5909310"/>
          </a:xfrm>
          <a:prstGeom prst="rect">
            <a:avLst/>
          </a:prstGeom>
        </p:spPr>
        <p:txBody>
          <a:bodyPr wrap="square">
            <a:spAutoFit/>
          </a:bodyPr>
          <a:lstStyle/>
          <a:p>
            <a:r>
              <a:rPr lang="kk-KZ" sz="2000" dirty="0" smtClean="0">
                <a:latin typeface="Times New Roman" panose="02020603050405020304" pitchFamily="18" charset="0"/>
                <a:cs typeface="Times New Roman" panose="02020603050405020304" pitchFamily="18" charset="0"/>
              </a:rPr>
              <a:t>	</a:t>
            </a:r>
            <a:r>
              <a:rPr lang="kk-KZ" sz="2400" dirty="0" smtClean="0">
                <a:latin typeface="Times New Roman" panose="02020603050405020304" pitchFamily="18" charset="0"/>
                <a:cs typeface="Times New Roman" panose="02020603050405020304" pitchFamily="18" charset="0"/>
              </a:rPr>
              <a:t>Әлеуметтік </a:t>
            </a:r>
            <a:r>
              <a:rPr lang="kk-KZ" sz="2400" dirty="0">
                <a:latin typeface="Times New Roman" panose="02020603050405020304" pitchFamily="18" charset="0"/>
                <a:cs typeface="Times New Roman" panose="02020603050405020304" pitchFamily="18" charset="0"/>
              </a:rPr>
              <a:t>дамудың формациялық және өркениеттік тәсілдерін әдіснамалық сипаттаудың нәтижесінде көшпенділердің тарихи санасы мен тарихи танымының ерекшеліктері </a:t>
            </a:r>
            <a:r>
              <a:rPr lang="kk-KZ" sz="2400" dirty="0" smtClean="0">
                <a:latin typeface="Times New Roman" panose="02020603050405020304" pitchFamily="18" charset="0"/>
                <a:cs typeface="Times New Roman" panose="02020603050405020304" pitchFamily="18" charset="0"/>
              </a:rPr>
              <a:t>. </a:t>
            </a:r>
          </a:p>
          <a:p>
            <a:r>
              <a:rPr lang="kk-KZ" sz="2400" dirty="0" smtClean="0">
                <a:latin typeface="Times New Roman" panose="02020603050405020304" pitchFamily="18" charset="0"/>
                <a:cs typeface="Times New Roman" panose="02020603050405020304" pitchFamily="18" charset="0"/>
              </a:rPr>
              <a:t>	Көшпенді </a:t>
            </a:r>
            <a:r>
              <a:rPr lang="kk-KZ" sz="2400" dirty="0">
                <a:latin typeface="Times New Roman" panose="02020603050405020304" pitchFamily="18" charset="0"/>
                <a:cs typeface="Times New Roman" panose="02020603050405020304" pitchFamily="18" charset="0"/>
              </a:rPr>
              <a:t>халықтардың тарихи жады мен әлеуметтік есіне тән тарихты баяндаудың ауызекі дәстүрі мен шежірелік санасының деректемелік, тарихнамалық және әлеуметтік философиялық </a:t>
            </a:r>
            <a:r>
              <a:rPr lang="kk-KZ" sz="2400" dirty="0" smtClean="0">
                <a:latin typeface="Times New Roman" panose="02020603050405020304" pitchFamily="18" charset="0"/>
                <a:cs typeface="Times New Roman" panose="02020603050405020304" pitchFamily="18" charset="0"/>
              </a:rPr>
              <a:t>мәселелері. </a:t>
            </a:r>
          </a:p>
          <a:p>
            <a:r>
              <a:rPr lang="kk-KZ" sz="2400" dirty="0" smtClean="0">
                <a:latin typeface="Times New Roman" panose="02020603050405020304" pitchFamily="18" charset="0"/>
                <a:cs typeface="Times New Roman" panose="02020603050405020304" pitchFamily="18" charset="0"/>
              </a:rPr>
              <a:t>	Тарихи </a:t>
            </a:r>
            <a:r>
              <a:rPr lang="kk-KZ" sz="2400" dirty="0">
                <a:latin typeface="Times New Roman" panose="02020603050405020304" pitchFamily="18" charset="0"/>
                <a:cs typeface="Times New Roman" panose="02020603050405020304" pitchFamily="18" charset="0"/>
              </a:rPr>
              <a:t>сана қалыптасуы мен дамуының этно-әлеуметтік шарттарын сипаттау барысында еуразиялық көшпенді өркениет тарихының әлеуметтік жадылық болмысын қалпына </a:t>
            </a:r>
            <a:r>
              <a:rPr lang="kk-KZ" sz="2400" dirty="0" smtClean="0">
                <a:latin typeface="Times New Roman" panose="02020603050405020304" pitchFamily="18" charset="0"/>
                <a:cs typeface="Times New Roman" panose="02020603050405020304" pitchFamily="18" charset="0"/>
              </a:rPr>
              <a:t>келтіру. </a:t>
            </a:r>
            <a:r>
              <a:rPr lang="kk-KZ" sz="2400" dirty="0">
                <a:latin typeface="Times New Roman" panose="02020603050405020304" pitchFamily="18" charset="0"/>
                <a:cs typeface="Times New Roman" panose="02020603050405020304" pitchFamily="18" charset="0"/>
              </a:rPr>
              <a:t>Ежелгі сақтардың «аң стилі» өнері мен дүниетанымын, ғұн дәуіріндегі «еділшілдікті», орта ғасырлардағы «тұраншылдық», «түркішілдік», «оғызшылдық», «шыңғысшылдық», «ноғайшылдық» идеологияларын, сондай-ақ «Үш жүз», «Алты Алаш», «Түркістан», «Қазақ» идеяларын қарастыра келе, қазақ халқының әлеуметтік-мәдени дамуындағы тарихи сана көріністері, ондағы еркіндік пен тәуелсіздік идеясының тарихи-рухани </a:t>
            </a:r>
            <a:r>
              <a:rPr lang="kk-KZ" sz="2400" dirty="0" smtClean="0">
                <a:latin typeface="Times New Roman" panose="02020603050405020304" pitchFamily="18" charset="0"/>
                <a:cs typeface="Times New Roman" panose="02020603050405020304" pitchFamily="18" charset="0"/>
              </a:rPr>
              <a:t>сабақтастығы. </a:t>
            </a:r>
            <a:endParaRPr lang="ru-RU" sz="2400" dirty="0">
              <a:latin typeface="Times New Roman" panose="02020603050405020304" pitchFamily="18" charset="0"/>
              <a:cs typeface="Times New Roman" panose="02020603050405020304" pitchFamily="18" charset="0"/>
            </a:endParaRPr>
          </a:p>
          <a:p>
            <a:endParaRPr lang="ru-RU" sz="2400" dirty="0"/>
          </a:p>
          <a:p>
            <a:endParaRPr lang="ru-RU" dirty="0"/>
          </a:p>
        </p:txBody>
      </p:sp>
    </p:spTree>
    <p:extLst>
      <p:ext uri="{BB962C8B-B14F-4D97-AF65-F5344CB8AC3E}">
        <p14:creationId xmlns:p14="http://schemas.microsoft.com/office/powerpoint/2010/main" val="2072754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0639" y="420130"/>
            <a:ext cx="11405286" cy="6524863"/>
          </a:xfrm>
          <a:prstGeom prst="rect">
            <a:avLst/>
          </a:prstGeom>
        </p:spPr>
        <p:txBody>
          <a:bodyPr wrap="square">
            <a:spAutoFit/>
          </a:bodyPr>
          <a:lstStyle/>
          <a:p>
            <a:r>
              <a:rPr lang="ru-RU" sz="2000" dirty="0" err="1" smtClean="0">
                <a:latin typeface="Times New Roman" panose="02020603050405020304" pitchFamily="18" charset="0"/>
                <a:cs typeface="Times New Roman" panose="02020603050405020304" pitchFamily="18" charset="0"/>
              </a:rPr>
              <a:t>Әдебиеттер</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тізімі</a:t>
            </a:r>
            <a:r>
              <a:rPr lang="ru-RU" sz="2000" dirty="0" smtClean="0">
                <a:latin typeface="Times New Roman" panose="02020603050405020304" pitchFamily="18" charset="0"/>
                <a:cs typeface="Times New Roman" panose="02020603050405020304" pitchFamily="18" charset="0"/>
              </a:rPr>
              <a:t>:</a:t>
            </a:r>
          </a:p>
          <a:p>
            <a:r>
              <a:rPr lang="kk-KZ" sz="2000" dirty="0">
                <a:latin typeface="Times New Roman" panose="02020603050405020304" pitchFamily="18" charset="0"/>
                <a:cs typeface="Times New Roman" panose="02020603050405020304" pitchFamily="18" charset="0"/>
              </a:rPr>
              <a:t>Кішібеков Д. Қазақ менталитеті: кеше, бүгін, ертең. Алматы: Ғылым, 1999. – 200 б.</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Барг </a:t>
            </a:r>
            <a:r>
              <a:rPr lang="ru-RU" sz="2000" dirty="0">
                <a:latin typeface="Times New Roman" panose="02020603050405020304" pitchFamily="18" charset="0"/>
                <a:cs typeface="Times New Roman" panose="02020603050405020304" pitchFamily="18" charset="0"/>
              </a:rPr>
              <a:t>М.А. Человек – общество – история // Новая и новейшая история. -1989. - № 2. – </a:t>
            </a:r>
            <a:r>
              <a:rPr lang="kk-KZ" sz="2000" dirty="0">
                <a:latin typeface="Times New Roman" panose="02020603050405020304" pitchFamily="18" charset="0"/>
                <a:cs typeface="Times New Roman" panose="02020603050405020304" pitchFamily="18" charset="0"/>
              </a:rPr>
              <a:t>С. </a:t>
            </a:r>
            <a:r>
              <a:rPr lang="ru-RU" sz="2000" dirty="0">
                <a:latin typeface="Times New Roman" panose="02020603050405020304" pitchFamily="18" charset="0"/>
                <a:cs typeface="Times New Roman" panose="02020603050405020304" pitchFamily="18" charset="0"/>
              </a:rPr>
              <a:t>42-49. </a:t>
            </a:r>
          </a:p>
          <a:p>
            <a:pPr lvl="0"/>
            <a:r>
              <a:rPr lang="kk-KZ" sz="2000" dirty="0">
                <a:latin typeface="Times New Roman" panose="02020603050405020304" pitchFamily="18" charset="0"/>
                <a:cs typeface="Times New Roman" panose="02020603050405020304" pitchFamily="18" charset="0"/>
              </a:rPr>
              <a:t>Колеватов В.А. Социальная память и познание. - М.: Мысль, 1984. – 190 с.</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Қазақ </a:t>
            </a:r>
            <a:r>
              <a:rPr lang="kk-KZ" sz="2000" dirty="0">
                <a:latin typeface="Times New Roman" panose="02020603050405020304" pitchFamily="18" charset="0"/>
                <a:cs typeface="Times New Roman" panose="02020603050405020304" pitchFamily="18" charset="0"/>
              </a:rPr>
              <a:t>даласының ойшылдары (XVIII – XIX ғғ.) 4-кітап. - Алматы: ФжСИ компьютерлік-баспа орталығы, 2004. – 309 б. </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Әшімбаев </a:t>
            </a:r>
            <a:r>
              <a:rPr lang="kk-KZ" sz="2000" dirty="0">
                <a:latin typeface="Times New Roman" panose="02020603050405020304" pitchFamily="18" charset="0"/>
                <a:cs typeface="Times New Roman" panose="02020603050405020304" pitchFamily="18" charset="0"/>
              </a:rPr>
              <a:t>М., Нысанбаев Ә. Ұлттық идея // Егемен Қазақстан. - 25 наурыз 2005ж.</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Букейханов </a:t>
            </a:r>
            <a:r>
              <a:rPr lang="kk-KZ" sz="2000" dirty="0">
                <a:latin typeface="Times New Roman" panose="02020603050405020304" pitchFamily="18" charset="0"/>
                <a:cs typeface="Times New Roman" panose="02020603050405020304" pitchFamily="18" charset="0"/>
              </a:rPr>
              <a:t>А. Исторические судьбы Киргизского края и его культурные успехи. // Полное географическое описание нашего отчества. – СПб., 1903. – Т. </a:t>
            </a:r>
            <a:r>
              <a:rPr lang="en-US" sz="2000" dirty="0">
                <a:latin typeface="Times New Roman" panose="02020603050405020304" pitchFamily="18" charset="0"/>
                <a:cs typeface="Times New Roman" panose="02020603050405020304" pitchFamily="18" charset="0"/>
              </a:rPr>
              <a:t>XVIII</a:t>
            </a:r>
            <a:r>
              <a:rPr lang="kk-KZ" sz="2000" dirty="0">
                <a:latin typeface="Times New Roman" panose="02020603050405020304" pitchFamily="18" charset="0"/>
                <a:cs typeface="Times New Roman" panose="02020603050405020304" pitchFamily="18" charset="0"/>
              </a:rPr>
              <a:t>. - С. 156-175; Его же: Киргизы. Овцеводство в Степном крае. // Букейханов А. Избранное. – Алматы, 1995. – С.66-77, 153-191.</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Сейдімбек </a:t>
            </a:r>
            <a:r>
              <a:rPr lang="kk-KZ" sz="2000" dirty="0">
                <a:latin typeface="Times New Roman" panose="02020603050405020304" pitchFamily="18" charset="0"/>
                <a:cs typeface="Times New Roman" panose="02020603050405020304" pitchFamily="18" charset="0"/>
              </a:rPr>
              <a:t>А. Қазақтың ауызша тарихы: Зерттеу. – Астана: Фолиант, 2008. – 728 б.</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Кодар </a:t>
            </a:r>
            <a:r>
              <a:rPr lang="kk-KZ" sz="2000" dirty="0">
                <a:latin typeface="Times New Roman" panose="02020603050405020304" pitchFamily="18" charset="0"/>
                <a:cs typeface="Times New Roman" panose="02020603050405020304" pitchFamily="18" charset="0"/>
              </a:rPr>
              <a:t>А. Мировоззрение кочевников в свете Степного Знания // Культурные контексты Казахстана: история и современность. Алматы: Золотой век, 1998. – 263 с. </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Марғұлан </a:t>
            </a:r>
            <a:r>
              <a:rPr lang="kk-KZ" sz="2000" dirty="0">
                <a:latin typeface="Times New Roman" panose="02020603050405020304" pitchFamily="18" charset="0"/>
                <a:cs typeface="Times New Roman" panose="02020603050405020304" pitchFamily="18" charset="0"/>
              </a:rPr>
              <a:t>Ә. Ең ескі дәуірдегі халықтың аңыздары. // Жұлдыз. – 1983. – №5. – 170-178 б.</a:t>
            </a:r>
            <a:endParaRPr lang="ru-RU" sz="2000" dirty="0">
              <a:latin typeface="Times New Roman" panose="02020603050405020304" pitchFamily="18" charset="0"/>
              <a:cs typeface="Times New Roman" panose="02020603050405020304" pitchFamily="18" charset="0"/>
            </a:endParaRPr>
          </a:p>
          <a:p>
            <a:pPr lvl="0"/>
            <a:r>
              <a:rPr lang="kk-KZ" sz="2000" dirty="0">
                <a:latin typeface="Times New Roman" panose="02020603050405020304" pitchFamily="18" charset="0"/>
                <a:cs typeface="Times New Roman" panose="02020603050405020304" pitchFamily="18" charset="0"/>
              </a:rPr>
              <a:t>Алпысбес М.А. Қазақ шежірелері – тарихи дерек ретінде. Тарих ғыл. докт. дисс. авторефераты. А., 2007.</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Нұрланова </a:t>
            </a:r>
            <a:r>
              <a:rPr lang="kk-KZ" sz="2000" dirty="0">
                <a:latin typeface="Times New Roman" panose="02020603050405020304" pitchFamily="18" charset="0"/>
                <a:cs typeface="Times New Roman" panose="02020603050405020304" pitchFamily="18" charset="0"/>
              </a:rPr>
              <a:t>Қ.Ш. Ауызша мәдениеттің философиясы // Қазақ философиясы: онтологиялық көзқарастар тарихы. Алматы: Қайнар ун-ті, 2006. – 58-67 бб. </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Савельева </a:t>
            </a:r>
            <a:r>
              <a:rPr lang="kk-KZ" sz="2000" dirty="0">
                <a:latin typeface="Times New Roman" panose="02020603050405020304" pitchFamily="18" charset="0"/>
                <a:cs typeface="Times New Roman" panose="02020603050405020304" pitchFamily="18" charset="0"/>
              </a:rPr>
              <a:t>И.М., Полетаев А.В. «Историческая память»: к вопросу о границах понятия // Феномен прошлого. – М.: Изд. дом ГУ ВШЭ, 2005. - С. 185 – 198.</a:t>
            </a:r>
            <a:endParaRPr lang="ru-RU" sz="20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123114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SplashVTI">
  <a:themeElements>
    <a:clrScheme name="AnalogousFromLightSeedLeftStep">
      <a:dk1>
        <a:srgbClr val="000000"/>
      </a:dk1>
      <a:lt1>
        <a:srgbClr val="FFFFFF"/>
      </a:lt1>
      <a:dk2>
        <a:srgbClr val="1B2F2E"/>
      </a:dk2>
      <a:lt2>
        <a:srgbClr val="F1F0F3"/>
      </a:lt2>
      <a:accent1>
        <a:srgbClr val="9BA678"/>
      </a:accent1>
      <a:accent2>
        <a:srgbClr val="ACA26E"/>
      </a:accent2>
      <a:accent3>
        <a:srgbClr val="BF977B"/>
      </a:accent3>
      <a:accent4>
        <a:srgbClr val="BF7A7A"/>
      </a:accent4>
      <a:accent5>
        <a:srgbClr val="C990A8"/>
      </a:accent5>
      <a:accent6>
        <a:srgbClr val="BF7AB4"/>
      </a:accent6>
      <a:hlink>
        <a:srgbClr val="7D6CB0"/>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plashVTI" id="{CD38C481-21EC-466B-953B-A1440B42712A}" vid="{D3E4813C-1D98-48C2-AF59-2D0D78E255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E2BCE97ABBDE5F4AA45C93A9D517A91E" ma:contentTypeVersion="5" ma:contentTypeDescription="Создание документа." ma:contentTypeScope="" ma:versionID="d96ea21b06c8175c7889a90b45d03e0d">
  <xsd:schema xmlns:xsd="http://www.w3.org/2001/XMLSchema" xmlns:xs="http://www.w3.org/2001/XMLSchema" xmlns:p="http://schemas.microsoft.com/office/2006/metadata/properties" xmlns:ns2="8e581a04-dec2-4c74-bcdf-17bd6cd87295" targetNamespace="http://schemas.microsoft.com/office/2006/metadata/properties" ma:root="true" ma:fieldsID="96051a2cd40091403dccb4dd4eb7df04" ns2:_="">
    <xsd:import namespace="8e581a04-dec2-4c74-bcdf-17bd6cd8729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81a04-dec2-4c74-bcdf-17bd6cd872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760F6B-B010-49CE-9B22-86C2530A56A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B209C77-0501-4BF1-89A7-D2E6C13F29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581a04-dec2-4c74-bcdf-17bd6cd87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1B72BE-7840-4138-8B9B-688DB12314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282</TotalTime>
  <Words>338</Words>
  <Application>Microsoft Office PowerPoint</Application>
  <PresentationFormat>Произвольный</PresentationFormat>
  <Paragraphs>25</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SplashVTI</vt:lpstr>
      <vt:lpstr> Пән атауы: Кәсіби қазақ тілі - Рухани жаңғыру.  Дәріс: Тарихи сананың қоғамдық санаға ықпалы және оның нақты көрінісі.</vt:lpstr>
      <vt:lpstr>      Тарихи сана – бұл бүгінгі ұрпақтың әлеуметтік жады. Әлеуметтік жады формасы жағынан әмбебап және мазмұны жағынан нақты болып келеді. Сондықтан да тарихи сана қашанда нақты-тарихи, әлеуметтік, ұлттық және индивидуалдық мазмұнмен толтырылады. Қазіргі кезеңде әлеуметтік жадының үш деңгейінде де – жаhандық деңгейінде, ұлттық деңгейде және жеке тұлғалық деңгейде түбірлі өзгерістер болып жатыр: адамдық индивидуалдық деңгейде антропологиялық төңкеріс орын алды, әлеуметтік немесе этностық деңгейде ұлттық сана-сезімнің бұрын-соңды болмаған дүмпуі байқалды, ал жалпыадамзаттық деңгейде ақпараттық жаhандану үдерісін бастан кешіп отырмыз. </vt:lpstr>
      <vt:lpstr> Бұл өзгерістер, өз кезегінде тарихи сана мәселесін күн тәртібінің алдыңғы қатарына шығарып отыр. Әлеуметтік-мәдени еспен сипатталатын тарихи жады немесе тарихи сана неғұрлым терең болған сайын адам да, тұтастай алғанда қоғам да рухани бай болады. Бүгінгіні түсіну мен болашақты болжау үшін өткенді білу тарихи білімнің негізгі арқалайтын жүгі екендігі рас. Ал тарихи білім берудің мақсаты жан-жақты дамыған тұлғаның ойлау мәдениетінің қажетті компоненті ретіндегі тарихи сананың элементтерін адам бойында қалыптастырумен ұштасып жатады.</vt:lpstr>
      <vt:lpstr> Тарихи эрудиция – бұл тұлғаның рухани байлығы. Алдыңғы буынның жинақтаған әлеуметтік-мәдени тәжірибесіне тереңірек енген сайын қазіргі адамның өмірлік және азаматтық ұстанымы да айқындала түседі. Тарихи білім адамның ғылыми дүниетанымының қалыптасуына, оның бойында адамгершілік мұраттардың егілуіне ықпал етеді. Отанға деген сүйіспеншілік, оның өткені мен бүгінін мақтан тұту патриотизм деп аталатын сезімдердің құйылысын тудырады. Тарих өткен шақпен, адами жадымен және әлеуметтік еспен байланысты болғандықтан, бұған төл тарихты тану арқылы қол жеткізуге болады. Яғни ұлттық мәдениеттің негізін құрайтын іргелі құндылықтарды – адамдарды рухани тұрғыда оятатын ана тілі мен дәстүрді жаңғыртумен қатар, халықтың тарихи өткенін толығымен, жан-жақты зерттеулер арқылы қалпына келтіру, тарихи өзіндік сананы қалыптастыру тәуелсіздіктің рухани тұғырын құрайды. </vt:lpstr>
      <vt:lpstr> Кезінде тек еуразиялық аймақтың дамуына ғана емес, әлемдік дамуға да өзіндік ықпалын тигізген Қазақстан мен Орталық Азиядағы үш мыңжылдық көшпелі мәдениет еуроорталықтық көзқарастағы әдебиеттерде алғашқы қауымдық, жабайылық ретінде қарастырылып, ұлттық тарихтағы өркениеттік, мемлекеттік дәстүр жоққа шығарылды.   Қоғамдық және мәдени дамудың батыстық үлгіден түбірлі айырмашылықтары ескерілмеді. Қазақстанның Ресейге кіруінің себеп-салдары асыра дәріптелді, оның отаршылдық саясатының астарлары бүркемеленді. Қазақ халқының әлеуметтік және мәдени тарихына деген нигилистік көзқарас қалыптасты.</vt:lpstr>
      <vt:lpstr> Қазақстандық қоғамның әлеуметтік-мәдени өмірінде тарихи сананы жаңғыртып қалыптастыру тәрізді маңызды міндетті іске асыруда біздің мемлекетіміз бірқатар маңызды іс-шараларды атқарды. Қызыл қырғын мен жаппай қуғын-сүргіннің алпыс жылдығына орайластыра отырып, 1997 жылдың «Қоғамдық келісім және саяси қуғын сүргін құрбандарын еске алу жылы» болып жариялануы, келесі 1998 жылдың «Халық бірлігі мен ұлттық тарих жылы» деп аталуы, ғасырлар тоғысындағы 2000 жылдың «Мәдениетті қолдау жылы» деп жариялануы, 2004 жылдан бастап «Мәдени мұра» мемлекеттік бағдарламасының жүзеге асырылуы нәтижесінде тарихи әділет үстемдік алып, зерде жаңарып, сана сауыққандай болды.   Төл тарихымызды, елдік дәстүр, халықтық тағдыр-талайымызды танып білуде, ескерткіш мұрағаттарымызды жинастыру мен сараптауда біраз жетістіктерге қол жетті. </vt:lpstr>
      <vt:lpstr>   Ерте Түркі мемлекеті дәуірінде, яғни Түрік қағанатының күшейген кезеңінде Солтүстік-Шығыс Қытай (Манчжурия), Моңғолия, Алтай, Шығыс Түркістан, Батыс Түркістан, Орта Азия, Қазақстан және Солтүстік Кавказ аймақтарына иелік еткен.    Түбі бір түркі жұртын бір шаңырақтың астына жинап Түрік қағанатын құрған  Бумыннан бастап, Естеми қаған, Тоныкөк, Күлтегін … «Бек ұлдары – құл болмасын, Пәк қыздары – күң болмасын» деп күллі түркі әлемін қорғау жолында «бастыны – еңкейтіп, тізеліні – бүктірген еді».    </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gul</cp:lastModifiedBy>
  <cp:revision>24</cp:revision>
  <dcterms:created xsi:type="dcterms:W3CDTF">2022-01-23T18:59:28Z</dcterms:created>
  <dcterms:modified xsi:type="dcterms:W3CDTF">2022-02-13T10:37:28Z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0x010100E2BCE97ABBDE5F4AA45C93A9D517A91E</vt:lpwstr>
  </property>
</Properties>
</file>