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8" r:id="rId6"/>
    <p:sldId id="259" r:id="rId7"/>
    <p:sldId id="260" r:id="rId8"/>
    <p:sldId id="261" r:id="rId9"/>
    <p:sldId id="263" r:id="rId10"/>
    <p:sldId id="278" r:id="rId11"/>
    <p:sldId id="279" r:id="rId12"/>
    <p:sldId id="280" r:id="rId13"/>
    <p:sldId id="281" r:id="rId14"/>
    <p:sldId id="282" r:id="rId15"/>
    <p:sldId id="283" r:id="rId16"/>
    <p:sldId id="27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p:scale>
          <a:sx n="77" d="100"/>
          <a:sy n="77" d="100"/>
        </p:scale>
        <p:origin x="-3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ьmira T. Teleuova" userId="S::e.teleuova@kbtu.kz::4b0dde09-8929-4126-9588-189baf85d1cf" providerId="AD" clId="Web-{4A3501CB-A2DC-46D5-8A93-61572EE9E0AE}"/>
    <pc:docChg chg="modSld addMainMaster delMainMaster">
      <pc:chgData name="Elьmira T. Teleuova" userId="S::e.teleuova@kbtu.kz::4b0dde09-8929-4126-9588-189baf85d1cf" providerId="AD" clId="Web-{4A3501CB-A2DC-46D5-8A93-61572EE9E0AE}" dt="2022-01-23T19:00:40.696" v="0"/>
      <pc:docMkLst>
        <pc:docMk/>
      </pc:docMkLst>
      <pc:sldChg chg="addSp modSp mod setBg modClrScheme chgLayout">
        <pc:chgData name="Elьmira T. Teleuova" userId="S::e.teleuova@kbtu.kz::4b0dde09-8929-4126-9588-189baf85d1cf" providerId="AD" clId="Web-{4A3501CB-A2DC-46D5-8A93-61572EE9E0AE}" dt="2022-01-23T19:00:40.696" v="0"/>
        <pc:sldMkLst>
          <pc:docMk/>
          <pc:sldMk cId="1351651579" sldId="256"/>
        </pc:sldMkLst>
        <pc:spChg chg="mod">
          <ac:chgData name="Elьmira T. Teleuova" userId="S::e.teleuova@kbtu.kz::4b0dde09-8929-4126-9588-189baf85d1cf" providerId="AD" clId="Web-{4A3501CB-A2DC-46D5-8A93-61572EE9E0AE}" dt="2022-01-23T19:00:40.696" v="0"/>
          <ac:spMkLst>
            <pc:docMk/>
            <pc:sldMk cId="1351651579" sldId="256"/>
            <ac:spMk id="2" creationId="{00000000-0000-0000-0000-000000000000}"/>
          </ac:spMkLst>
        </pc:spChg>
        <pc:spChg chg="mod">
          <ac:chgData name="Elьmira T. Teleuova" userId="S::e.teleuova@kbtu.kz::4b0dde09-8929-4126-9588-189baf85d1cf" providerId="AD" clId="Web-{4A3501CB-A2DC-46D5-8A93-61572EE9E0AE}" dt="2022-01-23T19:00:40.696" v="0"/>
          <ac:spMkLst>
            <pc:docMk/>
            <pc:sldMk cId="1351651579" sldId="256"/>
            <ac:spMk id="3" creationId="{00000000-0000-0000-0000-000000000000}"/>
          </ac:spMkLst>
        </pc:spChg>
        <pc:spChg chg="add">
          <ac:chgData name="Elьmira T. Teleuova" userId="S::e.teleuova@kbtu.kz::4b0dde09-8929-4126-9588-189baf85d1cf" providerId="AD" clId="Web-{4A3501CB-A2DC-46D5-8A93-61572EE9E0AE}" dt="2022-01-23T19:00:40.696" v="0"/>
          <ac:spMkLst>
            <pc:docMk/>
            <pc:sldMk cId="1351651579" sldId="256"/>
            <ac:spMk id="9" creationId="{06E15305-164C-44CD-9E0F-420C2DC1B32A}"/>
          </ac:spMkLst>
        </pc:spChg>
        <pc:spChg chg="add">
          <ac:chgData name="Elьmira T. Teleuova" userId="S::e.teleuova@kbtu.kz::4b0dde09-8929-4126-9588-189baf85d1cf" providerId="AD" clId="Web-{4A3501CB-A2DC-46D5-8A93-61572EE9E0AE}" dt="2022-01-23T19:00:40.696" v="0"/>
          <ac:spMkLst>
            <pc:docMk/>
            <pc:sldMk cId="1351651579" sldId="256"/>
            <ac:spMk id="11" creationId="{C49B6340-9D54-4548-B87C-24BA7EA53A56}"/>
          </ac:spMkLst>
        </pc:spChg>
        <pc:spChg chg="add">
          <ac:chgData name="Elьmira T. Teleuova" userId="S::e.teleuova@kbtu.kz::4b0dde09-8929-4126-9588-189baf85d1cf" providerId="AD" clId="Web-{4A3501CB-A2DC-46D5-8A93-61572EE9E0AE}" dt="2022-01-23T19:00:40.696" v="0"/>
          <ac:spMkLst>
            <pc:docMk/>
            <pc:sldMk cId="1351651579" sldId="256"/>
            <ac:spMk id="13" creationId="{F1D5403D-09EC-41DB-B916-A09C0E5AEC2B}"/>
          </ac:spMkLst>
        </pc:spChg>
        <pc:picChg chg="add">
          <ac:chgData name="Elьmira T. Teleuova" userId="S::e.teleuova@kbtu.kz::4b0dde09-8929-4126-9588-189baf85d1cf" providerId="AD" clId="Web-{4A3501CB-A2DC-46D5-8A93-61572EE9E0AE}" dt="2022-01-23T19:00:40.696" v="0"/>
          <ac:picMkLst>
            <pc:docMk/>
            <pc:sldMk cId="1351651579" sldId="256"/>
            <ac:picMk id="4" creationId="{CA5BBA7F-351C-468B-8BB5-39E05E27E292}"/>
          </ac:picMkLst>
        </pc:picChg>
      </pc:sldChg>
      <pc:sldMasterChg chg="del delSldLayout">
        <pc:chgData name="Elьmira T. Teleuova" userId="S::e.teleuova@kbtu.kz::4b0dde09-8929-4126-9588-189baf85d1cf" providerId="AD" clId="Web-{4A3501CB-A2DC-46D5-8A93-61572EE9E0AE}" dt="2022-01-23T19:00:40.696" v="0"/>
        <pc:sldMasterMkLst>
          <pc:docMk/>
          <pc:sldMasterMk cId="3154979492" sldId="2147483648"/>
        </pc:sldMasterMkLst>
        <pc:sldLayoutChg chg="del">
          <pc:chgData name="Elьmira T. Teleuova" userId="S::e.teleuova@kbtu.kz::4b0dde09-8929-4126-9588-189baf85d1cf" providerId="AD" clId="Web-{4A3501CB-A2DC-46D5-8A93-61572EE9E0AE}" dt="2022-01-23T19:00:40.696" v="0"/>
          <pc:sldLayoutMkLst>
            <pc:docMk/>
            <pc:sldMasterMk cId="3154979492" sldId="2147483648"/>
            <pc:sldLayoutMk cId="161079921" sldId="2147483649"/>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703711724" sldId="2147483650"/>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4076369896" sldId="2147483651"/>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625762208" sldId="2147483652"/>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88002762" sldId="2147483653"/>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295335545" sldId="2147483654"/>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1988754143" sldId="2147483655"/>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3665695281" sldId="2147483656"/>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134169247" sldId="2147483657"/>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2065727480" sldId="2147483658"/>
          </pc:sldLayoutMkLst>
        </pc:sldLayoutChg>
        <pc:sldLayoutChg chg="del">
          <pc:chgData name="Elьmira T. Teleuova" userId="S::e.teleuova@kbtu.kz::4b0dde09-8929-4126-9588-189baf85d1cf" providerId="AD" clId="Web-{4A3501CB-A2DC-46D5-8A93-61572EE9E0AE}" dt="2022-01-23T19:00:40.696" v="0"/>
          <pc:sldLayoutMkLst>
            <pc:docMk/>
            <pc:sldMasterMk cId="3154979492" sldId="2147483648"/>
            <pc:sldLayoutMk cId="812261758" sldId="2147483659"/>
          </pc:sldLayoutMkLst>
        </pc:sldLayoutChg>
      </pc:sldMasterChg>
      <pc:sldMasterChg chg="add addSldLayout">
        <pc:chgData name="Elьmira T. Teleuova" userId="S::e.teleuova@kbtu.kz::4b0dde09-8929-4126-9588-189baf85d1cf" providerId="AD" clId="Web-{4A3501CB-A2DC-46D5-8A93-61572EE9E0AE}" dt="2022-01-23T19:00:40.696" v="0"/>
        <pc:sldMasterMkLst>
          <pc:docMk/>
          <pc:sldMasterMk cId="1777058741" sldId="2147483725"/>
        </pc:sldMasterMkLst>
        <pc:sldLayoutChg chg="add">
          <pc:chgData name="Elьmira T. Teleuova" userId="S::e.teleuova@kbtu.kz::4b0dde09-8929-4126-9588-189baf85d1cf" providerId="AD" clId="Web-{4A3501CB-A2DC-46D5-8A93-61572EE9E0AE}" dt="2022-01-23T19:00:40.696" v="0"/>
          <pc:sldLayoutMkLst>
            <pc:docMk/>
            <pc:sldMasterMk cId="1777058741" sldId="2147483725"/>
            <pc:sldLayoutMk cId="1662730478" sldId="2147483714"/>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814375269" sldId="2147483715"/>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044122242" sldId="2147483716"/>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2107886597" sldId="2147483717"/>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375824281" sldId="2147483718"/>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889132944" sldId="2147483719"/>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218841030" sldId="2147483720"/>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083387822" sldId="2147483721"/>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392731614" sldId="2147483722"/>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73042547" sldId="2147483723"/>
          </pc:sldLayoutMkLst>
        </pc:sldLayoutChg>
        <pc:sldLayoutChg chg="add">
          <pc:chgData name="Elьmira T. Teleuova" userId="S::e.teleuova@kbtu.kz::4b0dde09-8929-4126-9588-189baf85d1cf" providerId="AD" clId="Web-{4A3501CB-A2DC-46D5-8A93-61572EE9E0AE}" dt="2022-01-23T19:00:40.696" v="0"/>
          <pc:sldLayoutMkLst>
            <pc:docMk/>
            <pc:sldMasterMk cId="1777058741" sldId="2147483725"/>
            <pc:sldLayoutMk cId="176570653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5A10580-AD31-4B8F-8448-55A666AC1725}"/>
              </a:ext>
            </a:extLst>
          </p:cNvPr>
          <p:cNvSpPr>
            <a:spLocks noGrp="1"/>
          </p:cNvSpPr>
          <p:nvPr>
            <p:ph type="dt" sz="half" idx="10"/>
          </p:nvPr>
        </p:nvSpPr>
        <p:spPr/>
        <p:txBody>
          <a:bodyPr/>
          <a:lstStyle/>
          <a:p>
            <a:fld id="{79C5A860-F335-4252-AA00-24FB67ED2982}" type="datetime1">
              <a:rPr lang="en-US" smtClean="0"/>
              <a:t>2/19/2022</a:t>
            </a:fld>
            <a:endParaRPr lang="en-US"/>
          </a:p>
        </p:txBody>
      </p:sp>
      <p:sp>
        <p:nvSpPr>
          <p:cNvPr id="5" name="Footer Placeholder 4">
            <a:extLst>
              <a:ext uri="{FF2B5EF4-FFF2-40B4-BE49-F238E27FC236}">
                <a16:creationId xmlns:a16="http://schemas.microsoft.com/office/drawing/2014/main" xmlns=""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88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80919F-FDDD-42FB-8422-A0665D558D00}"/>
              </a:ext>
            </a:extLst>
          </p:cNvPr>
          <p:cNvSpPr>
            <a:spLocks noGrp="1"/>
          </p:cNvSpPr>
          <p:nvPr>
            <p:ph type="dt" sz="half" idx="10"/>
          </p:nvPr>
        </p:nvSpPr>
        <p:spPr/>
        <p:txBody>
          <a:bodyPr/>
          <a:lstStyle/>
          <a:p>
            <a:fld id="{46AB1048-0047-48CA-88BA-D69B470942CF}" type="datetime1">
              <a:rPr lang="en-US" smtClean="0"/>
              <a:t>2/19/2022</a:t>
            </a:fld>
            <a:endParaRPr lang="en-US"/>
          </a:p>
        </p:txBody>
      </p:sp>
      <p:sp>
        <p:nvSpPr>
          <p:cNvPr id="5" name="Footer Placeholder 4">
            <a:extLst>
              <a:ext uri="{FF2B5EF4-FFF2-40B4-BE49-F238E27FC236}">
                <a16:creationId xmlns:a16="http://schemas.microsoft.com/office/drawing/2014/main" xmlns=""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788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846397-BBD2-4426-B1F5-FD6EA3CDC866}"/>
              </a:ext>
            </a:extLst>
          </p:cNvPr>
          <p:cNvSpPr>
            <a:spLocks noGrp="1"/>
          </p:cNvSpPr>
          <p:nvPr>
            <p:ph type="dt" sz="half" idx="10"/>
          </p:nvPr>
        </p:nvSpPr>
        <p:spPr/>
        <p:txBody>
          <a:bodyPr/>
          <a:lstStyle/>
          <a:p>
            <a:fld id="{5BD83879-648C-49A9-81A2-0EF5946532D0}" type="datetime1">
              <a:rPr lang="en-US" smtClean="0"/>
              <a:t>2/19/2022</a:t>
            </a:fld>
            <a:endParaRPr lang="en-US"/>
          </a:p>
        </p:txBody>
      </p:sp>
      <p:sp>
        <p:nvSpPr>
          <p:cNvPr id="5" name="Footer Placeholder 4">
            <a:extLst>
              <a:ext uri="{FF2B5EF4-FFF2-40B4-BE49-F238E27FC236}">
                <a16:creationId xmlns:a16="http://schemas.microsoft.com/office/drawing/2014/main" xmlns=""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8913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4A3A50-B922-45BE-945D-7ED3EBD83F7C}"/>
              </a:ext>
            </a:extLst>
          </p:cNvPr>
          <p:cNvSpPr>
            <a:spLocks noGrp="1"/>
          </p:cNvSpPr>
          <p:nvPr>
            <p:ph type="dt" sz="half" idx="10"/>
          </p:nvPr>
        </p:nvSpPr>
        <p:spPr/>
        <p:txBody>
          <a:bodyPr/>
          <a:lstStyle/>
          <a:p>
            <a:fld id="{D04BC802-30E3-4658-9CCA-F873646FEC67}" type="datetime1">
              <a:rPr lang="en-US" smtClean="0"/>
              <a:t>2/19/2022</a:t>
            </a:fld>
            <a:endParaRPr lang="en-US"/>
          </a:p>
        </p:txBody>
      </p:sp>
      <p:sp>
        <p:nvSpPr>
          <p:cNvPr id="5" name="Footer Placeholder 4">
            <a:extLst>
              <a:ext uri="{FF2B5EF4-FFF2-40B4-BE49-F238E27FC236}">
                <a16:creationId xmlns:a16="http://schemas.microsoft.com/office/drawing/2014/main" xmlns=""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338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FCA372-3F42-4113-A73B-5FDCF93CB5BC}"/>
              </a:ext>
            </a:extLst>
          </p:cNvPr>
          <p:cNvSpPr>
            <a:spLocks noGrp="1"/>
          </p:cNvSpPr>
          <p:nvPr>
            <p:ph type="dt" sz="half" idx="10"/>
          </p:nvPr>
        </p:nvSpPr>
        <p:spPr/>
        <p:txBody>
          <a:bodyPr/>
          <a:lstStyle/>
          <a:p>
            <a:fld id="{0AB227A3-19CE-4153-81CE-64EB7AB094B3}" type="datetime1">
              <a:rPr lang="en-US" smtClean="0"/>
              <a:t>2/19/2022</a:t>
            </a:fld>
            <a:endParaRPr lang="en-US"/>
          </a:p>
        </p:txBody>
      </p:sp>
      <p:sp>
        <p:nvSpPr>
          <p:cNvPr id="5" name="Footer Placeholder 4">
            <a:extLst>
              <a:ext uri="{FF2B5EF4-FFF2-40B4-BE49-F238E27FC236}">
                <a16:creationId xmlns:a16="http://schemas.microsoft.com/office/drawing/2014/main" xmlns=""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7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C074146-2374-4321-AEBB-3E9B09D7796D}"/>
              </a:ext>
            </a:extLst>
          </p:cNvPr>
          <p:cNvSpPr>
            <a:spLocks noGrp="1"/>
          </p:cNvSpPr>
          <p:nvPr>
            <p:ph type="dt" sz="half" idx="10"/>
          </p:nvPr>
        </p:nvSpPr>
        <p:spPr/>
        <p:txBody>
          <a:bodyPr/>
          <a:lstStyle/>
          <a:p>
            <a:fld id="{B819A100-10F6-477E-8847-29D479EF1C92}" type="datetime1">
              <a:rPr lang="en-US" smtClean="0"/>
              <a:t>2/19/2022</a:t>
            </a:fld>
            <a:endParaRPr lang="en-US"/>
          </a:p>
        </p:txBody>
      </p:sp>
      <p:sp>
        <p:nvSpPr>
          <p:cNvPr id="6" name="Footer Placeholder 5">
            <a:extLst>
              <a:ext uri="{FF2B5EF4-FFF2-40B4-BE49-F238E27FC236}">
                <a16:creationId xmlns:a16="http://schemas.microsoft.com/office/drawing/2014/main" xmlns=""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304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2A6EB-0285-4FA4-A00C-A7F716084FD3}"/>
              </a:ext>
            </a:extLst>
          </p:cNvPr>
          <p:cNvSpPr>
            <a:spLocks noGrp="1"/>
          </p:cNvSpPr>
          <p:nvPr>
            <p:ph type="dt" sz="half" idx="10"/>
          </p:nvPr>
        </p:nvSpPr>
        <p:spPr/>
        <p:txBody>
          <a:bodyPr/>
          <a:lstStyle/>
          <a:p>
            <a:fld id="{5DF128AB-198A-495F-8475-FDB360C9873F}" type="datetime1">
              <a:rPr lang="en-US" smtClean="0"/>
              <a:t>2/19/2022</a:t>
            </a:fld>
            <a:endParaRPr lang="en-US"/>
          </a:p>
        </p:txBody>
      </p:sp>
      <p:sp>
        <p:nvSpPr>
          <p:cNvPr id="8" name="Footer Placeholder 7">
            <a:extLst>
              <a:ext uri="{FF2B5EF4-FFF2-40B4-BE49-F238E27FC236}">
                <a16:creationId xmlns:a16="http://schemas.microsoft.com/office/drawing/2014/main" xmlns=""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570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572C8E6-49D6-46A5-8DC3-B0D8E683C9CB}"/>
              </a:ext>
            </a:extLst>
          </p:cNvPr>
          <p:cNvSpPr>
            <a:spLocks noGrp="1"/>
          </p:cNvSpPr>
          <p:nvPr>
            <p:ph type="dt" sz="half" idx="10"/>
          </p:nvPr>
        </p:nvSpPr>
        <p:spPr/>
        <p:txBody>
          <a:bodyPr/>
          <a:lstStyle/>
          <a:p>
            <a:fld id="{021A235E-F8FD-479F-9FC7-18BE84110877}" type="datetime1">
              <a:rPr lang="en-US" smtClean="0"/>
              <a:t>2/19/2022</a:t>
            </a:fld>
            <a:endParaRPr lang="en-US"/>
          </a:p>
        </p:txBody>
      </p:sp>
      <p:sp>
        <p:nvSpPr>
          <p:cNvPr id="4" name="Footer Placeholder 3">
            <a:extLst>
              <a:ext uri="{FF2B5EF4-FFF2-40B4-BE49-F238E27FC236}">
                <a16:creationId xmlns:a16="http://schemas.microsoft.com/office/drawing/2014/main" xmlns=""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58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BDCB94-13E9-41CB-88F0-D30A1791DCBA}"/>
              </a:ext>
            </a:extLst>
          </p:cNvPr>
          <p:cNvSpPr>
            <a:spLocks noGrp="1"/>
          </p:cNvSpPr>
          <p:nvPr>
            <p:ph type="dt" sz="half" idx="10"/>
          </p:nvPr>
        </p:nvSpPr>
        <p:spPr/>
        <p:txBody>
          <a:bodyPr/>
          <a:lstStyle/>
          <a:p>
            <a:fld id="{E890F09B-68DA-462E-9DB4-4C9ADAB8CBCC}" type="datetime1">
              <a:rPr lang="en-US" smtClean="0"/>
              <a:t>2/19/2022</a:t>
            </a:fld>
            <a:endParaRPr lang="en-US"/>
          </a:p>
        </p:txBody>
      </p:sp>
      <p:sp>
        <p:nvSpPr>
          <p:cNvPr id="3" name="Footer Placeholder 2">
            <a:extLst>
              <a:ext uri="{FF2B5EF4-FFF2-40B4-BE49-F238E27FC236}">
                <a16:creationId xmlns:a16="http://schemas.microsoft.com/office/drawing/2014/main" xmlns=""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627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EED06C-E016-489C-8863-EA1BE998BC48}"/>
              </a:ext>
            </a:extLst>
          </p:cNvPr>
          <p:cNvSpPr>
            <a:spLocks noGrp="1"/>
          </p:cNvSpPr>
          <p:nvPr>
            <p:ph type="dt" sz="half" idx="10"/>
          </p:nvPr>
        </p:nvSpPr>
        <p:spPr/>
        <p:txBody>
          <a:bodyPr/>
          <a:lstStyle/>
          <a:p>
            <a:fld id="{17AC4E36-FABE-47EB-AA7F-C19A93824617}" type="datetime1">
              <a:rPr lang="en-US" smtClean="0"/>
              <a:t>2/19/2022</a:t>
            </a:fld>
            <a:endParaRPr lang="en-US"/>
          </a:p>
        </p:txBody>
      </p:sp>
      <p:sp>
        <p:nvSpPr>
          <p:cNvPr id="6" name="Footer Placeholder 5">
            <a:extLst>
              <a:ext uri="{FF2B5EF4-FFF2-40B4-BE49-F238E27FC236}">
                <a16:creationId xmlns:a16="http://schemas.microsoft.com/office/drawing/2014/main" xmlns=""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1437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5C400-0D13-495F-8C4E-EC3CDF5F22AF}"/>
              </a:ext>
            </a:extLst>
          </p:cNvPr>
          <p:cNvSpPr>
            <a:spLocks noGrp="1"/>
          </p:cNvSpPr>
          <p:nvPr>
            <p:ph type="dt" sz="half" idx="10"/>
          </p:nvPr>
        </p:nvSpPr>
        <p:spPr/>
        <p:txBody>
          <a:bodyPr/>
          <a:lstStyle/>
          <a:p>
            <a:fld id="{F199CE6B-5DE6-4A2D-B72E-5E8969F9F56F}" type="datetime1">
              <a:rPr lang="en-US" smtClean="0"/>
              <a:t>2/19/2022</a:t>
            </a:fld>
            <a:endParaRPr lang="en-US"/>
          </a:p>
        </p:txBody>
      </p:sp>
      <p:sp>
        <p:nvSpPr>
          <p:cNvPr id="6" name="Footer Placeholder 5">
            <a:extLst>
              <a:ext uri="{FF2B5EF4-FFF2-40B4-BE49-F238E27FC236}">
                <a16:creationId xmlns:a16="http://schemas.microsoft.com/office/drawing/2014/main" xmlns=""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412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39700F-2B10-4402-A7DD-06EE2245880D}"/>
              </a:ext>
              <a:ext uri="{C183D7F6-B498-43B3-948B-1728B52AA6E4}">
                <adec:decorative xmlns:adec="http://schemas.microsoft.com/office/drawing/2017/decorative" xmlns=""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2/19/2022</a:t>
            </a:fld>
            <a:endParaRPr lang="en-US" dirty="0"/>
          </a:p>
        </p:txBody>
      </p:sp>
      <p:sp>
        <p:nvSpPr>
          <p:cNvPr id="5" name="Footer Placeholder 4">
            <a:extLst>
              <a:ext uri="{FF2B5EF4-FFF2-40B4-BE49-F238E27FC236}">
                <a16:creationId xmlns:a16="http://schemas.microsoft.com/office/drawing/2014/main" xmlns=""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7770587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7918858"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6944498" y="481915"/>
            <a:ext cx="5090984" cy="3645242"/>
          </a:xfrm>
        </p:spPr>
        <p:txBody>
          <a:bodyPr>
            <a:noAutofit/>
          </a:bodyPr>
          <a:lstStyle/>
          <a:p>
            <a:pPr algn="ctr"/>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Пән</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атауы</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Кәсіби</a:t>
            </a:r>
            <a:r>
              <a:rPr lang="ru-RU" sz="2800" dirty="0" smtClean="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қазақ</a:t>
            </a:r>
            <a:r>
              <a:rPr lang="ru-RU" sz="2800" dirty="0">
                <a:latin typeface="Arial" panose="020B0604020202020204" pitchFamily="34" charset="0"/>
                <a:cs typeface="Arial" panose="020B0604020202020204" pitchFamily="34" charset="0"/>
              </a:rPr>
              <a:t> </a:t>
            </a:r>
            <a:r>
              <a:rPr lang="ru-RU" sz="2800" dirty="0" err="1">
                <a:latin typeface="Arial" panose="020B0604020202020204" pitchFamily="34" charset="0"/>
                <a:cs typeface="Arial" panose="020B0604020202020204" pitchFamily="34" charset="0"/>
              </a:rPr>
              <a:t>тілі</a:t>
            </a:r>
            <a:r>
              <a:rPr lang="ru-RU" sz="2800" dirty="0">
                <a:latin typeface="Arial" panose="020B0604020202020204" pitchFamily="34" charset="0"/>
                <a:cs typeface="Arial" panose="020B0604020202020204" pitchFamily="34" charset="0"/>
              </a:rPr>
              <a:t> </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Рухани</a:t>
            </a:r>
            <a:r>
              <a:rPr lang="ru-RU" sz="2800" dirty="0" smtClean="0">
                <a:latin typeface="Arial" panose="020B0604020202020204" pitchFamily="34" charset="0"/>
                <a:cs typeface="Arial" panose="020B0604020202020204" pitchFamily="34" charset="0"/>
              </a:rPr>
              <a:t> </a:t>
            </a:r>
            <a:r>
              <a:rPr lang="ru-RU" sz="2800" dirty="0" err="1" smtClean="0">
                <a:latin typeface="Arial" panose="020B0604020202020204" pitchFamily="34" charset="0"/>
                <a:cs typeface="Arial" panose="020B0604020202020204" pitchFamily="34" charset="0"/>
              </a:rPr>
              <a:t>жаңғыру</a:t>
            </a:r>
            <a:r>
              <a:rPr lang="ru-RU" sz="2800" dirty="0" smtClean="0">
                <a:latin typeface="Arial" panose="020B0604020202020204" pitchFamily="34" charset="0"/>
                <a:cs typeface="Arial" panose="020B0604020202020204" pitchFamily="34" charset="0"/>
              </a:rPr>
              <a:t>.</a:t>
            </a:r>
            <a:br>
              <a:rPr lang="ru-RU" sz="2800" dirty="0" smtClean="0">
                <a:latin typeface="Arial" panose="020B0604020202020204" pitchFamily="34" charset="0"/>
                <a:cs typeface="Arial" panose="020B0604020202020204" pitchFamily="34" charset="0"/>
              </a:rPr>
            </a:br>
            <a:r>
              <a:rPr lang="ru-RU" sz="2800" dirty="0" smtClean="0">
                <a:latin typeface="Arial" panose="020B0604020202020204" pitchFamily="34" charset="0"/>
                <a:cs typeface="Arial" panose="020B0604020202020204" pitchFamily="34" charset="0"/>
              </a:rPr>
              <a:t/>
            </a:r>
            <a:br>
              <a:rPr lang="ru-RU" sz="2800" dirty="0" smtClean="0">
                <a:latin typeface="Arial" panose="020B0604020202020204" pitchFamily="34" charset="0"/>
                <a:cs typeface="Arial" panose="020B0604020202020204" pitchFamily="34" charset="0"/>
              </a:rPr>
            </a:br>
            <a:r>
              <a:rPr lang="ru-RU" sz="2800" dirty="0" err="1" smtClean="0">
                <a:latin typeface="Arial" panose="020B0604020202020204" pitchFamily="34" charset="0"/>
                <a:cs typeface="Arial" panose="020B0604020202020204" pitchFamily="34" charset="0"/>
              </a:rPr>
              <a:t>Дәріс</a:t>
            </a:r>
            <a:r>
              <a:rPr lang="ru-RU" sz="2800" dirty="0" smtClean="0">
                <a:latin typeface="Arial" panose="020B0604020202020204" pitchFamily="34" charset="0"/>
                <a:cs typeface="Arial" panose="020B0604020202020204" pitchFamily="34" charset="0"/>
              </a:rPr>
              <a:t>: </a:t>
            </a:r>
            <a:r>
              <a:rPr lang="kk-KZ" sz="2800" dirty="0"/>
              <a:t>Мәдениет түрлеріне қарай классификациялау: «индивидуализм және коллективизм».</a:t>
            </a:r>
            <a:endParaRPr lang="ru-RU" sz="2800" dirty="0"/>
          </a:p>
        </p:txBody>
      </p:sp>
      <p:sp>
        <p:nvSpPr>
          <p:cNvPr id="3" name="Подзаголовок 2"/>
          <p:cNvSpPr>
            <a:spLocks noGrp="1"/>
          </p:cNvSpPr>
          <p:nvPr>
            <p:ph type="subTitle" idx="1"/>
          </p:nvPr>
        </p:nvSpPr>
        <p:spPr>
          <a:xfrm>
            <a:off x="7661189" y="4572000"/>
            <a:ext cx="3723503" cy="1427206"/>
          </a:xfrm>
        </p:spPr>
        <p:txBody>
          <a:bodyPr>
            <a:normAutofit fontScale="92500" lnSpcReduction="20000"/>
          </a:bodyPr>
          <a:lstStyle/>
          <a:p>
            <a:pPr algn="r"/>
            <a:endParaRPr lang="kk-KZ" dirty="0" smtClean="0">
              <a:latin typeface="Arial" panose="020B0604020202020204" pitchFamily="34" charset="0"/>
              <a:cs typeface="Arial" panose="020B0604020202020204" pitchFamily="34" charset="0"/>
            </a:endParaRPr>
          </a:p>
          <a:p>
            <a:pPr algn="r"/>
            <a:r>
              <a:rPr lang="kk-KZ" dirty="0" smtClean="0">
                <a:latin typeface="Arial" panose="020B0604020202020204" pitchFamily="34" charset="0"/>
                <a:cs typeface="Arial" panose="020B0604020202020204" pitchFamily="34" charset="0"/>
              </a:rPr>
              <a:t>Оқытушы</a:t>
            </a:r>
            <a:r>
              <a:rPr lang="kk-KZ" dirty="0" smtClean="0">
                <a:latin typeface="Arial" panose="020B0604020202020204" pitchFamily="34" charset="0"/>
                <a:cs typeface="Arial" panose="020B0604020202020204" pitchFamily="34" charset="0"/>
              </a:rPr>
              <a:t>: Телеуова Эльмира Десебайқызы,</a:t>
            </a:r>
          </a:p>
          <a:p>
            <a:pPr algn="r"/>
            <a:r>
              <a:rPr lang="kk-KZ" dirty="0" smtClean="0">
                <a:latin typeface="Arial" panose="020B0604020202020204" pitchFamily="34" charset="0"/>
                <a:cs typeface="Arial" panose="020B0604020202020204" pitchFamily="34" charset="0"/>
              </a:rPr>
              <a:t>т.ғ.к.,</a:t>
            </a:r>
            <a:r>
              <a:rPr lang="kk-KZ" dirty="0" smtClean="0"/>
              <a:t>ассистент- профессор</a:t>
            </a:r>
            <a:endParaRPr lang="ru-RU" dirty="0">
              <a:latin typeface="Arial" panose="020B0604020202020204" pitchFamily="34" charset="0"/>
              <a:cs typeface="Arial" panose="020B0604020202020204" pitchFamily="34" charset="0"/>
            </a:endParaRPr>
          </a:p>
        </p:txBody>
      </p:sp>
      <p:pic>
        <p:nvPicPr>
          <p:cNvPr id="1026" name="Picture 5" descr="D:\KBTU\Head of sector\logos\assets\faculty\3x\Asset 82@3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3" y="951470"/>
            <a:ext cx="5535827" cy="179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679622" y="914400"/>
            <a:ext cx="11034583" cy="4524315"/>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Көп</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жағдайда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батыстық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өркениет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ізгілікке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жатпайтын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теріс</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қылықтарды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тежеп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мәдениетті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нарықтық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гуманистік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әдеп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жүйесімен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үйлесімді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қоса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білген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Бұл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жерде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әңгіме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транзиттік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өтпелі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қоғамдағы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қайшылықтар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туралы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болып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отыр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Сосын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ұлттық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тілді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жақсы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меңгеру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уақытта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мәңгүрттік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менталитеттен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құтқара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алмайды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Кейде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мәңгүрттік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типпен</a:t>
            </a:r>
            <a:r>
              <a:rPr lang="ru-RU" dirty="0">
                <a:latin typeface="Times New Roman" panose="02020603050405020304" pitchFamily="18" charset="0"/>
                <a:cs typeface="Times New Roman" panose="02020603050405020304" pitchFamily="18" charset="0"/>
              </a:rPr>
              <a:t> (оны </a:t>
            </a:r>
            <a:r>
              <a:rPr lang="ru-RU" dirty="0" err="1">
                <a:latin typeface="Times New Roman" panose="02020603050405020304" pitchFamily="18" charset="0"/>
                <a:cs typeface="Times New Roman" panose="02020603050405020304" pitchFamily="18" charset="0"/>
              </a:rPr>
              <a:t>мәдениет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айту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шартты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нәрсе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маргиналдықты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тұтас</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қарастыру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кездеседі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Оның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үстіне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қатарына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тілін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білмейтіндерді</a:t>
            </a:r>
            <a:r>
              <a:rPr lang="ru-RU" dirty="0">
                <a:latin typeface="Times New Roman" panose="02020603050405020304" pitchFamily="18" charset="0"/>
                <a:cs typeface="Times New Roman" panose="02020603050405020304" pitchFamily="18" charset="0"/>
              </a:rPr>
              <a:t> де </a:t>
            </a:r>
            <a:r>
              <a:rPr lang="ru-RU" dirty="0" err="1">
                <a:latin typeface="Times New Roman" panose="02020603050405020304" pitchFamily="18" charset="0"/>
                <a:cs typeface="Times New Roman" panose="02020603050405020304" pitchFamily="18" charset="0"/>
              </a:rPr>
              <a:t>қосады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Сонымен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a:t>
            </a:r>
            <a:r>
              <a:rPr lang="ru-RU" dirty="0">
                <a:latin typeface="Times New Roman" panose="02020603050405020304" pitchFamily="18" charset="0"/>
                <a:cs typeface="Times New Roman" panose="02020603050405020304" pitchFamily="18" charset="0"/>
              </a:rPr>
              <a:t> тип </a:t>
            </a:r>
            <a:r>
              <a:rPr lang="ru-RU" dirty="0" err="1">
                <a:latin typeface="Times New Roman" panose="02020603050405020304" pitchFamily="18" charset="0"/>
                <a:cs typeface="Times New Roman" panose="02020603050405020304" pitchFamily="18" charset="0"/>
              </a:rPr>
              <a:t>дегеніміз</a:t>
            </a:r>
            <a:r>
              <a:rPr lang="ru-RU" dirty="0">
                <a:latin typeface="Times New Roman" panose="02020603050405020304" pitchFamily="18" charset="0"/>
                <a:cs typeface="Times New Roman" panose="02020603050405020304" pitchFamily="18" charset="0"/>
              </a:rPr>
              <a:t> не? </a:t>
            </a:r>
            <a:r>
              <a:rPr lang="ru-RU" dirty="0" err="1">
                <a:latin typeface="Times New Roman" panose="02020603050405020304" pitchFamily="18" charset="0"/>
                <a:cs typeface="Times New Roman" panose="02020603050405020304" pitchFamily="18" charset="0"/>
              </a:rPr>
              <a:t>Бұл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ұғымды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американ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әлеуметтанушысы</a:t>
            </a:r>
            <a:r>
              <a:rPr lang="ru-RU" dirty="0">
                <a:latin typeface="Times New Roman" panose="02020603050405020304" pitchFamily="18" charset="0"/>
                <a:cs typeface="Times New Roman" panose="02020603050405020304" pitchFamily="18" charset="0"/>
              </a:rPr>
              <a:t> Р. Парк </a:t>
            </a:r>
            <a:r>
              <a:rPr lang="ru-RU" dirty="0" err="1">
                <a:latin typeface="Times New Roman" panose="02020603050405020304" pitchFamily="18" charset="0"/>
                <a:cs typeface="Times New Roman" panose="02020603050405020304" pitchFamily="18" charset="0"/>
              </a:rPr>
              <a:t>енгізген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және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латын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тілінен</a:t>
            </a:r>
            <a:r>
              <a:rPr lang="ru-RU" dirty="0">
                <a:latin typeface="Times New Roman" panose="02020603050405020304" pitchFamily="18" charset="0"/>
                <a:cs typeface="Times New Roman" panose="02020603050405020304" pitchFamily="18" charset="0"/>
              </a:rPr>
              <a:t> — «</a:t>
            </a:r>
            <a:r>
              <a:rPr lang="ru-RU" dirty="0" err="1">
                <a:latin typeface="Times New Roman" panose="02020603050405020304" pitchFamily="18" charset="0"/>
                <a:cs typeface="Times New Roman" panose="02020603050405020304" pitchFamily="18" charset="0"/>
              </a:rPr>
              <a:t>шетте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болушы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аударылады</a:t>
            </a:r>
            <a:r>
              <a:rPr lang="ru-RU" dirty="0">
                <a:latin typeface="Times New Roman" panose="02020603050405020304" pitchFamily="18" charset="0"/>
                <a:cs typeface="Times New Roman" panose="02020603050405020304" pitchFamily="18" charset="0"/>
              </a:rPr>
              <a:t>, Р. Парк </a:t>
            </a:r>
            <a:r>
              <a:rPr lang="ru-RU" dirty="0" err="1">
                <a:latin typeface="Times New Roman" panose="02020603050405020304" pitchFamily="18" charset="0"/>
                <a:cs typeface="Times New Roman" panose="02020603050405020304" pitchFamily="18" charset="0"/>
              </a:rPr>
              <a:t>маргиналдар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мінез-құлқында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тынымсыздық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агрессиялық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өзімшілдік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сенімсіздік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депрессиялық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белгілері</a:t>
            </a:r>
            <a:r>
              <a:rPr lang="ru-RU" dirty="0">
                <a:latin typeface="Times New Roman" panose="02020603050405020304" pitchFamily="18" charset="0"/>
                <a:cs typeface="Times New Roman" panose="02020603050405020304" pitchFamily="18" charset="0"/>
              </a:rPr>
              <a:t> бар </a:t>
            </a:r>
            <a:r>
              <a:rPr lang="ru-RU" dirty="0" err="1">
                <a:latin typeface="Times New Roman" panose="02020603050405020304" pitchFamily="18" charset="0"/>
                <a:cs typeface="Times New Roman" panose="02020603050405020304" pitchFamily="18" charset="0"/>
              </a:rPr>
              <a:t>американ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мулаттарын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атаған</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Мәдениеттану</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мен </a:t>
            </a:r>
            <a:r>
              <a:rPr lang="ru-RU" dirty="0" err="1">
                <a:latin typeface="Times New Roman" panose="02020603050405020304" pitchFamily="18" charset="0"/>
                <a:cs typeface="Times New Roman" panose="02020603050405020304" pitchFamily="18" charset="0"/>
              </a:rPr>
              <a:t>әлеуметтануда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Бұл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ұғым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рухани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өзіндік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санасы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тұрақсыздандырылған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өліара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мәдениеттің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өкілдерін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бейнелеу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мақсатында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қолданылады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Әдетте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ұғымымен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қалыпты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сәйкестікке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оппозициялық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қатынастағы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адамдарды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сипаттайды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Қысқаша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айтқанда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маргиналдар</a:t>
            </a:r>
            <a:r>
              <a:rPr lang="ru-RU" dirty="0">
                <a:latin typeface="Times New Roman" panose="02020603050405020304" pitchFamily="18" charset="0"/>
                <a:cs typeface="Times New Roman" panose="02020603050405020304" pitchFamily="18" charset="0"/>
              </a:rPr>
              <a:t> — не </a:t>
            </a:r>
            <a:r>
              <a:rPr lang="ru-RU" dirty="0" err="1">
                <a:latin typeface="Times New Roman" panose="02020603050405020304" pitchFamily="18" charset="0"/>
                <a:cs typeface="Times New Roman" panose="02020603050405020304" pitchFamily="18" charset="0"/>
              </a:rPr>
              <a:t>қоғамнан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өздері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аулақ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кеткендер</a:t>
            </a:r>
            <a:r>
              <a:rPr lang="ru-RU" dirty="0">
                <a:latin typeface="Times New Roman" panose="02020603050405020304" pitchFamily="18" charset="0"/>
                <a:cs typeface="Times New Roman" panose="02020603050405020304" pitchFamily="18" charset="0"/>
              </a:rPr>
              <a:t>, не </a:t>
            </a:r>
            <a:r>
              <a:rPr lang="ru-RU" dirty="0" err="1">
                <a:latin typeface="Times New Roman" panose="02020603050405020304" pitchFamily="18" charset="0"/>
                <a:cs typeface="Times New Roman" panose="02020603050405020304" pitchFamily="18" charset="0"/>
              </a:rPr>
              <a:t>қоғамның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өзі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оларды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шеттеткендер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Ескі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құндылықтар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жүйесі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дағдарысқа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ұшырап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бұрынғы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нысаналар</a:t>
            </a:r>
            <a:r>
              <a:rPr lang="ru-RU" dirty="0">
                <a:latin typeface="Times New Roman" panose="02020603050405020304" pitchFamily="18" charset="0"/>
                <a:cs typeface="Times New Roman" panose="02020603050405020304" pitchFamily="18" charset="0"/>
              </a:rPr>
              <a:t> мен </a:t>
            </a:r>
            <a:r>
              <a:rPr lang="ru-RU" dirty="0" err="1">
                <a:latin typeface="Times New Roman" panose="02020603050405020304" pitchFamily="18" charset="0"/>
                <a:cs typeface="Times New Roman" panose="02020603050405020304" pitchFamily="18" charset="0"/>
              </a:rPr>
              <a:t>мұраттар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көмескіленгенде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маргиналдардың</a:t>
            </a:r>
            <a:r>
              <a:rPr lang="ru-RU" dirty="0">
                <a:latin typeface="Times New Roman" panose="02020603050405020304" pitchFamily="18" charset="0"/>
                <a:cs typeface="Times New Roman" panose="02020603050405020304" pitchFamily="18" charset="0"/>
              </a:rPr>
              <a:t> саны </a:t>
            </a:r>
            <a:r>
              <a:rPr lang="ru-RU" dirty="0" err="1">
                <a:latin typeface="Times New Roman" panose="02020603050405020304" pitchFamily="18" charset="0"/>
                <a:cs typeface="Times New Roman" panose="02020603050405020304" pitchFamily="18" charset="0"/>
              </a:rPr>
              <a:t>артады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Мысалы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ауыл-селодан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қалаға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қоныс</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аударғандарды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алып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қарайық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Кеңес</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Одағы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кезінде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Бұл</a:t>
            </a:r>
            <a:r>
              <a:rPr lang="ru-RU" dirty="0">
                <a:latin typeface="Times New Roman" panose="02020603050405020304" pitchFamily="18" charset="0"/>
                <a:cs typeface="Times New Roman" panose="02020603050405020304" pitchFamily="18" charset="0"/>
              </a:rPr>
              <a:t> процесс </a:t>
            </a:r>
            <a:r>
              <a:rPr lang="ru-RU" dirty="0" err="1">
                <a:latin typeface="Times New Roman" panose="02020603050405020304" pitchFamily="18" charset="0"/>
                <a:cs typeface="Times New Roman" panose="02020603050405020304" pitchFamily="18" charset="0"/>
              </a:rPr>
              <a:t>қанша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дегенмен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мемлекет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бақылауында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болды</a:t>
            </a:r>
            <a:r>
              <a:rPr lang="ru-RU"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557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654908" y="271849"/>
            <a:ext cx="10762735" cy="4893647"/>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Транзиттік</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қоғамда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нарықтық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қатынастардың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енуіне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байланысты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ауылдық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көптеген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тұрғындары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кәдуілгі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үйреншікті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ортаны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тастап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қалаларға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келді</a:t>
            </a:r>
            <a:r>
              <a:rPr lang="ru-RU" sz="2400" dirty="0">
                <a:latin typeface="Times New Roman" panose="02020603050405020304" pitchFamily="18" charset="0"/>
                <a:cs typeface="Times New Roman" panose="02020603050405020304" pitchFamily="18" charset="0"/>
              </a:rPr>
              <a:t>. Ал </a:t>
            </a:r>
            <a:r>
              <a:rPr lang="ru-RU" sz="2400" dirty="0" err="1">
                <a:latin typeface="Times New Roman" panose="02020603050405020304" pitchFamily="18" charset="0"/>
                <a:cs typeface="Times New Roman" panose="02020603050405020304" pitchFamily="18" charset="0"/>
              </a:rPr>
              <a:t>қалалық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a:t>
            </a:r>
            <a:r>
              <a:rPr lang="ru-RU" sz="2400" dirty="0">
                <a:latin typeface="Times New Roman" panose="02020603050405020304" pitchFamily="18" charset="0"/>
                <a:cs typeface="Times New Roman" panose="02020603050405020304" pitchFamily="18" charset="0"/>
              </a:rPr>
              <a:t> пен </a:t>
            </a:r>
            <a:r>
              <a:rPr lang="ru-RU" sz="2400" dirty="0" err="1">
                <a:latin typeface="Times New Roman" panose="02020603050405020304" pitchFamily="18" charset="0"/>
                <a:cs typeface="Times New Roman" panose="02020603050405020304" pitchFamily="18" charset="0"/>
              </a:rPr>
              <a:t>өмір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салтына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онша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икемделе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алмай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маргиналдардың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көбейтті</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just"/>
            <a:endParaRPr lang="ru-RU" sz="2400" dirty="0">
              <a:latin typeface="Times New Roman" panose="02020603050405020304" pitchFamily="18" charset="0"/>
              <a:cs typeface="Times New Roman" panose="02020603050405020304" pitchFamily="18" charset="0"/>
            </a:endParaRPr>
          </a:p>
          <a:p>
            <a:pPr algn="just"/>
            <a:r>
              <a:rPr lang="ru-RU" sz="2400" dirty="0" smtClean="0">
                <a:latin typeface="Times New Roman" panose="02020603050405020304" pitchFamily="18" charset="0"/>
                <a:cs typeface="Times New Roman" panose="02020603050405020304" pitchFamily="18" charset="0"/>
              </a:rPr>
              <a:t>	Француз </a:t>
            </a:r>
            <a:r>
              <a:rPr lang="ru-RU" sz="2400" dirty="0" err="1">
                <a:latin typeface="Times New Roman" panose="02020603050405020304" pitchFamily="18" charset="0"/>
                <a:cs typeface="Times New Roman" panose="02020603050405020304" pitchFamily="18" charset="0"/>
              </a:rPr>
              <a:t>ғалымы</a:t>
            </a:r>
            <a:r>
              <a:rPr lang="ru-RU" sz="2400" dirty="0">
                <a:latin typeface="Times New Roman" panose="02020603050405020304" pitchFamily="18" charset="0"/>
                <a:cs typeface="Times New Roman" panose="02020603050405020304" pitchFamily="18" charset="0"/>
              </a:rPr>
              <a:t> А. </a:t>
            </a:r>
            <a:r>
              <a:rPr lang="ru-RU" sz="2400" dirty="0" err="1">
                <a:latin typeface="Times New Roman" panose="02020603050405020304" pitchFamily="18" charset="0"/>
                <a:cs typeface="Times New Roman" panose="02020603050405020304" pitchFamily="18" charset="0"/>
              </a:rPr>
              <a:t>Фарждың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пікірі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бойынша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маргиналдардың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алдында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екі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барлық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дәстүрлі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қарым-қатынастарды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бұзып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өзінше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субмәдениетті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қалыптастыру</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біртіндеп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заңдылық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аймағынан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шеттелу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өзін-өзі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өркениетті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есептейтін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қоғам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джунглилердегі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адасып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жүргеңдердің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көбейтпеуге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ұмтылуы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қажет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адаптациялық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жүйелердің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қызметінің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маңызы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зор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Өйткені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ортаға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жаңадан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келгендер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өздерінің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ғасырлар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бойы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қалыптасқан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мәдениеттермен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қарым-қатынасқа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тетіктерінен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айырылып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қалады</a:t>
            </a:r>
            <a:r>
              <a:rPr lang="ru-RU" dirty="0"/>
              <a:t>. </a:t>
            </a:r>
            <a:endParaRPr lang="ru-RU" dirty="0"/>
          </a:p>
        </p:txBody>
      </p:sp>
    </p:spTree>
    <p:extLst>
      <p:ext uri="{BB962C8B-B14F-4D97-AF65-F5344CB8AC3E}">
        <p14:creationId xmlns:p14="http://schemas.microsoft.com/office/powerpoint/2010/main" val="214189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506626" y="474345"/>
            <a:ext cx="11491784" cy="5262979"/>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Мәдени</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адаптацияны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аккультурациялық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процестермен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теңестіру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дұрыс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емес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Резервациялар</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фильтрациялық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ұжымдарда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күшпен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орнатылған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басым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мәдениеттің</a:t>
            </a:r>
            <a:r>
              <a:rPr lang="ru-RU" sz="2400" dirty="0">
                <a:latin typeface="Times New Roman" panose="02020603050405020304" pitchFamily="18" charset="0"/>
                <a:cs typeface="Times New Roman" panose="02020603050405020304" pitchFamily="18" charset="0"/>
              </a:rPr>
              <a:t> тар </a:t>
            </a:r>
            <a:r>
              <a:rPr lang="ru-RU" sz="2400" dirty="0" err="1">
                <a:latin typeface="Times New Roman" panose="02020603050405020304" pitchFamily="18" charset="0"/>
                <a:cs typeface="Times New Roman" panose="02020603050405020304" pitchFamily="18" charset="0"/>
              </a:rPr>
              <a:t>шеңберінде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адамдық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абырой</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намыс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аяққа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тапталып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рухани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азғыңдау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өріс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жаяды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Қазіргі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кезде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өркениетті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елдерде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бұрынғы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жоғары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күшпен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еңгізу</a:t>
            </a:r>
            <a:r>
              <a:rPr lang="ru-RU" sz="2400" dirty="0">
                <a:latin typeface="Times New Roman" panose="02020603050405020304" pitchFamily="18" charset="0"/>
                <a:cs typeface="Times New Roman" panose="02020603050405020304" pitchFamily="18" charset="0"/>
              </a:rPr>
              <a:t> (аккультурация) </a:t>
            </a:r>
            <a:r>
              <a:rPr lang="ru-RU" sz="2400" dirty="0" err="1">
                <a:latin typeface="Times New Roman" panose="02020603050405020304" pitchFamily="18" charset="0"/>
                <a:cs typeface="Times New Roman" panose="02020603050405020304" pitchFamily="18" charset="0"/>
              </a:rPr>
              <a:t>бағдарламасының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орнына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сұхбаты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идеясы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ұсынылып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отыр</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Бір</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ескере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кететін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жайт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мәдениеттанушылар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жоғары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төменгі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бөлуден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қалыпты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принципін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қолдауға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көшті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Еуразиялық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тип </a:t>
            </a:r>
            <a:r>
              <a:rPr lang="ru-RU" sz="2400" dirty="0" err="1">
                <a:latin typeface="Times New Roman" panose="02020603050405020304" pitchFamily="18" charset="0"/>
                <a:cs typeface="Times New Roman" panose="02020603050405020304" pitchFamily="18" charset="0"/>
              </a:rPr>
              <a:t>Еуразиялық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тип.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типті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негіздеуден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бұрын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қазіргі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кезде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өтімді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теория — С. </a:t>
            </a:r>
            <a:r>
              <a:rPr lang="ru-RU" sz="2400" dirty="0" err="1">
                <a:latin typeface="Times New Roman" panose="02020603050405020304" pitchFamily="18" charset="0"/>
                <a:cs typeface="Times New Roman" panose="02020603050405020304" pitchFamily="18" charset="0"/>
              </a:rPr>
              <a:t>Хантингтонның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Өркениеттер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жанжалы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ілімінің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қырын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қарастырып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өтейік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ілім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бойынша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әртүрлі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суперөркениеттердің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шекаралық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аймағы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тұрақсыздық</a:t>
            </a:r>
            <a:r>
              <a:rPr lang="ru-RU" sz="2400" dirty="0">
                <a:latin typeface="Times New Roman" panose="02020603050405020304" pitchFamily="18" charset="0"/>
                <a:cs typeface="Times New Roman" panose="02020603050405020304" pitchFamily="18" charset="0"/>
              </a:rPr>
              <a:t> пен </a:t>
            </a:r>
            <a:r>
              <a:rPr lang="ru-RU" sz="2400" dirty="0" err="1">
                <a:latin typeface="Times New Roman" panose="02020603050405020304" pitchFamily="18" charset="0"/>
                <a:cs typeface="Times New Roman" panose="02020603050405020304" pitchFamily="18" charset="0"/>
              </a:rPr>
              <a:t>жанжалдардың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конфликтердің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ықтимал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ошақтары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табылады</a:t>
            </a:r>
            <a:r>
              <a:rPr lang="ru-RU" sz="2400" dirty="0">
                <a:latin typeface="Times New Roman" panose="02020603050405020304" pitchFamily="18" charset="0"/>
                <a:cs typeface="Times New Roman" panose="02020603050405020304" pitchFamily="18" charset="0"/>
              </a:rPr>
              <a:t>. Ал </a:t>
            </a:r>
            <a:r>
              <a:rPr lang="ru-RU" sz="2400" dirty="0" err="1">
                <a:latin typeface="Times New Roman" panose="02020603050405020304" pitchFamily="18" charset="0"/>
                <a:cs typeface="Times New Roman" panose="02020603050405020304" pitchFamily="18" charset="0"/>
              </a:rPr>
              <a:t>Қазақстан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геомәдени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кеңістігі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бойынша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конфуцийлік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православиелік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өркениеттердің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ортасында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орналасқан</a:t>
            </a:r>
            <a:r>
              <a:rPr lang="ru-RU"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3754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639" y="420130"/>
            <a:ext cx="11405286" cy="6524863"/>
          </a:xfrm>
          <a:prstGeom prst="rect">
            <a:avLst/>
          </a:prstGeom>
        </p:spPr>
        <p:txBody>
          <a:bodyPr wrap="square">
            <a:spAutoFit/>
          </a:bodyPr>
          <a:lstStyle/>
          <a:p>
            <a:r>
              <a:rPr lang="ru-RU" sz="2000" dirty="0" err="1" smtClean="0">
                <a:latin typeface="Times New Roman" panose="02020603050405020304" pitchFamily="18" charset="0"/>
                <a:cs typeface="Times New Roman" panose="02020603050405020304" pitchFamily="18" charset="0"/>
              </a:rPr>
              <a:t>Әдебиеттер</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тізімі</a:t>
            </a:r>
            <a:r>
              <a:rPr lang="ru-RU" sz="2000" dirty="0" smtClean="0">
                <a:latin typeface="Times New Roman" panose="02020603050405020304" pitchFamily="18" charset="0"/>
                <a:cs typeface="Times New Roman" panose="02020603050405020304" pitchFamily="18" charset="0"/>
              </a:rPr>
              <a:t>:</a:t>
            </a:r>
          </a:p>
          <a:p>
            <a:r>
              <a:rPr lang="kk-KZ" sz="2000" dirty="0">
                <a:latin typeface="Times New Roman" panose="02020603050405020304" pitchFamily="18" charset="0"/>
                <a:cs typeface="Times New Roman" panose="02020603050405020304" pitchFamily="18" charset="0"/>
              </a:rPr>
              <a:t>Кішібеков Д. Қазақ менталитеті: кеше, бүгін, ертең. Алматы: Ғылым, 1999. – 200 б.</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Барг </a:t>
            </a:r>
            <a:r>
              <a:rPr lang="ru-RU" sz="2000" dirty="0">
                <a:latin typeface="Times New Roman" panose="02020603050405020304" pitchFamily="18" charset="0"/>
                <a:cs typeface="Times New Roman" panose="02020603050405020304" pitchFamily="18" charset="0"/>
              </a:rPr>
              <a:t>М.А. Человек – общество – история // Новая и новейшая история. -1989. - № 2. – </a:t>
            </a:r>
            <a:r>
              <a:rPr lang="kk-KZ" sz="2000" dirty="0">
                <a:latin typeface="Times New Roman" panose="02020603050405020304" pitchFamily="18" charset="0"/>
                <a:cs typeface="Times New Roman" panose="02020603050405020304" pitchFamily="18" charset="0"/>
              </a:rPr>
              <a:t>С. </a:t>
            </a:r>
            <a:r>
              <a:rPr lang="ru-RU" sz="2000" dirty="0">
                <a:latin typeface="Times New Roman" panose="02020603050405020304" pitchFamily="18" charset="0"/>
                <a:cs typeface="Times New Roman" panose="02020603050405020304" pitchFamily="18" charset="0"/>
              </a:rPr>
              <a:t>42-49. </a:t>
            </a:r>
          </a:p>
          <a:p>
            <a:pPr lvl="0"/>
            <a:r>
              <a:rPr lang="kk-KZ" sz="2000" dirty="0">
                <a:latin typeface="Times New Roman" panose="02020603050405020304" pitchFamily="18" charset="0"/>
                <a:cs typeface="Times New Roman" panose="02020603050405020304" pitchFamily="18" charset="0"/>
              </a:rPr>
              <a:t>Колеватов В.А. Социальная память и познание. - М.: Мысль, 1984. – 190 с.</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Қазақ </a:t>
            </a:r>
            <a:r>
              <a:rPr lang="kk-KZ" sz="2000" dirty="0">
                <a:latin typeface="Times New Roman" panose="02020603050405020304" pitchFamily="18" charset="0"/>
                <a:cs typeface="Times New Roman" panose="02020603050405020304" pitchFamily="18" charset="0"/>
              </a:rPr>
              <a:t>даласының ойшылдары (XVIII – XIX ғғ.) 4-кітап. - Алматы: ФжСИ компьютерлік-баспа орталығы, 2004. – 309 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Әшімбаев </a:t>
            </a:r>
            <a:r>
              <a:rPr lang="kk-KZ" sz="2000" dirty="0">
                <a:latin typeface="Times New Roman" panose="02020603050405020304" pitchFamily="18" charset="0"/>
                <a:cs typeface="Times New Roman" panose="02020603050405020304" pitchFamily="18" charset="0"/>
              </a:rPr>
              <a:t>М., Нысанбаев Ә. Ұлттық идея // Егемен Қазақстан. - 25 наурыз 2005ж.</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Букейханов </a:t>
            </a:r>
            <a:r>
              <a:rPr lang="kk-KZ" sz="2000" dirty="0">
                <a:latin typeface="Times New Roman" panose="02020603050405020304" pitchFamily="18" charset="0"/>
                <a:cs typeface="Times New Roman" panose="02020603050405020304" pitchFamily="18" charset="0"/>
              </a:rPr>
              <a:t>А. Исторические судьбы Киргизского края и его культурные успехи. // Полное географическое описание нашего отчества. – СПб., 1903. – Т. </a:t>
            </a:r>
            <a:r>
              <a:rPr lang="en-US" sz="2000" dirty="0">
                <a:latin typeface="Times New Roman" panose="02020603050405020304" pitchFamily="18" charset="0"/>
                <a:cs typeface="Times New Roman" panose="02020603050405020304" pitchFamily="18" charset="0"/>
              </a:rPr>
              <a:t>XVIII</a:t>
            </a:r>
            <a:r>
              <a:rPr lang="kk-KZ" sz="2000" dirty="0">
                <a:latin typeface="Times New Roman" panose="02020603050405020304" pitchFamily="18" charset="0"/>
                <a:cs typeface="Times New Roman" panose="02020603050405020304" pitchFamily="18" charset="0"/>
              </a:rPr>
              <a:t>. - С. 156-175; Его же: Киргизы. Овцеводство в Степном крае. // Букейханов А. Избранное. – Алматы, 1995. – С.66-77, 153-191.</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Сейдімбек </a:t>
            </a:r>
            <a:r>
              <a:rPr lang="kk-KZ" sz="2000" dirty="0">
                <a:latin typeface="Times New Roman" panose="02020603050405020304" pitchFamily="18" charset="0"/>
                <a:cs typeface="Times New Roman" panose="02020603050405020304" pitchFamily="18" charset="0"/>
              </a:rPr>
              <a:t>А. Қазақтың ауызша тарихы: Зерттеу. – Астана: Фолиант, 2008. – 728 б.</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Кодар </a:t>
            </a:r>
            <a:r>
              <a:rPr lang="kk-KZ" sz="2000" dirty="0">
                <a:latin typeface="Times New Roman" panose="02020603050405020304" pitchFamily="18" charset="0"/>
                <a:cs typeface="Times New Roman" panose="02020603050405020304" pitchFamily="18" charset="0"/>
              </a:rPr>
              <a:t>А. Мировоззрение кочевников в свете Степного Знания // Культурные контексты Казахстана: история и современность. Алматы: Золотой век, 1998. – 263 с.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Марғұлан </a:t>
            </a:r>
            <a:r>
              <a:rPr lang="kk-KZ" sz="2000" dirty="0">
                <a:latin typeface="Times New Roman" panose="02020603050405020304" pitchFamily="18" charset="0"/>
                <a:cs typeface="Times New Roman" panose="02020603050405020304" pitchFamily="18" charset="0"/>
              </a:rPr>
              <a:t>Ә. Ең ескі дәуірдегі халықтың аңыздары. // Жұлдыз. – 1983. – №5. – 170-178 б.</a:t>
            </a:r>
            <a:endParaRPr lang="ru-RU" sz="2000" dirty="0">
              <a:latin typeface="Times New Roman" panose="02020603050405020304" pitchFamily="18" charset="0"/>
              <a:cs typeface="Times New Roman" panose="02020603050405020304" pitchFamily="18" charset="0"/>
            </a:endParaRPr>
          </a:p>
          <a:p>
            <a:pPr lvl="0"/>
            <a:r>
              <a:rPr lang="kk-KZ" sz="2000" dirty="0">
                <a:latin typeface="Times New Roman" panose="02020603050405020304" pitchFamily="18" charset="0"/>
                <a:cs typeface="Times New Roman" panose="02020603050405020304" pitchFamily="18" charset="0"/>
              </a:rPr>
              <a:t>Алпысбес М.А. Қазақ шежірелері – тарихи дерек ретінде. Тарих ғыл. докт. дисс. авторефераты. А., 2007.</a:t>
            </a:r>
            <a:endParaRPr lang="ru-RU" sz="2000" dirty="0">
              <a:latin typeface="Times New Roman" panose="02020603050405020304" pitchFamily="18" charset="0"/>
              <a:cs typeface="Times New Roman" panose="02020603050405020304" pitchFamily="18" charset="0"/>
            </a:endParaRPr>
          </a:p>
          <a:p>
            <a:r>
              <a:rPr lang="kk-KZ" sz="2000" dirty="0" smtClean="0">
                <a:latin typeface="Times New Roman" panose="02020603050405020304" pitchFamily="18" charset="0"/>
                <a:cs typeface="Times New Roman" panose="02020603050405020304" pitchFamily="18" charset="0"/>
              </a:rPr>
              <a:t>Нұрланова </a:t>
            </a:r>
            <a:r>
              <a:rPr lang="kk-KZ" sz="2000" dirty="0">
                <a:latin typeface="Times New Roman" panose="02020603050405020304" pitchFamily="18" charset="0"/>
                <a:cs typeface="Times New Roman" panose="02020603050405020304" pitchFamily="18" charset="0"/>
              </a:rPr>
              <a:t>Қ.Ш. Ауызша мәдениеттің философиясы // Қазақ философиясы: онтологиялық көзқарастар тарихы. Алматы: Қайнар ун-ті, 2006. – 58-67 бб. </a:t>
            </a:r>
            <a:endParaRPr lang="ru-RU" sz="2000" dirty="0">
              <a:latin typeface="Times New Roman" panose="02020603050405020304" pitchFamily="18" charset="0"/>
              <a:cs typeface="Times New Roman" panose="02020603050405020304" pitchFamily="18" charset="0"/>
            </a:endParaRPr>
          </a:p>
          <a:p>
            <a:pPr lvl="0"/>
            <a:r>
              <a:rPr lang="kk-KZ" sz="2000" dirty="0" smtClean="0">
                <a:latin typeface="Times New Roman" panose="02020603050405020304" pitchFamily="18" charset="0"/>
                <a:cs typeface="Times New Roman" panose="02020603050405020304" pitchFamily="18" charset="0"/>
              </a:rPr>
              <a:t>Савельева </a:t>
            </a:r>
            <a:r>
              <a:rPr lang="kk-KZ" sz="2000" dirty="0">
                <a:latin typeface="Times New Roman" panose="02020603050405020304" pitchFamily="18" charset="0"/>
                <a:cs typeface="Times New Roman" panose="02020603050405020304" pitchFamily="18" charset="0"/>
              </a:rPr>
              <a:t>И.М., Полетаев А.В. «Историческая память»: к вопросу о границах понятия // Феномен прошлого. – М.: Изд. дом ГУ ВШЭ, 2005. - С. 185 – 198.</a:t>
            </a:r>
            <a:endParaRPr lang="ru-RU" sz="20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2311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3" y="-39158"/>
            <a:ext cx="4337838"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374293" y="593123"/>
            <a:ext cx="7537622" cy="6005385"/>
          </a:xfrm>
        </p:spPr>
        <p:txBody>
          <a:bodyPr>
            <a:normAutofit fontScale="90000"/>
          </a:bodyPr>
          <a:lstStyle/>
          <a:p>
            <a:r>
              <a:rPr lang="kk-KZ" sz="2800" dirty="0" smtClean="0">
                <a:latin typeface="Times New Roman" panose="02020603050405020304" pitchFamily="18" charset="0"/>
                <a:cs typeface="Times New Roman" panose="02020603050405020304" pitchFamily="18" charset="0"/>
              </a:rPr>
              <a:t>	</a:t>
            </a:r>
            <a:r>
              <a:rPr lang="ru-RU" sz="1800" dirty="0" err="1"/>
              <a:t>Мәдениеттегі</a:t>
            </a:r>
            <a:r>
              <a:rPr lang="ru-RU" sz="1800" dirty="0"/>
              <a:t> </a:t>
            </a:r>
            <a:r>
              <a:rPr lang="ru-RU" sz="1800" dirty="0" err="1"/>
              <a:t>ең</a:t>
            </a:r>
            <a:r>
              <a:rPr lang="ru-RU" sz="1800" dirty="0"/>
              <a:t> </a:t>
            </a:r>
            <a:r>
              <a:rPr lang="ru-RU" sz="1800" dirty="0" err="1"/>
              <a:t>маңызды</a:t>
            </a:r>
            <a:r>
              <a:rPr lang="ru-RU" sz="1800" dirty="0"/>
              <a:t> </a:t>
            </a:r>
            <a:r>
              <a:rPr lang="ru-RU" sz="1800" dirty="0" err="1"/>
              <a:t>құбылыс</a:t>
            </a:r>
            <a:r>
              <a:rPr lang="ru-RU" sz="1800" dirty="0"/>
              <a:t>, </a:t>
            </a:r>
            <a:r>
              <a:rPr lang="ru-RU" sz="1800" dirty="0" err="1"/>
              <a:t>ең</a:t>
            </a:r>
            <a:r>
              <a:rPr lang="ru-RU" sz="1800" dirty="0"/>
              <a:t> </a:t>
            </a:r>
            <a:r>
              <a:rPr lang="ru-RU" sz="1800" dirty="0" err="1"/>
              <a:t>маңызды</a:t>
            </a:r>
            <a:r>
              <a:rPr lang="ru-RU" sz="1800" dirty="0"/>
              <a:t> </a:t>
            </a:r>
            <a:r>
              <a:rPr lang="ru-RU" sz="1800" dirty="0" err="1"/>
              <a:t>үрдіс</a:t>
            </a:r>
            <a:r>
              <a:rPr lang="ru-RU" sz="1800" dirty="0"/>
              <a:t> </a:t>
            </a:r>
            <a:r>
              <a:rPr lang="ru-RU" sz="1800" dirty="0" err="1"/>
              <a:t>ол</a:t>
            </a:r>
            <a:r>
              <a:rPr lang="ru-RU" sz="1800" dirty="0"/>
              <a:t/>
            </a:r>
            <a:br>
              <a:rPr lang="ru-RU" sz="1800" dirty="0"/>
            </a:br>
            <a:r>
              <a:rPr lang="ru-RU" sz="1800" dirty="0" err="1"/>
              <a:t>әрине</a:t>
            </a:r>
            <a:r>
              <a:rPr lang="ru-RU" sz="1800" dirty="0"/>
              <a:t> </a:t>
            </a:r>
            <a:r>
              <a:rPr lang="ru-RU" sz="1800" dirty="0" err="1"/>
              <a:t>тілмен</a:t>
            </a:r>
            <a:r>
              <a:rPr lang="ru-RU" sz="1800" dirty="0"/>
              <a:t> </a:t>
            </a:r>
            <a:r>
              <a:rPr lang="ru-RU" sz="1800" dirty="0" err="1"/>
              <a:t>байланысты</a:t>
            </a:r>
            <a:r>
              <a:rPr lang="ru-RU" sz="1800" dirty="0"/>
              <a:t>. </a:t>
            </a:r>
            <a:r>
              <a:rPr lang="ru-RU" sz="1800" dirty="0" err="1"/>
              <a:t>Тіл</a:t>
            </a:r>
            <a:r>
              <a:rPr lang="ru-RU" sz="1800" dirty="0"/>
              <a:t> </a:t>
            </a:r>
            <a:r>
              <a:rPr lang="ru-RU" sz="1800" dirty="0" err="1"/>
              <a:t>және</a:t>
            </a:r>
            <a:r>
              <a:rPr lang="ru-RU" sz="1800" dirty="0"/>
              <a:t> </a:t>
            </a:r>
            <a:r>
              <a:rPr lang="ru-RU" sz="1800" dirty="0" err="1"/>
              <a:t>мәдениет</a:t>
            </a:r>
            <a:r>
              <a:rPr lang="ru-RU" sz="1800" dirty="0"/>
              <a:t> </a:t>
            </a:r>
            <a:r>
              <a:rPr lang="ru-RU" sz="1800" dirty="0" err="1"/>
              <a:t>мәселелерімен</a:t>
            </a:r>
            <a:r>
              <a:rPr lang="ru-RU" sz="1800" dirty="0"/>
              <a:t> </a:t>
            </a:r>
            <a:r>
              <a:rPr lang="ru-RU" sz="1800" dirty="0" err="1"/>
              <a:t>айналысатын</a:t>
            </a:r>
            <a:r>
              <a:rPr lang="ru-RU" sz="1800" dirty="0"/>
              <a:t/>
            </a:r>
            <a:br>
              <a:rPr lang="ru-RU" sz="1800" dirty="0"/>
            </a:br>
            <a:r>
              <a:rPr lang="ru-RU" sz="1800" dirty="0" err="1"/>
              <a:t>ғылымды</a:t>
            </a:r>
            <a:r>
              <a:rPr lang="ru-RU" sz="1800" dirty="0"/>
              <a:t> </a:t>
            </a:r>
            <a:r>
              <a:rPr lang="ru-RU" sz="1800" dirty="0" err="1"/>
              <a:t>лингвомәдениеттану</a:t>
            </a:r>
            <a:r>
              <a:rPr lang="ru-RU" sz="1800" dirty="0"/>
              <a:t> </a:t>
            </a:r>
            <a:r>
              <a:rPr lang="ru-RU" sz="1800" dirty="0" err="1"/>
              <a:t>деп</a:t>
            </a:r>
            <a:r>
              <a:rPr lang="ru-RU" sz="1800" dirty="0"/>
              <a:t> </a:t>
            </a:r>
            <a:r>
              <a:rPr lang="ru-RU" sz="1800" dirty="0" err="1"/>
              <a:t>атайды</a:t>
            </a:r>
            <a:r>
              <a:rPr lang="ru-RU" sz="1800" dirty="0"/>
              <a:t>. </a:t>
            </a:r>
            <a:r>
              <a:rPr lang="ru-RU" sz="1800" dirty="0" err="1"/>
              <a:t>Себебі</a:t>
            </a:r>
            <a:r>
              <a:rPr lang="ru-RU" sz="1800" dirty="0"/>
              <a:t>, </a:t>
            </a:r>
            <a:r>
              <a:rPr lang="ru-RU" sz="1800" dirty="0" err="1"/>
              <a:t>тіл</a:t>
            </a:r>
            <a:r>
              <a:rPr lang="ru-RU" sz="1800" dirty="0"/>
              <a:t> – </a:t>
            </a:r>
            <a:r>
              <a:rPr lang="ru-RU" sz="1800" dirty="0" err="1"/>
              <a:t>бұл</a:t>
            </a:r>
            <a:r>
              <a:rPr lang="ru-RU" sz="1800" dirty="0"/>
              <a:t> </a:t>
            </a:r>
            <a:r>
              <a:rPr lang="ru-RU" sz="1800" dirty="0" err="1"/>
              <a:t>адамның</a:t>
            </a:r>
            <a:r>
              <a:rPr lang="ru-RU" sz="1800" dirty="0"/>
              <a:t/>
            </a:r>
            <a:br>
              <a:rPr lang="ru-RU" sz="1800" dirty="0"/>
            </a:br>
            <a:r>
              <a:rPr lang="ru-RU" sz="1800" dirty="0" err="1"/>
              <a:t>құдіреттілігін</a:t>
            </a:r>
            <a:r>
              <a:rPr lang="ru-RU" sz="1800" dirty="0"/>
              <a:t> </a:t>
            </a:r>
            <a:r>
              <a:rPr lang="ru-RU" sz="1800" dirty="0" err="1"/>
              <a:t>білдіретін</a:t>
            </a:r>
            <a:r>
              <a:rPr lang="ru-RU" sz="1800" dirty="0"/>
              <a:t>, </a:t>
            </a:r>
            <a:r>
              <a:rPr lang="ru-RU" sz="1800" dirty="0" err="1"/>
              <a:t>адамның</a:t>
            </a:r>
            <a:r>
              <a:rPr lang="ru-RU" sz="1800" dirty="0"/>
              <a:t> </a:t>
            </a:r>
            <a:r>
              <a:rPr lang="ru-RU" sz="1800" dirty="0" err="1"/>
              <a:t>шыңдығын</a:t>
            </a:r>
            <a:r>
              <a:rPr lang="ru-RU" sz="1800" dirty="0"/>
              <a:t> </a:t>
            </a:r>
            <a:r>
              <a:rPr lang="ru-RU" sz="1800" dirty="0" err="1"/>
              <a:t>анықтайтын</a:t>
            </a:r>
            <a:r>
              <a:rPr lang="ru-RU" sz="1800" dirty="0"/>
              <a:t> </a:t>
            </a:r>
            <a:r>
              <a:rPr lang="ru-RU" sz="1800" dirty="0" err="1"/>
              <a:t>ең</a:t>
            </a:r>
            <a:r>
              <a:rPr lang="ru-RU" sz="1800" dirty="0"/>
              <a:t> </a:t>
            </a:r>
            <a:r>
              <a:rPr lang="ru-RU" sz="1800" dirty="0" err="1"/>
              <a:t>негізгі</a:t>
            </a:r>
            <a:r>
              <a:rPr lang="ru-RU" sz="1800" dirty="0"/>
              <a:t/>
            </a:r>
            <a:br>
              <a:rPr lang="ru-RU" sz="1800" dirty="0"/>
            </a:br>
            <a:r>
              <a:rPr lang="ru-RU" sz="1800" dirty="0" err="1"/>
              <a:t>құралдардың</a:t>
            </a:r>
            <a:r>
              <a:rPr lang="ru-RU" sz="1800" dirty="0"/>
              <a:t> </a:t>
            </a:r>
            <a:r>
              <a:rPr lang="ru-RU" sz="1800" dirty="0" err="1"/>
              <a:t>бірі</a:t>
            </a:r>
            <a:r>
              <a:rPr lang="ru-RU" sz="1800" dirty="0"/>
              <a:t> </a:t>
            </a:r>
            <a:r>
              <a:rPr lang="ru-RU" sz="1800" dirty="0" err="1"/>
              <a:t>болып</a:t>
            </a:r>
            <a:r>
              <a:rPr lang="ru-RU" sz="1800" dirty="0"/>
              <a:t> </a:t>
            </a:r>
            <a:r>
              <a:rPr lang="ru-RU" sz="1800" dirty="0" err="1"/>
              <a:t>табылады</a:t>
            </a:r>
            <a:r>
              <a:rPr lang="ru-RU" sz="1800" dirty="0"/>
              <a:t>. </a:t>
            </a:r>
            <a:r>
              <a:rPr lang="ru-RU" sz="1800" dirty="0" err="1"/>
              <a:t>Егер</a:t>
            </a:r>
            <a:r>
              <a:rPr lang="ru-RU" sz="1800" dirty="0"/>
              <a:t> </a:t>
            </a:r>
            <a:r>
              <a:rPr lang="ru-RU" sz="1800" dirty="0" err="1"/>
              <a:t>біз</a:t>
            </a:r>
            <a:r>
              <a:rPr lang="ru-RU" sz="1800" dirty="0"/>
              <a:t> </a:t>
            </a:r>
            <a:r>
              <a:rPr lang="ru-RU" sz="1800" dirty="0" err="1"/>
              <a:t>тілдің</a:t>
            </a:r>
            <a:r>
              <a:rPr lang="ru-RU" sz="1800" dirty="0"/>
              <a:t> </a:t>
            </a:r>
            <a:r>
              <a:rPr lang="ru-RU" sz="1800" dirty="0" err="1"/>
              <a:t>анықтамаларына</a:t>
            </a:r>
            <a:r>
              <a:rPr lang="ru-RU" sz="1800" dirty="0"/>
              <a:t> </a:t>
            </a:r>
            <a:r>
              <a:rPr lang="ru-RU" sz="1800" dirty="0" err="1"/>
              <a:t>өте</a:t>
            </a:r>
            <a:r>
              <a:rPr lang="ru-RU" sz="1800" dirty="0"/>
              <a:t/>
            </a:r>
            <a:br>
              <a:rPr lang="ru-RU" sz="1800" dirty="0"/>
            </a:br>
            <a:r>
              <a:rPr lang="ru-RU" sz="1800" dirty="0" err="1"/>
              <a:t>қысқаша</a:t>
            </a:r>
            <a:r>
              <a:rPr lang="ru-RU" sz="1800" dirty="0"/>
              <a:t> </a:t>
            </a:r>
            <a:r>
              <a:rPr lang="ru-RU" sz="1800" dirty="0" err="1"/>
              <a:t>тоқталатын</a:t>
            </a:r>
            <a:r>
              <a:rPr lang="ru-RU" sz="1800" dirty="0"/>
              <a:t> </a:t>
            </a:r>
            <a:r>
              <a:rPr lang="ru-RU" sz="1800" dirty="0" err="1"/>
              <a:t>болсақ</a:t>
            </a:r>
            <a:r>
              <a:rPr lang="ru-RU" sz="1800" dirty="0"/>
              <a:t>, </a:t>
            </a:r>
            <a:r>
              <a:rPr lang="ru-RU" sz="1800" dirty="0" err="1"/>
              <a:t>тіл</a:t>
            </a:r>
            <a:r>
              <a:rPr lang="ru-RU" sz="1800" dirty="0"/>
              <a:t> </a:t>
            </a:r>
            <a:r>
              <a:rPr lang="ru-RU" sz="1800" dirty="0" err="1"/>
              <a:t>ең</a:t>
            </a:r>
            <a:r>
              <a:rPr lang="ru-RU" sz="1800" dirty="0"/>
              <a:t> </a:t>
            </a:r>
            <a:r>
              <a:rPr lang="ru-RU" sz="1800" dirty="0" err="1"/>
              <a:t>бірінші</a:t>
            </a:r>
            <a:r>
              <a:rPr lang="ru-RU" sz="1800" dirty="0"/>
              <a:t> </a:t>
            </a:r>
            <a:r>
              <a:rPr lang="ru-RU" sz="1800" dirty="0" err="1"/>
              <a:t>ретте</a:t>
            </a:r>
            <a:r>
              <a:rPr lang="ru-RU" sz="1800" dirty="0"/>
              <a:t> </a:t>
            </a:r>
            <a:r>
              <a:rPr lang="ru-RU" sz="1800" dirty="0" err="1"/>
              <a:t>қарым-қатынас</a:t>
            </a:r>
            <a:r>
              <a:rPr lang="ru-RU" sz="1800" dirty="0"/>
              <a:t> </a:t>
            </a:r>
            <a:r>
              <a:rPr lang="ru-RU" sz="1800" dirty="0" err="1"/>
              <a:t>құралы</a:t>
            </a:r>
            <a:r>
              <a:rPr lang="ru-RU" sz="1800" dirty="0"/>
              <a:t>,</a:t>
            </a:r>
            <a:br>
              <a:rPr lang="ru-RU" sz="1800" dirty="0"/>
            </a:br>
            <a:r>
              <a:rPr lang="ru-RU" sz="1800" dirty="0" err="1"/>
              <a:t>коммуникациялық</a:t>
            </a:r>
            <a:r>
              <a:rPr lang="ru-RU" sz="1800" dirty="0"/>
              <a:t> феномен </a:t>
            </a:r>
            <a:r>
              <a:rPr lang="ru-RU" sz="1800" dirty="0" err="1"/>
              <a:t>болып</a:t>
            </a:r>
            <a:r>
              <a:rPr lang="ru-RU" sz="1800" dirty="0"/>
              <a:t> </a:t>
            </a:r>
            <a:r>
              <a:rPr lang="ru-RU" sz="1800" dirty="0" err="1"/>
              <a:t>табылады</a:t>
            </a:r>
            <a:r>
              <a:rPr lang="ru-RU" sz="1800" dirty="0"/>
              <a:t>.</a:t>
            </a:r>
            <a:br>
              <a:rPr lang="ru-RU" sz="1800" dirty="0"/>
            </a:br>
            <a:r>
              <a:rPr lang="ru-RU" sz="1800" dirty="0"/>
              <a:t> </a:t>
            </a:r>
            <a:br>
              <a:rPr lang="ru-RU" sz="1800" dirty="0"/>
            </a:br>
            <a:r>
              <a:rPr lang="ru-RU" sz="1800" dirty="0" err="1"/>
              <a:t>Ауызекі</a:t>
            </a:r>
            <a:r>
              <a:rPr lang="ru-RU" sz="1800" dirty="0"/>
              <a:t> </a:t>
            </a:r>
            <a:r>
              <a:rPr lang="ru-RU" sz="1800" dirty="0" err="1"/>
              <a:t>мәдениет</a:t>
            </a:r>
            <a:r>
              <a:rPr lang="ru-RU" sz="1800" dirty="0"/>
              <a:t/>
            </a:r>
            <a:br>
              <a:rPr lang="ru-RU" sz="1800" dirty="0"/>
            </a:br>
            <a:r>
              <a:rPr lang="ru-RU" sz="1800" dirty="0" err="1"/>
              <a:t>Жазбаша</a:t>
            </a:r>
            <a:r>
              <a:rPr lang="ru-RU" sz="1800" dirty="0"/>
              <a:t> </a:t>
            </a:r>
            <a:r>
              <a:rPr lang="ru-RU" sz="1800" dirty="0" err="1"/>
              <a:t>мәдениет</a:t>
            </a:r>
            <a:r>
              <a:rPr lang="ru-RU" sz="1800" dirty="0"/>
              <a:t/>
            </a:r>
            <a:br>
              <a:rPr lang="ru-RU" sz="1800" dirty="0"/>
            </a:br>
            <a:r>
              <a:rPr lang="ru-RU" sz="1800" dirty="0"/>
              <a:t> </a:t>
            </a:r>
            <a:br>
              <a:rPr lang="ru-RU" sz="1800" dirty="0"/>
            </a:br>
            <a:r>
              <a:rPr lang="ru-RU" sz="1800" dirty="0" err="1"/>
              <a:t>Лингвомәдениеттанулық</a:t>
            </a:r>
            <a:r>
              <a:rPr lang="ru-RU" sz="1800" dirty="0"/>
              <a:t> </a:t>
            </a:r>
            <a:r>
              <a:rPr lang="ru-RU" sz="1800" dirty="0" err="1"/>
              <a:t>бірліктердің</a:t>
            </a:r>
            <a:r>
              <a:rPr lang="ru-RU" sz="1800" dirty="0"/>
              <a:t> </a:t>
            </a:r>
            <a:r>
              <a:rPr lang="ru-RU" sz="1800" dirty="0" err="1"/>
              <a:t>аумағы</a:t>
            </a:r>
            <a:r>
              <a:rPr lang="ru-RU" sz="1800" dirty="0"/>
              <a:t> </a:t>
            </a:r>
            <a:r>
              <a:rPr lang="ru-RU" sz="1800" dirty="0" err="1"/>
              <a:t>көлемді</a:t>
            </a:r>
            <a:r>
              <a:rPr lang="ru-RU" sz="1800" dirty="0"/>
              <a:t> </a:t>
            </a:r>
            <a:r>
              <a:rPr lang="ru-RU" sz="1800" dirty="0" err="1"/>
              <a:t>әрі</a:t>
            </a:r>
            <a:r>
              <a:rPr lang="ru-RU" sz="1800" dirty="0"/>
              <a:t> </a:t>
            </a:r>
            <a:r>
              <a:rPr lang="ru-RU" sz="1800" dirty="0" err="1"/>
              <a:t>жан</a:t>
            </a:r>
            <a:r>
              <a:rPr lang="ru-RU" sz="1800" dirty="0"/>
              <a:t>-</a:t>
            </a:r>
            <a:br>
              <a:rPr lang="ru-RU" sz="1800" dirty="0"/>
            </a:br>
            <a:r>
              <a:rPr lang="ru-RU" sz="1800" dirty="0" err="1"/>
              <a:t>жақты</a:t>
            </a:r>
            <a:r>
              <a:rPr lang="ru-RU" sz="1800" dirty="0"/>
              <a:t>:</a:t>
            </a:r>
            <a:br>
              <a:rPr lang="ru-RU" sz="1800" dirty="0"/>
            </a:br>
            <a:r>
              <a:rPr lang="ru-RU" sz="1800" dirty="0"/>
              <a:t>а) </a:t>
            </a:r>
            <a:r>
              <a:rPr lang="ru-RU" sz="1800" dirty="0" err="1"/>
              <a:t>мифологизацияланған</a:t>
            </a:r>
            <a:r>
              <a:rPr lang="ru-RU" sz="1800" dirty="0"/>
              <a:t> </a:t>
            </a:r>
            <a:r>
              <a:rPr lang="ru-RU" sz="1800" dirty="0" err="1"/>
              <a:t>тілдік</a:t>
            </a:r>
            <a:r>
              <a:rPr lang="ru-RU" sz="1800" dirty="0"/>
              <a:t> </a:t>
            </a:r>
            <a:r>
              <a:rPr lang="ru-RU" sz="1800" dirty="0" err="1"/>
              <a:t>бірліктер</a:t>
            </a:r>
            <a:r>
              <a:rPr lang="ru-RU" sz="1800" dirty="0"/>
              <a:t>; </a:t>
            </a:r>
            <a:r>
              <a:rPr lang="ru-RU" sz="1800" dirty="0" err="1"/>
              <a:t>архетиптер</a:t>
            </a:r>
            <a:r>
              <a:rPr lang="ru-RU" sz="1800" dirty="0"/>
              <a:t>, </a:t>
            </a:r>
            <a:r>
              <a:rPr lang="ru-RU" sz="1800" dirty="0" err="1"/>
              <a:t>мифологемалар</a:t>
            </a:r>
            <a:r>
              <a:rPr lang="ru-RU" sz="1800" dirty="0"/>
              <a:t>,</a:t>
            </a:r>
            <a:br>
              <a:rPr lang="ru-RU" sz="1800" dirty="0"/>
            </a:br>
            <a:r>
              <a:rPr lang="ru-RU" sz="1800" dirty="0" err="1"/>
              <a:t>салт-дәстүр</a:t>
            </a:r>
            <a:r>
              <a:rPr lang="ru-RU" sz="1800" dirty="0"/>
              <a:t>, </a:t>
            </a:r>
            <a:r>
              <a:rPr lang="ru-RU" sz="1800" dirty="0" err="1"/>
              <a:t>наным-сенімдер</a:t>
            </a:r>
            <a:r>
              <a:rPr lang="ru-RU" sz="1800" dirty="0"/>
              <a:t>,</a:t>
            </a:r>
            <a:br>
              <a:rPr lang="ru-RU" sz="1800" dirty="0"/>
            </a:br>
            <a:r>
              <a:rPr lang="ru-RU" sz="1800" dirty="0"/>
              <a:t>ә) </a:t>
            </a:r>
            <a:r>
              <a:rPr lang="ru-RU" sz="1800" dirty="0" err="1"/>
              <a:t>тілдің</a:t>
            </a:r>
            <a:r>
              <a:rPr lang="ru-RU" sz="1800" dirty="0"/>
              <a:t> </a:t>
            </a:r>
            <a:r>
              <a:rPr lang="ru-RU" sz="1800" dirty="0" err="1"/>
              <a:t>паремиологиялық</a:t>
            </a:r>
            <a:r>
              <a:rPr lang="ru-RU" sz="1800" dirty="0"/>
              <a:t> фонды,</a:t>
            </a:r>
            <a:br>
              <a:rPr lang="ru-RU" sz="1800" dirty="0"/>
            </a:br>
            <a:r>
              <a:rPr lang="ru-RU" sz="1800" dirty="0"/>
              <a:t>б) </a:t>
            </a:r>
            <a:r>
              <a:rPr lang="ru-RU" sz="1800" dirty="0" err="1"/>
              <a:t>тілдің</a:t>
            </a:r>
            <a:r>
              <a:rPr lang="ru-RU" sz="1800" dirty="0"/>
              <a:t> </a:t>
            </a:r>
            <a:r>
              <a:rPr lang="ru-RU" sz="1800" dirty="0" err="1"/>
              <a:t>фразеологиялық</a:t>
            </a:r>
            <a:r>
              <a:rPr lang="ru-RU" sz="1800" dirty="0"/>
              <a:t> </a:t>
            </a:r>
            <a:r>
              <a:rPr lang="ru-RU" sz="1800" dirty="0" err="1"/>
              <a:t>қоры</a:t>
            </a:r>
            <a:r>
              <a:rPr lang="ru-RU" sz="1800" dirty="0"/>
              <a:t>,</a:t>
            </a:r>
            <a:br>
              <a:rPr lang="ru-RU" sz="1800" dirty="0"/>
            </a:br>
            <a:r>
              <a:rPr lang="ru-RU" sz="1800" dirty="0"/>
              <a:t>в) </a:t>
            </a:r>
            <a:r>
              <a:rPr lang="ru-RU" sz="1800" dirty="0" err="1"/>
              <a:t>эталондар</a:t>
            </a:r>
            <a:r>
              <a:rPr lang="ru-RU" sz="1800" dirty="0"/>
              <a:t>, </a:t>
            </a:r>
            <a:r>
              <a:rPr lang="ru-RU" sz="1800" dirty="0" err="1"/>
              <a:t>стереотиптер</a:t>
            </a:r>
            <a:r>
              <a:rPr lang="ru-RU" sz="1800" dirty="0"/>
              <a:t>, </a:t>
            </a:r>
            <a:r>
              <a:rPr lang="ru-RU" sz="1800" dirty="0" err="1"/>
              <a:t>символдар</a:t>
            </a:r>
            <a:r>
              <a:rPr lang="ru-RU" sz="1800" dirty="0"/>
              <a:t>;</a:t>
            </a:r>
            <a:br>
              <a:rPr lang="ru-RU" sz="1800" dirty="0"/>
            </a:br>
            <a:r>
              <a:rPr lang="ru-RU" sz="1800" dirty="0"/>
              <a:t>г) </a:t>
            </a:r>
            <a:r>
              <a:rPr lang="ru-RU" sz="1800" dirty="0" err="1"/>
              <a:t>метафоралар</a:t>
            </a:r>
            <a:r>
              <a:rPr lang="ru-RU" sz="1800" dirty="0"/>
              <a:t>, </a:t>
            </a:r>
            <a:r>
              <a:rPr lang="ru-RU" sz="1800" dirty="0" err="1"/>
              <a:t>тілдік</a:t>
            </a:r>
            <a:r>
              <a:rPr lang="ru-RU" sz="1800" dirty="0"/>
              <a:t> </a:t>
            </a:r>
            <a:r>
              <a:rPr lang="ru-RU" sz="1800" dirty="0" err="1"/>
              <a:t>образдар</a:t>
            </a:r>
            <a:r>
              <a:rPr lang="ru-RU" sz="1800" dirty="0"/>
              <a:t>;</a:t>
            </a:r>
            <a:br>
              <a:rPr lang="ru-RU" sz="1800" dirty="0"/>
            </a:br>
            <a:r>
              <a:rPr lang="ru-RU" sz="1800" dirty="0"/>
              <a:t>д) </a:t>
            </a:r>
            <a:r>
              <a:rPr lang="ru-RU" sz="1800" dirty="0" err="1"/>
              <a:t>тілдік</a:t>
            </a:r>
            <a:r>
              <a:rPr lang="ru-RU" sz="1800" dirty="0"/>
              <a:t> </a:t>
            </a:r>
            <a:r>
              <a:rPr lang="ru-RU" sz="1800" dirty="0" err="1"/>
              <a:t>мінез-құлық</a:t>
            </a:r>
            <a:r>
              <a:rPr lang="ru-RU" sz="1800" dirty="0"/>
              <a:t>, </a:t>
            </a:r>
            <a:r>
              <a:rPr lang="ru-RU" sz="1800" dirty="0" err="1"/>
              <a:t>тілдік</a:t>
            </a:r>
            <a:r>
              <a:rPr lang="ru-RU" sz="1800" dirty="0"/>
              <a:t> этикет </a:t>
            </a:r>
            <a:r>
              <a:rPr lang="ru-RU" sz="1800" dirty="0" err="1"/>
              <a:t>аумағы</a:t>
            </a:r>
            <a:r>
              <a:rPr lang="ru-RU" sz="1800" dirty="0"/>
              <a:t/>
            </a:r>
            <a:br>
              <a:rPr lang="ru-RU" sz="1800" dirty="0"/>
            </a:br>
            <a:r>
              <a:rPr lang="ru-RU" sz="1800" dirty="0" err="1"/>
              <a:t>және</a:t>
            </a:r>
            <a:r>
              <a:rPr lang="ru-RU" sz="1800" dirty="0"/>
              <a:t> </a:t>
            </a:r>
            <a:r>
              <a:rPr lang="ru-RU" sz="1800" dirty="0" err="1"/>
              <a:t>т.б</a:t>
            </a:r>
            <a:r>
              <a:rPr lang="ru-RU" sz="1800" dirty="0"/>
              <a:t>.</a:t>
            </a:r>
            <a:r>
              <a:rPr lang="ru-RU" sz="2800" dirty="0"/>
              <a:t/>
            </a:r>
            <a:br>
              <a:rPr lang="ru-RU" sz="2800" dirty="0"/>
            </a:br>
            <a:r>
              <a:rPr lang="ru-RU" sz="2800" dirty="0"/>
              <a:t> </a:t>
            </a:r>
          </a:p>
        </p:txBody>
      </p:sp>
    </p:spTree>
    <p:extLst>
      <p:ext uri="{BB962C8B-B14F-4D97-AF65-F5344CB8AC3E}">
        <p14:creationId xmlns:p14="http://schemas.microsoft.com/office/powerpoint/2010/main" val="280941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696183"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769709" y="704335"/>
            <a:ext cx="6812692" cy="5140411"/>
          </a:xfrm>
        </p:spPr>
        <p:txBody>
          <a:bodyPr>
            <a:normAutofit/>
          </a:bodyPr>
          <a:lstStyle/>
          <a:p>
            <a:pPr algn="just"/>
            <a:r>
              <a:rPr lang="kk-KZ"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Қазіргі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мәдениетіндегі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негізгі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мәдени-әлеуметтік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типтерге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көшейік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Мәселенің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бұрын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зерттелмегенін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аңғару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емес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Мәдени-әлеуметтік</a:t>
            </a:r>
            <a:r>
              <a:rPr lang="ru-RU" sz="2000" dirty="0">
                <a:latin typeface="Times New Roman" panose="02020603050405020304" pitchFamily="18" charset="0"/>
                <a:cs typeface="Times New Roman" panose="02020603050405020304" pitchFamily="18" charset="0"/>
              </a:rPr>
              <a:t> тип </a:t>
            </a:r>
            <a:r>
              <a:rPr lang="ru-RU" sz="2000" dirty="0" err="1">
                <a:latin typeface="Times New Roman" panose="02020603050405020304" pitchFamily="18" charset="0"/>
                <a:cs typeface="Times New Roman" panose="02020603050405020304" pitchFamily="18" charset="0"/>
              </a:rPr>
              <a:t>ғылымда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қалыптасқан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қағидаларды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талдаудың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нәтижесінен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гөрі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өмір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идеяларын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жалпылаудың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тәжірибесіне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жақын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Архаикалық</a:t>
            </a:r>
            <a:r>
              <a:rPr lang="ru-RU" sz="2000" dirty="0">
                <a:latin typeface="Times New Roman" panose="02020603050405020304" pitchFamily="18" charset="0"/>
                <a:cs typeface="Times New Roman" panose="02020603050405020304" pitchFamily="18" charset="0"/>
              </a:rPr>
              <a:t> тип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идентификация (</a:t>
            </a:r>
            <a:r>
              <a:rPr lang="ru-RU" sz="2000" dirty="0" err="1">
                <a:latin typeface="Times New Roman" panose="02020603050405020304" pitchFamily="18" charset="0"/>
                <a:cs typeface="Times New Roman" panose="02020603050405020304" pitchFamily="18" charset="0"/>
              </a:rPr>
              <a:t>теңестіру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адамның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белгілі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нақтылы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ортада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өзін-өзі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сезіну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деңгейіне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байланысты</a:t>
            </a:r>
            <a:r>
              <a:rPr lang="ru-RU" sz="2000" dirty="0">
                <a:latin typeface="Times New Roman" panose="02020603050405020304" pitchFamily="18" charset="0"/>
                <a:cs typeface="Times New Roman" panose="02020603050405020304" pitchFamily="18" charset="0"/>
              </a:rPr>
              <a:t>. Адам </a:t>
            </a:r>
            <a:r>
              <a:rPr lang="ru-RU" sz="2000" dirty="0" err="1">
                <a:latin typeface="Times New Roman" panose="02020603050405020304" pitchFamily="18" charset="0"/>
                <a:cs typeface="Times New Roman" panose="02020603050405020304" pitchFamily="18" charset="0"/>
              </a:rPr>
              <a:t>туғанынан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құндылықтар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жүйесін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әдетте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күйінде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дайын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қабылдайды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отбасылық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топтық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этностық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мемлекеттік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өркениеттік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Еркін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таңдау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қабілеті</a:t>
            </a:r>
            <a:r>
              <a:rPr lang="ru-RU" sz="2000" dirty="0">
                <a:latin typeface="Times New Roman" panose="02020603050405020304" pitchFamily="18" charset="0"/>
                <a:cs typeface="Times New Roman" panose="02020603050405020304" pitchFamily="18" charset="0"/>
              </a:rPr>
              <a:t> тек </a:t>
            </a:r>
            <a:r>
              <a:rPr lang="ru-RU" sz="2000" dirty="0" err="1">
                <a:latin typeface="Times New Roman" panose="02020603050405020304" pitchFamily="18" charset="0"/>
                <a:cs typeface="Times New Roman" panose="02020603050405020304" pitchFamily="18" charset="0"/>
              </a:rPr>
              <a:t>шығармашылық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типтегі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адамдарға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тән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ретте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әсіресе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этникалық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сананың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тұрақтылығын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рәміздері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мифтері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аңыздары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мұраттары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қасиетті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символдары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салттары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басқа</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дүниетанымының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өткен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кезден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сусындап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тұратынын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ескерген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жөн</a:t>
            </a:r>
            <a:r>
              <a:rPr lang="ru-RU"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04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757966"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905632" y="518984"/>
            <a:ext cx="6676769" cy="5214551"/>
          </a:xfrm>
        </p:spPr>
        <p:txBody>
          <a:bodyPr>
            <a:normAutofit fontScale="90000"/>
          </a:bodyPr>
          <a:lstStyle/>
          <a:p>
            <a:pPr algn="just"/>
            <a:r>
              <a:rPr lang="kk-KZ" sz="2000" dirty="0" smtClean="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Этномәдени</a:t>
            </a:r>
            <a:r>
              <a:rPr lang="ru-RU" sz="2200" dirty="0">
                <a:latin typeface="Times New Roman" panose="02020603050405020304" pitchFamily="18" charset="0"/>
                <a:cs typeface="Times New Roman" panose="02020603050405020304" pitchFamily="18" charset="0"/>
              </a:rPr>
              <a:t> сана «</a:t>
            </a:r>
            <a:r>
              <a:rPr lang="ru-RU" sz="2200" dirty="0" err="1">
                <a:latin typeface="Times New Roman" panose="02020603050405020304" pitchFamily="18" charset="0"/>
                <a:cs typeface="Times New Roman" panose="02020603050405020304" pitchFamily="18" charset="0"/>
              </a:rPr>
              <a:t>біз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және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біз</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емес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деген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ажыратушылық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оппозицияға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негізделген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Бұл</a:t>
            </a:r>
            <a:r>
              <a:rPr lang="ru-RU" sz="2200" dirty="0">
                <a:latin typeface="Times New Roman" panose="02020603050405020304" pitchFamily="18" charset="0"/>
                <a:cs typeface="Times New Roman" panose="02020603050405020304" pitchFamily="18" charset="0"/>
              </a:rPr>
              <a:t> сана </a:t>
            </a:r>
            <a:r>
              <a:rPr lang="ru-RU" sz="2200" dirty="0" err="1">
                <a:latin typeface="Times New Roman" panose="02020603050405020304" pitchFamily="18" charset="0"/>
                <a:cs typeface="Times New Roman" panose="02020603050405020304" pitchFamily="18" charset="0"/>
              </a:rPr>
              <a:t>адамды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өткен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тарихқа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назар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аударып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этностың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түп-тамырларын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құрметтеуге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шақырады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Бұл</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жағымды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әрі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қажетті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талап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Өзін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сыйламаған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басқаны</a:t>
            </a:r>
            <a:r>
              <a:rPr lang="ru-RU" sz="2200" dirty="0">
                <a:latin typeface="Times New Roman" panose="02020603050405020304" pitchFamily="18" charset="0"/>
                <a:cs typeface="Times New Roman" panose="02020603050405020304" pitchFamily="18" charset="0"/>
              </a:rPr>
              <a:t> да </a:t>
            </a:r>
            <a:r>
              <a:rPr lang="ru-RU" sz="2200" dirty="0" err="1">
                <a:latin typeface="Times New Roman" panose="02020603050405020304" pitchFamily="18" charset="0"/>
                <a:cs typeface="Times New Roman" panose="02020603050405020304" pitchFamily="18" charset="0"/>
              </a:rPr>
              <a:t>сыйлай</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алмайды</a:t>
            </a:r>
            <a:r>
              <a:rPr lang="ru-RU" sz="2200" dirty="0">
                <a:latin typeface="Times New Roman" panose="02020603050405020304" pitchFamily="18" charset="0"/>
                <a:cs typeface="Times New Roman" panose="02020603050405020304" pitchFamily="18" charset="0"/>
              </a:rPr>
              <a:t>. Архаизм </a:t>
            </a:r>
            <a:r>
              <a:rPr lang="ru-RU" sz="2200" dirty="0" err="1">
                <a:latin typeface="Times New Roman" panose="02020603050405020304" pitchFamily="18" charset="0"/>
                <a:cs typeface="Times New Roman" panose="02020603050405020304" pitchFamily="18" charset="0"/>
              </a:rPr>
              <a:t>Алайда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этномәдени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ментальдықтың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әсіре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бейнеленген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типтері</a:t>
            </a:r>
            <a:r>
              <a:rPr lang="ru-RU" sz="2200" dirty="0">
                <a:latin typeface="Times New Roman" panose="02020603050405020304" pitchFamily="18" charset="0"/>
                <a:cs typeface="Times New Roman" panose="02020603050405020304" pitchFamily="18" charset="0"/>
              </a:rPr>
              <a:t> бар. </a:t>
            </a:r>
            <a:r>
              <a:rPr lang="ru-RU" sz="2200" dirty="0" err="1">
                <a:latin typeface="Times New Roman" panose="02020603050405020304" pitchFamily="18" charset="0"/>
                <a:cs typeface="Times New Roman" panose="02020603050405020304" pitchFamily="18" charset="0"/>
              </a:rPr>
              <a:t>Олардың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бірі</a:t>
            </a:r>
            <a:r>
              <a:rPr lang="ru-RU" sz="2200" dirty="0">
                <a:latin typeface="Times New Roman" panose="02020603050405020304" pitchFamily="18" charset="0"/>
                <a:cs typeface="Times New Roman" panose="02020603050405020304" pitchFamily="18" charset="0"/>
              </a:rPr>
              <a:t> — архаизм. Архаизм— </a:t>
            </a:r>
            <a:r>
              <a:rPr lang="ru-RU" sz="2200" dirty="0" err="1">
                <a:latin typeface="Times New Roman" panose="02020603050405020304" pitchFamily="18" charset="0"/>
                <a:cs typeface="Times New Roman" panose="02020603050405020304" pitchFamily="18" charset="0"/>
              </a:rPr>
              <a:t>мәдениеттің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өтіп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кеткен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сатыларын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қайтадан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қалпына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келтіруге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бағытталған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талпыныс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Бұл</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типке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зерттеушілер</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кейде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дәстүршілдік</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ортодокстық</a:t>
            </a:r>
            <a:r>
              <a:rPr lang="ru-RU" sz="2200" dirty="0">
                <a:latin typeface="Times New Roman" panose="02020603050405020304" pitchFamily="18" charset="0"/>
                <a:cs typeface="Times New Roman" panose="02020603050405020304" pitchFamily="18" charset="0"/>
              </a:rPr>
              <a:t>», «фундаменталиста», «</a:t>
            </a:r>
            <a:r>
              <a:rPr lang="ru-RU" sz="2200" dirty="0" err="1">
                <a:latin typeface="Times New Roman" panose="02020603050405020304" pitchFamily="18" charset="0"/>
                <a:cs typeface="Times New Roman" panose="02020603050405020304" pitchFamily="18" charset="0"/>
              </a:rPr>
              <a:t>партикулярлық</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сияқты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белгілерді</a:t>
            </a:r>
            <a:r>
              <a:rPr lang="ru-RU" sz="2200" dirty="0">
                <a:latin typeface="Times New Roman" panose="02020603050405020304" pitchFamily="18" charset="0"/>
                <a:cs typeface="Times New Roman" panose="02020603050405020304" pitchFamily="18" charset="0"/>
              </a:rPr>
              <a:t> де </a:t>
            </a:r>
            <a:r>
              <a:rPr lang="ru-RU" sz="2200" dirty="0" err="1">
                <a:latin typeface="Times New Roman" panose="02020603050405020304" pitchFamily="18" charset="0"/>
                <a:cs typeface="Times New Roman" panose="02020603050405020304" pitchFamily="18" charset="0"/>
              </a:rPr>
              <a:t>қосады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Шынында</a:t>
            </a:r>
            <a:r>
              <a:rPr lang="ru-RU" sz="2200" dirty="0">
                <a:latin typeface="Times New Roman" panose="02020603050405020304" pitchFamily="18" charset="0"/>
                <a:cs typeface="Times New Roman" panose="02020603050405020304" pitchFamily="18" charset="0"/>
              </a:rPr>
              <a:t> да, </a:t>
            </a:r>
            <a:r>
              <a:rPr lang="ru-RU" sz="2200" dirty="0" err="1">
                <a:latin typeface="Times New Roman" panose="02020603050405020304" pitchFamily="18" charset="0"/>
                <a:cs typeface="Times New Roman" panose="02020603050405020304" pitchFamily="18" charset="0"/>
              </a:rPr>
              <a:t>мәдени</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жүйе</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өзін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өзі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сақтап</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қалғысы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келеді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тұрақты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бастауларынан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алыс</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болмауды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қалайды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Екінші</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жағынан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алғанда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адамның</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шығармашылдығы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жасампаздығы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жаңашылдығы</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белгілі</a:t>
            </a:r>
            <a:r>
              <a:rPr lang="ru-RU" sz="2200" dirty="0">
                <a:latin typeface="Times New Roman" panose="02020603050405020304" pitchFamily="18" charset="0"/>
                <a:cs typeface="Times New Roman" panose="02020603050405020304" pitchFamily="18" charset="0"/>
              </a:rPr>
              <a:t>. Осы </a:t>
            </a:r>
            <a:r>
              <a:rPr lang="ru-RU" sz="2200" dirty="0" err="1">
                <a:latin typeface="Times New Roman" panose="02020603050405020304" pitchFamily="18" charset="0"/>
                <a:cs typeface="Times New Roman" panose="02020603050405020304" pitchFamily="18" charset="0"/>
              </a:rPr>
              <a:t>екі</a:t>
            </a:r>
            <a:r>
              <a:rPr lang="ru-RU" sz="2200" dirty="0">
                <a:latin typeface="Times New Roman" panose="02020603050405020304" pitchFamily="18" charset="0"/>
                <a:cs typeface="Times New Roman" panose="02020603050405020304" pitchFamily="18" charset="0"/>
              </a:rPr>
              <a:t> тенденция </a:t>
            </a:r>
            <a:r>
              <a:rPr lang="ru-RU" sz="2200" dirty="0" err="1">
                <a:latin typeface="Times New Roman" panose="02020603050405020304" pitchFamily="18" charset="0"/>
                <a:cs typeface="Times New Roman" panose="02020603050405020304" pitchFamily="18" charset="0"/>
              </a:rPr>
              <a:t>бір-бірімен</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тайталаста</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болады</a:t>
            </a:r>
            <a:r>
              <a:rPr lang="ru-RU" sz="2200" dirty="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3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15305-164C-44CD-9E0F-420C2DC1B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xmlns="" id="{C49B6340-9D54-4548-B87C-24BA7EA53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Стопка открытых книг">
            <a:extLst>
              <a:ext uri="{FF2B5EF4-FFF2-40B4-BE49-F238E27FC236}">
                <a16:creationId xmlns:a16="http://schemas.microsoft.com/office/drawing/2014/main" xmlns="" id="{CA5BBA7F-351C-468B-8BB5-39E05E27E292}"/>
              </a:ext>
            </a:extLst>
          </p:cNvPr>
          <p:cNvPicPr>
            <a:picLocks noChangeAspect="1"/>
          </p:cNvPicPr>
          <p:nvPr/>
        </p:nvPicPr>
        <p:blipFill rotWithShape="1">
          <a:blip r:embed="rId2"/>
          <a:srcRect l="9630" r="13849" b="3"/>
          <a:stretch/>
        </p:blipFill>
        <p:spPr>
          <a:xfrm>
            <a:off x="-50042" y="-39158"/>
            <a:ext cx="4671469" cy="6897158"/>
          </a:xfrm>
          <a:prstGeom prst="rect">
            <a:avLst/>
          </a:prstGeom>
        </p:spPr>
      </p:pic>
      <p:sp useBgFill="1">
        <p:nvSpPr>
          <p:cNvPr id="13" name="Freeform: Shape 12">
            <a:extLst>
              <a:ext uri="{FF2B5EF4-FFF2-40B4-BE49-F238E27FC236}">
                <a16:creationId xmlns:a16="http://schemas.microsoft.com/office/drawing/2014/main" xmlns="" id="{F1D5403D-09EC-41DB-B916-A09C0E5AE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4794423" y="358346"/>
            <a:ext cx="6787978" cy="5708822"/>
          </a:xfrm>
        </p:spPr>
        <p:txBody>
          <a:bodyPr>
            <a:normAutofit fontScale="90000"/>
          </a:bodyPr>
          <a:lstStyle/>
          <a:p>
            <a:pPr algn="just"/>
            <a:r>
              <a:rPr lang="kk-KZ"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Архаистік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бағдар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туралы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бірнеше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деректер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келтірейік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мәселені</a:t>
            </a:r>
            <a:r>
              <a:rPr lang="ru-RU" sz="2000" dirty="0">
                <a:latin typeface="Times New Roman" panose="02020603050405020304" pitchFamily="18" charset="0"/>
                <a:cs typeface="Times New Roman" panose="02020603050405020304" pitchFamily="18" charset="0"/>
              </a:rPr>
              <a:t> А. Тойнби </a:t>
            </a:r>
            <a:r>
              <a:rPr lang="ru-RU" sz="2000" dirty="0" err="1">
                <a:latin typeface="Times New Roman" panose="02020603050405020304" pitchFamily="18" charset="0"/>
                <a:cs typeface="Times New Roman" panose="02020603050405020304" pitchFamily="18" charset="0"/>
              </a:rPr>
              <a:t>жан-жақты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қарастырған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пікірі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бойынша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архаистік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бағдар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мінез-құлық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бітімдерінде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өнерде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тілде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дінде</a:t>
            </a:r>
            <a:r>
              <a:rPr lang="ru-RU" sz="2000" dirty="0">
                <a:latin typeface="Times New Roman" panose="02020603050405020304" pitchFamily="18" charset="0"/>
                <a:cs typeface="Times New Roman" panose="02020603050405020304" pitchFamily="18" charset="0"/>
              </a:rPr>
              <a:t>, экономика мен </a:t>
            </a:r>
            <a:r>
              <a:rPr lang="ru-RU" sz="2000" dirty="0" err="1">
                <a:latin typeface="Times New Roman" panose="02020603050405020304" pitchFamily="18" charset="0"/>
                <a:cs typeface="Times New Roman" panose="02020603050405020304" pitchFamily="18" charset="0"/>
              </a:rPr>
              <a:t>саясатта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байқалады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Мысалы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Алмания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тарихындағы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тевтонизм</a:t>
            </a:r>
            <a:r>
              <a:rPr lang="ru-RU" sz="2000" dirty="0">
                <a:latin typeface="Times New Roman" panose="02020603050405020304" pitchFamily="18" charset="0"/>
                <a:cs typeface="Times New Roman" panose="02020603050405020304" pitchFamily="18" charset="0"/>
              </a:rPr>
              <a:t>, таза </a:t>
            </a:r>
            <a:r>
              <a:rPr lang="ru-RU" sz="2000" dirty="0" err="1">
                <a:latin typeface="Times New Roman" panose="02020603050405020304" pitchFamily="18" charset="0"/>
                <a:cs typeface="Times New Roman" panose="02020603050405020304" pitchFamily="18" charset="0"/>
              </a:rPr>
              <a:t>қанды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арийлік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идеялары</a:t>
            </a:r>
            <a:r>
              <a:rPr lang="ru-RU" sz="2000" dirty="0">
                <a:latin typeface="Times New Roman" panose="02020603050405020304" pitchFamily="18" charset="0"/>
                <a:cs typeface="Times New Roman" panose="02020603050405020304" pitchFamily="18" charset="0"/>
              </a:rPr>
              <a:t> мен </a:t>
            </a:r>
            <a:r>
              <a:rPr lang="ru-RU" sz="2000" dirty="0" err="1">
                <a:latin typeface="Times New Roman" panose="02020603050405020304" pitchFamily="18" charset="0"/>
                <a:cs typeface="Times New Roman" panose="02020603050405020304" pitchFamily="18" charset="0"/>
              </a:rPr>
              <a:t>фашистік-корпоративтік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мемлекет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тәжірибесі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Израильдегі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ивритті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тірілту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әрекеті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Үндістандағы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санскритті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қалпына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келтіру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талпыныстары</a:t>
            </a:r>
            <a:r>
              <a:rPr lang="ru-RU" sz="2000" dirty="0">
                <a:latin typeface="Times New Roman" panose="02020603050405020304" pitchFamily="18" charset="0"/>
                <a:cs typeface="Times New Roman" panose="02020603050405020304" pitchFamily="18" charset="0"/>
              </a:rPr>
              <a:t>, Рим императоры </a:t>
            </a:r>
            <a:r>
              <a:rPr lang="ru-RU" sz="2000" dirty="0" err="1">
                <a:latin typeface="Times New Roman" panose="02020603050405020304" pitchFamily="18" charset="0"/>
                <a:cs typeface="Times New Roman" panose="02020603050405020304" pitchFamily="18" charset="0"/>
              </a:rPr>
              <a:t>Августың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христиандықты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тайпалық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діндермен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алмастыруға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тырысуы</a:t>
            </a:r>
            <a:r>
              <a:rPr lang="ru-RU" sz="2000" dirty="0">
                <a:latin typeface="Times New Roman" panose="02020603050405020304" pitchFamily="18" charset="0"/>
                <a:cs typeface="Times New Roman" panose="02020603050405020304" pitchFamily="18" charset="0"/>
              </a:rPr>
              <a:t> осы </a:t>
            </a:r>
            <a:r>
              <a:rPr lang="ru-RU" sz="2000" dirty="0" err="1">
                <a:latin typeface="Times New Roman" panose="02020603050405020304" pitchFamily="18" charset="0"/>
                <a:cs typeface="Times New Roman" panose="02020603050405020304" pitchFamily="18" charset="0"/>
              </a:rPr>
              <a:t>архаизмнің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көріністері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табылады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Фундаменталистік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дүниетаным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тіршіліктің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негізгі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принциптеріне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сәйкес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келмейді</a:t>
            </a:r>
            <a:r>
              <a:rPr lang="ru-RU"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Дж</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Холденнің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эволюциялық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ілімі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бойынша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табиғи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сұрыптаудың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нәтижесіңде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ішкі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өзгерістерге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бейімделмеген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дегенарцияға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ұшырайды</a:t>
            </a:r>
            <a:r>
              <a:rPr lang="ru-RU" sz="2000" dirty="0">
                <a:latin typeface="Times New Roman" panose="02020603050405020304" pitchFamily="18" charset="0"/>
                <a:cs typeface="Times New Roman" panose="02020603050405020304" pitchFamily="18" charset="0"/>
              </a:rPr>
              <a:t>. Ал кибернетик Росс Эшби </a:t>
            </a:r>
            <a:r>
              <a:rPr lang="ru-RU" sz="2000" dirty="0" err="1">
                <a:latin typeface="Times New Roman" panose="02020603050405020304" pitchFamily="18" charset="0"/>
                <a:cs typeface="Times New Roman" panose="02020603050405020304" pitchFamily="18" charset="0"/>
              </a:rPr>
              <a:t>жабық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және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кесімді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ұйымдастырылған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жүйелерде</a:t>
            </a:r>
            <a:r>
              <a:rPr lang="ru-RU" sz="2000" dirty="0">
                <a:latin typeface="Times New Roman" panose="02020603050405020304" pitchFamily="18" charset="0"/>
                <a:cs typeface="Times New Roman" panose="02020603050405020304" pitchFamily="18" charset="0"/>
              </a:rPr>
              <a:t> энтропия </a:t>
            </a:r>
            <a:r>
              <a:rPr lang="ru-RU" sz="2000" dirty="0" err="1">
                <a:latin typeface="Times New Roman" panose="02020603050405020304" pitchFamily="18" charset="0"/>
                <a:cs typeface="Times New Roman" panose="02020603050405020304" pitchFamily="18" charset="0"/>
              </a:rPr>
              <a:t>артып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коллапстық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туады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дейді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Мұның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мәдениетке</a:t>
            </a:r>
            <a:r>
              <a:rPr lang="ru-RU" sz="2000" dirty="0">
                <a:latin typeface="Times New Roman" panose="02020603050405020304" pitchFamily="18" charset="0"/>
                <a:cs typeface="Times New Roman" panose="02020603050405020304" pitchFamily="18" charset="0"/>
              </a:rPr>
              <a:t> не </a:t>
            </a:r>
            <a:r>
              <a:rPr lang="ru-RU" sz="2000" dirty="0" err="1">
                <a:latin typeface="Times New Roman" panose="02020603050405020304" pitchFamily="18" charset="0"/>
                <a:cs typeface="Times New Roman" panose="02020603050405020304" pitchFamily="18" charset="0"/>
              </a:rPr>
              <a:t>қатысы</a:t>
            </a:r>
            <a:r>
              <a:rPr lang="ru-RU" sz="2000" dirty="0">
                <a:latin typeface="Times New Roman" panose="02020603050405020304" pitchFamily="18" charset="0"/>
                <a:cs typeface="Times New Roman" panose="02020603050405020304" pitchFamily="18" charset="0"/>
              </a:rPr>
              <a:t> бар </a:t>
            </a:r>
            <a:r>
              <a:rPr lang="ru-RU" sz="2000" dirty="0" err="1">
                <a:latin typeface="Times New Roman" panose="02020603050405020304" pitchFamily="18" charset="0"/>
                <a:cs typeface="Times New Roman" panose="02020603050405020304" pitchFamily="18" charset="0"/>
              </a:rPr>
              <a:t>деушілердің</a:t>
            </a:r>
            <a:r>
              <a:rPr lang="ru-RU" sz="2000" dirty="0">
                <a:latin typeface="Times New Roman" panose="02020603050405020304" pitchFamily="18" charset="0"/>
                <a:cs typeface="Times New Roman" panose="02020603050405020304" pitchFamily="18" charset="0"/>
              </a:rPr>
              <a:t> де </a:t>
            </a:r>
            <a:r>
              <a:rPr lang="ru-RU" sz="2000" dirty="0" err="1">
                <a:latin typeface="Times New Roman" panose="02020603050405020304" pitchFamily="18" charset="0"/>
                <a:cs typeface="Times New Roman" panose="02020603050405020304" pitchFamily="18" charset="0"/>
              </a:rPr>
              <a:t>табылуы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мүмкін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Алайда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бүкіл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әлемдік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заңдылықтардан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тыс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болатын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мәңгі</a:t>
            </a:r>
            <a:r>
              <a:rPr lang="ru-RU" sz="2000" dirty="0">
                <a:latin typeface="Times New Roman" panose="02020603050405020304" pitchFamily="18" charset="0"/>
                <a:cs typeface="Times New Roman" panose="02020603050405020304" pitchFamily="18" charset="0"/>
              </a:rPr>
              <a:t> двигатель» </a:t>
            </a:r>
            <a:r>
              <a:rPr lang="ru-RU" sz="2000" dirty="0" err="1">
                <a:latin typeface="Times New Roman" panose="02020603050405020304" pitchFamily="18" charset="0"/>
                <a:cs typeface="Times New Roman" panose="02020603050405020304" pitchFamily="18" charset="0"/>
              </a:rPr>
              <a:t>емес</a:t>
            </a:r>
            <a:r>
              <a:rPr lang="ru-RU"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36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5601533"/>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Архаистік</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тип </a:t>
            </a:r>
            <a:r>
              <a:rPr lang="ru-RU" sz="2000" dirty="0" err="1">
                <a:latin typeface="Times New Roman" panose="02020603050405020304" pitchFamily="18" charset="0"/>
                <a:cs typeface="Times New Roman" panose="02020603050405020304" pitchFamily="18" charset="0"/>
              </a:rPr>
              <a:t>заман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өзгеріп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қалыптасқан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өмір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шайқалған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өтпелі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кезеңдерде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ерекше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байқалады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Ескі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құндылықтар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жүйесін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қирату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кезде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уақыт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сынынан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өткен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үйлесімді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құндылықтарға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жеткізе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бермейді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Бұрынғыдан</a:t>
            </a:r>
            <a:r>
              <a:rPr lang="ru-RU" sz="2000" dirty="0">
                <a:latin typeface="Times New Roman" panose="02020603050405020304" pitchFamily="18" charset="0"/>
                <a:cs typeface="Times New Roman" panose="02020603050405020304" pitchFamily="18" charset="0"/>
              </a:rPr>
              <a:t> бас </a:t>
            </a:r>
            <a:r>
              <a:rPr lang="ru-RU" sz="2000" dirty="0" err="1">
                <a:latin typeface="Times New Roman" panose="02020603050405020304" pitchFamily="18" charset="0"/>
                <a:cs typeface="Times New Roman" panose="02020603050405020304" pitchFamily="18" charset="0"/>
              </a:rPr>
              <a:t>тарту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кейде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болашаққа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емес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да </a:t>
            </a:r>
            <a:r>
              <a:rPr lang="ru-RU" sz="2000" dirty="0" err="1">
                <a:latin typeface="Times New Roman" panose="02020603050405020304" pitchFamily="18" charset="0"/>
                <a:cs typeface="Times New Roman" panose="02020603050405020304" pitchFamily="18" charset="0"/>
              </a:rPr>
              <a:t>алдында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бітімдерді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жаңғыртуға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бағытталуы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мүмкін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Қазіргі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Қазақстан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Республикасын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қарайық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Отаршылық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және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тоталитарлық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құндылықтардың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жалғандығы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айқындалды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және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төл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жаңғырту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ниетіндегі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заңды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түсінікті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ұмтылыс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бастады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азаматтық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қоғамның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орнына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аталық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үрдіске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рулық-тайпалық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басқару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жүйесіне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исламның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орнына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тәңіршілік</a:t>
            </a:r>
            <a:r>
              <a:rPr lang="ru-RU" sz="2000" dirty="0">
                <a:latin typeface="Times New Roman" panose="02020603050405020304" pitchFamily="18" charset="0"/>
                <a:cs typeface="Times New Roman" panose="02020603050405020304" pitchFamily="18" charset="0"/>
              </a:rPr>
              <a:t> пен </a:t>
            </a:r>
            <a:r>
              <a:rPr lang="ru-RU" sz="2000" dirty="0" err="1">
                <a:latin typeface="Times New Roman" panose="02020603050405020304" pitchFamily="18" charset="0"/>
                <a:cs typeface="Times New Roman" panose="02020603050405020304" pitchFamily="18" charset="0"/>
              </a:rPr>
              <a:t>шаманизмге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қайтып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дүниежүзілік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тарихты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шежірешілдікпен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ауыстыру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және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басқалары</a:t>
            </a:r>
            <a:r>
              <a:rPr lang="ru-RU" sz="2000" dirty="0">
                <a:latin typeface="Times New Roman" panose="02020603050405020304" pitchFamily="18" charset="0"/>
                <a:cs typeface="Times New Roman" panose="02020603050405020304" pitchFamily="18" charset="0"/>
              </a:rPr>
              <a:t> осы </a:t>
            </a:r>
            <a:r>
              <a:rPr lang="ru-RU" sz="2000" dirty="0" err="1">
                <a:latin typeface="Times New Roman" panose="02020603050405020304" pitchFamily="18" charset="0"/>
                <a:cs typeface="Times New Roman" panose="02020603050405020304" pitchFamily="18" charset="0"/>
              </a:rPr>
              <a:t>архаизмнің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көріністеріне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жатады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мысал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келтірейік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Әрине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атасын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білмейтін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ұл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жетесіз</a:t>
            </a:r>
            <a:r>
              <a:rPr lang="ru-RU" sz="2000" dirty="0">
                <a:latin typeface="Times New Roman" panose="02020603050405020304" pitchFamily="18" charset="0"/>
                <a:cs typeface="Times New Roman" panose="02020603050405020304" pitchFamily="18" charset="0"/>
              </a:rPr>
              <a:t>». </a:t>
            </a:r>
            <a:endParaRPr lang="ru-RU" sz="2000" dirty="0" smtClean="0">
              <a:latin typeface="Times New Roman" panose="02020603050405020304" pitchFamily="18" charset="0"/>
              <a:cs typeface="Times New Roman" panose="02020603050405020304" pitchFamily="18" charset="0"/>
            </a:endParaRPr>
          </a:p>
          <a:p>
            <a:pPr algn="just"/>
            <a:endParaRPr lang="ru-RU" sz="2000" dirty="0">
              <a:latin typeface="Times New Roman" panose="02020603050405020304" pitchFamily="18" charset="0"/>
              <a:cs typeface="Times New Roman" panose="02020603050405020304" pitchFamily="18" charset="0"/>
            </a:endParaRPr>
          </a:p>
          <a:p>
            <a:pPr algn="just"/>
            <a:endParaRPr lang="ru-RU" sz="2000" dirty="0" smtClean="0">
              <a:latin typeface="Times New Roman" panose="02020603050405020304" pitchFamily="18" charset="0"/>
              <a:cs typeface="Times New Roman" panose="02020603050405020304" pitchFamily="18" charset="0"/>
            </a:endParaRPr>
          </a:p>
          <a:p>
            <a:pPr algn="just"/>
            <a:r>
              <a:rPr lang="ru-RU" sz="2000" dirty="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Бірақ</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қазіргі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ақпараттық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әлемде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экрандық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мәдениетте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өркениеттердің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тоғысу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заманында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Бұл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мәселе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тәрбиелік-жадылық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мағынаға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өркениеттілік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құндылықтарға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орнын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береді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Қазіргі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кезде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өркениетті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елдерде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тұтастанудың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төмендегідей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жүйесі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қалыптасқан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адам</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отбасы</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шағын</a:t>
            </a:r>
            <a:r>
              <a:rPr lang="ru-RU" sz="2000" dirty="0">
                <a:latin typeface="Times New Roman" panose="02020603050405020304" pitchFamily="18" charset="0"/>
                <a:cs typeface="Times New Roman" panose="02020603050405020304" pitchFamily="18" charset="0"/>
              </a:rPr>
              <a:t> топ — </a:t>
            </a:r>
            <a:r>
              <a:rPr lang="ru-RU" sz="2000" dirty="0" err="1">
                <a:latin typeface="Times New Roman" panose="02020603050405020304" pitchFamily="18" charset="0"/>
                <a:cs typeface="Times New Roman" panose="02020603050405020304" pitchFamily="18" charset="0"/>
              </a:rPr>
              <a:t>этномәдениет</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үлкен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өркениет</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адамзат</a:t>
            </a:r>
            <a:r>
              <a:rPr lang="ru-RU"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7275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741405" y="751344"/>
            <a:ext cx="10849232" cy="5262979"/>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Бұл</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жерде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формалдық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логикадағы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ұғымның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мазмұны</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әлемінің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кері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қатынасы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заңды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әрекет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етеді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Яғни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мағыналы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тұлға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табылады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Ұғымдардың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көлемі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кеңейе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берген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сайын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комплиментарлықтың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басқаға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деген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жылылық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деңгейі</a:t>
            </a:r>
            <a:r>
              <a:rPr lang="ru-RU" sz="2400" dirty="0">
                <a:latin typeface="Times New Roman" panose="02020603050405020304" pitchFamily="18" charset="0"/>
                <a:cs typeface="Times New Roman" panose="02020603050405020304" pitchFamily="18" charset="0"/>
              </a:rPr>
              <a:t> де </a:t>
            </a:r>
            <a:r>
              <a:rPr lang="ru-RU" sz="2400" dirty="0" err="1">
                <a:latin typeface="Times New Roman" panose="02020603050405020304" pitchFamily="18" charset="0"/>
                <a:cs typeface="Times New Roman" panose="02020603050405020304" pitchFamily="18" charset="0"/>
              </a:rPr>
              <a:t>азайта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түседі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Енді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архаистік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нұсқаны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келтірейік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қауым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мүшесі</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ата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баласы</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ру</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тайпа</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жүз</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ұлт</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just"/>
            <a:endParaRPr lang="ru-RU" sz="2400" dirty="0">
              <a:latin typeface="Times New Roman" panose="02020603050405020304" pitchFamily="18" charset="0"/>
              <a:cs typeface="Times New Roman" panose="02020603050405020304" pitchFamily="18" charset="0"/>
            </a:endParaRPr>
          </a:p>
          <a:p>
            <a:pPr algn="just"/>
            <a:r>
              <a:rPr lang="ru-RU" sz="2400" dirty="0" smtClean="0">
                <a:latin typeface="Times New Roman" panose="02020603050405020304" pitchFamily="18" charset="0"/>
                <a:cs typeface="Times New Roman" panose="02020603050405020304" pitchFamily="18" charset="0"/>
              </a:rPr>
              <a:t>	Ары </a:t>
            </a:r>
            <a:r>
              <a:rPr lang="ru-RU" sz="2400" dirty="0" err="1">
                <a:latin typeface="Times New Roman" panose="02020603050405020304" pitchFamily="18" charset="0"/>
                <a:cs typeface="Times New Roman" panose="02020603050405020304" pitchFamily="18" charset="0"/>
              </a:rPr>
              <a:t>қарай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байланыстың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ықтималдық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дәрежесі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төмен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адамдарды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ассимиляциялау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қабілеттілігі</a:t>
            </a:r>
            <a:r>
              <a:rPr lang="ru-RU" sz="2400" dirty="0">
                <a:latin typeface="Times New Roman" panose="02020603050405020304" pitchFamily="18" charset="0"/>
                <a:cs typeface="Times New Roman" panose="02020603050405020304" pitchFamily="18" charset="0"/>
              </a:rPr>
              <a:t> де </a:t>
            </a:r>
            <a:r>
              <a:rPr lang="ru-RU" sz="2400" dirty="0" err="1">
                <a:latin typeface="Times New Roman" panose="02020603050405020304" pitchFamily="18" charset="0"/>
                <a:cs typeface="Times New Roman" panose="02020603050405020304" pitchFamily="18" charset="0"/>
              </a:rPr>
              <a:t>жеткіліксіз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Түрік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халықтарының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тарихынан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инкорпорациялық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қосып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сіндіру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деңгейі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жоғары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болған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этностардың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санының</a:t>
            </a:r>
            <a:r>
              <a:rPr lang="ru-RU" sz="2400" dirty="0">
                <a:latin typeface="Times New Roman" panose="02020603050405020304" pitchFamily="18" charset="0"/>
                <a:cs typeface="Times New Roman" panose="02020603050405020304" pitchFamily="18" charset="0"/>
              </a:rPr>
              <a:t> тез </a:t>
            </a:r>
            <a:r>
              <a:rPr lang="ru-RU" sz="2400" dirty="0" err="1">
                <a:latin typeface="Times New Roman" panose="02020603050405020304" pitchFamily="18" charset="0"/>
                <a:cs typeface="Times New Roman" panose="02020603050405020304" pitchFamily="18" charset="0"/>
              </a:rPr>
              <a:t>өскенін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байқаймыз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түріктер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азербайжандар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өзбектержәне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тағы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басқалары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да </a:t>
            </a:r>
            <a:r>
              <a:rPr lang="ru-RU" sz="2400" dirty="0" err="1">
                <a:latin typeface="Times New Roman" panose="02020603050405020304" pitchFamily="18" charset="0"/>
                <a:cs typeface="Times New Roman" panose="02020603050405020304" pitchFamily="18" charset="0"/>
              </a:rPr>
              <a:t>ескеретін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жайт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Әсіресе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дәстүршілдіктің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көріністеріне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және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жүздің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ханын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сайлау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шариғат</a:t>
            </a:r>
            <a:r>
              <a:rPr lang="ru-RU" sz="2400" dirty="0">
                <a:latin typeface="Times New Roman" panose="02020603050405020304" pitchFamily="18" charset="0"/>
                <a:cs typeface="Times New Roman" panose="02020603050405020304" pitchFamily="18" charset="0"/>
              </a:rPr>
              <a:t> пен </a:t>
            </a:r>
            <a:r>
              <a:rPr lang="ru-RU" sz="2400" dirty="0" err="1">
                <a:latin typeface="Times New Roman" panose="02020603050405020304" pitchFamily="18" charset="0"/>
                <a:cs typeface="Times New Roman" panose="02020603050405020304" pitchFamily="18" charset="0"/>
              </a:rPr>
              <a:t>қазылық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салтты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қалпына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келтіру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батыстық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киім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үлгілеріне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тежеу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сияқты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пікірлерді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ұсыну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жатады</a:t>
            </a:r>
            <a:r>
              <a:rPr lang="ru-RU"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83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296563" y="712290"/>
            <a:ext cx="11541210" cy="5262979"/>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Мәңгүрттік</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тип.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типке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салт-дәстүрден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жұрдай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рәміздік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рәсімдік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мағынасын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білмейтін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күнделікті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өмірде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ұлттық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құндылықтарын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қолданбайтын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адамдар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жатады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Бұл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туралы</a:t>
            </a:r>
            <a:r>
              <a:rPr lang="ru-RU" sz="2400" dirty="0">
                <a:latin typeface="Times New Roman" panose="02020603050405020304" pitchFamily="18" charset="0"/>
                <a:cs typeface="Times New Roman" panose="02020603050405020304" pitchFamily="18" charset="0"/>
              </a:rPr>
              <a:t> Ш. </a:t>
            </a:r>
            <a:r>
              <a:rPr lang="ru-RU" sz="2400" dirty="0" err="1" smtClean="0">
                <a:latin typeface="Times New Roman" panose="02020603050405020304" pitchFamily="18" charset="0"/>
                <a:cs typeface="Times New Roman" panose="02020603050405020304" pitchFamily="18" charset="0"/>
              </a:rPr>
              <a:t>Айтматовтың</a:t>
            </a:r>
            <a:r>
              <a:rPr lang="ru-RU" sz="2400" dirty="0" smtClean="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шығармашылығында</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әсерлі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жазылған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Мәңгүрт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дегеніміз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рухани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тамырларынан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айырылған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Мәңгүрттік</a:t>
            </a:r>
            <a:r>
              <a:rPr lang="ru-RU" sz="2400" dirty="0">
                <a:latin typeface="Times New Roman" panose="02020603050405020304" pitchFamily="18" charset="0"/>
                <a:cs typeface="Times New Roman" panose="02020603050405020304" pitchFamily="18" charset="0"/>
              </a:rPr>
              <a:t> тип — </a:t>
            </a:r>
            <a:r>
              <a:rPr lang="ru-RU" sz="2400" dirty="0" err="1">
                <a:latin typeface="Times New Roman" panose="02020603050405020304" pitchFamily="18" charset="0"/>
                <a:cs typeface="Times New Roman" panose="02020603050405020304" pitchFamily="18" charset="0"/>
              </a:rPr>
              <a:t>дәстүршілдің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қарама-қарсы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бейнесі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Бірақ</a:t>
            </a:r>
            <a:r>
              <a:rPr lang="ru-RU" sz="2400" dirty="0">
                <a:latin typeface="Times New Roman" panose="02020603050405020304" pitchFamily="18" charset="0"/>
                <a:cs typeface="Times New Roman" panose="02020603050405020304" pitchFamily="18" charset="0"/>
              </a:rPr>
              <a:t> архаист </a:t>
            </a:r>
            <a:r>
              <a:rPr lang="ru-RU" sz="2400" dirty="0" err="1">
                <a:latin typeface="Times New Roman" panose="02020603050405020304" pitchFamily="18" charset="0"/>
                <a:cs typeface="Times New Roman" panose="02020603050405020304" pitchFamily="18" charset="0"/>
              </a:rPr>
              <a:t>өмірлік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позицияны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қалауымен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қабылдаса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мәңгүрттік</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сыртқы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күштеудің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нәтижесі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жадыдан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адам</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зорлық-зомбылықтың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әсерінен</a:t>
            </a:r>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айырылады</a:t>
            </a:r>
            <a:r>
              <a:rPr lang="ru-RU" sz="2400" dirty="0" smtClean="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	</a:t>
            </a:r>
            <a:r>
              <a:rPr lang="ru-RU" sz="2400" dirty="0" err="1" smtClean="0">
                <a:latin typeface="Times New Roman" panose="02020603050405020304" pitchFamily="18" charset="0"/>
                <a:cs typeface="Times New Roman" panose="02020603050405020304" pitchFamily="18" charset="0"/>
              </a:rPr>
              <a:t>Бұл</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отаршыл</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экспанцияның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ассимиляциялау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саясатынан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туады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Мысалы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Ресей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империясының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мәңгүрттендіру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саясатының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кейбір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әрекеттерін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еске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алайық</a:t>
            </a:r>
            <a:r>
              <a:rPr lang="ru-RU" sz="2400" dirty="0">
                <a:latin typeface="Times New Roman" panose="02020603050405020304" pitchFamily="18" charset="0"/>
                <a:cs typeface="Times New Roman" panose="02020603050405020304" pitchFamily="18" charset="0"/>
              </a:rPr>
              <a:t>: 1. </a:t>
            </a:r>
            <a:r>
              <a:rPr lang="ru-RU" sz="2400" dirty="0" err="1">
                <a:latin typeface="Times New Roman" panose="02020603050405020304" pitchFamily="18" charset="0"/>
                <a:cs typeface="Times New Roman" panose="02020603050405020304" pitchFamily="18" charset="0"/>
              </a:rPr>
              <a:t>Халықтың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өзі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басқару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жүйесін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отарлык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әкімшілікпен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алмастыру</a:t>
            </a:r>
            <a:r>
              <a:rPr lang="ru-RU" sz="2400" dirty="0">
                <a:latin typeface="Times New Roman" panose="02020603050405020304" pitchFamily="18" charset="0"/>
                <a:cs typeface="Times New Roman" panose="02020603050405020304" pitchFamily="18" charset="0"/>
              </a:rPr>
              <a:t>. 2. </a:t>
            </a:r>
            <a:r>
              <a:rPr lang="ru-RU" sz="2400" dirty="0" err="1">
                <a:latin typeface="Times New Roman" panose="02020603050405020304" pitchFamily="18" charset="0"/>
                <a:cs typeface="Times New Roman" panose="02020603050405020304" pitchFamily="18" charset="0"/>
              </a:rPr>
              <a:t>Салт-дәстүр</a:t>
            </a:r>
            <a:r>
              <a:rPr lang="ru-RU" sz="2400" dirty="0">
                <a:latin typeface="Times New Roman" panose="02020603050405020304" pitchFamily="18" charset="0"/>
                <a:cs typeface="Times New Roman" panose="02020603050405020304" pitchFamily="18" charset="0"/>
              </a:rPr>
              <a:t> мен </a:t>
            </a:r>
            <a:r>
              <a:rPr lang="ru-RU" sz="2400" dirty="0" err="1">
                <a:latin typeface="Times New Roman" panose="02020603050405020304" pitchFamily="18" charset="0"/>
                <a:cs typeface="Times New Roman" panose="02020603050405020304" pitchFamily="18" charset="0"/>
              </a:rPr>
              <a:t>руханилықтың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тамырына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балта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шабу</a:t>
            </a:r>
            <a:r>
              <a:rPr lang="ru-RU" sz="2400" dirty="0">
                <a:latin typeface="Times New Roman" panose="02020603050405020304" pitchFamily="18" charset="0"/>
                <a:cs typeface="Times New Roman" panose="02020603050405020304" pitchFamily="18" charset="0"/>
              </a:rPr>
              <a:t>. 3. </a:t>
            </a:r>
            <a:r>
              <a:rPr lang="ru-RU" sz="2400" dirty="0" err="1">
                <a:latin typeface="Times New Roman" panose="02020603050405020304" pitchFamily="18" charset="0"/>
                <a:cs typeface="Times New Roman" panose="02020603050405020304" pitchFamily="18" charset="0"/>
              </a:rPr>
              <a:t>Миссионерлік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әрекет</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төлтума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жазбаша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мәдениетті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шектеу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алфавитті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алмастыру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орыстандыру</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орыс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мектептерін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ашу</a:t>
            </a:r>
            <a:r>
              <a:rPr lang="ru-RU" sz="2400" dirty="0">
                <a:latin typeface="Times New Roman" panose="02020603050405020304" pitchFamily="18" charset="0"/>
                <a:cs typeface="Times New Roman" panose="02020603050405020304" pitchFamily="18" charset="0"/>
              </a:rPr>
              <a:t>. 4. «</a:t>
            </a:r>
            <a:r>
              <a:rPr lang="ru-RU" sz="2400" dirty="0" err="1">
                <a:latin typeface="Times New Roman" panose="02020603050405020304" pitchFamily="18" charset="0"/>
                <a:cs typeface="Times New Roman" panose="02020603050405020304" pitchFamily="18" charset="0"/>
              </a:rPr>
              <a:t>Бұратана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халықтардың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жоғары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мәдени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аймақтардан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аластап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күнделікті-тұрмыстық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деңгеймен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шектеу</a:t>
            </a:r>
            <a:r>
              <a:rPr lang="ru-RU"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474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6626" y="358346"/>
            <a:ext cx="11084011" cy="707886"/>
          </a:xfrm>
          <a:prstGeom prst="rect">
            <a:avLst/>
          </a:prstGeom>
        </p:spPr>
        <p:txBody>
          <a:bodyPr wrap="square">
            <a:spAutoFit/>
          </a:bodyPr>
          <a:lstStyle/>
          <a:p>
            <a:pPr algn="just"/>
            <a:r>
              <a:rPr lang="kk-KZ" sz="2000" dirty="0" smtClean="0">
                <a:latin typeface="Times New Roman" panose="02020603050405020304" pitchFamily="18" charset="0"/>
                <a:cs typeface="Times New Roman" panose="02020603050405020304" pitchFamily="18" charset="0"/>
              </a:rPr>
              <a:t>	</a:t>
            </a:r>
            <a:endParaRPr lang="kk-KZ" sz="2000" dirty="0" smtClean="0">
              <a:latin typeface="Times New Roman" panose="02020603050405020304" pitchFamily="18" charset="0"/>
              <a:cs typeface="Times New Roman" panose="02020603050405020304" pitchFamily="18" charset="0"/>
            </a:endParaRPr>
          </a:p>
          <a:p>
            <a:pPr algn="just"/>
            <a:r>
              <a:rPr lang="kk-KZ" sz="2000" dirty="0">
                <a:latin typeface="Times New Roman" panose="02020603050405020304" pitchFamily="18" charset="0"/>
                <a:cs typeface="Times New Roman" panose="02020603050405020304" pitchFamily="18" charset="0"/>
              </a:rPr>
              <a:t>	</a:t>
            </a:r>
            <a:endParaRPr lang="ru-RU" dirty="0"/>
          </a:p>
        </p:txBody>
      </p:sp>
      <p:sp>
        <p:nvSpPr>
          <p:cNvPr id="3" name="Прямоугольник 2"/>
          <p:cNvSpPr/>
          <p:nvPr/>
        </p:nvSpPr>
        <p:spPr>
          <a:xfrm>
            <a:off x="370703" y="617838"/>
            <a:ext cx="11677136" cy="5324535"/>
          </a:xfrm>
          <a:prstGeom prst="rect">
            <a:avLst/>
          </a:prstGeom>
        </p:spPr>
        <p:txBody>
          <a:bodyPr wrap="square">
            <a:spAutoFit/>
          </a:bodyPr>
          <a:lstStyle/>
          <a:p>
            <a:pPr algn="just"/>
            <a:r>
              <a:rPr lang="ru-RU" sz="2000" dirty="0" err="1">
                <a:latin typeface="Times New Roman" panose="02020603050405020304" pitchFamily="18" charset="0"/>
                <a:cs typeface="Times New Roman" panose="02020603050405020304" pitchFamily="18" charset="0"/>
              </a:rPr>
              <a:t>Метрополиялық</a:t>
            </a:r>
            <a:r>
              <a:rPr lang="ru-RU" sz="2000" dirty="0">
                <a:latin typeface="Times New Roman" panose="02020603050405020304" pitchFamily="18" charset="0"/>
                <a:cs typeface="Times New Roman" panose="02020603050405020304" pitchFamily="18" charset="0"/>
              </a:rPr>
              <a:t> менталитет пен </a:t>
            </a:r>
            <a:r>
              <a:rPr lang="ru-RU" sz="2000" dirty="0" err="1">
                <a:latin typeface="Times New Roman" panose="02020603050405020304" pitchFamily="18" charset="0"/>
                <a:cs typeface="Times New Roman" panose="02020603050405020304" pitchFamily="18" charset="0"/>
              </a:rPr>
              <a:t>мәдениетті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күшпен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енгізу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Осыдан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келіп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мәңгүртсің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біреуді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айыптау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әділетсіздікке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жатады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Мәселе</a:t>
            </a:r>
            <a:r>
              <a:rPr lang="ru-RU" sz="2000" dirty="0">
                <a:latin typeface="Times New Roman" panose="02020603050405020304" pitchFamily="18" charset="0"/>
                <a:cs typeface="Times New Roman" panose="02020603050405020304" pitchFamily="18" charset="0"/>
              </a:rPr>
              <a:t> осы </a:t>
            </a:r>
            <a:r>
              <a:rPr lang="ru-RU" sz="2000" dirty="0" err="1">
                <a:latin typeface="Times New Roman" panose="02020603050405020304" pitchFamily="18" charset="0"/>
                <a:cs typeface="Times New Roman" panose="02020603050405020304" pitchFamily="18" charset="0"/>
              </a:rPr>
              <a:t>жағдайдан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құтылудың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жолдарын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айқындауда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отыр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жолы</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ұлттық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қайтадан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игеру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Алайда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мәңгүрттіктің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елестері</a:t>
            </a:r>
            <a:r>
              <a:rPr lang="ru-RU" sz="2000" dirty="0">
                <a:latin typeface="Times New Roman" panose="02020603050405020304" pitchFamily="18" charset="0"/>
                <a:cs typeface="Times New Roman" panose="02020603050405020304" pitchFamily="18" charset="0"/>
              </a:rPr>
              <a:t> аз </a:t>
            </a:r>
            <a:r>
              <a:rPr lang="ru-RU" sz="2000" dirty="0" err="1">
                <a:latin typeface="Times New Roman" panose="02020603050405020304" pitchFamily="18" charset="0"/>
                <a:cs typeface="Times New Roman" panose="02020603050405020304" pitchFamily="18" charset="0"/>
              </a:rPr>
              <a:t>емес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Мысалы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этномәдени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нигилизмді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кемсітушілікті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алайық</a:t>
            </a:r>
            <a:r>
              <a:rPr lang="ru-RU" sz="2000" dirty="0" smtClean="0">
                <a:latin typeface="Times New Roman" panose="02020603050405020304" pitchFamily="18" charset="0"/>
                <a:cs typeface="Times New Roman" panose="02020603050405020304" pitchFamily="18" charset="0"/>
              </a:rPr>
              <a:t>.</a:t>
            </a:r>
          </a:p>
          <a:p>
            <a:pPr algn="just"/>
            <a:endParaRPr lang="ru-RU" sz="2000" dirty="0">
              <a:latin typeface="Times New Roman" panose="02020603050405020304" pitchFamily="18" charset="0"/>
              <a:cs typeface="Times New Roman" panose="02020603050405020304" pitchFamily="18" charset="0"/>
            </a:endParaRPr>
          </a:p>
          <a:p>
            <a:pPr algn="just"/>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Еуропатектік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әдебиетті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айтпағанның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біздің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республикалық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басылымдардағы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кездесетін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мынадай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пайымдаулардың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төркініне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салайық</a:t>
            </a:r>
            <a:r>
              <a:rPr lang="ru-RU" sz="2000" dirty="0" smtClean="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көшпелілік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үрдістен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қалған</a:t>
            </a:r>
            <a:r>
              <a:rPr lang="ru-RU" sz="2000" dirty="0">
                <a:latin typeface="Times New Roman" panose="02020603050405020304" pitchFamily="18" charset="0"/>
                <a:cs typeface="Times New Roman" panose="02020603050405020304" pitchFamily="18" charset="0"/>
              </a:rPr>
              <a:t> реликт. </a:t>
            </a:r>
            <a:endParaRPr lang="ru-RU" sz="2000" dirty="0" smtClean="0">
              <a:latin typeface="Times New Roman" panose="02020603050405020304" pitchFamily="18" charset="0"/>
              <a:cs typeface="Times New Roman" panose="02020603050405020304" pitchFamily="18" charset="0"/>
            </a:endParaRPr>
          </a:p>
          <a:p>
            <a:pPr algn="just"/>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Көшпелілер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шынайы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мәдениетке</a:t>
            </a:r>
            <a:r>
              <a:rPr lang="ru-RU" sz="2000" dirty="0">
                <a:latin typeface="Times New Roman" panose="02020603050405020304" pitchFamily="18" charset="0"/>
                <a:cs typeface="Times New Roman" panose="02020603050405020304" pitchFamily="18" charset="0"/>
              </a:rPr>
              <a:t> жете </a:t>
            </a:r>
            <a:r>
              <a:rPr lang="ru-RU" sz="2000" dirty="0" err="1">
                <a:latin typeface="Times New Roman" panose="02020603050405020304" pitchFamily="18" charset="0"/>
                <a:cs typeface="Times New Roman" panose="02020603050405020304" pitchFamily="18" charset="0"/>
              </a:rPr>
              <a:t>алмаған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мәдениет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сөз</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арабша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мағынасын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білдіреді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сондықтан</a:t>
            </a:r>
            <a:r>
              <a:rPr lang="ru-RU" sz="2000" dirty="0">
                <a:latin typeface="Times New Roman" panose="02020603050405020304" pitchFamily="18" charset="0"/>
                <a:cs typeface="Times New Roman" panose="02020603050405020304" pitchFamily="18" charset="0"/>
              </a:rPr>
              <a:t> оны тек </a:t>
            </a:r>
            <a:r>
              <a:rPr lang="ru-RU" sz="2000" dirty="0" err="1">
                <a:latin typeface="Times New Roman" panose="02020603050405020304" pitchFamily="18" charset="0"/>
                <a:cs typeface="Times New Roman" panose="02020603050405020304" pitchFamily="18" charset="0"/>
              </a:rPr>
              <a:t>отырықшылардың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үлесі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жариялау</a:t>
            </a:r>
            <a:r>
              <a:rPr lang="ru-RU" sz="2000" dirty="0" smtClean="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Психологиялық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зерттеулер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республикада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екі</a:t>
            </a:r>
            <a:r>
              <a:rPr lang="ru-RU" sz="2000" dirty="0">
                <a:latin typeface="Times New Roman" panose="02020603050405020304" pitchFamily="18" charset="0"/>
                <a:cs typeface="Times New Roman" panose="02020603050405020304" pitchFamily="18" charset="0"/>
              </a:rPr>
              <a:t> тип бар </a:t>
            </a:r>
            <a:r>
              <a:rPr lang="ru-RU" sz="2000" dirty="0" err="1">
                <a:latin typeface="Times New Roman" panose="02020603050405020304" pitchFamily="18" charset="0"/>
                <a:cs typeface="Times New Roman" panose="02020603050405020304" pitchFamily="18" charset="0"/>
              </a:rPr>
              <a:t>екендігін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көрсетеді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біріншіден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психодиагностикаға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икемді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еуропаорталықтандырылған</a:t>
            </a:r>
            <a:r>
              <a:rPr lang="ru-RU" sz="2000" dirty="0">
                <a:latin typeface="Times New Roman" panose="02020603050405020304" pitchFamily="18" charset="0"/>
                <a:cs typeface="Times New Roman" panose="02020603050405020304" pitchFamily="18" charset="0"/>
              </a:rPr>
              <a:t>» тип, </a:t>
            </a:r>
            <a:endParaRPr lang="ru-RU" sz="2000" dirty="0" smtClean="0">
              <a:latin typeface="Times New Roman" panose="02020603050405020304" pitchFamily="18" charset="0"/>
              <a:cs typeface="Times New Roman" panose="02020603050405020304" pitchFamily="18" charset="0"/>
            </a:endParaRPr>
          </a:p>
          <a:p>
            <a:pPr algn="just"/>
            <a:r>
              <a:rPr lang="ru-RU" sz="2000" dirty="0" err="1" smtClean="0">
                <a:latin typeface="Times New Roman" panose="02020603050405020304" pitchFamily="18" charset="0"/>
                <a:cs typeface="Times New Roman" panose="02020603050405020304" pitchFamily="18" charset="0"/>
              </a:rPr>
              <a:t>екіншісі</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этноорталықтық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мінез-құлыққа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және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дінге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бағдарланған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ортодоксты-азиялық</a:t>
            </a:r>
            <a:r>
              <a:rPr lang="ru-RU" sz="2000" dirty="0">
                <a:latin typeface="Times New Roman" panose="02020603050405020304" pitchFamily="18" charset="0"/>
                <a:cs typeface="Times New Roman" panose="02020603050405020304" pitchFamily="18" charset="0"/>
              </a:rPr>
              <a:t>» тип</a:t>
            </a:r>
            <a:r>
              <a:rPr lang="ru-RU" sz="2000" dirty="0" smtClean="0">
                <a:latin typeface="Times New Roman" panose="02020603050405020304" pitchFamily="18" charset="0"/>
                <a:cs typeface="Times New Roman" panose="02020603050405020304" pitchFamily="18" charset="0"/>
              </a:rPr>
              <a:t>.</a:t>
            </a:r>
          </a:p>
          <a:p>
            <a:pPr algn="just"/>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Түрік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халықтарының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мұрасының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түбінде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арийлік</a:t>
            </a:r>
            <a:r>
              <a:rPr lang="ru-RU" sz="2000" dirty="0">
                <a:latin typeface="Times New Roman" panose="02020603050405020304" pitchFamily="18" charset="0"/>
                <a:cs typeface="Times New Roman" panose="02020603050405020304" pitchFamily="18" charset="0"/>
              </a:rPr>
              <a:t> архетип </a:t>
            </a:r>
            <a:r>
              <a:rPr lang="ru-RU" sz="2000" dirty="0" err="1">
                <a:latin typeface="Times New Roman" panose="02020603050405020304" pitchFamily="18" charset="0"/>
                <a:cs typeface="Times New Roman" panose="02020603050405020304" pitchFamily="18" charset="0"/>
              </a:rPr>
              <a:t>жатыр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олардың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мәдени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жетістіктері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ирандық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баулудың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нәтижесінде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қалыптасқан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Кейбір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зерттеушілердің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түпкі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атамызда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нәсілдік</a:t>
            </a:r>
            <a:r>
              <a:rPr lang="ru-RU" sz="2000" dirty="0">
                <a:latin typeface="Times New Roman" panose="02020603050405020304" pitchFamily="18" charset="0"/>
                <a:cs typeface="Times New Roman" panose="02020603050405020304" pitchFamily="18" charset="0"/>
              </a:rPr>
              <a:t> тип </a:t>
            </a:r>
            <a:r>
              <a:rPr lang="ru-RU" sz="2000" dirty="0" err="1">
                <a:latin typeface="Times New Roman" panose="02020603050405020304" pitchFamily="18" charset="0"/>
                <a:cs typeface="Times New Roman" panose="02020603050405020304" pitchFamily="18" charset="0"/>
              </a:rPr>
              <a:t>басым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болған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сондықтан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арийлер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жариялауы</a:t>
            </a:r>
            <a:r>
              <a:rPr lang="ru-RU" sz="2000" dirty="0">
                <a:latin typeface="Times New Roman" panose="02020603050405020304" pitchFamily="18" charset="0"/>
                <a:cs typeface="Times New Roman" panose="02020603050405020304" pitchFamily="18" charset="0"/>
              </a:rPr>
              <a:t> да </a:t>
            </a:r>
            <a:r>
              <a:rPr lang="ru-RU" sz="2000" dirty="0" err="1">
                <a:latin typeface="Times New Roman" panose="02020603050405020304" pitchFamily="18" charset="0"/>
                <a:cs typeface="Times New Roman" panose="02020603050405020304" pitchFamily="18" charset="0"/>
              </a:rPr>
              <a:t>кездеседі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тілдік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топтың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әртүрлі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нәсілдерден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құралу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мүмкіндігін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ескерген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жөн</a:t>
            </a:r>
            <a:r>
              <a:rPr lang="ru-RU"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37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lashVTI">
  <a:themeElements>
    <a:clrScheme name="AnalogousFromLightSeedLeftStep">
      <a:dk1>
        <a:srgbClr val="000000"/>
      </a:dk1>
      <a:lt1>
        <a:srgbClr val="FFFFFF"/>
      </a:lt1>
      <a:dk2>
        <a:srgbClr val="1B2F2E"/>
      </a:dk2>
      <a:lt2>
        <a:srgbClr val="F1F0F3"/>
      </a:lt2>
      <a:accent1>
        <a:srgbClr val="9BA678"/>
      </a:accent1>
      <a:accent2>
        <a:srgbClr val="ACA26E"/>
      </a:accent2>
      <a:accent3>
        <a:srgbClr val="BF977B"/>
      </a:accent3>
      <a:accent4>
        <a:srgbClr val="BF7A7A"/>
      </a:accent4>
      <a:accent5>
        <a:srgbClr val="C990A8"/>
      </a:accent5>
      <a:accent6>
        <a:srgbClr val="BF7AB4"/>
      </a:accent6>
      <a:hlink>
        <a:srgbClr val="7D6CB0"/>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5" ma:contentTypeDescription="Создание документа." ma:contentTypeScope="" ma:versionID="d96ea21b06c8175c7889a90b45d03e0d">
  <xsd:schema xmlns:xsd="http://www.w3.org/2001/XMLSchema" xmlns:xs="http://www.w3.org/2001/XMLSchema" xmlns:p="http://schemas.microsoft.com/office/2006/metadata/properties" xmlns:ns2="8e581a04-dec2-4c74-bcdf-17bd6cd87295" targetNamespace="http://schemas.microsoft.com/office/2006/metadata/properties" ma:root="true" ma:fieldsID="96051a2cd40091403dccb4dd4eb7df04" ns2:_="">
    <xsd:import namespace="8e581a04-dec2-4c74-bcdf-17bd6cd872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60F6B-B010-49CE-9B22-86C2530A56A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209C77-0501-4BF1-89A7-D2E6C13F29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1B72BE-7840-4138-8B9B-688DB12314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436</TotalTime>
  <Words>526</Words>
  <Application>Microsoft Office PowerPoint</Application>
  <PresentationFormat>Произвольный</PresentationFormat>
  <Paragraphs>59</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SplashVTI</vt:lpstr>
      <vt:lpstr> Пән атауы: Кәсіби қазақ тілі - Рухани жаңғыру.  Дәріс: Мәдениет түрлеріне қарай классификациялау: «индивидуализм және коллективизм».</vt:lpstr>
      <vt:lpstr> Мәдениеттегі ең маңызды құбылыс, ең маңызды үрдіс ол әрине тілмен байланысты. Тіл және мәдениет мәселелерімен айналысатын ғылымды лингвомәдениеттану деп атайды. Себебі, тіл – бұл адамның құдіреттілігін білдіретін, адамның шыңдығын анықтайтын ең негізгі құралдардың бірі болып табылады. Егер біз тілдің анықтамаларына өте қысқаша тоқталатын болсақ, тіл ең бірінші ретте қарым-қатынас құралы, коммуникациялық феномен болып табылады.   Ауызекі мәдениет Жазбаша мәдениет   Лингвомәдениеттанулық бірліктердің аумағы көлемді әрі жан- жақты: а) мифологизацияланған тілдік бірліктер; архетиптер, мифологемалар, салт-дәстүр, наным-сенімдер, ә) тілдің паремиологиялық фонды, б) тілдің фразеологиялық қоры, в) эталондар, стереотиптер, символдар; г) метафоралар, тілдік образдар; д) тілдік мінез-құлық, тілдік этикет аумағы және т.б.  </vt:lpstr>
      <vt:lpstr> Қазіргі қазақ мәдениетіндегі негізгі мәдени-әлеуметтік типтерге көшейік. Мәселенің бұрын зерттелмегенін аңғару қиын емес. Мәдени-әлеуметтік тип ғылымда қалыптасқан қағидаларды талдаудың нәтижесінен гөрі, өмір идеяларын жалпылаудың тәжірибесіне жақын.  Архаикалық тип Мәдени идентификация (теңестіру) адамның, белгілі бір нақтылы мәдени ортада өзін-өзі сезіну деңгейіне байланысты. Адам туғанынан құндылықтар жүйесін, әдетте, сол күйінде дайын қабылдайды (отбасылық, топтық, этностық, мемлекеттік, өркениеттік тағы басқа). Еркін таңдау қабілеті тек шығармашылық типтегі адамдарға тән. Бұл ретте, әсіресе этникалық сананың тұрақтылығын, рәміздері (мифтері, аңыздары, мұраттары, қасиетті символдары, салттары тағы басқа) мен дүниетанымының өткен кезден сусындап тұратынын ескерген жөн. </vt:lpstr>
      <vt:lpstr> Этномәдени сана «біз және біз емес» деген ажыратушылық оппозицияға негізделген. Бұл сана адамды өткен тарихқа басты назар аударып, этностың түп-тамырларын құрметтеуге шақырады. Бұл — жағымды әрі қажетті талап. Өзін сыйламаған, басқаны да сыйлай алмайды. Архаизм Алайда, этномәдени ментальдықтың әсіре бейнеленген типтері бар. Олардың бірі — архаизм. Архаизм— мәдениеттің өтіп кеткен сатыларын қайтадан қалпына келтіруге бағытталған талпыныс. Бұл типке зерттеушілер кейде «дәстүршілдік», «ортодокстық», «фундаменталиста», «партикулярлық» сияқты белгілерді де қосады. Шынында да, мәдени жүйе өзін өзі сақтап қалғысы келеді, тұрақты бастауларынан алыс болмауды қалайды. Екінші жағынан алғанда, адамның шығармашылдығы, жасампаздығы, жаңашылдығы белгілі. Осы екі тенденция бір-бірімен тайталаста болады.</vt:lpstr>
      <vt:lpstr> Архаистік бағдар туралы бірнеше деректер келтірейік. Бұл мәселені А. Тойнби жан-жақты қарастырған. Оның пікірі бойынша, архаистік мәдени бағдар мінез-құлық бітімдерінде, өнерде, тілде, дінде, экономика мен саясатта байқалады. Мысалы, Алмания тарихындағы тевтонизм, таза қанды арийлік идеялары мен фашистік-корпоративтік мемлекет құру тәжірибесі, Израильдегі өлі тіл ивритті тірілту әрекеті, Үндістандағы санскритті қалпына келтіру талпыныстары, Рим императоры Августың христиандықты көне тайпалық діндермен алмастыруға тырысуы осы архаизмнің көріністері болып табылады. Фундаменталистік дүниетаным тіршіліктің негізгі принциптеріне сәйкес келмейді.  Дж. Холденнің эволюциялық ілімі бойынша табиғи сұрыптаудың нәтижесіңде ішкі өзгерістерге бейімделмеген жүйе дегенарцияға ұшырайды. Ал кибернетик Росс Эшби жабық және кесімді ұйымдастырылған жүйелерде энтропия артып, коллапстық қалып туады дейді. Мұның мәдениетке не қатысы бар деушілердің де табылуы мүмкін. Алайда мәдениет бүкіл әлемдік заңдылықтардан тыс болатын «мәңгі двигатель» емес.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30</cp:revision>
  <dcterms:created xsi:type="dcterms:W3CDTF">2022-01-23T18:59:28Z</dcterms:created>
  <dcterms:modified xsi:type="dcterms:W3CDTF">2022-02-19T13:41:28Z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ies>
</file>