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8" r:id="rId6"/>
    <p:sldId id="259" r:id="rId7"/>
    <p:sldId id="260" r:id="rId8"/>
    <p:sldId id="261" r:id="rId9"/>
    <p:sldId id="263" r:id="rId10"/>
    <p:sldId id="278" r:id="rId11"/>
    <p:sldId id="279" r:id="rId12"/>
    <p:sldId id="280" r:id="rId13"/>
    <p:sldId id="281" r:id="rId14"/>
    <p:sldId id="282" r:id="rId15"/>
    <p:sldId id="283" r:id="rId16"/>
    <p:sldId id="284" r:id="rId17"/>
    <p:sldId id="285" r:id="rId18"/>
    <p:sldId id="286" r:id="rId19"/>
    <p:sldId id="287" r:id="rId20"/>
    <p:sldId id="277"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p:scale>
          <a:sx n="77" d="100"/>
          <a:sy n="77" d="100"/>
        </p:scale>
        <p:origin x="-3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ьmira T. Teleuova" userId="S::e.teleuova@kbtu.kz::4b0dde09-8929-4126-9588-189baf85d1cf" providerId="AD" clId="Web-{4A3501CB-A2DC-46D5-8A93-61572EE9E0AE}"/>
    <pc:docChg chg="modSld addMainMaster delMainMaster">
      <pc:chgData name="Elьmira T. Teleuova" userId="S::e.teleuova@kbtu.kz::4b0dde09-8929-4126-9588-189baf85d1cf" providerId="AD" clId="Web-{4A3501CB-A2DC-46D5-8A93-61572EE9E0AE}" dt="2022-01-23T19:00:40.696" v="0"/>
      <pc:docMkLst>
        <pc:docMk/>
      </pc:docMkLst>
      <pc:sldChg chg="addSp modSp mod setBg modClrScheme chgLayout">
        <pc:chgData name="Elьmira T. Teleuova" userId="S::e.teleuova@kbtu.kz::4b0dde09-8929-4126-9588-189baf85d1cf" providerId="AD" clId="Web-{4A3501CB-A2DC-46D5-8A93-61572EE9E0AE}" dt="2022-01-23T19:00:40.696" v="0"/>
        <pc:sldMkLst>
          <pc:docMk/>
          <pc:sldMk cId="1351651579" sldId="256"/>
        </pc:sldMkLst>
        <pc:spChg chg="mod">
          <ac:chgData name="Elьmira T. Teleuova" userId="S::e.teleuova@kbtu.kz::4b0dde09-8929-4126-9588-189baf85d1cf" providerId="AD" clId="Web-{4A3501CB-A2DC-46D5-8A93-61572EE9E0AE}" dt="2022-01-23T19:00:40.696" v="0"/>
          <ac:spMkLst>
            <pc:docMk/>
            <pc:sldMk cId="1351651579" sldId="256"/>
            <ac:spMk id="2" creationId="{00000000-0000-0000-0000-000000000000}"/>
          </ac:spMkLst>
        </pc:spChg>
        <pc:spChg chg="mod">
          <ac:chgData name="Elьmira T. Teleuova" userId="S::e.teleuova@kbtu.kz::4b0dde09-8929-4126-9588-189baf85d1cf" providerId="AD" clId="Web-{4A3501CB-A2DC-46D5-8A93-61572EE9E0AE}" dt="2022-01-23T19:00:40.696" v="0"/>
          <ac:spMkLst>
            <pc:docMk/>
            <pc:sldMk cId="1351651579" sldId="256"/>
            <ac:spMk id="3" creationId="{00000000-0000-0000-0000-000000000000}"/>
          </ac:spMkLst>
        </pc:spChg>
        <pc:spChg chg="add">
          <ac:chgData name="Elьmira T. Teleuova" userId="S::e.teleuova@kbtu.kz::4b0dde09-8929-4126-9588-189baf85d1cf" providerId="AD" clId="Web-{4A3501CB-A2DC-46D5-8A93-61572EE9E0AE}" dt="2022-01-23T19:00:40.696" v="0"/>
          <ac:spMkLst>
            <pc:docMk/>
            <pc:sldMk cId="1351651579" sldId="256"/>
            <ac:spMk id="9" creationId="{06E15305-164C-44CD-9E0F-420C2DC1B32A}"/>
          </ac:spMkLst>
        </pc:spChg>
        <pc:spChg chg="add">
          <ac:chgData name="Elьmira T. Teleuova" userId="S::e.teleuova@kbtu.kz::4b0dde09-8929-4126-9588-189baf85d1cf" providerId="AD" clId="Web-{4A3501CB-A2DC-46D5-8A93-61572EE9E0AE}" dt="2022-01-23T19:00:40.696" v="0"/>
          <ac:spMkLst>
            <pc:docMk/>
            <pc:sldMk cId="1351651579" sldId="256"/>
            <ac:spMk id="11" creationId="{C49B6340-9D54-4548-B87C-24BA7EA53A56}"/>
          </ac:spMkLst>
        </pc:spChg>
        <pc:spChg chg="add">
          <ac:chgData name="Elьmira T. Teleuova" userId="S::e.teleuova@kbtu.kz::4b0dde09-8929-4126-9588-189baf85d1cf" providerId="AD" clId="Web-{4A3501CB-A2DC-46D5-8A93-61572EE9E0AE}" dt="2022-01-23T19:00:40.696" v="0"/>
          <ac:spMkLst>
            <pc:docMk/>
            <pc:sldMk cId="1351651579" sldId="256"/>
            <ac:spMk id="13" creationId="{F1D5403D-09EC-41DB-B916-A09C0E5AEC2B}"/>
          </ac:spMkLst>
        </pc:spChg>
        <pc:picChg chg="add">
          <ac:chgData name="Elьmira T. Teleuova" userId="S::e.teleuova@kbtu.kz::4b0dde09-8929-4126-9588-189baf85d1cf" providerId="AD" clId="Web-{4A3501CB-A2DC-46D5-8A93-61572EE9E0AE}" dt="2022-01-23T19:00:40.696" v="0"/>
          <ac:picMkLst>
            <pc:docMk/>
            <pc:sldMk cId="1351651579" sldId="256"/>
            <ac:picMk id="4" creationId="{CA5BBA7F-351C-468B-8BB5-39E05E27E292}"/>
          </ac:picMkLst>
        </pc:picChg>
      </pc:sldChg>
      <pc:sldMasterChg chg="del delSldLayout">
        <pc:chgData name="Elьmira T. Teleuova" userId="S::e.teleuova@kbtu.kz::4b0dde09-8929-4126-9588-189baf85d1cf" providerId="AD" clId="Web-{4A3501CB-A2DC-46D5-8A93-61572EE9E0AE}" dt="2022-01-23T19:00:40.696" v="0"/>
        <pc:sldMasterMkLst>
          <pc:docMk/>
          <pc:sldMasterMk cId="3154979492" sldId="2147483648"/>
        </pc:sldMasterMkLst>
        <pc:sldLayoutChg chg="del">
          <pc:chgData name="Elьmira T. Teleuova" userId="S::e.teleuova@kbtu.kz::4b0dde09-8929-4126-9588-189baf85d1cf" providerId="AD" clId="Web-{4A3501CB-A2DC-46D5-8A93-61572EE9E0AE}" dt="2022-01-23T19:00:40.696" v="0"/>
          <pc:sldLayoutMkLst>
            <pc:docMk/>
            <pc:sldMasterMk cId="3154979492" sldId="2147483648"/>
            <pc:sldLayoutMk cId="161079921" sldId="2147483649"/>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703711724" sldId="2147483650"/>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4076369896" sldId="2147483651"/>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625762208" sldId="2147483652"/>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188002762" sldId="2147483653"/>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295335545" sldId="2147483654"/>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1988754143" sldId="2147483655"/>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3665695281" sldId="2147483656"/>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134169247" sldId="2147483657"/>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065727480" sldId="2147483658"/>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812261758" sldId="2147483659"/>
          </pc:sldLayoutMkLst>
        </pc:sldLayoutChg>
      </pc:sldMasterChg>
      <pc:sldMasterChg chg="add addSldLayout">
        <pc:chgData name="Elьmira T. Teleuova" userId="S::e.teleuova@kbtu.kz::4b0dde09-8929-4126-9588-189baf85d1cf" providerId="AD" clId="Web-{4A3501CB-A2DC-46D5-8A93-61572EE9E0AE}" dt="2022-01-23T19:00:40.696" v="0"/>
        <pc:sldMasterMkLst>
          <pc:docMk/>
          <pc:sldMasterMk cId="1777058741" sldId="2147483725"/>
        </pc:sldMasterMkLst>
        <pc:sldLayoutChg chg="add">
          <pc:chgData name="Elьmira T. Teleuova" userId="S::e.teleuova@kbtu.kz::4b0dde09-8929-4126-9588-189baf85d1cf" providerId="AD" clId="Web-{4A3501CB-A2DC-46D5-8A93-61572EE9E0AE}" dt="2022-01-23T19:00:40.696" v="0"/>
          <pc:sldLayoutMkLst>
            <pc:docMk/>
            <pc:sldMasterMk cId="1777058741" sldId="2147483725"/>
            <pc:sldLayoutMk cId="1662730478" sldId="2147483714"/>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814375269" sldId="2147483715"/>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3044122242" sldId="2147483716"/>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2107886597" sldId="2147483717"/>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375824281" sldId="2147483718"/>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889132944" sldId="2147483719"/>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218841030" sldId="2147483720"/>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083387822" sldId="2147483721"/>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392731614" sldId="2147483722"/>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73042547" sldId="2147483723"/>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765706534"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2/27/2022</a:t>
            </a:fld>
            <a:endParaRPr lang="en-US"/>
          </a:p>
        </p:txBody>
      </p:sp>
      <p:sp>
        <p:nvSpPr>
          <p:cNvPr id="5" name="Footer Placeholder 4">
            <a:extLst>
              <a:ext uri="{FF2B5EF4-FFF2-40B4-BE49-F238E27FC236}">
                <a16:creationId xmlns=""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884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2/27/2022</a:t>
            </a:fld>
            <a:endParaRPr lang="en-US"/>
          </a:p>
        </p:txBody>
      </p:sp>
      <p:sp>
        <p:nvSpPr>
          <p:cNvPr id="5" name="Footer Placeholder 4">
            <a:extLst>
              <a:ext uri="{FF2B5EF4-FFF2-40B4-BE49-F238E27FC236}">
                <a16:creationId xmlns=""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0788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2/27/2022</a:t>
            </a:fld>
            <a:endParaRPr lang="en-US"/>
          </a:p>
        </p:txBody>
      </p:sp>
      <p:sp>
        <p:nvSpPr>
          <p:cNvPr id="5" name="Footer Placeholder 4">
            <a:extLst>
              <a:ext uri="{FF2B5EF4-FFF2-40B4-BE49-F238E27FC236}">
                <a16:creationId xmlns=""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8913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2/27/2022</a:t>
            </a:fld>
            <a:endParaRPr lang="en-US"/>
          </a:p>
        </p:txBody>
      </p:sp>
      <p:sp>
        <p:nvSpPr>
          <p:cNvPr id="5" name="Footer Placeholder 4">
            <a:extLst>
              <a:ext uri="{FF2B5EF4-FFF2-40B4-BE49-F238E27FC236}">
                <a16:creationId xmlns=""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3387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2/27/2022</a:t>
            </a:fld>
            <a:endParaRPr lang="en-US"/>
          </a:p>
        </p:txBody>
      </p:sp>
      <p:sp>
        <p:nvSpPr>
          <p:cNvPr id="5" name="Footer Placeholder 4">
            <a:extLst>
              <a:ext uri="{FF2B5EF4-FFF2-40B4-BE49-F238E27FC236}">
                <a16:creationId xmlns=""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273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2/27/2022</a:t>
            </a:fld>
            <a:endParaRPr lang="en-US"/>
          </a:p>
        </p:txBody>
      </p:sp>
      <p:sp>
        <p:nvSpPr>
          <p:cNvPr id="6" name="Footer Placeholder 5">
            <a:extLst>
              <a:ext uri="{FF2B5EF4-FFF2-40B4-BE49-F238E27FC236}">
                <a16:creationId xmlns=""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304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2/27/2022</a:t>
            </a:fld>
            <a:endParaRPr lang="en-US"/>
          </a:p>
        </p:txBody>
      </p:sp>
      <p:sp>
        <p:nvSpPr>
          <p:cNvPr id="8" name="Footer Placeholder 7">
            <a:extLst>
              <a:ext uri="{FF2B5EF4-FFF2-40B4-BE49-F238E27FC236}">
                <a16:creationId xmlns=""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570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2/27/2022</a:t>
            </a:fld>
            <a:endParaRPr lang="en-US"/>
          </a:p>
        </p:txBody>
      </p:sp>
      <p:sp>
        <p:nvSpPr>
          <p:cNvPr id="4" name="Footer Placeholder 3">
            <a:extLst>
              <a:ext uri="{FF2B5EF4-FFF2-40B4-BE49-F238E27FC236}">
                <a16:creationId xmlns=""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582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2/27/2022</a:t>
            </a:fld>
            <a:endParaRPr lang="en-US"/>
          </a:p>
        </p:txBody>
      </p:sp>
      <p:sp>
        <p:nvSpPr>
          <p:cNvPr id="3" name="Footer Placeholder 2">
            <a:extLst>
              <a:ext uri="{FF2B5EF4-FFF2-40B4-BE49-F238E27FC236}">
                <a16:creationId xmlns=""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6273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2/27/2022</a:t>
            </a:fld>
            <a:endParaRPr lang="en-US"/>
          </a:p>
        </p:txBody>
      </p:sp>
      <p:sp>
        <p:nvSpPr>
          <p:cNvPr id="6" name="Footer Placeholder 5">
            <a:extLst>
              <a:ext uri="{FF2B5EF4-FFF2-40B4-BE49-F238E27FC236}">
                <a16:creationId xmlns=""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1437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2/27/2022</a:t>
            </a:fld>
            <a:endParaRPr lang="en-US"/>
          </a:p>
        </p:txBody>
      </p:sp>
      <p:sp>
        <p:nvSpPr>
          <p:cNvPr id="6" name="Footer Placeholder 5">
            <a:extLst>
              <a:ext uri="{FF2B5EF4-FFF2-40B4-BE49-F238E27FC236}">
                <a16:creationId xmlns=""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4412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 xmlns:a16="http://schemas.microsoft.com/office/drawing/2014/main" id="{4D39700F-2B10-4402-A7DD-06EE2245880D}"/>
              </a:ext>
              <a:ext uri="{C183D7F6-B498-43B3-948B-1728B52AA6E4}">
                <adec:decorative xmlns=""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2/27/2022</a:t>
            </a:fld>
            <a:endParaRPr lang="en-US" dirty="0"/>
          </a:p>
        </p:txBody>
      </p:sp>
      <p:sp>
        <p:nvSpPr>
          <p:cNvPr id="5" name="Footer Placeholder 4">
            <a:extLst>
              <a:ext uri="{FF2B5EF4-FFF2-40B4-BE49-F238E27FC236}">
                <a16:creationId xmlns=""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77705874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6E15305-164C-44CD-9E0F-420C2DC1B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 xmlns:a16="http://schemas.microsoft.com/office/drawing/2014/main" id="{C49B6340-9D54-4548-B87C-24BA7EA53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 xmlns:a16="http://schemas.microsoft.com/office/drawing/2014/main" id="{CA5BBA7F-351C-468B-8BB5-39E05E27E292}"/>
              </a:ext>
            </a:extLst>
          </p:cNvPr>
          <p:cNvPicPr>
            <a:picLocks noChangeAspect="1"/>
          </p:cNvPicPr>
          <p:nvPr/>
        </p:nvPicPr>
        <p:blipFill rotWithShape="1">
          <a:blip r:embed="rId2"/>
          <a:srcRect l="9630" r="13849" b="3"/>
          <a:stretch/>
        </p:blipFill>
        <p:spPr>
          <a:xfrm>
            <a:off x="-50042" y="-39158"/>
            <a:ext cx="7918858" cy="6897158"/>
          </a:xfrm>
          <a:prstGeom prst="rect">
            <a:avLst/>
          </a:prstGeom>
        </p:spPr>
      </p:pic>
      <p:sp useBgFill="1">
        <p:nvSpPr>
          <p:cNvPr id="13" name="Freeform: Shape 12">
            <a:extLst>
              <a:ext uri="{FF2B5EF4-FFF2-40B4-BE49-F238E27FC236}">
                <a16:creationId xmlns="" xmlns:a16="http://schemas.microsoft.com/office/drawing/2014/main" id="{F1D5403D-09EC-41DB-B916-A09C0E5AEC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6944498" y="951469"/>
            <a:ext cx="5090984" cy="3669958"/>
          </a:xfrm>
        </p:spPr>
        <p:txBody>
          <a:bodyPr>
            <a:noAutofit/>
          </a:bodyPr>
          <a:lstStyle/>
          <a:p>
            <a:pPr algn="ctr"/>
            <a:r>
              <a:rPr lang="ru-RU" sz="2800" dirty="0" smtClean="0">
                <a:latin typeface="Arial" panose="020B0604020202020204" pitchFamily="34" charset="0"/>
                <a:cs typeface="Arial" panose="020B0604020202020204" pitchFamily="34" charset="0"/>
              </a:rPr>
              <a:t/>
            </a:r>
            <a:br>
              <a:rPr lang="ru-RU" sz="2800" dirty="0" smtClean="0">
                <a:latin typeface="Arial" panose="020B0604020202020204" pitchFamily="34" charset="0"/>
                <a:cs typeface="Arial" panose="020B0604020202020204" pitchFamily="34" charset="0"/>
              </a:rPr>
            </a:br>
            <a:r>
              <a:rPr lang="ru-RU" sz="2800" dirty="0" err="1" smtClean="0">
                <a:latin typeface="Arial" panose="020B0604020202020204" pitchFamily="34" charset="0"/>
                <a:cs typeface="Arial" panose="020B0604020202020204" pitchFamily="34" charset="0"/>
              </a:rPr>
              <a:t>Пән</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атауы</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Кәсіби</a:t>
            </a:r>
            <a:r>
              <a:rPr lang="ru-RU" sz="2800" dirty="0" smtClean="0">
                <a:latin typeface="Arial" panose="020B0604020202020204" pitchFamily="34" charset="0"/>
                <a:cs typeface="Arial" panose="020B0604020202020204" pitchFamily="34" charset="0"/>
              </a:rPr>
              <a:t> </a:t>
            </a:r>
            <a:r>
              <a:rPr lang="ru-RU" sz="2800" dirty="0" err="1">
                <a:latin typeface="Arial" panose="020B0604020202020204" pitchFamily="34" charset="0"/>
                <a:cs typeface="Arial" panose="020B0604020202020204" pitchFamily="34" charset="0"/>
              </a:rPr>
              <a:t>қазақ</a:t>
            </a:r>
            <a:r>
              <a:rPr lang="ru-RU" sz="2800" dirty="0">
                <a:latin typeface="Arial" panose="020B0604020202020204" pitchFamily="34" charset="0"/>
                <a:cs typeface="Arial" panose="020B0604020202020204" pitchFamily="34" charset="0"/>
              </a:rPr>
              <a:t> </a:t>
            </a:r>
            <a:r>
              <a:rPr lang="ru-RU" sz="2800" dirty="0" err="1">
                <a:latin typeface="Arial" panose="020B0604020202020204" pitchFamily="34" charset="0"/>
                <a:cs typeface="Arial" panose="020B0604020202020204" pitchFamily="34" charset="0"/>
              </a:rPr>
              <a:t>тілі</a:t>
            </a:r>
            <a:r>
              <a:rPr lang="ru-RU" sz="2800" dirty="0">
                <a:latin typeface="Arial" panose="020B0604020202020204" pitchFamily="34" charset="0"/>
                <a:cs typeface="Arial" panose="020B0604020202020204" pitchFamily="34" charset="0"/>
              </a:rPr>
              <a:t> </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Рухани</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жаңғыру</a:t>
            </a:r>
            <a:r>
              <a:rPr lang="ru-RU" sz="2800" dirty="0" smtClean="0">
                <a:latin typeface="Arial" panose="020B0604020202020204" pitchFamily="34" charset="0"/>
                <a:cs typeface="Arial" panose="020B0604020202020204" pitchFamily="34" charset="0"/>
              </a:rPr>
              <a:t>.</a:t>
            </a:r>
            <a:br>
              <a:rPr lang="ru-RU" sz="2800" dirty="0" smtClean="0">
                <a:latin typeface="Arial" panose="020B0604020202020204" pitchFamily="34" charset="0"/>
                <a:cs typeface="Arial" panose="020B0604020202020204" pitchFamily="34" charset="0"/>
              </a:rPr>
            </a:br>
            <a:r>
              <a:rPr lang="ru-RU" sz="2800" dirty="0" smtClean="0">
                <a:latin typeface="Arial" panose="020B0604020202020204" pitchFamily="34" charset="0"/>
                <a:cs typeface="Arial" panose="020B0604020202020204" pitchFamily="34" charset="0"/>
              </a:rPr>
              <a:t/>
            </a:r>
            <a:br>
              <a:rPr lang="ru-RU" sz="2800" dirty="0" smtClean="0">
                <a:latin typeface="Arial" panose="020B0604020202020204" pitchFamily="34" charset="0"/>
                <a:cs typeface="Arial" panose="020B0604020202020204" pitchFamily="34" charset="0"/>
              </a:rPr>
            </a:br>
            <a:r>
              <a:rPr lang="ru-RU" sz="2800" dirty="0" err="1" smtClean="0">
                <a:latin typeface="Arial" panose="020B0604020202020204" pitchFamily="34" charset="0"/>
                <a:cs typeface="Arial" panose="020B0604020202020204" pitchFamily="34" charset="0"/>
              </a:rPr>
              <a:t>Дәріс</a:t>
            </a:r>
            <a:r>
              <a:rPr lang="ru-RU" sz="2800" dirty="0" smtClean="0">
                <a:latin typeface="Arial" panose="020B0604020202020204" pitchFamily="34" charset="0"/>
                <a:cs typeface="Arial" panose="020B0604020202020204" pitchFamily="34" charset="0"/>
              </a:rPr>
              <a:t>: </a:t>
            </a:r>
            <a:r>
              <a:rPr lang="kk-KZ" sz="2800" dirty="0"/>
              <a:t>.«Болашаққа бағ­­дар: рухани жаңғыру» бұқаралық сананы өзгертудің басты қадамы.</a:t>
            </a:r>
            <a:r>
              <a:rPr lang="ru-RU" sz="2800" dirty="0"/>
              <a:t/>
            </a:r>
            <a:br>
              <a:rPr lang="ru-RU" sz="2800" dirty="0"/>
            </a:br>
            <a:endParaRPr lang="ru-RU" sz="2800" dirty="0"/>
          </a:p>
        </p:txBody>
      </p:sp>
      <p:sp>
        <p:nvSpPr>
          <p:cNvPr id="3" name="Подзаголовок 2"/>
          <p:cNvSpPr>
            <a:spLocks noGrp="1"/>
          </p:cNvSpPr>
          <p:nvPr>
            <p:ph type="subTitle" idx="1"/>
          </p:nvPr>
        </p:nvSpPr>
        <p:spPr>
          <a:xfrm>
            <a:off x="7661189" y="4572000"/>
            <a:ext cx="3723503" cy="1427206"/>
          </a:xfrm>
        </p:spPr>
        <p:txBody>
          <a:bodyPr>
            <a:normAutofit fontScale="92500" lnSpcReduction="20000"/>
          </a:bodyPr>
          <a:lstStyle/>
          <a:p>
            <a:pPr algn="r"/>
            <a:endParaRPr lang="kk-KZ" dirty="0" smtClean="0">
              <a:latin typeface="Arial" panose="020B0604020202020204" pitchFamily="34" charset="0"/>
              <a:cs typeface="Arial" panose="020B0604020202020204" pitchFamily="34" charset="0"/>
            </a:endParaRPr>
          </a:p>
          <a:p>
            <a:pPr algn="r"/>
            <a:r>
              <a:rPr lang="kk-KZ" dirty="0" smtClean="0">
                <a:latin typeface="Arial" panose="020B0604020202020204" pitchFamily="34" charset="0"/>
                <a:cs typeface="Arial" panose="020B0604020202020204" pitchFamily="34" charset="0"/>
              </a:rPr>
              <a:t>Оқытушы: Телеуова Эльмира Десебайқызы,</a:t>
            </a:r>
          </a:p>
          <a:p>
            <a:pPr algn="r"/>
            <a:r>
              <a:rPr lang="kk-KZ" dirty="0" smtClean="0">
                <a:latin typeface="Arial" panose="020B0604020202020204" pitchFamily="34" charset="0"/>
                <a:cs typeface="Arial" panose="020B0604020202020204" pitchFamily="34" charset="0"/>
              </a:rPr>
              <a:t>т.ғ.к.,</a:t>
            </a:r>
            <a:r>
              <a:rPr lang="kk-KZ" dirty="0" smtClean="0"/>
              <a:t>ассистент- профессор</a:t>
            </a:r>
            <a:endParaRPr lang="ru-RU" dirty="0">
              <a:latin typeface="Arial" panose="020B0604020202020204" pitchFamily="34" charset="0"/>
              <a:cs typeface="Arial" panose="020B0604020202020204" pitchFamily="34" charset="0"/>
            </a:endParaRPr>
          </a:p>
        </p:txBody>
      </p:sp>
      <p:pic>
        <p:nvPicPr>
          <p:cNvPr id="1026" name="Picture 5" descr="D:\KBTU\Head of sector\logos\assets\faculty\3x\Asset 82@3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03" y="951470"/>
            <a:ext cx="5535827" cy="179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651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679622" y="914400"/>
            <a:ext cx="11034583" cy="5262979"/>
          </a:xfrm>
          <a:prstGeom prst="rect">
            <a:avLst/>
          </a:prstGeom>
        </p:spPr>
        <p:txBody>
          <a:bodyPr wrap="square">
            <a:spAutoFit/>
          </a:bodyPr>
          <a:lstStyle/>
          <a:p>
            <a:pPr algn="just"/>
            <a:r>
              <a:rPr lang="ru-RU"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Мысалы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жершілдікті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алайық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Әрине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тарихын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білген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және</a:t>
            </a:r>
            <a:r>
              <a:rPr lang="ru-RU" sz="2400" dirty="0">
                <a:latin typeface="Times New Roman" panose="02020603050405020304" pitchFamily="18" charset="0"/>
                <a:cs typeface="Times New Roman" panose="02020603050405020304" pitchFamily="18" charset="0"/>
              </a:rPr>
              <a:t> оны </a:t>
            </a:r>
            <a:r>
              <a:rPr lang="ru-RU" sz="2400" dirty="0" err="1">
                <a:latin typeface="Times New Roman" panose="02020603050405020304" pitchFamily="18" charset="0"/>
                <a:cs typeface="Times New Roman" panose="02020603050405020304" pitchFamily="18" charset="0"/>
              </a:rPr>
              <a:t>мақтан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еткен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дұрыс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одан</a:t>
            </a:r>
            <a:r>
              <a:rPr lang="ru-RU" sz="2400" dirty="0">
                <a:latin typeface="Times New Roman" panose="02020603050405020304" pitchFamily="18" charset="0"/>
                <a:cs typeface="Times New Roman" panose="02020603050405020304" pitchFamily="18" charset="0"/>
              </a:rPr>
              <a:t> да </a:t>
            </a:r>
            <a:r>
              <a:rPr lang="ru-RU" sz="2400" dirty="0" err="1">
                <a:latin typeface="Times New Roman" panose="02020603050405020304" pitchFamily="18" charset="0"/>
                <a:cs typeface="Times New Roman" panose="02020603050405020304" pitchFamily="18" charset="0"/>
              </a:rPr>
              <a:t>маңыздырақ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мәселені</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өзіңнің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біртұтас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перзенті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екеніңді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ұмытуға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әсте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болмайды</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Біз</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әркім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жеке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қандай</a:t>
            </a:r>
            <a:r>
              <a:rPr lang="ru-RU" sz="2400" dirty="0">
                <a:latin typeface="Times New Roman" panose="02020603050405020304" pitchFamily="18" charset="0"/>
                <a:cs typeface="Times New Roman" panose="02020603050405020304" pitchFamily="18" charset="0"/>
              </a:rPr>
              <a:t> да </a:t>
            </a:r>
            <a:r>
              <a:rPr lang="ru-RU" sz="2400" dirty="0" err="1">
                <a:latin typeface="Times New Roman" panose="02020603050405020304" pitchFamily="18" charset="0"/>
                <a:cs typeface="Times New Roman" panose="02020603050405020304" pitchFamily="18" charset="0"/>
              </a:rPr>
              <a:t>бір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іске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қос­қан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үлесі</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кәсіби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біліктілігіне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баға­ланатын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меритократиялық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қоғам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құрып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жатырмыз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жүйе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ұшынан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жалғасқан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тамыр-таныстықты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көтермейді</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Осының</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бәрін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егжей-тегжейлі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айтып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отыр­ғандағы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мақсатым</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бойымыздағы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жақсы</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жаманды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санамалап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емес</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қазақ­стан­дық­­тардың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ешқашан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бұлжымайтын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екі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ережені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түсініп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байыбына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барғанын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қалаймын</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Біріншісі</a:t>
            </a: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ұлттық</a:t>
            </a:r>
            <a:r>
              <a:rPr lang="ru-RU" sz="2400" dirty="0">
                <a:latin typeface="Times New Roman" panose="02020603050405020304" pitchFamily="18" charset="0"/>
                <a:cs typeface="Times New Roman" panose="02020603050405020304" pitchFamily="18" charset="0"/>
              </a:rPr>
              <a:t> код, </a:t>
            </a:r>
            <a:r>
              <a:rPr lang="ru-RU" sz="2400" dirty="0" err="1">
                <a:latin typeface="Times New Roman" panose="02020603050405020304" pitchFamily="18" charset="0"/>
                <a:cs typeface="Times New Roman" panose="02020603050405020304" pitchFamily="18" charset="0"/>
              </a:rPr>
              <a:t>ұлттық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мәдениет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сақталмаса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ешқандай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жаңғыру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болмайды</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Екіншісі</a:t>
            </a: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алға</a:t>
            </a:r>
            <a:r>
              <a:rPr lang="ru-RU" sz="2400" dirty="0">
                <a:latin typeface="Times New Roman" panose="02020603050405020304" pitchFamily="18" charset="0"/>
                <a:cs typeface="Times New Roman" panose="02020603050405020304" pitchFamily="18" charset="0"/>
              </a:rPr>
              <a:t> басу </a:t>
            </a:r>
            <a:r>
              <a:rPr lang="ru-RU" sz="2400" dirty="0" err="1">
                <a:latin typeface="Times New Roman" panose="02020603050405020304" pitchFamily="18" charset="0"/>
                <a:cs typeface="Times New Roman" panose="02020603050405020304" pitchFamily="18" charset="0"/>
              </a:rPr>
              <a:t>үшін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дамуына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кедергі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болатын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өткеннің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кертартпа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тұстарынан</a:t>
            </a:r>
            <a:r>
              <a:rPr lang="ru-RU" sz="2400" dirty="0">
                <a:latin typeface="Times New Roman" panose="02020603050405020304" pitchFamily="18" charset="0"/>
                <a:cs typeface="Times New Roman" panose="02020603050405020304" pitchFamily="18" charset="0"/>
              </a:rPr>
              <a:t> бас </a:t>
            </a:r>
            <a:r>
              <a:rPr lang="ru-RU" sz="2400" dirty="0" err="1">
                <a:latin typeface="Times New Roman" panose="02020603050405020304" pitchFamily="18" charset="0"/>
                <a:cs typeface="Times New Roman" panose="02020603050405020304" pitchFamily="18" charset="0"/>
              </a:rPr>
              <a:t>тарту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керек</a:t>
            </a:r>
            <a:r>
              <a:rPr lang="ru-RU" sz="2400" dirty="0">
                <a:latin typeface="Times New Roman" panose="02020603050405020304" pitchFamily="18" charset="0"/>
                <a:cs typeface="Times New Roman" panose="02020603050405020304" pitchFamily="18" charset="0"/>
              </a:rPr>
              <a:t>.</a:t>
            </a:r>
            <a:endParaRPr lang="ru-RU"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557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345989" y="271849"/>
            <a:ext cx="11640065" cy="5693866"/>
          </a:xfrm>
          <a:prstGeom prst="rect">
            <a:avLst/>
          </a:prstGeom>
        </p:spPr>
        <p:txBody>
          <a:bodyPr wrap="square">
            <a:spAutoFit/>
          </a:bodyPr>
          <a:lstStyle/>
          <a:p>
            <a:r>
              <a:rPr lang="ru-RU" sz="2400" dirty="0" smtClean="0">
                <a:latin typeface="Times New Roman" panose="02020603050405020304" pitchFamily="18" charset="0"/>
                <a:cs typeface="Times New Roman" panose="02020603050405020304" pitchFamily="18" charset="0"/>
              </a:rPr>
              <a:t>	</a:t>
            </a:r>
            <a:r>
              <a:rPr lang="ru-RU" sz="2800" b="1" dirty="0">
                <a:latin typeface="Times New Roman" panose="02020603050405020304" pitchFamily="18" charset="0"/>
                <a:cs typeface="Times New Roman" panose="02020603050405020304" pitchFamily="18" charset="0"/>
              </a:rPr>
              <a:t>4. </a:t>
            </a:r>
            <a:r>
              <a:rPr lang="ru-RU" sz="2800" b="1" dirty="0" err="1">
                <a:latin typeface="Times New Roman" panose="02020603050405020304" pitchFamily="18" charset="0"/>
                <a:cs typeface="Times New Roman" panose="02020603050405020304" pitchFamily="18" charset="0"/>
              </a:rPr>
              <a:t>Білімнің</a:t>
            </a:r>
            <a:r>
              <a:rPr lang="ru-RU" sz="2800" b="1" dirty="0">
                <a:latin typeface="Times New Roman" panose="02020603050405020304" pitchFamily="18" charset="0"/>
                <a:cs typeface="Times New Roman" panose="02020603050405020304" pitchFamily="18" charset="0"/>
              </a:rPr>
              <a:t> </a:t>
            </a:r>
            <a:r>
              <a:rPr lang="ru-RU" sz="2800" b="1" dirty="0" err="1">
                <a:latin typeface="Times New Roman" panose="02020603050405020304" pitchFamily="18" charset="0"/>
                <a:cs typeface="Times New Roman" panose="02020603050405020304" pitchFamily="18" charset="0"/>
              </a:rPr>
              <a:t>салтанат</a:t>
            </a:r>
            <a:r>
              <a:rPr lang="ru-RU" sz="2800" b="1" dirty="0">
                <a:latin typeface="Times New Roman" panose="02020603050405020304" pitchFamily="18" charset="0"/>
                <a:cs typeface="Times New Roman" panose="02020603050405020304" pitchFamily="18" charset="0"/>
              </a:rPr>
              <a:t> </a:t>
            </a:r>
            <a:r>
              <a:rPr lang="ru-RU" sz="2800" b="1" dirty="0" err="1">
                <a:latin typeface="Times New Roman" panose="02020603050405020304" pitchFamily="18" charset="0"/>
                <a:cs typeface="Times New Roman" panose="02020603050405020304" pitchFamily="18" charset="0"/>
              </a:rPr>
              <a:t>құруы</a:t>
            </a:r>
            <a:endParaRPr lang="ru-RU" sz="2800" dirty="0">
              <a:latin typeface="Times New Roman" panose="02020603050405020304" pitchFamily="18" charset="0"/>
              <a:cs typeface="Times New Roman" panose="02020603050405020304" pitchFamily="18" charset="0"/>
            </a:endParaRPr>
          </a:p>
          <a:p>
            <a:endParaRPr lang="ru-RU" sz="2800" dirty="0" smtClean="0">
              <a:latin typeface="Times New Roman" panose="02020603050405020304" pitchFamily="18" charset="0"/>
              <a:cs typeface="Times New Roman" panose="02020603050405020304" pitchFamily="18" charset="0"/>
            </a:endParaRPr>
          </a:p>
          <a:p>
            <a:pPr algn="just"/>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Білімді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көзі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ашық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көкірегі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ояу</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болуға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ұмтылу</a:t>
            </a:r>
            <a:r>
              <a:rPr lang="ru-RU" sz="2800" dirty="0">
                <a:latin typeface="Times New Roman" panose="02020603050405020304" pitchFamily="18" charset="0"/>
                <a:cs typeface="Times New Roman" panose="02020603050405020304" pitchFamily="18" charset="0"/>
              </a:rPr>
              <a:t> – </a:t>
            </a:r>
            <a:r>
              <a:rPr lang="ru-RU" sz="2800" dirty="0" err="1">
                <a:latin typeface="Times New Roman" panose="02020603050405020304" pitchFamily="18" charset="0"/>
                <a:cs typeface="Times New Roman" panose="02020603050405020304" pitchFamily="18" charset="0"/>
              </a:rPr>
              <a:t>біздің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қанымызда</a:t>
            </a:r>
            <a:r>
              <a:rPr lang="ru-RU" sz="2800" dirty="0">
                <a:latin typeface="Times New Roman" panose="02020603050405020304" pitchFamily="18" charset="0"/>
                <a:cs typeface="Times New Roman" panose="02020603050405020304" pitchFamily="18" charset="0"/>
              </a:rPr>
              <a:t> бар </a:t>
            </a:r>
            <a:r>
              <a:rPr lang="ru-RU" sz="2800" dirty="0" err="1" smtClean="0">
                <a:latin typeface="Times New Roman" panose="02020603050405020304" pitchFamily="18" charset="0"/>
                <a:cs typeface="Times New Roman" panose="02020603050405020304" pitchFamily="18" charset="0"/>
              </a:rPr>
              <a:t>қасиет</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Тәуелсіздік</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жылдарында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қыруар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жұмыс</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жасалды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Біз</a:t>
            </a:r>
            <a:r>
              <a:rPr lang="ru-RU" sz="2800" dirty="0">
                <a:latin typeface="Times New Roman" panose="02020603050405020304" pitchFamily="18" charset="0"/>
                <a:cs typeface="Times New Roman" panose="02020603050405020304" pitchFamily="18" charset="0"/>
              </a:rPr>
              <a:t> он </a:t>
            </a:r>
            <a:r>
              <a:rPr lang="ru-RU" sz="2800" dirty="0" err="1">
                <a:latin typeface="Times New Roman" panose="02020603050405020304" pitchFamily="18" charset="0"/>
                <a:cs typeface="Times New Roman" panose="02020603050405020304" pitchFamily="18" charset="0"/>
              </a:rPr>
              <a:t>мыңдаған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жасты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әлемнің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маң­дайалды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университеттерінде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оқытып</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дайын­дадық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Бұл</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жұмыс</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өткен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ғасырдың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тоқсаныншы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жыл­дарының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басында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қолға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алынған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Болашақ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бағдар­ламасынан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басталды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Елімізде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өте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жоғары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деңгей­дегі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бірқатар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университеттер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ашылды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зият­керлік</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мектептер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жүйесі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қалыптасты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Басқа</a:t>
            </a:r>
            <a:r>
              <a:rPr lang="ru-RU" sz="2800" dirty="0">
                <a:latin typeface="Times New Roman" panose="02020603050405020304" pitchFamily="18" charset="0"/>
                <a:cs typeface="Times New Roman" panose="02020603050405020304" pitchFamily="18" charset="0"/>
              </a:rPr>
              <a:t> да </a:t>
            </a:r>
            <a:r>
              <a:rPr lang="ru-RU" sz="2800" dirty="0" err="1">
                <a:latin typeface="Times New Roman" panose="02020603050405020304" pitchFamily="18" charset="0"/>
                <a:cs typeface="Times New Roman" panose="02020603050405020304" pitchFamily="18" charset="0"/>
              </a:rPr>
              <a:t>көптеген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іс</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тындырылды</a:t>
            </a:r>
            <a:r>
              <a:rPr lang="ru-RU" sz="2800" dirty="0">
                <a:latin typeface="Times New Roman" panose="02020603050405020304" pitchFamily="18" charset="0"/>
                <a:cs typeface="Times New Roman" panose="02020603050405020304" pitchFamily="18" charset="0"/>
              </a:rPr>
              <a:t>.</a:t>
            </a:r>
          </a:p>
          <a:p>
            <a:pPr algn="just"/>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Дегенмен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білімнің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салтанаты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жалпыға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ор­тақ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болуға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тиіс</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Оның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айқын</a:t>
            </a:r>
            <a:r>
              <a:rPr lang="ru-RU" sz="2800" dirty="0">
                <a:latin typeface="Times New Roman" panose="02020603050405020304" pitchFamily="18" charset="0"/>
                <a:cs typeface="Times New Roman" panose="02020603050405020304" pitchFamily="18" charset="0"/>
              </a:rPr>
              <a:t> да, </a:t>
            </a:r>
            <a:r>
              <a:rPr lang="ru-RU" sz="2800" dirty="0" err="1">
                <a:latin typeface="Times New Roman" panose="02020603050405020304" pitchFamily="18" charset="0"/>
                <a:cs typeface="Times New Roman" panose="02020603050405020304" pitchFamily="18" charset="0"/>
              </a:rPr>
              <a:t>бұлтартпас</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себеп­­тері</a:t>
            </a:r>
            <a:r>
              <a:rPr lang="ru-RU" sz="2800" dirty="0">
                <a:latin typeface="Times New Roman" panose="02020603050405020304" pitchFamily="18" charset="0"/>
                <a:cs typeface="Times New Roman" panose="02020603050405020304" pitchFamily="18" charset="0"/>
              </a:rPr>
              <a:t> бар. </a:t>
            </a:r>
            <a:r>
              <a:rPr lang="ru-RU" sz="2800" dirty="0" err="1">
                <a:latin typeface="Times New Roman" panose="02020603050405020304" pitchFamily="18" charset="0"/>
                <a:cs typeface="Times New Roman" panose="02020603050405020304" pitchFamily="18" charset="0"/>
              </a:rPr>
              <a:t>Технологиялық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революцияның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беталы­­сына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қарасақ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таяу</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онжылдық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уақыт­та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қазір­гі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кәсіптердің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жартысы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жойылып</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кетеді</a:t>
            </a:r>
            <a:r>
              <a:rPr lang="ru-RU" sz="2800" dirty="0" smtClean="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89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506626" y="474345"/>
            <a:ext cx="11491784" cy="5632311"/>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Экономиканың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кәсіптік</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сипаты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бұрын-соңды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ешбір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дәуірде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мұншама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жедел</a:t>
            </a:r>
            <a:r>
              <a:rPr lang="ru-RU" sz="2800" dirty="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өзгермеген.Біз</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бүгінгі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жаңа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атаулы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ертең-ақ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ескіге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айналатын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жүрісі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жылдам</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дәуірге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аяқ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бастық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Бұл</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жағ­дайда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кәсібін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неғұрлым</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қиналмай</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жеңіл</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өзгер­туге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қабілетті</a:t>
            </a:r>
            <a:r>
              <a:rPr lang="ru-RU" sz="2800" dirty="0">
                <a:latin typeface="Times New Roman" panose="02020603050405020304" pitchFamily="18" charset="0"/>
                <a:cs typeface="Times New Roman" panose="02020603050405020304" pitchFamily="18" charset="0"/>
              </a:rPr>
              <a:t>, аса </a:t>
            </a:r>
            <a:r>
              <a:rPr lang="ru-RU" sz="2800" dirty="0" err="1">
                <a:latin typeface="Times New Roman" panose="02020603050405020304" pitchFamily="18" charset="0"/>
                <a:cs typeface="Times New Roman" panose="02020603050405020304" pitchFamily="18" charset="0"/>
              </a:rPr>
              <a:t>білімдар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адамдар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ғана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табысқа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жетеді</a:t>
            </a:r>
            <a:r>
              <a:rPr lang="ru-RU" sz="2800" dirty="0">
                <a:latin typeface="Times New Roman" panose="02020603050405020304" pitchFamily="18" charset="0"/>
                <a:cs typeface="Times New Roman" panose="02020603050405020304" pitchFamily="18" charset="0"/>
              </a:rPr>
              <a:t>.</a:t>
            </a:r>
          </a:p>
          <a:p>
            <a:pPr algn="just"/>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Осыны</a:t>
            </a:r>
            <a:r>
              <a:rPr lang="ru-RU" sz="2800" dirty="0" smtClean="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бек </a:t>
            </a:r>
            <a:r>
              <a:rPr lang="ru-RU" sz="2800" dirty="0" err="1">
                <a:latin typeface="Times New Roman" panose="02020603050405020304" pitchFamily="18" charset="0"/>
                <a:cs typeface="Times New Roman" panose="02020603050405020304" pitchFamily="18" charset="0"/>
              </a:rPr>
              <a:t>түсінгендіктен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біз</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білімге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бөлі­нетін</a:t>
            </a:r>
            <a:r>
              <a:rPr lang="ru-RU" sz="2800" dirty="0">
                <a:latin typeface="Times New Roman" panose="02020603050405020304" pitchFamily="18" charset="0"/>
                <a:cs typeface="Times New Roman" panose="02020603050405020304" pitchFamily="18" charset="0"/>
              </a:rPr>
              <a:t> бюджет </a:t>
            </a:r>
            <a:r>
              <a:rPr lang="ru-RU" sz="2800" dirty="0" err="1">
                <a:latin typeface="Times New Roman" panose="02020603050405020304" pitchFamily="18" charset="0"/>
                <a:cs typeface="Times New Roman" panose="02020603050405020304" pitchFamily="18" charset="0"/>
              </a:rPr>
              <a:t>шығыстарының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үлесі</a:t>
            </a:r>
            <a:r>
              <a:rPr lang="ru-RU" sz="2800" dirty="0">
                <a:latin typeface="Times New Roman" panose="02020603050405020304" pitchFamily="18" charset="0"/>
                <a:cs typeface="Times New Roman" panose="02020603050405020304" pitchFamily="18" charset="0"/>
              </a:rPr>
              <a:t> </a:t>
            </a:r>
            <a:r>
              <a:rPr lang="ru-RU" sz="2800" dirty="0" smtClean="0">
                <a:latin typeface="Times New Roman" panose="02020603050405020304" pitchFamily="18" charset="0"/>
                <a:cs typeface="Times New Roman" panose="02020603050405020304" pitchFamily="18" charset="0"/>
              </a:rPr>
              <a:t>ж </a:t>
            </a:r>
            <a:r>
              <a:rPr lang="ru-RU" sz="2800" dirty="0" err="1" smtClean="0">
                <a:latin typeface="Times New Roman" panose="02020603050405020304" pitchFamily="18" charset="0"/>
                <a:cs typeface="Times New Roman" panose="02020603050405020304" pitchFamily="18" charset="0"/>
              </a:rPr>
              <a:t>өнінен</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әлем­дегі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ең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алдыңғы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қатарлы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елдердің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санаты­на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қосылып</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отырмыз</a:t>
            </a:r>
            <a:r>
              <a:rPr lang="ru-RU" sz="2800" dirty="0">
                <a:latin typeface="Times New Roman" panose="02020603050405020304" pitchFamily="18" charset="0"/>
                <a:cs typeface="Times New Roman" panose="02020603050405020304" pitchFamily="18" charset="0"/>
              </a:rPr>
              <a:t>.</a:t>
            </a:r>
          </a:p>
          <a:p>
            <a:pPr algn="just"/>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Табысты</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болудың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ең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іргелі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басты</a:t>
            </a:r>
            <a:r>
              <a:rPr lang="ru-RU" sz="2800" dirty="0">
                <a:latin typeface="Times New Roman" panose="02020603050405020304" pitchFamily="18" charset="0"/>
                <a:cs typeface="Times New Roman" panose="02020603050405020304" pitchFamily="18" charset="0"/>
              </a:rPr>
              <a:t> факторы </a:t>
            </a:r>
            <a:r>
              <a:rPr lang="ru-RU" sz="2800" dirty="0" err="1">
                <a:latin typeface="Times New Roman" panose="02020603050405020304" pitchFamily="18" charset="0"/>
                <a:cs typeface="Times New Roman" panose="02020603050405020304" pitchFamily="18" charset="0"/>
              </a:rPr>
              <a:t>білім</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екенін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әркім</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терең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түсінуі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керек</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Жас­тары­мыз</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басымдық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беретін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межелердің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қатар­ында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білім</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әрдайым</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бірінші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орында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тұруы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шарт</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Себебі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құндылықтар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жүйесінде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білімді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бәрінен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биік</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қоятын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ұлт</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қана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табысқа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жетеді</a:t>
            </a:r>
            <a:r>
              <a:rPr lang="ru-RU" sz="2800" dirty="0">
                <a:latin typeface="Times New Roman" panose="02020603050405020304" pitchFamily="18" charset="0"/>
                <a:cs typeface="Times New Roman" panose="02020603050405020304" pitchFamily="18" charset="0"/>
              </a:rPr>
              <a:t>.</a:t>
            </a:r>
          </a:p>
          <a:p>
            <a:pPr algn="just"/>
            <a:r>
              <a:rPr lang="ru-RU"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3754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506626" y="474345"/>
            <a:ext cx="11491784" cy="461665"/>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p>
        </p:txBody>
      </p:sp>
      <p:sp>
        <p:nvSpPr>
          <p:cNvPr id="4" name="Прямоугольник 3"/>
          <p:cNvSpPr/>
          <p:nvPr/>
        </p:nvSpPr>
        <p:spPr>
          <a:xfrm>
            <a:off x="247135" y="474345"/>
            <a:ext cx="11751275" cy="5632311"/>
          </a:xfrm>
          <a:prstGeom prst="rect">
            <a:avLst/>
          </a:prstGeom>
        </p:spPr>
        <p:txBody>
          <a:bodyPr wrap="square">
            <a:spAutoFit/>
          </a:bodyPr>
          <a:lstStyle/>
          <a:p>
            <a:r>
              <a:rPr lang="ru-RU" b="1" dirty="0" smtClean="0"/>
              <a:t>5. </a:t>
            </a:r>
            <a:r>
              <a:rPr lang="ru-RU" b="1" dirty="0" err="1" smtClean="0"/>
              <a:t>Қазақстанның</a:t>
            </a:r>
            <a:r>
              <a:rPr lang="ru-RU" b="1" dirty="0" smtClean="0"/>
              <a:t> </a:t>
            </a:r>
            <a:r>
              <a:rPr lang="ru-RU" b="1" dirty="0" err="1" smtClean="0"/>
              <a:t>революциялық</a:t>
            </a:r>
            <a:r>
              <a:rPr lang="ru-RU" b="1" dirty="0" smtClean="0"/>
              <a:t> </a:t>
            </a:r>
            <a:r>
              <a:rPr lang="ru-RU" b="1" dirty="0" err="1" smtClean="0"/>
              <a:t>емес</a:t>
            </a:r>
            <a:r>
              <a:rPr lang="ru-RU" b="1" dirty="0" smtClean="0"/>
              <a:t>, </a:t>
            </a:r>
            <a:r>
              <a:rPr lang="ru-RU" b="1" dirty="0" err="1" smtClean="0"/>
              <a:t>эволюциялық</a:t>
            </a:r>
            <a:r>
              <a:rPr lang="ru-RU" b="1" dirty="0" smtClean="0"/>
              <a:t> </a:t>
            </a:r>
            <a:r>
              <a:rPr lang="ru-RU" b="1" dirty="0" err="1" smtClean="0"/>
              <a:t>дамуы</a:t>
            </a:r>
            <a:endParaRPr lang="ru-RU" dirty="0" smtClean="0"/>
          </a:p>
          <a:p>
            <a:endParaRPr lang="ru-RU" dirty="0" smtClean="0"/>
          </a:p>
          <a:p>
            <a:pPr algn="just"/>
            <a:r>
              <a:rPr lang="ru-RU" dirty="0" smtClean="0"/>
              <a:t>	</a:t>
            </a:r>
            <a:r>
              <a:rPr lang="ru-RU" dirty="0" err="1" smtClean="0"/>
              <a:t>Биыл</a:t>
            </a:r>
            <a:r>
              <a:rPr lang="ru-RU" dirty="0" smtClean="0"/>
              <a:t> </a:t>
            </a:r>
            <a:r>
              <a:rPr lang="ru-RU" dirty="0" err="1" smtClean="0"/>
              <a:t>Еуразия</a:t>
            </a:r>
            <a:r>
              <a:rPr lang="ru-RU" dirty="0" smtClean="0"/>
              <a:t> </a:t>
            </a:r>
            <a:r>
              <a:rPr lang="ru-RU" dirty="0" err="1" smtClean="0"/>
              <a:t>құрлығының</a:t>
            </a:r>
            <a:r>
              <a:rPr lang="ru-RU" dirty="0" smtClean="0"/>
              <a:t> </a:t>
            </a:r>
            <a:r>
              <a:rPr lang="ru-RU" dirty="0" err="1" smtClean="0"/>
              <a:t>ұлан-ғайыр</a:t>
            </a:r>
            <a:r>
              <a:rPr lang="ru-RU" dirty="0" smtClean="0"/>
              <a:t> </a:t>
            </a:r>
            <a:r>
              <a:rPr lang="ru-RU" dirty="0" err="1" smtClean="0"/>
              <a:t>ау­ма­ғын</a:t>
            </a:r>
            <a:r>
              <a:rPr lang="ru-RU" dirty="0" smtClean="0"/>
              <a:t> </a:t>
            </a:r>
            <a:r>
              <a:rPr lang="ru-RU" dirty="0" err="1" smtClean="0"/>
              <a:t>астаң-кестең</a:t>
            </a:r>
            <a:r>
              <a:rPr lang="ru-RU" dirty="0" smtClean="0"/>
              <a:t> </a:t>
            </a:r>
            <a:r>
              <a:rPr lang="ru-RU" dirty="0" err="1" smtClean="0"/>
              <a:t>еткен</a:t>
            </a:r>
            <a:r>
              <a:rPr lang="ru-RU" dirty="0" smtClean="0"/>
              <a:t> 1917 </a:t>
            </a:r>
            <a:r>
              <a:rPr lang="ru-RU" dirty="0" err="1" smtClean="0"/>
              <a:t>жылдың</a:t>
            </a:r>
            <a:r>
              <a:rPr lang="ru-RU" dirty="0" smtClean="0"/>
              <a:t> </a:t>
            </a:r>
            <a:r>
              <a:rPr lang="ru-RU" dirty="0" err="1" smtClean="0"/>
              <a:t>қазан</a:t>
            </a:r>
            <a:r>
              <a:rPr lang="ru-RU" dirty="0" smtClean="0"/>
              <a:t> </a:t>
            </a:r>
            <a:r>
              <a:rPr lang="ru-RU" dirty="0" err="1" smtClean="0"/>
              <a:t>айын­дағы</a:t>
            </a:r>
            <a:r>
              <a:rPr lang="ru-RU" dirty="0" smtClean="0"/>
              <a:t> </a:t>
            </a:r>
            <a:r>
              <a:rPr lang="ru-RU" dirty="0" err="1" smtClean="0"/>
              <a:t>оқиғаға</a:t>
            </a:r>
            <a:r>
              <a:rPr lang="ru-RU" dirty="0" smtClean="0"/>
              <a:t> 100 </a:t>
            </a:r>
            <a:r>
              <a:rPr lang="ru-RU" dirty="0" err="1" smtClean="0"/>
              <a:t>жыл</a:t>
            </a:r>
            <a:r>
              <a:rPr lang="ru-RU" dirty="0" smtClean="0"/>
              <a:t> </a:t>
            </a:r>
            <a:r>
              <a:rPr lang="ru-RU" dirty="0" err="1" smtClean="0"/>
              <a:t>толады</a:t>
            </a:r>
            <a:r>
              <a:rPr lang="ru-RU" dirty="0" smtClean="0"/>
              <a:t>.</a:t>
            </a:r>
          </a:p>
          <a:p>
            <a:pPr algn="just"/>
            <a:r>
              <a:rPr lang="ru-RU" dirty="0" smtClean="0"/>
              <a:t>	</a:t>
            </a:r>
            <a:r>
              <a:rPr lang="ru-RU" dirty="0" err="1" smtClean="0"/>
              <a:t>Күллі</a:t>
            </a:r>
            <a:r>
              <a:rPr lang="ru-RU" dirty="0" smtClean="0"/>
              <a:t> </a:t>
            </a:r>
            <a:r>
              <a:rPr lang="ru-RU" dirty="0"/>
              <a:t>ХХ </a:t>
            </a:r>
            <a:r>
              <a:rPr lang="ru-RU" dirty="0" err="1"/>
              <a:t>ғасыр</a:t>
            </a:r>
            <a:r>
              <a:rPr lang="ru-RU" dirty="0"/>
              <a:t> </a:t>
            </a:r>
            <a:r>
              <a:rPr lang="ru-RU" dirty="0" err="1"/>
              <a:t>революциялық</a:t>
            </a:r>
            <a:r>
              <a:rPr lang="ru-RU" dirty="0"/>
              <a:t> </a:t>
            </a:r>
            <a:r>
              <a:rPr lang="ru-RU" dirty="0" err="1"/>
              <a:t>сілкі­ніс­терге</a:t>
            </a:r>
            <a:r>
              <a:rPr lang="ru-RU" dirty="0"/>
              <a:t> толы </a:t>
            </a:r>
            <a:r>
              <a:rPr lang="ru-RU" dirty="0" err="1"/>
              <a:t>болды</a:t>
            </a:r>
            <a:r>
              <a:rPr lang="ru-RU" dirty="0"/>
              <a:t>. </a:t>
            </a:r>
            <a:r>
              <a:rPr lang="ru-RU" dirty="0" err="1"/>
              <a:t>Бұл</a:t>
            </a:r>
            <a:r>
              <a:rPr lang="ru-RU" dirty="0"/>
              <a:t> осы </a:t>
            </a:r>
            <a:r>
              <a:rPr lang="ru-RU" dirty="0" err="1"/>
              <a:t>аумақтағы</a:t>
            </a:r>
            <a:r>
              <a:rPr lang="ru-RU" dirty="0"/>
              <a:t> </a:t>
            </a:r>
            <a:r>
              <a:rPr lang="ru-RU" dirty="0" err="1"/>
              <a:t>барша</a:t>
            </a:r>
            <a:r>
              <a:rPr lang="ru-RU" dirty="0"/>
              <a:t> </a:t>
            </a:r>
            <a:r>
              <a:rPr lang="ru-RU" dirty="0" err="1"/>
              <a:t>ұлт­­­тар­ға</a:t>
            </a:r>
            <a:r>
              <a:rPr lang="ru-RU" dirty="0"/>
              <a:t> </a:t>
            </a:r>
            <a:r>
              <a:rPr lang="ru-RU" dirty="0" err="1"/>
              <a:t>мейлінше</a:t>
            </a:r>
            <a:r>
              <a:rPr lang="ru-RU" dirty="0"/>
              <a:t> </a:t>
            </a:r>
            <a:r>
              <a:rPr lang="ru-RU" dirty="0" err="1"/>
              <a:t>әсер</a:t>
            </a:r>
            <a:r>
              <a:rPr lang="ru-RU" dirty="0"/>
              <a:t> </a:t>
            </a:r>
            <a:r>
              <a:rPr lang="ru-RU" dirty="0" err="1"/>
              <a:t>етіп</a:t>
            </a:r>
            <a:r>
              <a:rPr lang="ru-RU" dirty="0"/>
              <a:t>, </a:t>
            </a:r>
            <a:r>
              <a:rPr lang="ru-RU" dirty="0" err="1"/>
              <a:t>бүкіл</a:t>
            </a:r>
            <a:r>
              <a:rPr lang="ru-RU" dirty="0"/>
              <a:t> </a:t>
            </a:r>
            <a:r>
              <a:rPr lang="ru-RU" dirty="0" err="1"/>
              <a:t>болмысын</a:t>
            </a:r>
            <a:r>
              <a:rPr lang="ru-RU" dirty="0"/>
              <a:t> </a:t>
            </a:r>
            <a:r>
              <a:rPr lang="ru-RU" dirty="0" err="1" smtClean="0"/>
              <a:t>өзгерт­ті</a:t>
            </a:r>
            <a:r>
              <a:rPr lang="ru-RU" dirty="0" smtClean="0"/>
              <a:t>. </a:t>
            </a:r>
            <a:r>
              <a:rPr lang="ru-RU" dirty="0" err="1" smtClean="0"/>
              <a:t>Әрбір</a:t>
            </a:r>
            <a:r>
              <a:rPr lang="ru-RU" dirty="0" smtClean="0"/>
              <a:t> </a:t>
            </a:r>
            <a:r>
              <a:rPr lang="ru-RU" dirty="0" err="1"/>
              <a:t>жұрт</a:t>
            </a:r>
            <a:r>
              <a:rPr lang="ru-RU" dirty="0"/>
              <a:t> </a:t>
            </a:r>
            <a:r>
              <a:rPr lang="ru-RU" dirty="0" err="1"/>
              <a:t>тарихтан</a:t>
            </a:r>
            <a:r>
              <a:rPr lang="ru-RU" dirty="0"/>
              <a:t> </a:t>
            </a:r>
            <a:r>
              <a:rPr lang="ru-RU" dirty="0" err="1"/>
              <a:t>өзінше</a:t>
            </a:r>
            <a:r>
              <a:rPr lang="ru-RU" dirty="0"/>
              <a:t> </a:t>
            </a:r>
            <a:r>
              <a:rPr lang="ru-RU" dirty="0" err="1"/>
              <a:t>тағылым</a:t>
            </a:r>
            <a:r>
              <a:rPr lang="ru-RU" dirty="0"/>
              <a:t> </a:t>
            </a:r>
            <a:r>
              <a:rPr lang="ru-RU" dirty="0" err="1"/>
              <a:t>алады</a:t>
            </a:r>
            <a:r>
              <a:rPr lang="ru-RU" dirty="0"/>
              <a:t>, </a:t>
            </a:r>
            <a:r>
              <a:rPr lang="ru-RU" dirty="0" err="1"/>
              <a:t>бұл</a:t>
            </a:r>
            <a:r>
              <a:rPr lang="ru-RU" dirty="0"/>
              <a:t> – </a:t>
            </a:r>
            <a:r>
              <a:rPr lang="ru-RU" dirty="0" err="1"/>
              <a:t>әркімнің</a:t>
            </a:r>
            <a:r>
              <a:rPr lang="ru-RU" dirty="0"/>
              <a:t> </a:t>
            </a:r>
            <a:r>
              <a:rPr lang="ru-RU" dirty="0" err="1"/>
              <a:t>өз</a:t>
            </a:r>
            <a:r>
              <a:rPr lang="ru-RU" dirty="0"/>
              <a:t> </a:t>
            </a:r>
            <a:r>
              <a:rPr lang="ru-RU" dirty="0" err="1"/>
              <a:t>еркіндегі</a:t>
            </a:r>
            <a:r>
              <a:rPr lang="ru-RU" dirty="0"/>
              <a:t> </a:t>
            </a:r>
            <a:r>
              <a:rPr lang="ru-RU" dirty="0" err="1" smtClean="0"/>
              <a:t>шаруа</a:t>
            </a:r>
            <a:r>
              <a:rPr lang="ru-RU" dirty="0" smtClean="0"/>
              <a:t>. </a:t>
            </a:r>
            <a:r>
              <a:rPr lang="ru-RU" dirty="0" err="1" smtClean="0"/>
              <a:t>Біреуге</a:t>
            </a:r>
            <a:r>
              <a:rPr lang="ru-RU" dirty="0" smtClean="0"/>
              <a:t> </a:t>
            </a:r>
            <a:r>
              <a:rPr lang="ru-RU" dirty="0" err="1"/>
              <a:t>өзіңнің</a:t>
            </a:r>
            <a:r>
              <a:rPr lang="ru-RU" dirty="0"/>
              <a:t> </a:t>
            </a:r>
            <a:r>
              <a:rPr lang="ru-RU" dirty="0" err="1"/>
              <a:t>көзқарасыңды</a:t>
            </a:r>
            <a:r>
              <a:rPr lang="ru-RU" dirty="0"/>
              <a:t> </a:t>
            </a:r>
            <a:r>
              <a:rPr lang="ru-RU" dirty="0" err="1"/>
              <a:t>еріксіз</a:t>
            </a:r>
            <a:r>
              <a:rPr lang="ru-RU" dirty="0"/>
              <a:t> </a:t>
            </a:r>
            <a:r>
              <a:rPr lang="ru-RU" dirty="0" err="1"/>
              <a:t>таңуға</a:t>
            </a:r>
            <a:r>
              <a:rPr lang="ru-RU" dirty="0"/>
              <a:t> </a:t>
            </a:r>
            <a:r>
              <a:rPr lang="ru-RU" dirty="0" err="1"/>
              <a:t>ешқашан</a:t>
            </a:r>
            <a:r>
              <a:rPr lang="ru-RU" dirty="0"/>
              <a:t> </a:t>
            </a:r>
            <a:r>
              <a:rPr lang="ru-RU" dirty="0" err="1"/>
              <a:t>болмайды</a:t>
            </a:r>
            <a:r>
              <a:rPr lang="ru-RU" dirty="0"/>
              <a:t>. </a:t>
            </a:r>
            <a:r>
              <a:rPr lang="ru-RU" dirty="0" err="1"/>
              <a:t>Бізге</a:t>
            </a:r>
            <a:r>
              <a:rPr lang="ru-RU" dirty="0"/>
              <a:t> </a:t>
            </a:r>
            <a:r>
              <a:rPr lang="ru-RU" dirty="0" err="1"/>
              <a:t>тарих</a:t>
            </a:r>
            <a:r>
              <a:rPr lang="ru-RU" dirty="0"/>
              <a:t> </a:t>
            </a:r>
            <a:r>
              <a:rPr lang="ru-RU" dirty="0" err="1"/>
              <a:t>туралы</a:t>
            </a:r>
            <a:r>
              <a:rPr lang="ru-RU" dirty="0"/>
              <a:t> </a:t>
            </a:r>
            <a:r>
              <a:rPr lang="ru-RU" dirty="0" err="1"/>
              <a:t>өздерінің</a:t>
            </a:r>
            <a:r>
              <a:rPr lang="ru-RU" dirty="0"/>
              <a:t> </a:t>
            </a:r>
            <a:r>
              <a:rPr lang="ru-RU" dirty="0" err="1"/>
              <a:t>субъективті</a:t>
            </a:r>
            <a:r>
              <a:rPr lang="ru-RU" dirty="0"/>
              <a:t> </a:t>
            </a:r>
            <a:r>
              <a:rPr lang="ru-RU" dirty="0" err="1"/>
              <a:t>пайымдарын</a:t>
            </a:r>
            <a:r>
              <a:rPr lang="ru-RU" dirty="0"/>
              <a:t> </a:t>
            </a:r>
            <a:r>
              <a:rPr lang="ru-RU" dirty="0" err="1"/>
              <a:t>тықпалауға</a:t>
            </a:r>
            <a:r>
              <a:rPr lang="ru-RU" dirty="0"/>
              <a:t> да </a:t>
            </a:r>
            <a:r>
              <a:rPr lang="ru-RU" dirty="0" err="1"/>
              <a:t>еш­кім­нің</a:t>
            </a:r>
            <a:r>
              <a:rPr lang="ru-RU" dirty="0"/>
              <a:t> </a:t>
            </a:r>
            <a:r>
              <a:rPr lang="ru-RU" dirty="0" err="1"/>
              <a:t>қақысы</a:t>
            </a:r>
            <a:r>
              <a:rPr lang="ru-RU" dirty="0"/>
              <a:t> </a:t>
            </a:r>
            <a:r>
              <a:rPr lang="ru-RU" dirty="0" err="1" smtClean="0"/>
              <a:t>жоқ</a:t>
            </a:r>
            <a:r>
              <a:rPr lang="ru-RU" dirty="0" smtClean="0"/>
              <a:t>. </a:t>
            </a:r>
            <a:r>
              <a:rPr lang="ru-RU" dirty="0" err="1" smtClean="0"/>
              <a:t>Өткен</a:t>
            </a:r>
            <a:r>
              <a:rPr lang="ru-RU" dirty="0" smtClean="0"/>
              <a:t> </a:t>
            </a:r>
            <a:r>
              <a:rPr lang="ru-RU" dirty="0"/>
              <a:t>ХХ </a:t>
            </a:r>
            <a:r>
              <a:rPr lang="ru-RU" dirty="0" err="1"/>
              <a:t>ғасыр</a:t>
            </a:r>
            <a:r>
              <a:rPr lang="ru-RU" dirty="0"/>
              <a:t> </a:t>
            </a:r>
            <a:r>
              <a:rPr lang="ru-RU" dirty="0" err="1"/>
              <a:t>халқымыз</a:t>
            </a:r>
            <a:r>
              <a:rPr lang="ru-RU" dirty="0"/>
              <a:t> </a:t>
            </a:r>
            <a:r>
              <a:rPr lang="ru-RU" dirty="0" err="1"/>
              <a:t>үшін</a:t>
            </a:r>
            <a:r>
              <a:rPr lang="ru-RU" dirty="0"/>
              <a:t> </a:t>
            </a:r>
            <a:r>
              <a:rPr lang="ru-RU" dirty="0" err="1"/>
              <a:t>қасіретке</a:t>
            </a:r>
            <a:r>
              <a:rPr lang="ru-RU" dirty="0"/>
              <a:t> то­лы, </a:t>
            </a:r>
            <a:r>
              <a:rPr lang="ru-RU" dirty="0" err="1"/>
              <a:t>зобалаң</a:t>
            </a:r>
            <a:r>
              <a:rPr lang="ru-RU" dirty="0"/>
              <a:t> да </a:t>
            </a:r>
            <a:r>
              <a:rPr lang="ru-RU" dirty="0" err="1"/>
              <a:t>зұлмат</a:t>
            </a:r>
            <a:r>
              <a:rPr lang="ru-RU" dirty="0"/>
              <a:t> </a:t>
            </a:r>
            <a:r>
              <a:rPr lang="ru-RU" dirty="0" err="1"/>
              <a:t>ғасыр</a:t>
            </a:r>
            <a:r>
              <a:rPr lang="ru-RU" dirty="0"/>
              <a:t> </a:t>
            </a:r>
            <a:r>
              <a:rPr lang="ru-RU" dirty="0" err="1"/>
              <a:t>болды</a:t>
            </a:r>
            <a:r>
              <a:rPr lang="ru-RU" dirty="0"/>
              <a:t>.</a:t>
            </a:r>
          </a:p>
          <a:p>
            <a:pPr algn="just"/>
            <a:endParaRPr lang="ru-RU" dirty="0" smtClean="0"/>
          </a:p>
          <a:p>
            <a:pPr algn="just"/>
            <a:r>
              <a:rPr lang="ru-RU" dirty="0" err="1" smtClean="0"/>
              <a:t>Біріншіден</a:t>
            </a:r>
            <a:r>
              <a:rPr lang="ru-RU" dirty="0"/>
              <a:t>, </a:t>
            </a:r>
            <a:r>
              <a:rPr lang="ru-RU" dirty="0" err="1"/>
              <a:t>ұлттық</a:t>
            </a:r>
            <a:r>
              <a:rPr lang="ru-RU" dirty="0"/>
              <a:t> </a:t>
            </a:r>
            <a:r>
              <a:rPr lang="ru-RU" dirty="0" err="1"/>
              <a:t>дамудың</a:t>
            </a:r>
            <a:r>
              <a:rPr lang="ru-RU" dirty="0"/>
              <a:t> </a:t>
            </a:r>
            <a:r>
              <a:rPr lang="ru-RU" dirty="0" err="1"/>
              <a:t>көнеден</a:t>
            </a:r>
            <a:r>
              <a:rPr lang="ru-RU" dirty="0"/>
              <a:t> </a:t>
            </a:r>
            <a:r>
              <a:rPr lang="ru-RU" dirty="0" err="1"/>
              <a:t>жалғасып</a:t>
            </a:r>
            <a:r>
              <a:rPr lang="ru-RU" dirty="0"/>
              <a:t> </a:t>
            </a:r>
            <a:r>
              <a:rPr lang="ru-RU" dirty="0" err="1"/>
              <a:t>келе</a:t>
            </a:r>
            <a:r>
              <a:rPr lang="ru-RU" dirty="0"/>
              <a:t> </a:t>
            </a:r>
            <a:r>
              <a:rPr lang="ru-RU" dirty="0" err="1"/>
              <a:t>жатқан</a:t>
            </a:r>
            <a:r>
              <a:rPr lang="ru-RU" dirty="0"/>
              <a:t> </a:t>
            </a:r>
            <a:r>
              <a:rPr lang="ru-RU" dirty="0" err="1"/>
              <a:t>өзімізге</a:t>
            </a:r>
            <a:r>
              <a:rPr lang="ru-RU" dirty="0"/>
              <a:t> </a:t>
            </a:r>
            <a:r>
              <a:rPr lang="ru-RU" dirty="0" err="1"/>
              <a:t>ғана</a:t>
            </a:r>
            <a:r>
              <a:rPr lang="ru-RU" dirty="0"/>
              <a:t> </a:t>
            </a:r>
            <a:r>
              <a:rPr lang="ru-RU" dirty="0" err="1"/>
              <a:t>тән</a:t>
            </a:r>
            <a:r>
              <a:rPr lang="ru-RU" dirty="0"/>
              <a:t> </a:t>
            </a:r>
            <a:r>
              <a:rPr lang="ru-RU" dirty="0" err="1"/>
              <a:t>жолы</a:t>
            </a:r>
            <a:r>
              <a:rPr lang="ru-RU" dirty="0"/>
              <a:t> </a:t>
            </a:r>
            <a:r>
              <a:rPr lang="ru-RU" dirty="0" err="1"/>
              <a:t>біржола</a:t>
            </a:r>
            <a:r>
              <a:rPr lang="ru-RU" dirty="0"/>
              <a:t> </a:t>
            </a:r>
            <a:r>
              <a:rPr lang="ru-RU" dirty="0" err="1"/>
              <a:t>күйретіліп</a:t>
            </a:r>
            <a:r>
              <a:rPr lang="ru-RU" dirty="0"/>
              <a:t>, </a:t>
            </a:r>
            <a:r>
              <a:rPr lang="ru-RU" dirty="0" err="1"/>
              <a:t>қоғамдық</a:t>
            </a:r>
            <a:r>
              <a:rPr lang="ru-RU" dirty="0"/>
              <a:t> </a:t>
            </a:r>
            <a:r>
              <a:rPr lang="ru-RU" dirty="0" err="1"/>
              <a:t>құрылымның</a:t>
            </a:r>
            <a:r>
              <a:rPr lang="ru-RU" dirty="0"/>
              <a:t> </a:t>
            </a:r>
            <a:r>
              <a:rPr lang="ru-RU" dirty="0" err="1"/>
              <a:t>бізге</a:t>
            </a:r>
            <a:r>
              <a:rPr lang="ru-RU" dirty="0"/>
              <a:t> жат </a:t>
            </a:r>
            <a:r>
              <a:rPr lang="ru-RU" dirty="0" err="1"/>
              <a:t>үлгісі</a:t>
            </a:r>
            <a:r>
              <a:rPr lang="ru-RU" dirty="0"/>
              <a:t> </a:t>
            </a:r>
            <a:r>
              <a:rPr lang="ru-RU" dirty="0" err="1"/>
              <a:t>еріксіз</a:t>
            </a:r>
            <a:r>
              <a:rPr lang="ru-RU" dirty="0"/>
              <a:t> </a:t>
            </a:r>
            <a:r>
              <a:rPr lang="ru-RU" dirty="0" err="1"/>
              <a:t>таңылды</a:t>
            </a:r>
            <a:r>
              <a:rPr lang="ru-RU" dirty="0"/>
              <a:t>.</a:t>
            </a:r>
          </a:p>
          <a:p>
            <a:pPr algn="just"/>
            <a:endParaRPr lang="ru-RU" dirty="0" smtClean="0"/>
          </a:p>
          <a:p>
            <a:pPr algn="just"/>
            <a:r>
              <a:rPr lang="ru-RU" dirty="0" err="1" smtClean="0"/>
              <a:t>Екіншіден</a:t>
            </a:r>
            <a:r>
              <a:rPr lang="ru-RU" dirty="0"/>
              <a:t>, </a:t>
            </a:r>
            <a:r>
              <a:rPr lang="ru-RU" dirty="0" err="1"/>
              <a:t>ұлтымызға</a:t>
            </a:r>
            <a:r>
              <a:rPr lang="ru-RU" dirty="0"/>
              <a:t> </a:t>
            </a:r>
            <a:r>
              <a:rPr lang="ru-RU" dirty="0" err="1"/>
              <a:t>адам</a:t>
            </a:r>
            <a:r>
              <a:rPr lang="ru-RU" dirty="0"/>
              <a:t> </a:t>
            </a:r>
            <a:r>
              <a:rPr lang="ru-RU" dirty="0" err="1"/>
              <a:t>айтқысыз</a:t>
            </a:r>
            <a:r>
              <a:rPr lang="ru-RU" dirty="0"/>
              <a:t> </a:t>
            </a:r>
            <a:r>
              <a:rPr lang="ru-RU" dirty="0" err="1"/>
              <a:t>демо­графиялық</a:t>
            </a:r>
            <a:r>
              <a:rPr lang="ru-RU" dirty="0"/>
              <a:t> </a:t>
            </a:r>
            <a:r>
              <a:rPr lang="ru-RU" dirty="0" err="1"/>
              <a:t>соққы</a:t>
            </a:r>
            <a:r>
              <a:rPr lang="ru-RU" dirty="0"/>
              <a:t> </a:t>
            </a:r>
            <a:r>
              <a:rPr lang="ru-RU" dirty="0" err="1"/>
              <a:t>жасалды</a:t>
            </a:r>
            <a:r>
              <a:rPr lang="ru-RU" dirty="0"/>
              <a:t>. </a:t>
            </a:r>
            <a:r>
              <a:rPr lang="ru-RU" dirty="0" err="1"/>
              <a:t>Оның</a:t>
            </a:r>
            <a:r>
              <a:rPr lang="ru-RU" dirty="0"/>
              <a:t> </a:t>
            </a:r>
            <a:r>
              <a:rPr lang="ru-RU" dirty="0" err="1"/>
              <a:t>жарасы</a:t>
            </a:r>
            <a:r>
              <a:rPr lang="ru-RU" dirty="0"/>
              <a:t> </a:t>
            </a:r>
            <a:r>
              <a:rPr lang="ru-RU" dirty="0" err="1"/>
              <a:t>бір</a:t>
            </a:r>
            <a:r>
              <a:rPr lang="ru-RU" dirty="0"/>
              <a:t> </a:t>
            </a:r>
            <a:r>
              <a:rPr lang="ru-RU" dirty="0" err="1"/>
              <a:t>ғасырдан</a:t>
            </a:r>
            <a:r>
              <a:rPr lang="ru-RU" dirty="0"/>
              <a:t> </a:t>
            </a:r>
            <a:r>
              <a:rPr lang="ru-RU" dirty="0" err="1"/>
              <a:t>бері</a:t>
            </a:r>
            <a:r>
              <a:rPr lang="ru-RU" dirty="0"/>
              <a:t> </a:t>
            </a:r>
            <a:r>
              <a:rPr lang="ru-RU" dirty="0" err="1"/>
              <a:t>әлі</a:t>
            </a:r>
            <a:r>
              <a:rPr lang="ru-RU" dirty="0"/>
              <a:t> </a:t>
            </a:r>
            <a:r>
              <a:rPr lang="ru-RU" dirty="0" err="1"/>
              <a:t>жазылмай</a:t>
            </a:r>
            <a:r>
              <a:rPr lang="ru-RU" dirty="0"/>
              <a:t> </a:t>
            </a:r>
            <a:r>
              <a:rPr lang="ru-RU" dirty="0" err="1"/>
              <a:t>келеді</a:t>
            </a:r>
            <a:r>
              <a:rPr lang="ru-RU" dirty="0"/>
              <a:t>.</a:t>
            </a:r>
          </a:p>
          <a:p>
            <a:pPr algn="just"/>
            <a:endParaRPr lang="ru-RU" dirty="0" smtClean="0"/>
          </a:p>
          <a:p>
            <a:pPr algn="just"/>
            <a:r>
              <a:rPr lang="ru-RU" dirty="0" err="1" smtClean="0"/>
              <a:t>Үшіншіден</a:t>
            </a:r>
            <a:r>
              <a:rPr lang="ru-RU" dirty="0"/>
              <a:t>, </a:t>
            </a:r>
            <a:r>
              <a:rPr lang="ru-RU" dirty="0" err="1"/>
              <a:t>қазақтың</a:t>
            </a:r>
            <a:r>
              <a:rPr lang="ru-RU" dirty="0"/>
              <a:t> </a:t>
            </a:r>
            <a:r>
              <a:rPr lang="ru-RU" dirty="0" err="1"/>
              <a:t>тілі</a:t>
            </a:r>
            <a:r>
              <a:rPr lang="ru-RU" dirty="0"/>
              <a:t> мен </a:t>
            </a:r>
            <a:r>
              <a:rPr lang="ru-RU" dirty="0" err="1"/>
              <a:t>мәдениеті</a:t>
            </a:r>
            <a:r>
              <a:rPr lang="ru-RU" dirty="0"/>
              <a:t> </a:t>
            </a:r>
            <a:r>
              <a:rPr lang="ru-RU" dirty="0" err="1"/>
              <a:t>құр­дымға</a:t>
            </a:r>
            <a:r>
              <a:rPr lang="ru-RU" dirty="0"/>
              <a:t> кете </a:t>
            </a:r>
            <a:r>
              <a:rPr lang="ru-RU" dirty="0" err="1"/>
              <a:t>жаздады</a:t>
            </a:r>
            <a:r>
              <a:rPr lang="ru-RU" dirty="0"/>
              <a:t>.</a:t>
            </a:r>
          </a:p>
          <a:p>
            <a:pPr algn="just"/>
            <a:endParaRPr lang="ru-RU" dirty="0" smtClean="0"/>
          </a:p>
          <a:p>
            <a:pPr algn="just"/>
            <a:r>
              <a:rPr lang="ru-RU" dirty="0" err="1" smtClean="0"/>
              <a:t>Төртіншіден</a:t>
            </a:r>
            <a:r>
              <a:rPr lang="ru-RU" dirty="0"/>
              <a:t>, </a:t>
            </a:r>
            <a:r>
              <a:rPr lang="ru-RU" dirty="0" err="1"/>
              <a:t>еліміздің</a:t>
            </a:r>
            <a:r>
              <a:rPr lang="ru-RU" dirty="0"/>
              <a:t> </a:t>
            </a:r>
            <a:r>
              <a:rPr lang="ru-RU" dirty="0" err="1"/>
              <a:t>көптеген</a:t>
            </a:r>
            <a:r>
              <a:rPr lang="ru-RU" dirty="0"/>
              <a:t> </a:t>
            </a:r>
            <a:r>
              <a:rPr lang="ru-RU" dirty="0" err="1"/>
              <a:t>өңірлері</a:t>
            </a:r>
            <a:r>
              <a:rPr lang="ru-RU" dirty="0"/>
              <a:t> </a:t>
            </a:r>
            <a:r>
              <a:rPr lang="ru-RU" dirty="0" err="1"/>
              <a:t>эко­ло­гиялық</a:t>
            </a:r>
            <a:r>
              <a:rPr lang="ru-RU" dirty="0"/>
              <a:t> </a:t>
            </a:r>
            <a:r>
              <a:rPr lang="ru-RU" dirty="0" err="1"/>
              <a:t>апат</a:t>
            </a:r>
            <a:r>
              <a:rPr lang="ru-RU" dirty="0"/>
              <a:t> </a:t>
            </a:r>
            <a:r>
              <a:rPr lang="ru-RU" dirty="0" err="1"/>
              <a:t>аймақтарына</a:t>
            </a:r>
            <a:r>
              <a:rPr lang="ru-RU" dirty="0"/>
              <a:t> </a:t>
            </a:r>
            <a:r>
              <a:rPr lang="ru-RU" dirty="0" err="1"/>
              <a:t>айналды</a:t>
            </a:r>
            <a:r>
              <a:rPr lang="ru-RU" dirty="0"/>
              <a:t>.</a:t>
            </a:r>
          </a:p>
          <a:p>
            <a:pPr algn="just"/>
            <a:r>
              <a:rPr lang="ru-RU" dirty="0" err="1"/>
              <a:t>Әрине</a:t>
            </a:r>
            <a:r>
              <a:rPr lang="ru-RU" dirty="0"/>
              <a:t>, </a:t>
            </a:r>
            <a:r>
              <a:rPr lang="ru-RU" dirty="0" err="1"/>
              <a:t>тарих</a:t>
            </a:r>
            <a:r>
              <a:rPr lang="ru-RU" dirty="0"/>
              <a:t> тек </a:t>
            </a:r>
            <a:r>
              <a:rPr lang="ru-RU" dirty="0" err="1"/>
              <a:t>ақтаңдақтардан</a:t>
            </a:r>
            <a:r>
              <a:rPr lang="ru-RU" dirty="0"/>
              <a:t> </a:t>
            </a:r>
            <a:r>
              <a:rPr lang="ru-RU" dirty="0" err="1"/>
              <a:t>тұрмайды</a:t>
            </a:r>
            <a:r>
              <a:rPr lang="ru-RU" dirty="0" smtClean="0"/>
              <a:t>.</a:t>
            </a:r>
            <a:endParaRPr lang="ru-RU" dirty="0"/>
          </a:p>
        </p:txBody>
      </p:sp>
    </p:spTree>
    <p:extLst>
      <p:ext uri="{BB962C8B-B14F-4D97-AF65-F5344CB8AC3E}">
        <p14:creationId xmlns:p14="http://schemas.microsoft.com/office/powerpoint/2010/main" val="3320453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506626" y="474345"/>
            <a:ext cx="11491784" cy="461665"/>
          </a:xfrm>
          <a:prstGeom prst="rect">
            <a:avLst/>
          </a:prstGeom>
        </p:spPr>
        <p:txBody>
          <a:bodyPr wrap="square">
            <a:spAutoFit/>
          </a:bodyPr>
          <a:lstStyle/>
          <a:p>
            <a:pPr algn="just"/>
            <a:r>
              <a:rPr lang="ru-RU" sz="240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p>
        </p:txBody>
      </p:sp>
      <p:sp>
        <p:nvSpPr>
          <p:cNvPr id="4" name="Прямоугольник 3"/>
          <p:cNvSpPr/>
          <p:nvPr/>
        </p:nvSpPr>
        <p:spPr>
          <a:xfrm>
            <a:off x="259493" y="936010"/>
            <a:ext cx="11738918" cy="4801314"/>
          </a:xfrm>
          <a:prstGeom prst="rect">
            <a:avLst/>
          </a:prstGeom>
        </p:spPr>
        <p:txBody>
          <a:bodyPr wrap="square">
            <a:spAutoFit/>
          </a:bodyPr>
          <a:lstStyle/>
          <a:p>
            <a:pPr algn="just"/>
            <a:r>
              <a:rPr lang="ru-RU" dirty="0" smtClean="0"/>
              <a:t>	ХХ </a:t>
            </a:r>
            <a:r>
              <a:rPr lang="ru-RU" dirty="0" err="1"/>
              <a:t>ғасыр</a:t>
            </a:r>
            <a:r>
              <a:rPr lang="ru-RU" dirty="0"/>
              <a:t> </a:t>
            </a:r>
            <a:r>
              <a:rPr lang="ru-RU" dirty="0" err="1"/>
              <a:t>Қазақстанға</a:t>
            </a:r>
            <a:r>
              <a:rPr lang="ru-RU" dirty="0"/>
              <a:t> </a:t>
            </a:r>
            <a:r>
              <a:rPr lang="ru-RU" dirty="0" err="1"/>
              <a:t>бірқатар</a:t>
            </a:r>
            <a:r>
              <a:rPr lang="ru-RU" dirty="0"/>
              <a:t> </a:t>
            </a:r>
            <a:r>
              <a:rPr lang="ru-RU" dirty="0" err="1"/>
              <a:t>игіліктерін</a:t>
            </a:r>
            <a:r>
              <a:rPr lang="ru-RU" dirty="0"/>
              <a:t> де </a:t>
            </a:r>
            <a:r>
              <a:rPr lang="ru-RU" dirty="0" err="1"/>
              <a:t>берді</a:t>
            </a:r>
            <a:r>
              <a:rPr lang="ru-RU" dirty="0" smtClean="0"/>
              <a:t>.</a:t>
            </a:r>
            <a:r>
              <a:rPr lang="ru-RU" dirty="0"/>
              <a:t> </a:t>
            </a:r>
            <a:r>
              <a:rPr lang="ru-RU" dirty="0" err="1"/>
              <a:t>Индустрияландыруды</a:t>
            </a:r>
            <a:r>
              <a:rPr lang="ru-RU" dirty="0"/>
              <a:t>, </a:t>
            </a:r>
            <a:r>
              <a:rPr lang="ru-RU" dirty="0" err="1"/>
              <a:t>әлеуметтік</a:t>
            </a:r>
            <a:r>
              <a:rPr lang="ru-RU" dirty="0"/>
              <a:t> </a:t>
            </a:r>
            <a:r>
              <a:rPr lang="ru-RU" dirty="0" err="1"/>
              <a:t>және</a:t>
            </a:r>
            <a:r>
              <a:rPr lang="ru-RU" dirty="0"/>
              <a:t> </a:t>
            </a:r>
            <a:r>
              <a:rPr lang="ru-RU" dirty="0" err="1"/>
              <a:t>өнді­рістік</a:t>
            </a:r>
            <a:r>
              <a:rPr lang="ru-RU" dirty="0"/>
              <a:t> </a:t>
            </a:r>
            <a:r>
              <a:rPr lang="ru-RU" dirty="0" err="1"/>
              <a:t>инфрақұрылымдардың</a:t>
            </a:r>
            <a:r>
              <a:rPr lang="ru-RU" dirty="0"/>
              <a:t> </a:t>
            </a:r>
            <a:r>
              <a:rPr lang="ru-RU" dirty="0" err="1"/>
              <a:t>құрылуын</a:t>
            </a:r>
            <a:r>
              <a:rPr lang="ru-RU" dirty="0"/>
              <a:t>, </a:t>
            </a:r>
            <a:r>
              <a:rPr lang="ru-RU" dirty="0" err="1"/>
              <a:t>жаңа</a:t>
            </a:r>
            <a:r>
              <a:rPr lang="ru-RU" dirty="0"/>
              <a:t> </a:t>
            </a:r>
            <a:r>
              <a:rPr lang="ru-RU" dirty="0" err="1"/>
              <a:t>ин­теллигенцияның</a:t>
            </a:r>
            <a:r>
              <a:rPr lang="ru-RU" dirty="0"/>
              <a:t> </a:t>
            </a:r>
            <a:r>
              <a:rPr lang="ru-RU" dirty="0" err="1"/>
              <a:t>қалыптасуын</a:t>
            </a:r>
            <a:r>
              <a:rPr lang="ru-RU" dirty="0"/>
              <a:t> </a:t>
            </a:r>
            <a:r>
              <a:rPr lang="ru-RU" dirty="0" err="1"/>
              <a:t>осыған</a:t>
            </a:r>
            <a:r>
              <a:rPr lang="ru-RU" dirty="0"/>
              <a:t> </a:t>
            </a:r>
            <a:r>
              <a:rPr lang="ru-RU" dirty="0" err="1"/>
              <a:t>жат­қызуға</a:t>
            </a:r>
            <a:r>
              <a:rPr lang="ru-RU" dirty="0"/>
              <a:t> </a:t>
            </a:r>
            <a:r>
              <a:rPr lang="ru-RU" dirty="0" err="1"/>
              <a:t>болады</a:t>
            </a:r>
            <a:r>
              <a:rPr lang="ru-RU" dirty="0"/>
              <a:t>.</a:t>
            </a:r>
          </a:p>
          <a:p>
            <a:pPr algn="just"/>
            <a:r>
              <a:rPr lang="ru-RU" dirty="0" err="1"/>
              <a:t>Бұл</a:t>
            </a:r>
            <a:r>
              <a:rPr lang="ru-RU" dirty="0"/>
              <a:t> </a:t>
            </a:r>
            <a:r>
              <a:rPr lang="ru-RU" dirty="0" err="1"/>
              <a:t>кезеңде</a:t>
            </a:r>
            <a:r>
              <a:rPr lang="ru-RU" dirty="0"/>
              <a:t> </a:t>
            </a:r>
            <a:r>
              <a:rPr lang="ru-RU" dirty="0" err="1"/>
              <a:t>елімізде</a:t>
            </a:r>
            <a:r>
              <a:rPr lang="ru-RU" dirty="0"/>
              <a:t> </a:t>
            </a:r>
            <a:r>
              <a:rPr lang="ru-RU" dirty="0" err="1"/>
              <a:t>белгілі</a:t>
            </a:r>
            <a:r>
              <a:rPr lang="ru-RU" dirty="0"/>
              <a:t> </a:t>
            </a:r>
            <a:r>
              <a:rPr lang="ru-RU" dirty="0" err="1"/>
              <a:t>бір</a:t>
            </a:r>
            <a:r>
              <a:rPr lang="ru-RU" dirty="0"/>
              <a:t>  </a:t>
            </a:r>
            <a:r>
              <a:rPr lang="ru-RU" dirty="0" err="1"/>
              <a:t>жаңғыру</a:t>
            </a:r>
            <a:r>
              <a:rPr lang="ru-RU" dirty="0"/>
              <a:t> </a:t>
            </a:r>
            <a:r>
              <a:rPr lang="ru-RU" dirty="0" err="1"/>
              <a:t>болды</a:t>
            </a:r>
            <a:r>
              <a:rPr lang="ru-RU" dirty="0"/>
              <a:t>. </a:t>
            </a:r>
            <a:r>
              <a:rPr lang="ru-RU" dirty="0" err="1"/>
              <a:t>Бірақ</a:t>
            </a:r>
            <a:r>
              <a:rPr lang="ru-RU" dirty="0"/>
              <a:t>, </a:t>
            </a:r>
            <a:r>
              <a:rPr lang="ru-RU" dirty="0" err="1"/>
              <a:t>бұл</a:t>
            </a:r>
            <a:r>
              <a:rPr lang="ru-RU" dirty="0"/>
              <a:t> – </a:t>
            </a:r>
            <a:r>
              <a:rPr lang="ru-RU" dirty="0" err="1"/>
              <a:t>ұлттың</a:t>
            </a:r>
            <a:r>
              <a:rPr lang="ru-RU" dirty="0"/>
              <a:t> </a:t>
            </a:r>
            <a:r>
              <a:rPr lang="ru-RU" dirty="0" err="1"/>
              <a:t>емес</a:t>
            </a:r>
            <a:r>
              <a:rPr lang="ru-RU" dirty="0"/>
              <a:t>, </a:t>
            </a:r>
            <a:r>
              <a:rPr lang="ru-RU" dirty="0" err="1"/>
              <a:t>аумақтың</a:t>
            </a:r>
            <a:r>
              <a:rPr lang="ru-RU" dirty="0"/>
              <a:t> </a:t>
            </a:r>
            <a:r>
              <a:rPr lang="ru-RU" dirty="0" err="1"/>
              <a:t>жаң­ғы­руы</a:t>
            </a:r>
            <a:r>
              <a:rPr lang="ru-RU" dirty="0"/>
              <a:t> </a:t>
            </a:r>
            <a:r>
              <a:rPr lang="ru-RU" dirty="0" err="1"/>
              <a:t>еді</a:t>
            </a:r>
            <a:r>
              <a:rPr lang="ru-RU" dirty="0"/>
              <a:t>.</a:t>
            </a:r>
          </a:p>
          <a:p>
            <a:pPr algn="just"/>
            <a:r>
              <a:rPr lang="ru-RU" dirty="0" err="1"/>
              <a:t>Біз</a:t>
            </a:r>
            <a:r>
              <a:rPr lang="ru-RU" dirty="0"/>
              <a:t> </a:t>
            </a:r>
            <a:r>
              <a:rPr lang="ru-RU" dirty="0" err="1"/>
              <a:t>тарихтың</a:t>
            </a:r>
            <a:r>
              <a:rPr lang="ru-RU" dirty="0"/>
              <a:t> </a:t>
            </a:r>
            <a:r>
              <a:rPr lang="ru-RU" dirty="0" err="1"/>
              <a:t>сабағын</a:t>
            </a:r>
            <a:r>
              <a:rPr lang="ru-RU" dirty="0"/>
              <a:t> </a:t>
            </a:r>
            <a:r>
              <a:rPr lang="ru-RU" dirty="0" err="1"/>
              <a:t>айқын</a:t>
            </a:r>
            <a:r>
              <a:rPr lang="ru-RU" dirty="0"/>
              <a:t> </a:t>
            </a:r>
            <a:r>
              <a:rPr lang="ru-RU" dirty="0" err="1"/>
              <a:t>түсінуіміз</a:t>
            </a:r>
            <a:r>
              <a:rPr lang="ru-RU" dirty="0"/>
              <a:t> </a:t>
            </a:r>
            <a:r>
              <a:rPr lang="ru-RU" dirty="0" err="1"/>
              <a:t>керек</a:t>
            </a:r>
            <a:r>
              <a:rPr lang="ru-RU" dirty="0"/>
              <a:t>. </a:t>
            </a:r>
            <a:r>
              <a:rPr lang="ru-RU" dirty="0" err="1"/>
              <a:t>Революциялар</a:t>
            </a:r>
            <a:r>
              <a:rPr lang="ru-RU" dirty="0"/>
              <a:t> </a:t>
            </a:r>
            <a:r>
              <a:rPr lang="ru-RU" dirty="0" err="1"/>
              <a:t>дәуірі</a:t>
            </a:r>
            <a:r>
              <a:rPr lang="ru-RU" dirty="0"/>
              <a:t> </a:t>
            </a:r>
            <a:r>
              <a:rPr lang="ru-RU" dirty="0" err="1"/>
              <a:t>әлі</a:t>
            </a:r>
            <a:r>
              <a:rPr lang="ru-RU" dirty="0"/>
              <a:t> </a:t>
            </a:r>
            <a:r>
              <a:rPr lang="ru-RU" dirty="0" err="1"/>
              <a:t>біткен</a:t>
            </a:r>
            <a:r>
              <a:rPr lang="ru-RU" dirty="0"/>
              <a:t> </a:t>
            </a:r>
            <a:r>
              <a:rPr lang="ru-RU" dirty="0" err="1"/>
              <a:t>жоқ</a:t>
            </a:r>
            <a:r>
              <a:rPr lang="ru-RU" dirty="0"/>
              <a:t>. Тек </a:t>
            </a:r>
            <a:r>
              <a:rPr lang="ru-RU" dirty="0" err="1"/>
              <a:t>оның</a:t>
            </a:r>
            <a:r>
              <a:rPr lang="ru-RU" dirty="0"/>
              <a:t> </a:t>
            </a:r>
            <a:r>
              <a:rPr lang="ru-RU" dirty="0" err="1"/>
              <a:t>формасы</a:t>
            </a:r>
            <a:r>
              <a:rPr lang="ru-RU" dirty="0"/>
              <a:t> мен  </a:t>
            </a:r>
            <a:r>
              <a:rPr lang="ru-RU" dirty="0" err="1"/>
              <a:t>мазмұны</a:t>
            </a:r>
            <a:r>
              <a:rPr lang="ru-RU" dirty="0"/>
              <a:t> </a:t>
            </a:r>
            <a:r>
              <a:rPr lang="ru-RU" dirty="0" err="1"/>
              <a:t>түбегейлі</a:t>
            </a:r>
            <a:r>
              <a:rPr lang="ru-RU" dirty="0"/>
              <a:t> </a:t>
            </a:r>
            <a:r>
              <a:rPr lang="ru-RU" dirty="0" err="1"/>
              <a:t>өзгерді</a:t>
            </a:r>
            <a:r>
              <a:rPr lang="ru-RU" dirty="0"/>
              <a:t>.</a:t>
            </a:r>
          </a:p>
          <a:p>
            <a:pPr algn="just"/>
            <a:r>
              <a:rPr lang="ru-RU" dirty="0" smtClean="0"/>
              <a:t>	</a:t>
            </a:r>
            <a:r>
              <a:rPr lang="ru-RU" dirty="0" err="1" smtClean="0"/>
              <a:t>Біздің</a:t>
            </a:r>
            <a:r>
              <a:rPr lang="ru-RU" dirty="0" smtClean="0"/>
              <a:t> </a:t>
            </a:r>
            <a:r>
              <a:rPr lang="ru-RU" dirty="0" err="1"/>
              <a:t>кешегі</a:t>
            </a:r>
            <a:r>
              <a:rPr lang="ru-RU" dirty="0"/>
              <a:t> </a:t>
            </a:r>
            <a:r>
              <a:rPr lang="ru-RU" dirty="0" err="1"/>
              <a:t>тарихымыз</a:t>
            </a:r>
            <a:r>
              <a:rPr lang="ru-RU" dirty="0"/>
              <a:t> </a:t>
            </a:r>
            <a:r>
              <a:rPr lang="ru-RU" dirty="0" err="1"/>
              <a:t>бұлтартпас</a:t>
            </a:r>
            <a:r>
              <a:rPr lang="ru-RU" dirty="0"/>
              <a:t> </a:t>
            </a:r>
            <a:r>
              <a:rPr lang="ru-RU" dirty="0" err="1"/>
              <a:t>бір</a:t>
            </a:r>
            <a:r>
              <a:rPr lang="ru-RU" dirty="0"/>
              <a:t> </a:t>
            </a:r>
            <a:r>
              <a:rPr lang="ru-RU" dirty="0" err="1"/>
              <a:t>ақи­қатқа</a:t>
            </a:r>
            <a:r>
              <a:rPr lang="ru-RU" dirty="0"/>
              <a:t> – </a:t>
            </a:r>
            <a:r>
              <a:rPr lang="ru-RU" dirty="0" err="1"/>
              <a:t>эволюциялық</a:t>
            </a:r>
            <a:r>
              <a:rPr lang="ru-RU" dirty="0"/>
              <a:t> даму </a:t>
            </a:r>
            <a:r>
              <a:rPr lang="ru-RU" dirty="0" err="1"/>
              <a:t>ғана</a:t>
            </a:r>
            <a:r>
              <a:rPr lang="ru-RU" dirty="0"/>
              <a:t> </a:t>
            </a:r>
            <a:r>
              <a:rPr lang="ru-RU" dirty="0" err="1"/>
              <a:t>ұлттың</a:t>
            </a:r>
            <a:r>
              <a:rPr lang="ru-RU" dirty="0"/>
              <a:t> </a:t>
            </a:r>
            <a:r>
              <a:rPr lang="ru-RU" dirty="0" err="1"/>
              <a:t>өр­кен­деуіне</a:t>
            </a:r>
            <a:r>
              <a:rPr lang="ru-RU" dirty="0"/>
              <a:t> </a:t>
            </a:r>
            <a:r>
              <a:rPr lang="ru-RU" dirty="0" err="1"/>
              <a:t>мүмкіндік</a:t>
            </a:r>
            <a:r>
              <a:rPr lang="ru-RU" dirty="0"/>
              <a:t> </a:t>
            </a:r>
            <a:r>
              <a:rPr lang="ru-RU" dirty="0" err="1"/>
              <a:t>беретініне</a:t>
            </a:r>
            <a:r>
              <a:rPr lang="ru-RU" dirty="0"/>
              <a:t> </a:t>
            </a:r>
            <a:r>
              <a:rPr lang="ru-RU" dirty="0" err="1"/>
              <a:t>көзімізді</a:t>
            </a:r>
            <a:r>
              <a:rPr lang="ru-RU" dirty="0"/>
              <a:t> </a:t>
            </a:r>
            <a:r>
              <a:rPr lang="ru-RU" dirty="0" err="1" smtClean="0"/>
              <a:t>жеткізді</a:t>
            </a:r>
            <a:r>
              <a:rPr lang="ru-RU" dirty="0" smtClean="0"/>
              <a:t>. </a:t>
            </a:r>
            <a:r>
              <a:rPr lang="ru-RU" dirty="0" err="1" smtClean="0"/>
              <a:t>Бұдан</a:t>
            </a:r>
            <a:r>
              <a:rPr lang="ru-RU" dirty="0" smtClean="0"/>
              <a:t> </a:t>
            </a:r>
            <a:r>
              <a:rPr lang="ru-RU" dirty="0" err="1"/>
              <a:t>сабақ</a:t>
            </a:r>
            <a:r>
              <a:rPr lang="ru-RU" dirty="0"/>
              <a:t> ала </a:t>
            </a:r>
            <a:r>
              <a:rPr lang="ru-RU" dirty="0" err="1"/>
              <a:t>білмесек</a:t>
            </a:r>
            <a:r>
              <a:rPr lang="ru-RU" dirty="0"/>
              <a:t>, </a:t>
            </a:r>
            <a:r>
              <a:rPr lang="ru-RU" dirty="0" err="1"/>
              <a:t>тағы</a:t>
            </a:r>
            <a:r>
              <a:rPr lang="ru-RU" dirty="0"/>
              <a:t> да </a:t>
            </a:r>
            <a:r>
              <a:rPr lang="ru-RU" dirty="0" err="1"/>
              <a:t>тарихтың</a:t>
            </a:r>
            <a:r>
              <a:rPr lang="ru-RU" dirty="0"/>
              <a:t> </a:t>
            </a:r>
            <a:r>
              <a:rPr lang="ru-RU" dirty="0" err="1"/>
              <a:t>темір</a:t>
            </a:r>
            <a:r>
              <a:rPr lang="ru-RU" dirty="0"/>
              <a:t> </a:t>
            </a:r>
            <a:r>
              <a:rPr lang="ru-RU" dirty="0" err="1"/>
              <a:t>қақпанына</a:t>
            </a:r>
            <a:r>
              <a:rPr lang="ru-RU" dirty="0"/>
              <a:t> </a:t>
            </a:r>
            <a:r>
              <a:rPr lang="ru-RU" dirty="0" err="1"/>
              <a:t>түсеміз</a:t>
            </a:r>
            <a:r>
              <a:rPr lang="ru-RU" dirty="0"/>
              <a:t>. </a:t>
            </a:r>
            <a:r>
              <a:rPr lang="ru-RU" dirty="0" err="1"/>
              <a:t>Ендеше</a:t>
            </a:r>
            <a:r>
              <a:rPr lang="ru-RU" dirty="0"/>
              <a:t>, </a:t>
            </a:r>
            <a:r>
              <a:rPr lang="ru-RU" dirty="0" err="1"/>
              <a:t>эволюциялық</a:t>
            </a:r>
            <a:r>
              <a:rPr lang="ru-RU" dirty="0"/>
              <a:t> даму </a:t>
            </a:r>
            <a:r>
              <a:rPr lang="ru-RU" dirty="0" err="1"/>
              <a:t>қағидасы</a:t>
            </a:r>
            <a:r>
              <a:rPr lang="ru-RU" dirty="0"/>
              <a:t> </a:t>
            </a:r>
            <a:r>
              <a:rPr lang="ru-RU" dirty="0" err="1"/>
              <a:t>әрбір</a:t>
            </a:r>
            <a:r>
              <a:rPr lang="ru-RU" dirty="0"/>
              <a:t> </a:t>
            </a:r>
            <a:r>
              <a:rPr lang="ru-RU" dirty="0" err="1"/>
              <a:t>қазақстандықтың</a:t>
            </a:r>
            <a:r>
              <a:rPr lang="ru-RU" dirty="0"/>
              <a:t> </a:t>
            </a:r>
            <a:r>
              <a:rPr lang="ru-RU" dirty="0" err="1"/>
              <a:t>жеке</a:t>
            </a:r>
            <a:r>
              <a:rPr lang="ru-RU" dirty="0"/>
              <a:t> </a:t>
            </a:r>
            <a:r>
              <a:rPr lang="ru-RU" dirty="0" err="1"/>
              <a:t>басының</a:t>
            </a:r>
            <a:r>
              <a:rPr lang="ru-RU" dirty="0"/>
              <a:t> </a:t>
            </a:r>
            <a:r>
              <a:rPr lang="ru-RU" dirty="0" err="1"/>
              <a:t>дербес</a:t>
            </a:r>
            <a:r>
              <a:rPr lang="ru-RU" dirty="0"/>
              <a:t> </a:t>
            </a:r>
            <a:r>
              <a:rPr lang="ru-RU" dirty="0" err="1"/>
              <a:t>бағдарына</a:t>
            </a:r>
            <a:r>
              <a:rPr lang="ru-RU" dirty="0"/>
              <a:t> </a:t>
            </a:r>
            <a:r>
              <a:rPr lang="ru-RU" dirty="0" err="1"/>
              <a:t>айналуға</a:t>
            </a:r>
            <a:r>
              <a:rPr lang="ru-RU" dirty="0"/>
              <a:t> </a:t>
            </a:r>
            <a:r>
              <a:rPr lang="ru-RU" dirty="0" err="1"/>
              <a:t>тиіс</a:t>
            </a:r>
            <a:r>
              <a:rPr lang="ru-RU" dirty="0"/>
              <a:t>.</a:t>
            </a:r>
          </a:p>
          <a:p>
            <a:pPr algn="just"/>
            <a:r>
              <a:rPr lang="ru-RU" dirty="0" smtClean="0"/>
              <a:t>	</a:t>
            </a:r>
            <a:r>
              <a:rPr lang="ru-RU" dirty="0" err="1" smtClean="0"/>
              <a:t>Бірақ</a:t>
            </a:r>
            <a:r>
              <a:rPr lang="ru-RU" dirty="0"/>
              <a:t>, </a:t>
            </a:r>
            <a:r>
              <a:rPr lang="ru-RU" dirty="0" err="1"/>
              <a:t>қоғамның</a:t>
            </a:r>
            <a:r>
              <a:rPr lang="ru-RU" dirty="0"/>
              <a:t> </a:t>
            </a:r>
            <a:r>
              <a:rPr lang="ru-RU" dirty="0" err="1"/>
              <a:t>эволюциялық</a:t>
            </a:r>
            <a:r>
              <a:rPr lang="ru-RU" dirty="0"/>
              <a:t> </a:t>
            </a:r>
            <a:r>
              <a:rPr lang="ru-RU" dirty="0" err="1"/>
              <a:t>дамуы</a:t>
            </a:r>
            <a:r>
              <a:rPr lang="ru-RU" dirty="0"/>
              <a:t> </a:t>
            </a:r>
            <a:r>
              <a:rPr lang="ru-RU" dirty="0" err="1"/>
              <a:t>қағида</a:t>
            </a:r>
            <a:r>
              <a:rPr lang="ru-RU" dirty="0"/>
              <a:t> </a:t>
            </a:r>
            <a:r>
              <a:rPr lang="ru-RU" dirty="0" err="1"/>
              <a:t>ретінде</a:t>
            </a:r>
            <a:r>
              <a:rPr lang="ru-RU" dirty="0"/>
              <a:t> </a:t>
            </a:r>
            <a:r>
              <a:rPr lang="ru-RU" dirty="0" err="1"/>
              <a:t>мәңгі</a:t>
            </a:r>
            <a:r>
              <a:rPr lang="ru-RU" dirty="0"/>
              <a:t> </a:t>
            </a:r>
            <a:r>
              <a:rPr lang="ru-RU" dirty="0" err="1"/>
              <a:t>тұмшаланудың</a:t>
            </a:r>
            <a:r>
              <a:rPr lang="ru-RU" dirty="0"/>
              <a:t> </a:t>
            </a:r>
            <a:r>
              <a:rPr lang="ru-RU" dirty="0" err="1"/>
              <a:t>синонимі</a:t>
            </a:r>
            <a:r>
              <a:rPr lang="ru-RU" dirty="0"/>
              <a:t> </a:t>
            </a:r>
            <a:r>
              <a:rPr lang="ru-RU" dirty="0" err="1"/>
              <a:t>емес</a:t>
            </a:r>
            <a:r>
              <a:rPr lang="ru-RU" dirty="0"/>
              <a:t>.</a:t>
            </a:r>
          </a:p>
          <a:p>
            <a:pPr algn="just"/>
            <a:r>
              <a:rPr lang="ru-RU" dirty="0" err="1"/>
              <a:t>Сол</a:t>
            </a:r>
            <a:r>
              <a:rPr lang="ru-RU" dirty="0"/>
              <a:t> </a:t>
            </a:r>
            <a:r>
              <a:rPr lang="ru-RU" dirty="0" err="1"/>
              <a:t>себепті</a:t>
            </a:r>
            <a:r>
              <a:rPr lang="ru-RU" dirty="0"/>
              <a:t>, </a:t>
            </a:r>
            <a:r>
              <a:rPr lang="ru-RU" dirty="0" err="1"/>
              <a:t>тарихтың</a:t>
            </a:r>
            <a:r>
              <a:rPr lang="ru-RU" dirty="0"/>
              <a:t> </a:t>
            </a:r>
            <a:r>
              <a:rPr lang="ru-RU" dirty="0" err="1"/>
              <a:t>ащы</a:t>
            </a:r>
            <a:r>
              <a:rPr lang="ru-RU" dirty="0"/>
              <a:t> </a:t>
            </a:r>
            <a:r>
              <a:rPr lang="ru-RU" dirty="0" err="1"/>
              <a:t>сабағын</a:t>
            </a:r>
            <a:r>
              <a:rPr lang="ru-RU" dirty="0"/>
              <a:t> </a:t>
            </a:r>
            <a:r>
              <a:rPr lang="ru-RU" dirty="0" err="1"/>
              <a:t>түсініп</a:t>
            </a:r>
            <a:r>
              <a:rPr lang="ru-RU" dirty="0"/>
              <a:t> </a:t>
            </a:r>
            <a:r>
              <a:rPr lang="ru-RU" dirty="0" err="1"/>
              <a:t>қана</a:t>
            </a:r>
            <a:r>
              <a:rPr lang="ru-RU" dirty="0"/>
              <a:t> </a:t>
            </a:r>
            <a:r>
              <a:rPr lang="ru-RU" dirty="0" err="1"/>
              <a:t>қоймай</a:t>
            </a:r>
            <a:r>
              <a:rPr lang="ru-RU" dirty="0"/>
              <a:t>, </a:t>
            </a:r>
            <a:r>
              <a:rPr lang="ru-RU" dirty="0" err="1"/>
              <a:t>өзіміз</a:t>
            </a:r>
            <a:r>
              <a:rPr lang="ru-RU" dirty="0"/>
              <a:t> </a:t>
            </a:r>
            <a:r>
              <a:rPr lang="ru-RU" dirty="0" err="1"/>
              <a:t>күнде</a:t>
            </a:r>
            <a:r>
              <a:rPr lang="ru-RU" dirty="0"/>
              <a:t> </a:t>
            </a:r>
            <a:r>
              <a:rPr lang="ru-RU" dirty="0" err="1"/>
              <a:t>көріп</a:t>
            </a:r>
            <a:r>
              <a:rPr lang="ru-RU" dirty="0"/>
              <a:t> </a:t>
            </a:r>
            <a:r>
              <a:rPr lang="ru-RU" dirty="0" err="1"/>
              <a:t>жүрген</a:t>
            </a:r>
            <a:r>
              <a:rPr lang="ru-RU" dirty="0"/>
              <a:t> </a:t>
            </a:r>
            <a:r>
              <a:rPr lang="ru-RU" dirty="0" err="1"/>
              <a:t>қазіргі</a:t>
            </a:r>
            <a:r>
              <a:rPr lang="ru-RU" dirty="0"/>
              <a:t> </a:t>
            </a:r>
            <a:r>
              <a:rPr lang="ru-RU" dirty="0" err="1"/>
              <a:t>құбылыстардан</a:t>
            </a:r>
            <a:r>
              <a:rPr lang="ru-RU" dirty="0"/>
              <a:t> ой </a:t>
            </a:r>
            <a:r>
              <a:rPr lang="ru-RU" dirty="0" err="1"/>
              <a:t>түйіп</a:t>
            </a:r>
            <a:r>
              <a:rPr lang="ru-RU" dirty="0"/>
              <a:t>,  </a:t>
            </a:r>
            <a:r>
              <a:rPr lang="ru-RU" dirty="0" err="1"/>
              <a:t>болашақтың</a:t>
            </a:r>
            <a:r>
              <a:rPr lang="ru-RU" dirty="0"/>
              <a:t> </a:t>
            </a:r>
            <a:r>
              <a:rPr lang="ru-RU" dirty="0" err="1"/>
              <a:t>беталысына</a:t>
            </a:r>
            <a:r>
              <a:rPr lang="ru-RU" dirty="0"/>
              <a:t> </a:t>
            </a:r>
            <a:r>
              <a:rPr lang="ru-RU" dirty="0" err="1"/>
              <a:t>қарап</a:t>
            </a:r>
            <a:r>
              <a:rPr lang="ru-RU" dirty="0"/>
              <a:t>, </a:t>
            </a:r>
            <a:r>
              <a:rPr lang="ru-RU" dirty="0" err="1"/>
              <a:t>пайым</a:t>
            </a:r>
            <a:r>
              <a:rPr lang="ru-RU" dirty="0"/>
              <a:t> </a:t>
            </a:r>
            <a:r>
              <a:rPr lang="ru-RU" dirty="0" err="1"/>
              <a:t>жасай</a:t>
            </a:r>
            <a:r>
              <a:rPr lang="ru-RU" dirty="0"/>
              <a:t> </a:t>
            </a:r>
            <a:r>
              <a:rPr lang="ru-RU" dirty="0" err="1"/>
              <a:t>білу</a:t>
            </a:r>
            <a:r>
              <a:rPr lang="ru-RU" dirty="0"/>
              <a:t> де </a:t>
            </a:r>
            <a:r>
              <a:rPr lang="ru-RU" dirty="0" err="1"/>
              <a:t>айрықша</a:t>
            </a:r>
            <a:r>
              <a:rPr lang="ru-RU" dirty="0"/>
              <a:t> </a:t>
            </a:r>
            <a:r>
              <a:rPr lang="ru-RU" dirty="0" err="1"/>
              <a:t>маңызды</a:t>
            </a:r>
            <a:r>
              <a:rPr lang="ru-RU" dirty="0"/>
              <a:t>.</a:t>
            </a:r>
          </a:p>
          <a:p>
            <a:pPr algn="just"/>
            <a:r>
              <a:rPr lang="ru-RU" dirty="0" smtClean="0"/>
              <a:t>	</a:t>
            </a:r>
            <a:r>
              <a:rPr lang="ru-RU" dirty="0" err="1" smtClean="0"/>
              <a:t>Бүгінде</a:t>
            </a:r>
            <a:r>
              <a:rPr lang="ru-RU" dirty="0" smtClean="0"/>
              <a:t> </a:t>
            </a:r>
            <a:r>
              <a:rPr lang="ru-RU" dirty="0" err="1"/>
              <a:t>революциялар</a:t>
            </a:r>
            <a:r>
              <a:rPr lang="ru-RU" dirty="0"/>
              <a:t> </a:t>
            </a:r>
            <a:r>
              <a:rPr lang="ru-RU" dirty="0" err="1"/>
              <a:t>өңін</a:t>
            </a:r>
            <a:r>
              <a:rPr lang="ru-RU" dirty="0"/>
              <a:t> </a:t>
            </a:r>
            <a:r>
              <a:rPr lang="ru-RU" dirty="0" err="1"/>
              <a:t>өзгертіп</a:t>
            </a:r>
            <a:r>
              <a:rPr lang="ru-RU" dirty="0"/>
              <a:t>, </a:t>
            </a:r>
            <a:r>
              <a:rPr lang="ru-RU" dirty="0" err="1"/>
              <a:t>ұлттық</a:t>
            </a:r>
            <a:r>
              <a:rPr lang="ru-RU" dirty="0"/>
              <a:t>, </a:t>
            </a:r>
            <a:r>
              <a:rPr lang="ru-RU" dirty="0" err="1"/>
              <a:t>діни</a:t>
            </a:r>
            <a:r>
              <a:rPr lang="ru-RU" dirty="0"/>
              <a:t>, </a:t>
            </a:r>
            <a:r>
              <a:rPr lang="ru-RU" dirty="0" err="1"/>
              <a:t>мәдени</a:t>
            </a:r>
            <a:r>
              <a:rPr lang="ru-RU" dirty="0"/>
              <a:t>, </a:t>
            </a:r>
            <a:r>
              <a:rPr lang="ru-RU" dirty="0" err="1"/>
              <a:t>сепаратистік</a:t>
            </a:r>
            <a:r>
              <a:rPr lang="ru-RU" dirty="0"/>
              <a:t> </a:t>
            </a:r>
            <a:r>
              <a:rPr lang="ru-RU" dirty="0" err="1"/>
              <a:t>перде</a:t>
            </a:r>
            <a:r>
              <a:rPr lang="ru-RU" dirty="0"/>
              <a:t> </a:t>
            </a:r>
            <a:r>
              <a:rPr lang="ru-RU" dirty="0" err="1"/>
              <a:t>жамылды</a:t>
            </a:r>
            <a:r>
              <a:rPr lang="ru-RU" dirty="0"/>
              <a:t>. </a:t>
            </a:r>
            <a:r>
              <a:rPr lang="ru-RU" dirty="0" err="1"/>
              <a:t>Бірақ</a:t>
            </a:r>
            <a:r>
              <a:rPr lang="ru-RU" dirty="0"/>
              <a:t>, </a:t>
            </a:r>
            <a:r>
              <a:rPr lang="ru-RU" dirty="0" err="1"/>
              <a:t>бәрі</a:t>
            </a:r>
            <a:r>
              <a:rPr lang="ru-RU" dirty="0"/>
              <a:t> де, </a:t>
            </a:r>
            <a:r>
              <a:rPr lang="ru-RU" dirty="0" err="1"/>
              <a:t>түптеп</a:t>
            </a:r>
            <a:r>
              <a:rPr lang="ru-RU" dirty="0"/>
              <a:t> </a:t>
            </a:r>
            <a:r>
              <a:rPr lang="ru-RU" dirty="0" err="1"/>
              <a:t>келгенде</a:t>
            </a:r>
            <a:r>
              <a:rPr lang="ru-RU" dirty="0"/>
              <a:t>, </a:t>
            </a:r>
            <a:r>
              <a:rPr lang="ru-RU" dirty="0" err="1"/>
              <a:t>қантөгіспен</a:t>
            </a:r>
            <a:r>
              <a:rPr lang="ru-RU" dirty="0"/>
              <a:t>, </a:t>
            </a:r>
            <a:r>
              <a:rPr lang="ru-RU" dirty="0" err="1"/>
              <a:t>эко­номикалық</a:t>
            </a:r>
            <a:r>
              <a:rPr lang="ru-RU" dirty="0"/>
              <a:t> </a:t>
            </a:r>
            <a:r>
              <a:rPr lang="ru-RU" dirty="0" err="1"/>
              <a:t>күйреумен</a:t>
            </a:r>
            <a:r>
              <a:rPr lang="ru-RU" dirty="0"/>
              <a:t> </a:t>
            </a:r>
            <a:r>
              <a:rPr lang="ru-RU" dirty="0" err="1"/>
              <a:t>аяқталатынын</a:t>
            </a:r>
            <a:r>
              <a:rPr lang="ru-RU" dirty="0"/>
              <a:t> </a:t>
            </a:r>
            <a:r>
              <a:rPr lang="ru-RU" dirty="0" err="1"/>
              <a:t>көріп</a:t>
            </a:r>
            <a:r>
              <a:rPr lang="ru-RU" dirty="0"/>
              <a:t> </a:t>
            </a:r>
            <a:r>
              <a:rPr lang="ru-RU" dirty="0" err="1"/>
              <a:t>отырмыз</a:t>
            </a:r>
            <a:r>
              <a:rPr lang="ru-RU" dirty="0"/>
              <a:t>.</a:t>
            </a:r>
          </a:p>
          <a:p>
            <a:pPr algn="just"/>
            <a:r>
              <a:rPr lang="ru-RU" dirty="0" err="1"/>
              <a:t>Сондықтан</a:t>
            </a:r>
            <a:r>
              <a:rPr lang="ru-RU" dirty="0"/>
              <a:t>, </a:t>
            </a:r>
            <a:r>
              <a:rPr lang="ru-RU" dirty="0" err="1"/>
              <a:t>әлемдегі</a:t>
            </a:r>
            <a:r>
              <a:rPr lang="ru-RU" dirty="0"/>
              <a:t> </a:t>
            </a:r>
            <a:r>
              <a:rPr lang="ru-RU" dirty="0" err="1"/>
              <a:t>оқиғаларды</a:t>
            </a:r>
            <a:r>
              <a:rPr lang="ru-RU" dirty="0"/>
              <a:t> ой </a:t>
            </a:r>
            <a:r>
              <a:rPr lang="ru-RU" dirty="0" err="1"/>
              <a:t>елегінен</a:t>
            </a:r>
            <a:r>
              <a:rPr lang="ru-RU" dirty="0"/>
              <a:t> </a:t>
            </a:r>
            <a:r>
              <a:rPr lang="ru-RU" dirty="0" err="1"/>
              <a:t>өткізіп</a:t>
            </a:r>
            <a:r>
              <a:rPr lang="ru-RU" dirty="0"/>
              <a:t>, </a:t>
            </a:r>
            <a:r>
              <a:rPr lang="ru-RU" dirty="0" err="1"/>
              <a:t>қорытынды</a:t>
            </a:r>
            <a:r>
              <a:rPr lang="ru-RU" dirty="0"/>
              <a:t> </a:t>
            </a:r>
            <a:r>
              <a:rPr lang="ru-RU" dirty="0" err="1"/>
              <a:t>жасау</a:t>
            </a:r>
            <a:r>
              <a:rPr lang="ru-RU" dirty="0"/>
              <a:t> – </a:t>
            </a:r>
            <a:r>
              <a:rPr lang="ru-RU" dirty="0" err="1"/>
              <a:t>қоғамның</a:t>
            </a:r>
            <a:r>
              <a:rPr lang="ru-RU" dirty="0"/>
              <a:t> да, </a:t>
            </a:r>
            <a:r>
              <a:rPr lang="ru-RU" dirty="0" err="1"/>
              <a:t>саяси</a:t>
            </a:r>
            <a:r>
              <a:rPr lang="ru-RU" dirty="0"/>
              <a:t> </a:t>
            </a:r>
            <a:r>
              <a:rPr lang="ru-RU" dirty="0" err="1"/>
              <a:t>партиялар</a:t>
            </a:r>
            <a:r>
              <a:rPr lang="ru-RU" dirty="0"/>
              <a:t> мен </a:t>
            </a:r>
            <a:r>
              <a:rPr lang="ru-RU" dirty="0" err="1"/>
              <a:t>қозғалыстардың</a:t>
            </a:r>
            <a:r>
              <a:rPr lang="ru-RU" dirty="0"/>
              <a:t> да, </a:t>
            </a:r>
            <a:r>
              <a:rPr lang="ru-RU" dirty="0" err="1"/>
              <a:t>білім</a:t>
            </a:r>
            <a:r>
              <a:rPr lang="ru-RU" dirty="0"/>
              <a:t> беру </a:t>
            </a:r>
            <a:r>
              <a:rPr lang="ru-RU" dirty="0" err="1"/>
              <a:t>жүйе­сінің</a:t>
            </a:r>
            <a:r>
              <a:rPr lang="ru-RU" dirty="0"/>
              <a:t> де </a:t>
            </a:r>
            <a:r>
              <a:rPr lang="ru-RU" dirty="0" err="1"/>
              <a:t>ауқымды</a:t>
            </a:r>
            <a:r>
              <a:rPr lang="ru-RU" dirty="0"/>
              <a:t> </a:t>
            </a:r>
            <a:r>
              <a:rPr lang="ru-RU" dirty="0" err="1"/>
              <a:t>дүниетанымдық</a:t>
            </a:r>
            <a:r>
              <a:rPr lang="ru-RU" dirty="0"/>
              <a:t>, </a:t>
            </a:r>
            <a:r>
              <a:rPr lang="ru-RU" dirty="0" err="1"/>
              <a:t>рухани</a:t>
            </a:r>
            <a:r>
              <a:rPr lang="ru-RU" dirty="0"/>
              <a:t> </a:t>
            </a:r>
            <a:r>
              <a:rPr lang="ru-RU" dirty="0" err="1"/>
              <a:t>жұ­мысының</a:t>
            </a:r>
            <a:r>
              <a:rPr lang="ru-RU" dirty="0"/>
              <a:t> </a:t>
            </a:r>
            <a:r>
              <a:rPr lang="ru-RU" dirty="0" err="1"/>
              <a:t>бір</a:t>
            </a:r>
            <a:r>
              <a:rPr lang="ru-RU" dirty="0"/>
              <a:t> </a:t>
            </a:r>
            <a:r>
              <a:rPr lang="ru-RU" dirty="0" err="1"/>
              <a:t>бөлігі</a:t>
            </a:r>
            <a:r>
              <a:rPr lang="ru-RU" dirty="0"/>
              <a:t>.</a:t>
            </a:r>
          </a:p>
          <a:p>
            <a:pPr algn="just"/>
            <a:endParaRPr lang="ru-RU" dirty="0"/>
          </a:p>
        </p:txBody>
      </p:sp>
    </p:spTree>
    <p:extLst>
      <p:ext uri="{BB962C8B-B14F-4D97-AF65-F5344CB8AC3E}">
        <p14:creationId xmlns:p14="http://schemas.microsoft.com/office/powerpoint/2010/main" val="694779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506626" y="474345"/>
            <a:ext cx="11491784" cy="830997"/>
          </a:xfrm>
          <a:prstGeom prst="rect">
            <a:avLst/>
          </a:prstGeom>
        </p:spPr>
        <p:txBody>
          <a:bodyPr wrap="square">
            <a:spAutoFit/>
          </a:bodyPr>
          <a:lstStyle/>
          <a:p>
            <a:pPr algn="just"/>
            <a:endParaRPr lang="ru-RU" sz="2400" dirty="0" smtClean="0">
              <a:latin typeface="Times New Roman" panose="02020603050405020304" pitchFamily="18" charset="0"/>
              <a:cs typeface="Times New Roman" panose="02020603050405020304" pitchFamily="18" charset="0"/>
            </a:endParaRPr>
          </a:p>
          <a:p>
            <a:pPr algn="just"/>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p>
        </p:txBody>
      </p:sp>
      <p:sp>
        <p:nvSpPr>
          <p:cNvPr id="4" name="Прямоугольник 3"/>
          <p:cNvSpPr/>
          <p:nvPr/>
        </p:nvSpPr>
        <p:spPr>
          <a:xfrm>
            <a:off x="593123" y="358346"/>
            <a:ext cx="10997513" cy="6278642"/>
          </a:xfrm>
          <a:prstGeom prst="rect">
            <a:avLst/>
          </a:prstGeom>
        </p:spPr>
        <p:txBody>
          <a:bodyPr wrap="square">
            <a:spAutoFit/>
          </a:bodyPr>
          <a:lstStyle/>
          <a:p>
            <a:pPr algn="just"/>
            <a:r>
              <a:rPr lang="ru-RU" sz="2400" b="1" dirty="0">
                <a:latin typeface="Times New Roman" panose="02020603050405020304" pitchFamily="18" charset="0"/>
                <a:cs typeface="Times New Roman" panose="02020603050405020304" pitchFamily="18" charset="0"/>
              </a:rPr>
              <a:t>6. </a:t>
            </a:r>
            <a:r>
              <a:rPr lang="ru-RU" sz="2400" b="1" dirty="0" err="1">
                <a:latin typeface="Times New Roman" panose="02020603050405020304" pitchFamily="18" charset="0"/>
                <a:cs typeface="Times New Roman" panose="02020603050405020304" pitchFamily="18" charset="0"/>
              </a:rPr>
              <a:t>Сананың</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ашықтығы</a:t>
            </a:r>
            <a:endParaRPr lang="ru-RU" sz="2400"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Көптеген</a:t>
            </a:r>
            <a:r>
              <a:rPr lang="ru-RU" sz="2400" dirty="0">
                <a:latin typeface="Times New Roman" panose="02020603050405020304" pitchFamily="18" charset="0"/>
                <a:cs typeface="Times New Roman" panose="02020603050405020304" pitchFamily="18" charset="0"/>
              </a:rPr>
              <a:t> проблема </a:t>
            </a:r>
            <a:r>
              <a:rPr lang="ru-RU" sz="2400" dirty="0" err="1">
                <a:latin typeface="Times New Roman" panose="02020603050405020304" pitchFamily="18" charset="0"/>
                <a:cs typeface="Times New Roman" panose="02020603050405020304" pitchFamily="18" charset="0"/>
              </a:rPr>
              <a:t>әлемнің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қарқынды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өзгеріп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жатқанына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қарамастан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бұқаралық</a:t>
            </a:r>
            <a:r>
              <a:rPr lang="ru-RU" sz="2400" dirty="0">
                <a:latin typeface="Times New Roman" panose="02020603050405020304" pitchFamily="18" charset="0"/>
                <a:cs typeface="Times New Roman" panose="02020603050405020304" pitchFamily="18" charset="0"/>
              </a:rPr>
              <a:t> сана-</a:t>
            </a:r>
            <a:r>
              <a:rPr lang="ru-RU" sz="2400" dirty="0" err="1">
                <a:latin typeface="Times New Roman" panose="02020603050405020304" pitchFamily="18" charset="0"/>
                <a:cs typeface="Times New Roman" panose="02020603050405020304" pitchFamily="18" charset="0"/>
              </a:rPr>
              <a:t>сезімнің</a:t>
            </a:r>
            <a:r>
              <a:rPr lang="ru-RU" sz="2400" dirty="0">
                <a:latin typeface="Times New Roman" panose="02020603050405020304" pitchFamily="18" charset="0"/>
                <a:cs typeface="Times New Roman" panose="02020603050405020304" pitchFamily="18" charset="0"/>
              </a:rPr>
              <a:t> «от басы, </a:t>
            </a:r>
            <a:r>
              <a:rPr lang="ru-RU" sz="2400" dirty="0" err="1">
                <a:latin typeface="Times New Roman" panose="02020603050405020304" pitchFamily="18" charset="0"/>
                <a:cs typeface="Times New Roman" panose="02020603050405020304" pitchFamily="18" charset="0"/>
              </a:rPr>
              <a:t>ошақ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қасы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аясында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қалуынан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туындайды</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Бір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қарағанда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жүзіндегі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миллиардтан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астам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өзінің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қатар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кәсіби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байланыс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құралы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ретінде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жапатармағай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оқып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жатқан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ағылшын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біздің</a:t>
            </a:r>
            <a:r>
              <a:rPr lang="ru-RU" sz="2400" dirty="0">
                <a:latin typeface="Times New Roman" panose="02020603050405020304" pitchFamily="18" charset="0"/>
                <a:cs typeface="Times New Roman" panose="02020603050405020304" pitchFamily="18" charset="0"/>
              </a:rPr>
              <a:t> де </a:t>
            </a:r>
            <a:r>
              <a:rPr lang="ru-RU" sz="2400" dirty="0" err="1">
                <a:latin typeface="Times New Roman" panose="02020603050405020304" pitchFamily="18" charset="0"/>
                <a:cs typeface="Times New Roman" panose="02020603050405020304" pitchFamily="18" charset="0"/>
              </a:rPr>
              <a:t>жаппай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және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жедел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үйренуіміз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керектігі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дәлелдеуді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қажет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етпей­тіндей</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Еуропалық</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Одақтың</a:t>
            </a:r>
            <a:r>
              <a:rPr lang="ru-RU" sz="2400" dirty="0">
                <a:latin typeface="Times New Roman" panose="02020603050405020304" pitchFamily="18" charset="0"/>
                <a:cs typeface="Times New Roman" panose="02020603050405020304" pitchFamily="18" charset="0"/>
              </a:rPr>
              <a:t> 400 </a:t>
            </a:r>
            <a:r>
              <a:rPr lang="ru-RU" sz="2400" dirty="0" err="1">
                <a:latin typeface="Times New Roman" panose="02020603050405020304" pitchFamily="18" charset="0"/>
                <a:cs typeface="Times New Roman" panose="02020603050405020304" pitchFamily="18" charset="0"/>
              </a:rPr>
              <a:t>миллионнан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астам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тұрғыны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тілдері</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неміс</a:t>
            </a:r>
            <a:r>
              <a:rPr lang="ru-RU" sz="2400" dirty="0">
                <a:latin typeface="Times New Roman" panose="02020603050405020304" pitchFamily="18" charset="0"/>
                <a:cs typeface="Times New Roman" panose="02020603050405020304" pitchFamily="18" charset="0"/>
              </a:rPr>
              <a:t>, француз, </a:t>
            </a:r>
            <a:r>
              <a:rPr lang="ru-RU" sz="2400" dirty="0" err="1">
                <a:latin typeface="Times New Roman" panose="02020603050405020304" pitchFamily="18" charset="0"/>
                <a:cs typeface="Times New Roman" panose="02020603050405020304" pitchFamily="18" charset="0"/>
              </a:rPr>
              <a:t>испан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итальян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немесе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басқа</a:t>
            </a:r>
            <a:r>
              <a:rPr lang="ru-RU" sz="2400" dirty="0">
                <a:latin typeface="Times New Roman" panose="02020603050405020304" pitchFamily="18" charset="0"/>
                <a:cs typeface="Times New Roman" panose="02020603050405020304" pitchFamily="18" charset="0"/>
              </a:rPr>
              <a:t> да </a:t>
            </a:r>
            <a:r>
              <a:rPr lang="ru-RU" sz="2400" dirty="0" err="1">
                <a:latin typeface="Times New Roman" panose="02020603050405020304" pitchFamily="18" charset="0"/>
                <a:cs typeface="Times New Roman" panose="02020603050405020304" pitchFamily="18" charset="0"/>
              </a:rPr>
              <a:t>тілдерді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сыйламай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Әлде</a:t>
            </a:r>
            <a:r>
              <a:rPr lang="ru-RU" sz="2400" dirty="0">
                <a:latin typeface="Times New Roman" panose="02020603050405020304" pitchFamily="18" charset="0"/>
                <a:cs typeface="Times New Roman" panose="02020603050405020304" pitchFamily="18" charset="0"/>
              </a:rPr>
              <a:t> 100 </a:t>
            </a:r>
            <a:r>
              <a:rPr lang="ru-RU" sz="2400" dirty="0" err="1">
                <a:latin typeface="Times New Roman" panose="02020603050405020304" pitchFamily="18" charset="0"/>
                <a:cs typeface="Times New Roman" panose="02020603050405020304" pitchFamily="18" charset="0"/>
              </a:rPr>
              <a:t>миллиондаған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қытай</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индонезиялықтар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малайлар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ағылшын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еріккеннен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үйреніп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жатыр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Бұл</a:t>
            </a: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бәзбіреулердің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әншейін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қалауы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емес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жа­һандық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әлемге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еркін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кірігіп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жұмыс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істеудің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шарты</a:t>
            </a:r>
            <a:r>
              <a:rPr lang="ru-RU" sz="2400" dirty="0">
                <a:latin typeface="Times New Roman" panose="02020603050405020304" pitchFamily="18" charset="0"/>
                <a:cs typeface="Times New Roman" panose="02020603050405020304" pitchFamily="18" charset="0"/>
              </a:rPr>
              <a:t>.  </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Бірақ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мәселе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бұған</a:t>
            </a:r>
            <a:r>
              <a:rPr lang="ru-RU" sz="2400" dirty="0">
                <a:latin typeface="Times New Roman" panose="02020603050405020304" pitchFamily="18" charset="0"/>
                <a:cs typeface="Times New Roman" panose="02020603050405020304" pitchFamily="18" charset="0"/>
              </a:rPr>
              <a:t> да </a:t>
            </a:r>
            <a:r>
              <a:rPr lang="ru-RU" sz="2400" dirty="0" err="1">
                <a:latin typeface="Times New Roman" panose="02020603050405020304" pitchFamily="18" charset="0"/>
                <a:cs typeface="Times New Roman" panose="02020603050405020304" pitchFamily="18" charset="0"/>
              </a:rPr>
              <a:t>тіреліп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тұрған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жоқ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Са­наның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ашықтығы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зерденің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ерекшелігін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біл­діреді</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Біріншіден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дүйім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дүниеде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шарының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өзіңе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қатысты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аумағында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және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еліңнің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айналасында</a:t>
            </a:r>
            <a:r>
              <a:rPr lang="ru-RU" sz="2400" dirty="0">
                <a:latin typeface="Times New Roman" panose="02020603050405020304" pitchFamily="18" charset="0"/>
                <a:cs typeface="Times New Roman" panose="02020603050405020304" pitchFamily="18" charset="0"/>
              </a:rPr>
              <a:t> не </a:t>
            </a:r>
            <a:r>
              <a:rPr lang="ru-RU" sz="2400" dirty="0" err="1">
                <a:latin typeface="Times New Roman" panose="02020603050405020304" pitchFamily="18" charset="0"/>
                <a:cs typeface="Times New Roman" panose="02020603050405020304" pitchFamily="18" charset="0"/>
              </a:rPr>
              <a:t>болып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жатқанын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түсінуге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мүмкіндік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береді</a:t>
            </a:r>
            <a:r>
              <a:rPr lang="ru-RU" sz="2400" dirty="0">
                <a:latin typeface="Times New Roman" panose="02020603050405020304" pitchFamily="18" charset="0"/>
                <a:cs typeface="Times New Roman" panose="02020603050405020304" pitchFamily="18" charset="0"/>
              </a:rPr>
              <a:t>.  </a:t>
            </a:r>
          </a:p>
          <a:p>
            <a:endParaRPr lang="ru-RU" dirty="0">
              <a:effectLst/>
            </a:endParaRPr>
          </a:p>
        </p:txBody>
      </p:sp>
    </p:spTree>
    <p:extLst>
      <p:ext uri="{BB962C8B-B14F-4D97-AF65-F5344CB8AC3E}">
        <p14:creationId xmlns:p14="http://schemas.microsoft.com/office/powerpoint/2010/main" val="4156517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506626" y="474345"/>
            <a:ext cx="11491784" cy="461665"/>
          </a:xfrm>
          <a:prstGeom prst="rect">
            <a:avLst/>
          </a:prstGeom>
        </p:spPr>
        <p:txBody>
          <a:bodyPr wrap="square">
            <a:spAutoFit/>
          </a:bodyPr>
          <a:lstStyle/>
          <a:p>
            <a:pPr algn="just"/>
            <a:r>
              <a:rPr lang="ru-RU" sz="240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p>
        </p:txBody>
      </p:sp>
      <p:sp>
        <p:nvSpPr>
          <p:cNvPr id="4" name="Прямоугольник 3"/>
          <p:cNvSpPr/>
          <p:nvPr/>
        </p:nvSpPr>
        <p:spPr>
          <a:xfrm>
            <a:off x="630195" y="335846"/>
            <a:ext cx="11269362" cy="6001643"/>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Екіншіден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жаңа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технологияның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ағыны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келетін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өзгерістердің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бәріне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дайын</a:t>
            </a:r>
            <a:r>
              <a:rPr lang="ru-RU" sz="2400" dirty="0">
                <a:latin typeface="Times New Roman" panose="02020603050405020304" pitchFamily="18" charset="0"/>
                <a:cs typeface="Times New Roman" panose="02020603050405020304" pitchFamily="18" charset="0"/>
              </a:rPr>
              <a:t> болу </a:t>
            </a:r>
            <a:r>
              <a:rPr lang="ru-RU" sz="2400" dirty="0" err="1">
                <a:latin typeface="Times New Roman" panose="02020603050405020304" pitchFamily="18" charset="0"/>
                <a:cs typeface="Times New Roman" panose="02020603050405020304" pitchFamily="18" charset="0"/>
              </a:rPr>
              <a:t>деген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сөз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Таяудағы</a:t>
            </a:r>
            <a:r>
              <a:rPr lang="ru-RU" sz="2400" dirty="0">
                <a:latin typeface="Times New Roman" panose="02020603050405020304" pitchFamily="18" charset="0"/>
                <a:cs typeface="Times New Roman" panose="02020603050405020304" pitchFamily="18" charset="0"/>
              </a:rPr>
              <a:t> он </a:t>
            </a:r>
            <a:r>
              <a:rPr lang="ru-RU" sz="2400" dirty="0" err="1">
                <a:latin typeface="Times New Roman" panose="02020603050405020304" pitchFamily="18" charset="0"/>
                <a:cs typeface="Times New Roman" panose="02020603050405020304" pitchFamily="18" charset="0"/>
              </a:rPr>
              <a:t>жылда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біздің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өмір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салтымыз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жұмыс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тұрмыс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демалыс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баспана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қатынас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тәсілдері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қысқасы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барлығы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түбегейлі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өзгереді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бұған</a:t>
            </a:r>
            <a:r>
              <a:rPr lang="ru-RU" sz="2400" dirty="0">
                <a:latin typeface="Times New Roman" panose="02020603050405020304" pitchFamily="18" charset="0"/>
                <a:cs typeface="Times New Roman" panose="02020603050405020304" pitchFamily="18" charset="0"/>
              </a:rPr>
              <a:t> да </a:t>
            </a:r>
            <a:r>
              <a:rPr lang="ru-RU" sz="2400" dirty="0" err="1">
                <a:latin typeface="Times New Roman" panose="02020603050405020304" pitchFamily="18" charset="0"/>
                <a:cs typeface="Times New Roman" panose="02020603050405020304" pitchFamily="18" charset="0"/>
              </a:rPr>
              <a:t>дайын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болуымыз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керек</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Үшіншіден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өзгелердің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тәжірибесін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озық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жетістіктерін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бойға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сіңіру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мүмкіндігі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Азиядағы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екі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ұлы</a:t>
            </a:r>
            <a:r>
              <a:rPr lang="ru-RU" sz="2400" dirty="0">
                <a:latin typeface="Times New Roman" panose="02020603050405020304" pitchFamily="18" charset="0"/>
                <a:cs typeface="Times New Roman" panose="02020603050405020304" pitchFamily="18" charset="0"/>
              </a:rPr>
              <a:t> держава – </a:t>
            </a:r>
            <a:r>
              <a:rPr lang="ru-RU" sz="2400" dirty="0" err="1">
                <a:latin typeface="Times New Roman" panose="02020603050405020304" pitchFamily="18" charset="0"/>
                <a:cs typeface="Times New Roman" panose="02020603050405020304" pitchFamily="18" charset="0"/>
              </a:rPr>
              <a:t>Жапония</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Қы­тай­дың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бүгінгі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келбеті</a:t>
            </a:r>
            <a:r>
              <a:rPr lang="ru-RU" sz="2400" dirty="0">
                <a:latin typeface="Times New Roman" panose="02020603050405020304" pitchFamily="18" charset="0"/>
                <a:cs typeface="Times New Roman" panose="02020603050405020304" pitchFamily="18" charset="0"/>
              </a:rPr>
              <a:t> – осы </a:t>
            </a:r>
            <a:r>
              <a:rPr lang="ru-RU" sz="2400" dirty="0" err="1">
                <a:latin typeface="Times New Roman" panose="02020603050405020304" pitchFamily="18" charset="0"/>
                <a:cs typeface="Times New Roman" panose="02020603050405020304" pitchFamily="18" charset="0"/>
              </a:rPr>
              <a:t>мүмкіндіктерді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тиімді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пай­даланудың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нағыз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үлгісі</a:t>
            </a:r>
            <a:r>
              <a:rPr lang="ru-RU" sz="2400" dirty="0">
                <a:latin typeface="Times New Roman" panose="02020603050405020304" pitchFamily="18" charset="0"/>
                <a:cs typeface="Times New Roman" panose="02020603050405020304" pitchFamily="18" charset="0"/>
              </a:rPr>
              <a:t>.</a:t>
            </a:r>
          </a:p>
          <a:p>
            <a:pPr algn="just"/>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Өзімдікі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ғана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таңсық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өзгенікі</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қаңсық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кері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тартпай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ашық</a:t>
            </a:r>
            <a:r>
              <a:rPr lang="ru-RU" sz="2400" dirty="0">
                <a:latin typeface="Times New Roman" panose="02020603050405020304" pitchFamily="18" charset="0"/>
                <a:cs typeface="Times New Roman" panose="02020603050405020304" pitchFamily="18" charset="0"/>
              </a:rPr>
              <a:t> болу, </a:t>
            </a:r>
            <a:r>
              <a:rPr lang="ru-RU" sz="2400" dirty="0" err="1">
                <a:latin typeface="Times New Roman" panose="02020603050405020304" pitchFamily="18" charset="0"/>
                <a:cs typeface="Times New Roman" panose="02020603050405020304" pitchFamily="18" charset="0"/>
              </a:rPr>
              <a:t>басқалардың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озық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жетістіктерін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қабылдай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білу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та­быстың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кілті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әрі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ашық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зерденің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көрсет­кіш­терінің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бірі</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Егер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қазақстандықтар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жүзіне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үйден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шық­пай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терезеден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телміріп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отырып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беретін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болса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әлемде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құрлықта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тіпті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іргедегі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елдерде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қандай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дауыл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соғып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жатқанын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көре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алмайды</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Көкжиектің</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арғы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жағында</a:t>
            </a:r>
            <a:r>
              <a:rPr lang="ru-RU" sz="2400" dirty="0">
                <a:latin typeface="Times New Roman" panose="02020603050405020304" pitchFamily="18" charset="0"/>
                <a:cs typeface="Times New Roman" panose="02020603050405020304" pitchFamily="18" charset="0"/>
              </a:rPr>
              <a:t> не </a:t>
            </a:r>
            <a:r>
              <a:rPr lang="ru-RU" sz="2400" dirty="0" err="1">
                <a:latin typeface="Times New Roman" panose="02020603050405020304" pitchFamily="18" charset="0"/>
                <a:cs typeface="Times New Roman" panose="02020603050405020304" pitchFamily="18" charset="0"/>
              </a:rPr>
              <a:t>болып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жатқанын</a:t>
            </a:r>
            <a:r>
              <a:rPr lang="ru-RU" sz="2400" dirty="0">
                <a:latin typeface="Times New Roman" panose="02020603050405020304" pitchFamily="18" charset="0"/>
                <a:cs typeface="Times New Roman" panose="02020603050405020304" pitchFamily="18" charset="0"/>
              </a:rPr>
              <a:t> да </a:t>
            </a:r>
            <a:r>
              <a:rPr lang="ru-RU" sz="2400" dirty="0" err="1">
                <a:latin typeface="Times New Roman" panose="02020603050405020304" pitchFamily="18" charset="0"/>
                <a:cs typeface="Times New Roman" panose="02020603050405020304" pitchFamily="18" charset="0"/>
              </a:rPr>
              <a:t>біле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алмайды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Тіпті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бірқатар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ұстанымдарымызды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түбегейлі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қайта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қарауға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мәжбүрлейтін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сыртқы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ықпалдардың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байыбына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барып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түсіне</a:t>
            </a:r>
            <a:r>
              <a:rPr lang="ru-RU" sz="2400" dirty="0">
                <a:latin typeface="Times New Roman" panose="02020603050405020304" pitchFamily="18" charset="0"/>
                <a:cs typeface="Times New Roman" panose="02020603050405020304" pitchFamily="18" charset="0"/>
              </a:rPr>
              <a:t> де </a:t>
            </a:r>
            <a:r>
              <a:rPr lang="ru-RU" sz="2400" dirty="0" err="1">
                <a:latin typeface="Times New Roman" panose="02020603050405020304" pitchFamily="18" charset="0"/>
                <a:cs typeface="Times New Roman" panose="02020603050405020304" pitchFamily="18" charset="0"/>
              </a:rPr>
              <a:t>алмай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қалады</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8254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0639" y="420130"/>
            <a:ext cx="11405286" cy="6524863"/>
          </a:xfrm>
          <a:prstGeom prst="rect">
            <a:avLst/>
          </a:prstGeom>
        </p:spPr>
        <p:txBody>
          <a:bodyPr wrap="square">
            <a:spAutoFit/>
          </a:bodyPr>
          <a:lstStyle/>
          <a:p>
            <a:r>
              <a:rPr lang="ru-RU" sz="2000" dirty="0" err="1" smtClean="0">
                <a:latin typeface="Times New Roman" panose="02020603050405020304" pitchFamily="18" charset="0"/>
                <a:cs typeface="Times New Roman" panose="02020603050405020304" pitchFamily="18" charset="0"/>
              </a:rPr>
              <a:t>Әдебиеттер</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тізімі</a:t>
            </a:r>
            <a:r>
              <a:rPr lang="ru-RU" sz="2000" dirty="0" smtClean="0">
                <a:latin typeface="Times New Roman" panose="02020603050405020304" pitchFamily="18" charset="0"/>
                <a:cs typeface="Times New Roman" panose="02020603050405020304" pitchFamily="18" charset="0"/>
              </a:rPr>
              <a:t>:</a:t>
            </a:r>
          </a:p>
          <a:p>
            <a:r>
              <a:rPr lang="kk-KZ" sz="2000" dirty="0">
                <a:latin typeface="Times New Roman" panose="02020603050405020304" pitchFamily="18" charset="0"/>
                <a:cs typeface="Times New Roman" panose="02020603050405020304" pitchFamily="18" charset="0"/>
              </a:rPr>
              <a:t>Кішібеков Д. Қазақ менталитеті: кеше, бүгін, ертең. Алматы: Ғылым, 1999. – 200 б.</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Барг </a:t>
            </a:r>
            <a:r>
              <a:rPr lang="ru-RU" sz="2000" dirty="0">
                <a:latin typeface="Times New Roman" panose="02020603050405020304" pitchFamily="18" charset="0"/>
                <a:cs typeface="Times New Roman" panose="02020603050405020304" pitchFamily="18" charset="0"/>
              </a:rPr>
              <a:t>М.А. Человек – общество – история // Новая и новейшая история. -1989. - № 2. – </a:t>
            </a:r>
            <a:r>
              <a:rPr lang="kk-KZ" sz="2000" dirty="0">
                <a:latin typeface="Times New Roman" panose="02020603050405020304" pitchFamily="18" charset="0"/>
                <a:cs typeface="Times New Roman" panose="02020603050405020304" pitchFamily="18" charset="0"/>
              </a:rPr>
              <a:t>С. </a:t>
            </a:r>
            <a:r>
              <a:rPr lang="ru-RU" sz="2000" dirty="0">
                <a:latin typeface="Times New Roman" panose="02020603050405020304" pitchFamily="18" charset="0"/>
                <a:cs typeface="Times New Roman" panose="02020603050405020304" pitchFamily="18" charset="0"/>
              </a:rPr>
              <a:t>42-49. </a:t>
            </a:r>
          </a:p>
          <a:p>
            <a:pPr lvl="0"/>
            <a:r>
              <a:rPr lang="kk-KZ" sz="2000" dirty="0">
                <a:latin typeface="Times New Roman" panose="02020603050405020304" pitchFamily="18" charset="0"/>
                <a:cs typeface="Times New Roman" panose="02020603050405020304" pitchFamily="18" charset="0"/>
              </a:rPr>
              <a:t>Колеватов В.А. Социальная память и познание. - М.: Мысль, 1984. – 190 с.</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Қазақ </a:t>
            </a:r>
            <a:r>
              <a:rPr lang="kk-KZ" sz="2000" dirty="0">
                <a:latin typeface="Times New Roman" panose="02020603050405020304" pitchFamily="18" charset="0"/>
                <a:cs typeface="Times New Roman" panose="02020603050405020304" pitchFamily="18" charset="0"/>
              </a:rPr>
              <a:t>даласының ойшылдары (XVIII – XIX ғғ.) 4-кітап. - Алматы: ФжСИ компьютерлік-баспа орталығы, 2004. – 309 б. </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Әшімбаев </a:t>
            </a:r>
            <a:r>
              <a:rPr lang="kk-KZ" sz="2000" dirty="0">
                <a:latin typeface="Times New Roman" panose="02020603050405020304" pitchFamily="18" charset="0"/>
                <a:cs typeface="Times New Roman" panose="02020603050405020304" pitchFamily="18" charset="0"/>
              </a:rPr>
              <a:t>М., Нысанбаев Ә. Ұлттық идея // Егемен Қазақстан. - 25 наурыз 2005ж.</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Букейханов </a:t>
            </a:r>
            <a:r>
              <a:rPr lang="kk-KZ" sz="2000" dirty="0">
                <a:latin typeface="Times New Roman" panose="02020603050405020304" pitchFamily="18" charset="0"/>
                <a:cs typeface="Times New Roman" panose="02020603050405020304" pitchFamily="18" charset="0"/>
              </a:rPr>
              <a:t>А. Исторические судьбы Киргизского края и его культурные успехи. // Полное географическое описание нашего отчества. – СПб., 1903. – Т. </a:t>
            </a:r>
            <a:r>
              <a:rPr lang="en-US" sz="2000" dirty="0">
                <a:latin typeface="Times New Roman" panose="02020603050405020304" pitchFamily="18" charset="0"/>
                <a:cs typeface="Times New Roman" panose="02020603050405020304" pitchFamily="18" charset="0"/>
              </a:rPr>
              <a:t>XVIII</a:t>
            </a:r>
            <a:r>
              <a:rPr lang="kk-KZ" sz="2000" dirty="0">
                <a:latin typeface="Times New Roman" panose="02020603050405020304" pitchFamily="18" charset="0"/>
                <a:cs typeface="Times New Roman" panose="02020603050405020304" pitchFamily="18" charset="0"/>
              </a:rPr>
              <a:t>. - С. 156-175; Его же: Киргизы. Овцеводство в Степном крае. // Букейханов А. Избранное. – Алматы, 1995. – С.66-77, 153-191.</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Сейдімбек </a:t>
            </a:r>
            <a:r>
              <a:rPr lang="kk-KZ" sz="2000" dirty="0">
                <a:latin typeface="Times New Roman" panose="02020603050405020304" pitchFamily="18" charset="0"/>
                <a:cs typeface="Times New Roman" panose="02020603050405020304" pitchFamily="18" charset="0"/>
              </a:rPr>
              <a:t>А. Қазақтың ауызша тарихы: Зерттеу. – Астана: Фолиант, 2008. – 728 б.</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Кодар </a:t>
            </a:r>
            <a:r>
              <a:rPr lang="kk-KZ" sz="2000" dirty="0">
                <a:latin typeface="Times New Roman" panose="02020603050405020304" pitchFamily="18" charset="0"/>
                <a:cs typeface="Times New Roman" panose="02020603050405020304" pitchFamily="18" charset="0"/>
              </a:rPr>
              <a:t>А. Мировоззрение кочевников в свете Степного Знания // Культурные контексты Казахстана: история и современность. Алматы: Золотой век, 1998. – 263 с. </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Марғұлан </a:t>
            </a:r>
            <a:r>
              <a:rPr lang="kk-KZ" sz="2000" dirty="0">
                <a:latin typeface="Times New Roman" panose="02020603050405020304" pitchFamily="18" charset="0"/>
                <a:cs typeface="Times New Roman" panose="02020603050405020304" pitchFamily="18" charset="0"/>
              </a:rPr>
              <a:t>Ә. Ең ескі дәуірдегі халықтың аңыздары. // Жұлдыз. – 1983. – №5. – 170-178 б.</a:t>
            </a:r>
            <a:endParaRPr lang="ru-RU" sz="2000" dirty="0">
              <a:latin typeface="Times New Roman" panose="02020603050405020304" pitchFamily="18" charset="0"/>
              <a:cs typeface="Times New Roman" panose="02020603050405020304" pitchFamily="18" charset="0"/>
            </a:endParaRPr>
          </a:p>
          <a:p>
            <a:pPr lvl="0"/>
            <a:r>
              <a:rPr lang="kk-KZ" sz="2000" dirty="0">
                <a:latin typeface="Times New Roman" panose="02020603050405020304" pitchFamily="18" charset="0"/>
                <a:cs typeface="Times New Roman" panose="02020603050405020304" pitchFamily="18" charset="0"/>
              </a:rPr>
              <a:t>Алпысбес М.А. Қазақ шежірелері – тарихи дерек ретінде. Тарих ғыл. докт. дисс. авторефераты. А., 2007.</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Нұрланова </a:t>
            </a:r>
            <a:r>
              <a:rPr lang="kk-KZ" sz="2000" dirty="0">
                <a:latin typeface="Times New Roman" panose="02020603050405020304" pitchFamily="18" charset="0"/>
                <a:cs typeface="Times New Roman" panose="02020603050405020304" pitchFamily="18" charset="0"/>
              </a:rPr>
              <a:t>Қ.Ш. Ауызша мәдениеттің философиясы // Қазақ философиясы: онтологиялық көзқарастар тарихы. Алматы: Қайнар ун-ті, 2006. – 58-67 бб. </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Савельева </a:t>
            </a:r>
            <a:r>
              <a:rPr lang="kk-KZ" sz="2000" dirty="0">
                <a:latin typeface="Times New Roman" panose="02020603050405020304" pitchFamily="18" charset="0"/>
                <a:cs typeface="Times New Roman" panose="02020603050405020304" pitchFamily="18" charset="0"/>
              </a:rPr>
              <a:t>И.М., Полетаев А.В. «Историческая память»: к вопросу о границах понятия // Феномен прошлого. – М.: Изд. дом ГУ ВШЭ, 2005. - С. 185 – 198.</a:t>
            </a:r>
            <a:endParaRPr lang="ru-RU" sz="20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123114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6E15305-164C-44CD-9E0F-420C2DC1B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 xmlns:a16="http://schemas.microsoft.com/office/drawing/2014/main" id="{C49B6340-9D54-4548-B87C-24BA7EA53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 xmlns:a16="http://schemas.microsoft.com/office/drawing/2014/main" id="{CA5BBA7F-351C-468B-8BB5-39E05E27E292}"/>
              </a:ext>
            </a:extLst>
          </p:cNvPr>
          <p:cNvPicPr>
            <a:picLocks noChangeAspect="1"/>
          </p:cNvPicPr>
          <p:nvPr/>
        </p:nvPicPr>
        <p:blipFill rotWithShape="1">
          <a:blip r:embed="rId2"/>
          <a:srcRect l="9630" r="13849" b="3"/>
          <a:stretch/>
        </p:blipFill>
        <p:spPr>
          <a:xfrm>
            <a:off x="-50043" y="-39158"/>
            <a:ext cx="4337838" cy="6897158"/>
          </a:xfrm>
          <a:prstGeom prst="rect">
            <a:avLst/>
          </a:prstGeom>
        </p:spPr>
      </p:pic>
      <p:sp useBgFill="1">
        <p:nvSpPr>
          <p:cNvPr id="13" name="Freeform: Shape 12">
            <a:extLst>
              <a:ext uri="{FF2B5EF4-FFF2-40B4-BE49-F238E27FC236}">
                <a16:creationId xmlns="" xmlns:a16="http://schemas.microsoft.com/office/drawing/2014/main" id="{F1D5403D-09EC-41DB-B916-A09C0E5AEC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522573" y="271849"/>
            <a:ext cx="7302843" cy="5931243"/>
          </a:xfrm>
        </p:spPr>
        <p:txBody>
          <a:bodyPr>
            <a:normAutofit fontScale="90000"/>
          </a:bodyPr>
          <a:lstStyle/>
          <a:p>
            <a:pPr algn="ct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b="1" dirty="0" smtClean="0">
                <a:latin typeface="Times New Roman" panose="02020603050405020304" pitchFamily="18" charset="0"/>
                <a:cs typeface="Times New Roman" panose="02020603050405020304" pitchFamily="18" charset="0"/>
              </a:rPr>
              <a:t/>
            </a:r>
            <a:br>
              <a:rPr lang="ru-RU" sz="1800" b="1" dirty="0" smtClean="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
            </a:r>
            <a:br>
              <a:rPr lang="ru-RU" sz="1800" b="1"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a:r>
            <a:br>
              <a:rPr lang="ru-RU" sz="1800" dirty="0" smtClean="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a:r>
            <a:br>
              <a:rPr lang="ru-RU" sz="1800" dirty="0" smtClean="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a:r>
            <a:br>
              <a:rPr lang="ru-RU" sz="1800" dirty="0" smtClean="0">
                <a:latin typeface="Times New Roman" panose="02020603050405020304" pitchFamily="18" charset="0"/>
                <a:cs typeface="Times New Roman" panose="02020603050405020304" pitchFamily="18" charset="0"/>
              </a:rPr>
            </a:br>
            <a:r>
              <a:rPr lang="ru-RU" sz="2200" b="1" dirty="0" smtClean="0">
                <a:latin typeface="Times New Roman" panose="02020603050405020304" pitchFamily="18" charset="0"/>
                <a:cs typeface="Times New Roman" panose="02020603050405020304" pitchFamily="18" charset="0"/>
              </a:rPr>
              <a:t>«</a:t>
            </a:r>
            <a:r>
              <a:rPr lang="ru-RU" sz="2200" b="1" dirty="0" err="1">
                <a:latin typeface="Times New Roman" panose="02020603050405020304" pitchFamily="18" charset="0"/>
                <a:cs typeface="Times New Roman" panose="02020603050405020304" pitchFamily="18" charset="0"/>
              </a:rPr>
              <a:t>Болашаққа</a:t>
            </a:r>
            <a:r>
              <a:rPr lang="ru-RU" sz="2200" b="1" dirty="0">
                <a:latin typeface="Times New Roman" panose="02020603050405020304" pitchFamily="18" charset="0"/>
                <a:cs typeface="Times New Roman" panose="02020603050405020304" pitchFamily="18" charset="0"/>
              </a:rPr>
              <a:t> </a:t>
            </a:r>
            <a:r>
              <a:rPr lang="ru-RU" sz="2200" b="1" dirty="0" err="1">
                <a:latin typeface="Times New Roman" panose="02020603050405020304" pitchFamily="18" charset="0"/>
                <a:cs typeface="Times New Roman" panose="02020603050405020304" pitchFamily="18" charset="0"/>
              </a:rPr>
              <a:t>бағдар</a:t>
            </a:r>
            <a:r>
              <a:rPr lang="ru-RU" sz="2200" b="1" dirty="0">
                <a:latin typeface="Times New Roman" panose="02020603050405020304" pitchFamily="18" charset="0"/>
                <a:cs typeface="Times New Roman" panose="02020603050405020304" pitchFamily="18" charset="0"/>
              </a:rPr>
              <a:t>: </a:t>
            </a:r>
            <a:r>
              <a:rPr lang="ru-RU" sz="2200" b="1" dirty="0" err="1">
                <a:latin typeface="Times New Roman" panose="02020603050405020304" pitchFamily="18" charset="0"/>
                <a:cs typeface="Times New Roman" panose="02020603050405020304" pitchFamily="18" charset="0"/>
              </a:rPr>
              <a:t>рухани</a:t>
            </a:r>
            <a:r>
              <a:rPr lang="ru-RU" sz="2200" b="1" dirty="0">
                <a:latin typeface="Times New Roman" panose="02020603050405020304" pitchFamily="18" charset="0"/>
                <a:cs typeface="Times New Roman" panose="02020603050405020304" pitchFamily="18" charset="0"/>
              </a:rPr>
              <a:t> </a:t>
            </a:r>
            <a:r>
              <a:rPr lang="ru-RU" sz="2200" b="1" dirty="0" err="1">
                <a:latin typeface="Times New Roman" panose="02020603050405020304" pitchFamily="18" charset="0"/>
                <a:cs typeface="Times New Roman" panose="02020603050405020304" pitchFamily="18" charset="0"/>
              </a:rPr>
              <a:t>жаңғыру</a:t>
            </a:r>
            <a:r>
              <a:rPr lang="ru-RU" sz="2200" b="1" dirty="0">
                <a:latin typeface="Times New Roman" panose="02020603050405020304" pitchFamily="18" charset="0"/>
                <a:cs typeface="Times New Roman" panose="02020603050405020304" pitchFamily="18" charset="0"/>
              </a:rPr>
              <a:t>» </a:t>
            </a:r>
            <a:br>
              <a:rPr lang="ru-RU" sz="2200" b="1"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2017 </a:t>
            </a:r>
            <a:r>
              <a:rPr lang="ru-RU" sz="2200" b="1" dirty="0" err="1">
                <a:latin typeface="Times New Roman" panose="02020603050405020304" pitchFamily="18" charset="0"/>
                <a:cs typeface="Times New Roman" panose="02020603050405020304" pitchFamily="18" charset="0"/>
              </a:rPr>
              <a:t>жылғы</a:t>
            </a:r>
            <a:r>
              <a:rPr lang="ru-RU" sz="2200" b="1" dirty="0">
                <a:latin typeface="Times New Roman" panose="02020603050405020304" pitchFamily="18" charset="0"/>
                <a:cs typeface="Times New Roman" panose="02020603050405020304" pitchFamily="18" charset="0"/>
              </a:rPr>
              <a:t> 12 </a:t>
            </a:r>
            <a:r>
              <a:rPr lang="ru-RU" sz="2200" b="1" dirty="0" err="1" smtClean="0">
                <a:latin typeface="Times New Roman" panose="02020603050405020304" pitchFamily="18" charset="0"/>
                <a:cs typeface="Times New Roman" panose="02020603050405020304" pitchFamily="18" charset="0"/>
              </a:rPr>
              <a:t>сәуір</a:t>
            </a:r>
            <a:r>
              <a:rPr lang="ru-RU" sz="2200" b="1" dirty="0" smtClean="0">
                <a:latin typeface="Times New Roman" panose="02020603050405020304" pitchFamily="18" charset="0"/>
                <a:cs typeface="Times New Roman" panose="02020603050405020304" pitchFamily="18" charset="0"/>
              </a:rPr>
              <a:t/>
            </a:r>
            <a:br>
              <a:rPr lang="ru-RU" sz="2200" b="1" dirty="0" smtClean="0">
                <a:latin typeface="Times New Roman" panose="02020603050405020304" pitchFamily="18" charset="0"/>
                <a:cs typeface="Times New Roman" panose="02020603050405020304" pitchFamily="18" charset="0"/>
              </a:rPr>
            </a:br>
            <a:r>
              <a:rPr lang="ru-RU" sz="2200" b="1" dirty="0" smtClean="0">
                <a:latin typeface="Times New Roman" panose="02020603050405020304" pitchFamily="18" charset="0"/>
                <a:cs typeface="Times New Roman" panose="02020603050405020304" pitchFamily="18" charset="0"/>
              </a:rPr>
              <a:t/>
            </a:r>
            <a:br>
              <a:rPr lang="ru-RU" sz="2200" b="1"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t>
            </a:r>
            <a:r>
              <a:rPr lang="ru-RU" sz="2200" b="1" dirty="0" smtClean="0">
                <a:latin typeface="Times New Roman" panose="02020603050405020304" pitchFamily="18" charset="0"/>
                <a:cs typeface="Times New Roman" panose="02020603050405020304" pitchFamily="18" charset="0"/>
              </a:rPr>
              <a:t>І</a:t>
            </a:r>
            <a:r>
              <a:rPr lang="ru-RU" sz="2200" b="1" dirty="0">
                <a:latin typeface="Times New Roman" panose="02020603050405020304" pitchFamily="18" charset="0"/>
                <a:cs typeface="Times New Roman" panose="02020603050405020304" pitchFamily="18" charset="0"/>
              </a:rPr>
              <a:t>. ХХІ ҒАСЫРДАҒЫ ҰЛТТЫҚ САНА ТУРАЛЫ</a:t>
            </a:r>
            <a:br>
              <a:rPr lang="ru-RU" sz="2200" b="1"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ХХ </a:t>
            </a:r>
            <a:r>
              <a:rPr lang="ru-RU" sz="2200" dirty="0" err="1">
                <a:latin typeface="Times New Roman" panose="02020603050405020304" pitchFamily="18" charset="0"/>
                <a:cs typeface="Times New Roman" panose="02020603050405020304" pitchFamily="18" charset="0"/>
              </a:rPr>
              <a:t>ғасырдағы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батыстық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жаңғыру</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үлгісінің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бүгінгі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заманның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болмысына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сай</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келмеуінің</a:t>
            </a:r>
            <a:r>
              <a:rPr lang="ru-RU" sz="2200" dirty="0">
                <a:latin typeface="Times New Roman" panose="02020603050405020304" pitchFamily="18" charset="0"/>
                <a:cs typeface="Times New Roman" panose="02020603050405020304" pitchFamily="18" charset="0"/>
              </a:rPr>
              <a:t> сыры </a:t>
            </a:r>
            <a:r>
              <a:rPr lang="ru-RU" sz="2200" dirty="0" err="1">
                <a:latin typeface="Times New Roman" panose="02020603050405020304" pitchFamily="18" charset="0"/>
                <a:cs typeface="Times New Roman" panose="02020603050405020304" pitchFamily="18" charset="0"/>
              </a:rPr>
              <a:t>неде</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err="1" smtClean="0">
                <a:latin typeface="Times New Roman" panose="02020603050405020304" pitchFamily="18" charset="0"/>
                <a:cs typeface="Times New Roman" panose="02020603050405020304" pitchFamily="18" charset="0"/>
              </a:rPr>
              <a:t>Халықтар</a:t>
            </a:r>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мен </a:t>
            </a:r>
            <a:r>
              <a:rPr lang="ru-RU" sz="2200" dirty="0" err="1">
                <a:latin typeface="Times New Roman" panose="02020603050405020304" pitchFamily="18" charset="0"/>
                <a:cs typeface="Times New Roman" panose="02020603050405020304" pitchFamily="18" charset="0"/>
              </a:rPr>
              <a:t>өркениеттердің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ерекшеліктерін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ескермей</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бәріне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жаппай</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еріксіз</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таңуында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Жаңа</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тұрпатты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жаңғырудың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ең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басты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шарты</a:t>
            </a:r>
            <a:r>
              <a:rPr lang="ru-RU" sz="2200" dirty="0">
                <a:latin typeface="Times New Roman" panose="02020603050405020304" pitchFamily="18" charset="0"/>
                <a:cs typeface="Times New Roman" panose="02020603050405020304" pitchFamily="18" charset="0"/>
              </a:rPr>
              <a:t> – </a:t>
            </a:r>
            <a:r>
              <a:rPr lang="ru-RU" sz="2200" dirty="0" err="1">
                <a:latin typeface="Times New Roman" panose="02020603050405020304" pitchFamily="18" charset="0"/>
                <a:cs typeface="Times New Roman" panose="02020603050405020304" pitchFamily="18" charset="0"/>
              </a:rPr>
              <a:t>сол</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ұлттық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кодыңды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сақтай</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білу</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Онсыз</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жаңғыру</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дегеніңіздің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құр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жаңғырыққа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айналуы</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оп-</a:t>
            </a:r>
            <a:r>
              <a:rPr lang="ru-RU" sz="2200" dirty="0" err="1" smtClean="0">
                <a:latin typeface="Times New Roman" panose="02020603050405020304" pitchFamily="18" charset="0"/>
                <a:cs typeface="Times New Roman" panose="02020603050405020304" pitchFamily="18" charset="0"/>
              </a:rPr>
              <a:t>оңай</a:t>
            </a:r>
            <a:r>
              <a:rPr lang="ru-RU" sz="2200" dirty="0" smtClean="0">
                <a:latin typeface="Times New Roman" panose="02020603050405020304" pitchFamily="18" charset="0"/>
                <a:cs typeface="Times New Roman" panose="02020603050405020304" pitchFamily="18" charset="0"/>
              </a:rPr>
              <a:t>. </a:t>
            </a:r>
            <a:br>
              <a:rPr lang="ru-RU" sz="2200" dirty="0" smtClean="0">
                <a:latin typeface="Times New Roman" panose="02020603050405020304" pitchFamily="18" charset="0"/>
                <a:cs typeface="Times New Roman" panose="02020603050405020304" pitchFamily="18" charset="0"/>
              </a:rPr>
            </a:br>
            <a:r>
              <a:rPr lang="ru-RU" sz="2200" dirty="0" err="1" smtClean="0">
                <a:latin typeface="Times New Roman" panose="02020603050405020304" pitchFamily="18" charset="0"/>
                <a:cs typeface="Times New Roman" panose="02020603050405020304" pitchFamily="18" charset="0"/>
              </a:rPr>
              <a:t>Бірақ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ұлттық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кодымды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сақтаймын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деп</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бойыңдағы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жақсы</a:t>
            </a:r>
            <a:r>
              <a:rPr lang="ru-RU" sz="2200" dirty="0">
                <a:latin typeface="Times New Roman" panose="02020603050405020304" pitchFamily="18" charset="0"/>
                <a:cs typeface="Times New Roman" panose="02020603050405020304" pitchFamily="18" charset="0"/>
              </a:rPr>
              <a:t> мен </a:t>
            </a:r>
            <a:r>
              <a:rPr lang="ru-RU" sz="2200" dirty="0" err="1">
                <a:latin typeface="Times New Roman" panose="02020603050405020304" pitchFamily="18" charset="0"/>
                <a:cs typeface="Times New Roman" panose="02020603050405020304" pitchFamily="18" charset="0"/>
              </a:rPr>
              <a:t>жаманның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бәрін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яғни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болашаққа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сенімді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нығайтып</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алға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бастайтын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қасиеттерді</a:t>
            </a:r>
            <a:r>
              <a:rPr lang="ru-RU" sz="2200" dirty="0">
                <a:latin typeface="Times New Roman" panose="02020603050405020304" pitchFamily="18" charset="0"/>
                <a:cs typeface="Times New Roman" panose="02020603050405020304" pitchFamily="18" charset="0"/>
              </a:rPr>
              <a:t> де, </a:t>
            </a:r>
            <a:r>
              <a:rPr lang="ru-RU" sz="2200" dirty="0" err="1">
                <a:latin typeface="Times New Roman" panose="02020603050405020304" pitchFamily="18" charset="0"/>
                <a:cs typeface="Times New Roman" panose="02020603050405020304" pitchFamily="18" charset="0"/>
              </a:rPr>
              <a:t>кежегесі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кері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тартып</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тұратын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аяқтан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шалатын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әдеттерді</a:t>
            </a:r>
            <a:r>
              <a:rPr lang="ru-RU" sz="2200" dirty="0">
                <a:latin typeface="Times New Roman" panose="02020603050405020304" pitchFamily="18" charset="0"/>
                <a:cs typeface="Times New Roman" panose="02020603050405020304" pitchFamily="18" charset="0"/>
              </a:rPr>
              <a:t> де </a:t>
            </a:r>
            <a:r>
              <a:rPr lang="ru-RU" sz="2200" dirty="0" err="1">
                <a:latin typeface="Times New Roman" panose="02020603050405020304" pitchFamily="18" charset="0"/>
                <a:cs typeface="Times New Roman" panose="02020603050405020304" pitchFamily="18" charset="0"/>
              </a:rPr>
              <a:t>ұлттық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сананың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аясында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сүрлеп</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қоюға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болмайтыны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айдан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анық</a:t>
            </a:r>
            <a:r>
              <a:rPr lang="ru-RU" sz="2200" dirty="0">
                <a:latin typeface="Times New Roman" panose="02020603050405020304" pitchFamily="18" charset="0"/>
                <a:cs typeface="Times New Roman" panose="02020603050405020304" pitchFamily="18" charset="0"/>
              </a:rPr>
              <a:t>.  </a:t>
            </a:r>
            <a:br>
              <a:rPr lang="ru-RU" sz="2200" dirty="0">
                <a:latin typeface="Times New Roman" panose="02020603050405020304" pitchFamily="18" charset="0"/>
                <a:cs typeface="Times New Roman" panose="02020603050405020304" pitchFamily="18" charset="0"/>
              </a:rPr>
            </a:br>
            <a:r>
              <a:rPr lang="ru-RU" sz="1800" dirty="0" smtClean="0"/>
              <a:t/>
            </a:r>
            <a:br>
              <a:rPr lang="ru-RU" sz="1800" dirty="0" smtClean="0"/>
            </a:b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41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6E15305-164C-44CD-9E0F-420C2DC1B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 xmlns:a16="http://schemas.microsoft.com/office/drawing/2014/main" id="{C49B6340-9D54-4548-B87C-24BA7EA53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 xmlns:a16="http://schemas.microsoft.com/office/drawing/2014/main" id="{CA5BBA7F-351C-468B-8BB5-39E05E27E292}"/>
              </a:ext>
            </a:extLst>
          </p:cNvPr>
          <p:cNvPicPr>
            <a:picLocks noChangeAspect="1"/>
          </p:cNvPicPr>
          <p:nvPr/>
        </p:nvPicPr>
        <p:blipFill rotWithShape="1">
          <a:blip r:embed="rId2"/>
          <a:srcRect l="9630" r="13849" b="3"/>
          <a:stretch/>
        </p:blipFill>
        <p:spPr>
          <a:xfrm>
            <a:off x="-50042" y="-39158"/>
            <a:ext cx="4696183" cy="6897158"/>
          </a:xfrm>
          <a:prstGeom prst="rect">
            <a:avLst/>
          </a:prstGeom>
        </p:spPr>
      </p:pic>
      <p:sp useBgFill="1">
        <p:nvSpPr>
          <p:cNvPr id="13" name="Freeform: Shape 12">
            <a:extLst>
              <a:ext uri="{FF2B5EF4-FFF2-40B4-BE49-F238E27FC236}">
                <a16:creationId xmlns="" xmlns:a16="http://schemas.microsoft.com/office/drawing/2014/main" id="{F1D5403D-09EC-41DB-B916-A09C0E5AEC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769709" y="704335"/>
            <a:ext cx="6812692" cy="4324865"/>
          </a:xfrm>
        </p:spPr>
        <p:txBody>
          <a:bodyPr>
            <a:normAutofit fontScale="90000"/>
          </a:bodyPr>
          <a:lstStyle/>
          <a:p>
            <a:pPr algn="just"/>
            <a:r>
              <a:rPr lang="kk-KZ"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Жаңғыру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атаулы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бұрынғыдай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тарихи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тәжірибе</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ұлттық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дәстүрлерге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шекеден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қарамауға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тиіс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Керісінше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замана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сынынан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сүрінбей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өткен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озық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дәстүрлерді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табысты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жаңғырудың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маңызды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алғышарттарына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айналдыра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білу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қажет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Егер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жаңғыру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елдің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ұлттық-рухани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тамырынан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нәр</a:t>
            </a:r>
            <a:r>
              <a:rPr lang="ru-RU" sz="2400" dirty="0">
                <a:latin typeface="Times New Roman" panose="02020603050405020304" pitchFamily="18" charset="0"/>
                <a:cs typeface="Times New Roman" panose="02020603050405020304" pitchFamily="18" charset="0"/>
              </a:rPr>
              <a:t> ала </a:t>
            </a:r>
            <a:r>
              <a:rPr lang="ru-RU" sz="2400" dirty="0" err="1">
                <a:latin typeface="Times New Roman" panose="02020603050405020304" pitchFamily="18" charset="0"/>
                <a:cs typeface="Times New Roman" panose="02020603050405020304" pitchFamily="18" charset="0"/>
              </a:rPr>
              <a:t>алмаса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адасуға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бастайды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Сонымен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бірге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рухани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жаңғыру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ұлттық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сананың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түрлі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полюстерін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қиыннан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қиыс­ты­рып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жарастыра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алатын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құдіретімен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маңызды</a:t>
            </a:r>
            <a:r>
              <a:rPr lang="ru-RU" sz="2400" dirty="0">
                <a:latin typeface="Times New Roman" panose="02020603050405020304" pitchFamily="18" charset="0"/>
                <a:cs typeface="Times New Roman" panose="02020603050405020304" pitchFamily="18" charset="0"/>
              </a:rPr>
              <a:t>.</a:t>
            </a:r>
            <a:br>
              <a:rPr lang="ru-RU" sz="2400" dirty="0">
                <a:latin typeface="Times New Roman" panose="02020603050405020304" pitchFamily="18" charset="0"/>
                <a:cs typeface="Times New Roman" panose="02020603050405020304" pitchFamily="18" charset="0"/>
              </a:rPr>
            </a:b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тарлан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тарихтың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жасампаз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бүгінгі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күн</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жарқын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болашақтың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көкжиектерін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үйле­сімді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сабақтастыратын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жадының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тұғыр­намасы</a:t>
            </a:r>
            <a:r>
              <a:rPr lang="ru-RU"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049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6E15305-164C-44CD-9E0F-420C2DC1B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 xmlns:a16="http://schemas.microsoft.com/office/drawing/2014/main" id="{C49B6340-9D54-4548-B87C-24BA7EA53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 xmlns:a16="http://schemas.microsoft.com/office/drawing/2014/main" id="{CA5BBA7F-351C-468B-8BB5-39E05E27E292}"/>
              </a:ext>
            </a:extLst>
          </p:cNvPr>
          <p:cNvPicPr>
            <a:picLocks noChangeAspect="1"/>
          </p:cNvPicPr>
          <p:nvPr/>
        </p:nvPicPr>
        <p:blipFill rotWithShape="1">
          <a:blip r:embed="rId2"/>
          <a:srcRect l="9630" r="13849" b="3"/>
          <a:stretch/>
        </p:blipFill>
        <p:spPr>
          <a:xfrm>
            <a:off x="-50042" y="-39158"/>
            <a:ext cx="4757966" cy="6897158"/>
          </a:xfrm>
          <a:prstGeom prst="rect">
            <a:avLst/>
          </a:prstGeom>
        </p:spPr>
      </p:pic>
      <p:sp useBgFill="1">
        <p:nvSpPr>
          <p:cNvPr id="13" name="Freeform: Shape 12">
            <a:extLst>
              <a:ext uri="{FF2B5EF4-FFF2-40B4-BE49-F238E27FC236}">
                <a16:creationId xmlns="" xmlns:a16="http://schemas.microsoft.com/office/drawing/2014/main" id="{F1D5403D-09EC-41DB-B916-A09C0E5AEC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905632" y="518984"/>
            <a:ext cx="6981568" cy="5807675"/>
          </a:xfrm>
        </p:spPr>
        <p:txBody>
          <a:bodyPr>
            <a:normAutofit/>
          </a:bodyPr>
          <a:lstStyle/>
          <a:p>
            <a:pPr algn="just"/>
            <a:r>
              <a:rPr lang="kk-KZ" sz="20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b="1" dirty="0" smtClean="0">
                <a:latin typeface="Times New Roman" panose="02020603050405020304" pitchFamily="18" charset="0"/>
                <a:cs typeface="Times New Roman" panose="02020603050405020304" pitchFamily="18" charset="0"/>
              </a:rPr>
              <a:t>1.Бәсекелік </a:t>
            </a:r>
            <a:r>
              <a:rPr lang="ru-RU" sz="2200" b="1" dirty="0" err="1" smtClean="0">
                <a:latin typeface="Times New Roman" panose="02020603050405020304" pitchFamily="18" charset="0"/>
                <a:cs typeface="Times New Roman" panose="02020603050405020304" pitchFamily="18" charset="0"/>
              </a:rPr>
              <a:t>қабілет</a:t>
            </a:r>
            <a:r>
              <a:rPr lang="ru-RU" sz="2200" b="1"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Қазіргі</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таңда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жеке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адам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ғана</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емес</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тұтас</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халық­тың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өзі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бәсекелік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қабілетін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арттырса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ғана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та­быс­қа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жетуге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мүмкіндік</a:t>
            </a:r>
            <a:r>
              <a:rPr lang="ru-RU" sz="2200" dirty="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алады</a:t>
            </a:r>
            <a:r>
              <a:rPr lang="ru-RU" sz="2200" dirty="0" smtClean="0">
                <a:latin typeface="Times New Roman" panose="02020603050405020304" pitchFamily="18" charset="0"/>
                <a:cs typeface="Times New Roman" panose="02020603050405020304" pitchFamily="18" charset="0"/>
              </a:rPr>
              <a:t>. </a:t>
            </a:r>
            <a:r>
              <a:rPr lang="ru-RU" sz="2200" dirty="0" err="1" smtClean="0">
                <a:latin typeface="Times New Roman" panose="02020603050405020304" pitchFamily="18" charset="0"/>
                <a:cs typeface="Times New Roman" panose="02020603050405020304" pitchFamily="18" charset="0"/>
              </a:rPr>
              <a:t>Бәсекелік</a:t>
            </a:r>
            <a:r>
              <a:rPr lang="ru-RU" sz="22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қабілет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дегеніміз</a:t>
            </a:r>
            <a:r>
              <a:rPr lang="ru-RU" sz="2200" dirty="0">
                <a:latin typeface="Times New Roman" panose="02020603050405020304" pitchFamily="18" charset="0"/>
                <a:cs typeface="Times New Roman" panose="02020603050405020304" pitchFamily="18" charset="0"/>
              </a:rPr>
              <a:t> – </a:t>
            </a:r>
            <a:r>
              <a:rPr lang="ru-RU" sz="2200" dirty="0" err="1">
                <a:latin typeface="Times New Roman" panose="02020603050405020304" pitchFamily="18" charset="0"/>
                <a:cs typeface="Times New Roman" panose="02020603050405020304" pitchFamily="18" charset="0"/>
              </a:rPr>
              <a:t>ұлттың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аймақтық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немесе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жаһандық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нарықта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бағасы</a:t>
            </a:r>
            <a:r>
              <a:rPr lang="ru-RU" sz="2200" dirty="0">
                <a:latin typeface="Times New Roman" panose="02020603050405020304" pitchFamily="18" charset="0"/>
                <a:cs typeface="Times New Roman" panose="02020603050405020304" pitchFamily="18" charset="0"/>
              </a:rPr>
              <a:t>, я </a:t>
            </a:r>
            <a:r>
              <a:rPr lang="ru-RU" sz="2200" dirty="0" err="1">
                <a:latin typeface="Times New Roman" panose="02020603050405020304" pitchFamily="18" charset="0"/>
                <a:cs typeface="Times New Roman" panose="02020603050405020304" pitchFamily="18" charset="0"/>
              </a:rPr>
              <a:t>болмаса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сапасы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жөнінен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өзгелерден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ұтымды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дүние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ұсы­на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алуы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Бұл</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материалдық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өнім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ғана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емес</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соны­мен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бірге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білім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қызмет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зияткерлік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өнім</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немесе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сапалы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еңбек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ресурстары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болуы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мүмкін</a:t>
            </a:r>
            <a:r>
              <a:rPr lang="ru-RU" sz="2200" dirty="0">
                <a:latin typeface="Times New Roman" panose="02020603050405020304" pitchFamily="18" charset="0"/>
                <a:cs typeface="Times New Roman" panose="02020603050405020304" pitchFamily="18" charset="0"/>
              </a:rPr>
              <a:t>.</a:t>
            </a:r>
            <a:br>
              <a:rPr lang="ru-RU" sz="2200" dirty="0">
                <a:latin typeface="Times New Roman" panose="02020603050405020304" pitchFamily="18" charset="0"/>
                <a:cs typeface="Times New Roman" panose="02020603050405020304" pitchFamily="18" charset="0"/>
              </a:rPr>
            </a:br>
            <a:r>
              <a:rPr lang="ru-RU" sz="2200" dirty="0" err="1">
                <a:latin typeface="Times New Roman" panose="02020603050405020304" pitchFamily="18" charset="0"/>
                <a:cs typeface="Times New Roman" panose="02020603050405020304" pitchFamily="18" charset="0"/>
              </a:rPr>
              <a:t>Болашақта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ұлттың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табысты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болуы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оның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табиғи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байлығымен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емес</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адамдарының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бәсекелік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қа­бі­летімен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айқындалады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Сондықтан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әрбір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қазақ­стандық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сол</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арқылы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тұтас</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ұлт</a:t>
            </a:r>
            <a:r>
              <a:rPr lang="ru-RU" sz="2200" dirty="0">
                <a:latin typeface="Times New Roman" panose="02020603050405020304" pitchFamily="18" charset="0"/>
                <a:cs typeface="Times New Roman" panose="02020603050405020304" pitchFamily="18" charset="0"/>
              </a:rPr>
              <a:t> ХХІ </a:t>
            </a:r>
            <a:r>
              <a:rPr lang="ru-RU" sz="2200" dirty="0" err="1">
                <a:latin typeface="Times New Roman" panose="02020603050405020304" pitchFamily="18" charset="0"/>
                <a:cs typeface="Times New Roman" panose="02020603050405020304" pitchFamily="18" charset="0"/>
              </a:rPr>
              <a:t>ғасырға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лайықты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қасиеттерге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ие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болуы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керек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Мысалы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ком­пьютерлік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сауаттылық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шет</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тілдерін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білу</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мә­дени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ашықтық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сияқты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факторлар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әркімнің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алға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басуына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сөзсіз</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қажетті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алғышарттардың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сана­тында</a:t>
            </a:r>
            <a:r>
              <a:rPr lang="ru-RU" sz="2200" dirty="0">
                <a:latin typeface="Times New Roman" panose="02020603050405020304" pitchFamily="18" charset="0"/>
                <a:cs typeface="Times New Roman" panose="02020603050405020304" pitchFamily="18" charset="0"/>
              </a:rPr>
              <a:t>.</a:t>
            </a:r>
            <a:endParaRPr lang="ru-RU" sz="2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033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6E15305-164C-44CD-9E0F-420C2DC1B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 xmlns:a16="http://schemas.microsoft.com/office/drawing/2014/main" id="{C49B6340-9D54-4548-B87C-24BA7EA53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 xmlns:a16="http://schemas.microsoft.com/office/drawing/2014/main" id="{CA5BBA7F-351C-468B-8BB5-39E05E27E292}"/>
              </a:ext>
            </a:extLst>
          </p:cNvPr>
          <p:cNvPicPr>
            <a:picLocks noChangeAspect="1"/>
          </p:cNvPicPr>
          <p:nvPr/>
        </p:nvPicPr>
        <p:blipFill rotWithShape="1">
          <a:blip r:embed="rId2"/>
          <a:srcRect l="9630" r="13849" b="3"/>
          <a:stretch/>
        </p:blipFill>
        <p:spPr>
          <a:xfrm>
            <a:off x="-50042" y="-39158"/>
            <a:ext cx="4671469" cy="6897158"/>
          </a:xfrm>
          <a:prstGeom prst="rect">
            <a:avLst/>
          </a:prstGeom>
        </p:spPr>
      </p:pic>
      <p:sp useBgFill="1">
        <p:nvSpPr>
          <p:cNvPr id="13" name="Freeform: Shape 12">
            <a:extLst>
              <a:ext uri="{FF2B5EF4-FFF2-40B4-BE49-F238E27FC236}">
                <a16:creationId xmlns="" xmlns:a16="http://schemas.microsoft.com/office/drawing/2014/main" id="{F1D5403D-09EC-41DB-B916-A09C0E5AEC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942704" y="1421028"/>
            <a:ext cx="6787978" cy="3249828"/>
          </a:xfrm>
        </p:spPr>
        <p:txBody>
          <a:bodyPr>
            <a:normAutofit/>
          </a:bodyPr>
          <a:lstStyle/>
          <a:p>
            <a:r>
              <a:rPr lang="ru-RU" sz="3200" dirty="0" err="1" smtClean="0"/>
              <a:t>Бағдарламалар</a:t>
            </a:r>
            <a:r>
              <a:rPr lang="ru-RU" sz="3200" dirty="0" smtClean="0"/>
              <a:t>:</a:t>
            </a:r>
            <a:br>
              <a:rPr lang="ru-RU" sz="3200" dirty="0" smtClean="0"/>
            </a:br>
            <a:r>
              <a:rPr lang="ru-RU" sz="3200" dirty="0"/>
              <a:t/>
            </a:r>
            <a:br>
              <a:rPr lang="ru-RU" sz="3200" dirty="0"/>
            </a:br>
            <a:r>
              <a:rPr lang="ru-RU" sz="3200" dirty="0" smtClean="0"/>
              <a:t>«</a:t>
            </a:r>
            <a:r>
              <a:rPr lang="ru-RU" sz="3200" dirty="0" err="1" smtClean="0"/>
              <a:t>Цифрлы</a:t>
            </a:r>
            <a:r>
              <a:rPr lang="ru-RU" sz="3200" dirty="0" smtClean="0"/>
              <a:t> </a:t>
            </a:r>
            <a:r>
              <a:rPr lang="ru-RU" sz="3200" dirty="0" err="1"/>
              <a:t>Қазақстан</a:t>
            </a:r>
            <a:r>
              <a:rPr lang="ru-RU" sz="3200" dirty="0" smtClean="0"/>
              <a:t>»;</a:t>
            </a:r>
            <a:br>
              <a:rPr lang="ru-RU" sz="3200" dirty="0" smtClean="0"/>
            </a:br>
            <a:r>
              <a:rPr lang="ru-RU" sz="3200" dirty="0" smtClean="0"/>
              <a:t>«</a:t>
            </a:r>
            <a:r>
              <a:rPr lang="ru-RU" sz="3200" dirty="0" err="1"/>
              <a:t>Үш</a:t>
            </a:r>
            <a:r>
              <a:rPr lang="ru-RU" sz="3200" dirty="0"/>
              <a:t> </a:t>
            </a:r>
            <a:r>
              <a:rPr lang="ru-RU" sz="3200" dirty="0" err="1"/>
              <a:t>тілде</a:t>
            </a:r>
            <a:r>
              <a:rPr lang="ru-RU" sz="3200" dirty="0"/>
              <a:t> </a:t>
            </a:r>
            <a:r>
              <a:rPr lang="ru-RU" sz="3200" dirty="0" err="1"/>
              <a:t>білім</a:t>
            </a:r>
            <a:r>
              <a:rPr lang="ru-RU" sz="3200" dirty="0"/>
              <a:t> беру</a:t>
            </a:r>
            <a:r>
              <a:rPr lang="ru-RU" sz="3200" dirty="0" smtClean="0"/>
              <a:t>»;</a:t>
            </a:r>
            <a:br>
              <a:rPr lang="ru-RU" sz="3200" dirty="0" smtClean="0"/>
            </a:br>
            <a:r>
              <a:rPr lang="ru-RU" sz="3200" dirty="0" smtClean="0"/>
              <a:t>«</a:t>
            </a:r>
            <a:r>
              <a:rPr lang="ru-RU" sz="3200" dirty="0" err="1"/>
              <a:t>Мәдени</a:t>
            </a:r>
            <a:r>
              <a:rPr lang="ru-RU" sz="3200" dirty="0"/>
              <a:t> </a:t>
            </a:r>
            <a:r>
              <a:rPr lang="ru-RU" sz="3200" dirty="0" err="1"/>
              <a:t>және</a:t>
            </a:r>
            <a:r>
              <a:rPr lang="ru-RU" sz="3200" dirty="0"/>
              <a:t> </a:t>
            </a:r>
            <a:r>
              <a:rPr lang="ru-RU" sz="3200" dirty="0" err="1"/>
              <a:t>конфессияаралық</a:t>
            </a:r>
            <a:r>
              <a:rPr lang="ru-RU" sz="3200" dirty="0"/>
              <a:t> </a:t>
            </a:r>
            <a:r>
              <a:rPr lang="ru-RU" sz="3200" dirty="0" err="1"/>
              <a:t>келісім</a:t>
            </a:r>
            <a:r>
              <a:rPr lang="ru-RU" sz="3200" dirty="0" smtClean="0"/>
              <a:t>»;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236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5601533"/>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r>
              <a:rPr lang="kk-KZ" sz="2000" dirty="0" smtClean="0">
                <a:latin typeface="Times New Roman" panose="02020603050405020304" pitchFamily="18" charset="0"/>
                <a:cs typeface="Times New Roman" panose="02020603050405020304" pitchFamily="18" charset="0"/>
              </a:rPr>
              <a:t>	</a:t>
            </a:r>
            <a:r>
              <a:rPr lang="ru-RU" sz="2000" b="1" dirty="0"/>
              <a:t> 2. Прагматизм</a:t>
            </a:r>
            <a:endParaRPr lang="ru-RU" sz="2000" dirty="0"/>
          </a:p>
          <a:p>
            <a:pPr algn="just"/>
            <a:endParaRPr lang="ru-RU" sz="2000" dirty="0" smtClean="0">
              <a:latin typeface="Times New Roman" panose="02020603050405020304" pitchFamily="18" charset="0"/>
              <a:cs typeface="Times New Roman" panose="02020603050405020304" pitchFamily="18" charset="0"/>
            </a:endParaRPr>
          </a:p>
          <a:p>
            <a:pPr algn="just"/>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Қанымызға</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сіңген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көптеген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дағдылар</a:t>
            </a:r>
            <a:r>
              <a:rPr lang="ru-RU" sz="2000" dirty="0">
                <a:latin typeface="Times New Roman" panose="02020603050405020304" pitchFamily="18" charset="0"/>
                <a:cs typeface="Times New Roman" panose="02020603050405020304" pitchFamily="18" charset="0"/>
              </a:rPr>
              <a:t> мен </a:t>
            </a:r>
            <a:r>
              <a:rPr lang="ru-RU" sz="2000" dirty="0" err="1">
                <a:latin typeface="Times New Roman" panose="02020603050405020304" pitchFamily="18" charset="0"/>
                <a:cs typeface="Times New Roman" panose="02020603050405020304" pitchFamily="18" charset="0"/>
              </a:rPr>
              <a:t>таптаурын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қасаң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қағидаларды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өзгерт­пейінше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біздің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толыққанды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жаңғы­руымыз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мүмкін</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емес</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Төл</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тарихымызға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бабаларымыздың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өмір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салтына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сәт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үңіліп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көрсек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шынайы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прагматизмнің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талай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жарқын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үлгілерін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табуға</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болады</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Халқымыз</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ғасырлар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бойы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туған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жердің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табиғатын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көздің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қарашығындай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сақтап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байлығын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үнемді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орынды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жұмсайтын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теңдесі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жоқ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экологиялық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өмір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салтын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ұстанып</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келді</a:t>
            </a:r>
            <a:r>
              <a:rPr lang="ru-RU" sz="2000" dirty="0" smtClean="0">
                <a:latin typeface="Times New Roman" panose="02020603050405020304" pitchFamily="18" charset="0"/>
                <a:cs typeface="Times New Roman" panose="02020603050405020304" pitchFamily="18" charset="0"/>
              </a:rPr>
              <a:t>. Тек </a:t>
            </a:r>
            <a:r>
              <a:rPr lang="ru-RU" sz="2000" dirty="0" err="1">
                <a:latin typeface="Times New Roman" panose="02020603050405020304" pitchFamily="18" charset="0"/>
                <a:cs typeface="Times New Roman" panose="02020603050405020304" pitchFamily="18" charset="0"/>
              </a:rPr>
              <a:t>өткен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ғасырдың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ортасында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небәрі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бірнеше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жыл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ішінде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миллиондаған</a:t>
            </a:r>
            <a:r>
              <a:rPr lang="ru-RU" sz="2000" dirty="0">
                <a:latin typeface="Times New Roman" panose="02020603050405020304" pitchFamily="18" charset="0"/>
                <a:cs typeface="Times New Roman" panose="02020603050405020304" pitchFamily="18" charset="0"/>
              </a:rPr>
              <a:t> гектар </a:t>
            </a:r>
            <a:r>
              <a:rPr lang="ru-RU" sz="2000" dirty="0" err="1">
                <a:latin typeface="Times New Roman" panose="02020603050405020304" pitchFamily="18" charset="0"/>
                <a:cs typeface="Times New Roman" panose="02020603050405020304" pitchFamily="18" charset="0"/>
              </a:rPr>
              <a:t>даламыз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аяусыз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жыртылды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Бағзы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замандардан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ұрпақтан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ұрпаққа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жалғасып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келген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ұлттық</a:t>
            </a:r>
            <a:r>
              <a:rPr lang="ru-RU" sz="2000" dirty="0">
                <a:latin typeface="Times New Roman" panose="02020603050405020304" pitchFamily="18" charset="0"/>
                <a:cs typeface="Times New Roman" panose="02020603050405020304" pitchFamily="18" charset="0"/>
              </a:rPr>
              <a:t> прагматизм </a:t>
            </a:r>
            <a:r>
              <a:rPr lang="ru-RU" sz="2000" dirty="0" err="1">
                <a:latin typeface="Times New Roman" panose="02020603050405020304" pitchFamily="18" charset="0"/>
                <a:cs typeface="Times New Roman" panose="02020603050405020304" pitchFamily="18" charset="0"/>
              </a:rPr>
              <a:t>санаулы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жылда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адам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танымастай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өзгеріп</a:t>
            </a:r>
            <a:r>
              <a:rPr lang="ru-RU" sz="2000" dirty="0">
                <a:latin typeface="Times New Roman" panose="02020603050405020304" pitchFamily="18" charset="0"/>
                <a:cs typeface="Times New Roman" panose="02020603050405020304" pitchFamily="18" charset="0"/>
              </a:rPr>
              <a:t>, ас та </a:t>
            </a:r>
            <a:r>
              <a:rPr lang="ru-RU" sz="2000" dirty="0" err="1">
                <a:latin typeface="Times New Roman" panose="02020603050405020304" pitchFamily="18" charset="0"/>
                <a:cs typeface="Times New Roman" panose="02020603050405020304" pitchFamily="18" charset="0"/>
              </a:rPr>
              <a:t>төк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ысырапшылдыққа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ұласты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Соның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кесірінен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Жер-Ана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жаратылғаннан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шөбінің</a:t>
            </a:r>
            <a:r>
              <a:rPr lang="ru-RU" sz="2000" dirty="0">
                <a:latin typeface="Times New Roman" panose="02020603050405020304" pitchFamily="18" charset="0"/>
                <a:cs typeface="Times New Roman" panose="02020603050405020304" pitchFamily="18" charset="0"/>
              </a:rPr>
              <a:t> басы </a:t>
            </a:r>
            <a:r>
              <a:rPr lang="ru-RU" sz="2000" dirty="0" err="1">
                <a:latin typeface="Times New Roman" panose="02020603050405020304" pitchFamily="18" charset="0"/>
                <a:cs typeface="Times New Roman" panose="02020603050405020304" pitchFamily="18" charset="0"/>
              </a:rPr>
              <a:t>тұлпарлардың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тұяғымен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ғана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тапталған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даланың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барлық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құнары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құрдымға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кетті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Түгін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тартсаң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майы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шығатын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мыңдаған</a:t>
            </a:r>
            <a:r>
              <a:rPr lang="ru-RU" sz="2000" dirty="0">
                <a:latin typeface="Times New Roman" panose="02020603050405020304" pitchFamily="18" charset="0"/>
                <a:cs typeface="Times New Roman" panose="02020603050405020304" pitchFamily="18" charset="0"/>
              </a:rPr>
              <a:t> гектар </a:t>
            </a:r>
            <a:r>
              <a:rPr lang="ru-RU" sz="2000" dirty="0" err="1">
                <a:latin typeface="Times New Roman" panose="02020603050405020304" pitchFamily="18" charset="0"/>
                <a:cs typeface="Times New Roman" panose="02020603050405020304" pitchFamily="18" charset="0"/>
              </a:rPr>
              <a:t>миялы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жерлеріміз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экологиялық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апат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аймақтарына</a:t>
            </a:r>
            <a:r>
              <a:rPr lang="ru-RU" sz="2000" dirty="0">
                <a:latin typeface="Times New Roman" panose="02020603050405020304" pitchFamily="18" charset="0"/>
                <a:cs typeface="Times New Roman" panose="02020603050405020304" pitchFamily="18" charset="0"/>
              </a:rPr>
              <a:t>, Арал </a:t>
            </a:r>
            <a:r>
              <a:rPr lang="ru-RU" sz="2000" dirty="0" err="1">
                <a:latin typeface="Times New Roman" panose="02020603050405020304" pitchFamily="18" charset="0"/>
                <a:cs typeface="Times New Roman" panose="02020603050405020304" pitchFamily="18" charset="0"/>
              </a:rPr>
              <a:t>теңізі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аңқасы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кепкен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медиен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шөлге</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айналды</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Осының</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бәрі</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жерге</a:t>
            </a:r>
            <a:r>
              <a:rPr lang="ru-RU" sz="2000" dirty="0">
                <a:latin typeface="Times New Roman" panose="02020603050405020304" pitchFamily="18" charset="0"/>
                <a:cs typeface="Times New Roman" panose="02020603050405020304" pitchFamily="18" charset="0"/>
              </a:rPr>
              <a:t> аса </a:t>
            </a:r>
            <a:r>
              <a:rPr lang="ru-RU" sz="2000" dirty="0" err="1">
                <a:latin typeface="Times New Roman" panose="02020603050405020304" pitchFamily="18" charset="0"/>
                <a:cs typeface="Times New Roman" panose="02020603050405020304" pitchFamily="18" charset="0"/>
              </a:rPr>
              <a:t>немқұрайлы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қараудың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ащы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мысалы</a:t>
            </a:r>
            <a:r>
              <a:rPr lang="ru-RU" sz="2000" dirty="0">
                <a:latin typeface="Times New Roman" panose="02020603050405020304" pitchFamily="18" charset="0"/>
                <a:cs typeface="Times New Roman" panose="02020603050405020304" pitchFamily="18" charset="0"/>
              </a:rPr>
              <a:t>.</a:t>
            </a:r>
          </a:p>
          <a:p>
            <a:pPr algn="just"/>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Біз</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жаңғыру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жолында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бабалардан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мирас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қанымызға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сіңген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бүгінде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тамырымызда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бүлкілдеп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жатқан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ізгі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қасиеттерді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қайта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түлетуіміз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керек</a:t>
            </a:r>
            <a:r>
              <a:rPr lang="ru-RU" sz="2000" dirty="0">
                <a:latin typeface="Times New Roman" panose="02020603050405020304" pitchFamily="18" charset="0"/>
                <a:cs typeface="Times New Roman" panose="02020603050405020304" pitchFamily="18" charset="0"/>
              </a:rPr>
              <a:t>.</a:t>
            </a:r>
          </a:p>
          <a:p>
            <a:endParaRPr lang="ru-RU" dirty="0"/>
          </a:p>
        </p:txBody>
      </p:sp>
    </p:spTree>
    <p:extLst>
      <p:ext uri="{BB962C8B-B14F-4D97-AF65-F5344CB8AC3E}">
        <p14:creationId xmlns:p14="http://schemas.microsoft.com/office/powerpoint/2010/main" val="2072754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741405" y="751344"/>
            <a:ext cx="10849232" cy="6001643"/>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a:t>
            </a:r>
            <a:r>
              <a:rPr lang="ru-RU" sz="2400" dirty="0"/>
              <a:t> </a:t>
            </a:r>
            <a:r>
              <a:rPr lang="ru-RU" sz="3200" dirty="0">
                <a:latin typeface="Times New Roman" panose="02020603050405020304" pitchFamily="18" charset="0"/>
                <a:cs typeface="Times New Roman" panose="02020603050405020304" pitchFamily="18" charset="0"/>
              </a:rPr>
              <a:t>Прагматизм – </a:t>
            </a:r>
            <a:r>
              <a:rPr lang="ru-RU" sz="3200" dirty="0" err="1">
                <a:latin typeface="Times New Roman" panose="02020603050405020304" pitchFamily="18" charset="0"/>
                <a:cs typeface="Times New Roman" panose="02020603050405020304" pitchFamily="18" charset="0"/>
              </a:rPr>
              <a:t>өзіңнің</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ұлттық</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және</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жеке</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байлығыңды</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нақты</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білу</a:t>
            </a:r>
            <a:r>
              <a:rPr lang="ru-RU" sz="3200" dirty="0">
                <a:latin typeface="Times New Roman" panose="02020603050405020304" pitchFamily="18" charset="0"/>
                <a:cs typeface="Times New Roman" panose="02020603050405020304" pitchFamily="18" charset="0"/>
              </a:rPr>
              <a:t>, оны </a:t>
            </a:r>
            <a:r>
              <a:rPr lang="ru-RU" sz="3200" dirty="0" err="1">
                <a:latin typeface="Times New Roman" panose="02020603050405020304" pitchFamily="18" charset="0"/>
                <a:cs typeface="Times New Roman" panose="02020603050405020304" pitchFamily="18" charset="0"/>
              </a:rPr>
              <a:t>үнемді</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пайдаланып</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соған</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сәйкес</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болашағыңды</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жоспарлай</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алу</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ысырапшылдық</a:t>
            </a:r>
            <a:r>
              <a:rPr lang="ru-RU" sz="3200" dirty="0">
                <a:latin typeface="Times New Roman" panose="02020603050405020304" pitchFamily="18" charset="0"/>
                <a:cs typeface="Times New Roman" panose="02020603050405020304" pitchFamily="18" charset="0"/>
              </a:rPr>
              <a:t> пен </a:t>
            </a:r>
            <a:r>
              <a:rPr lang="ru-RU" sz="3200" dirty="0" err="1">
                <a:latin typeface="Times New Roman" panose="02020603050405020304" pitchFamily="18" charset="0"/>
                <a:cs typeface="Times New Roman" panose="02020603050405020304" pitchFamily="18" charset="0"/>
              </a:rPr>
              <a:t>астамшылыққа</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даңғойлық</a:t>
            </a:r>
            <a:r>
              <a:rPr lang="ru-RU" sz="3200" dirty="0">
                <a:latin typeface="Times New Roman" panose="02020603050405020304" pitchFamily="18" charset="0"/>
                <a:cs typeface="Times New Roman" panose="02020603050405020304" pitchFamily="18" charset="0"/>
              </a:rPr>
              <a:t> пен </a:t>
            </a:r>
            <a:r>
              <a:rPr lang="ru-RU" sz="3200" dirty="0" err="1">
                <a:latin typeface="Times New Roman" panose="02020603050405020304" pitchFamily="18" charset="0"/>
                <a:cs typeface="Times New Roman" panose="02020603050405020304" pitchFamily="18" charset="0"/>
              </a:rPr>
              <a:t>кердеңдікке</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жол</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бермеу</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деген</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сөз</a:t>
            </a:r>
            <a:r>
              <a:rPr lang="ru-RU" sz="3200" dirty="0">
                <a:latin typeface="Times New Roman" panose="02020603050405020304" pitchFamily="18" charset="0"/>
                <a:cs typeface="Times New Roman" panose="02020603050405020304" pitchFamily="18" charset="0"/>
              </a:rPr>
              <a:t>. </a:t>
            </a:r>
            <a:r>
              <a:rPr lang="ru-RU" sz="3200" dirty="0" err="1" smtClean="0">
                <a:latin typeface="Times New Roman" panose="02020603050405020304" pitchFamily="18" charset="0"/>
                <a:cs typeface="Times New Roman" panose="02020603050405020304" pitchFamily="18" charset="0"/>
              </a:rPr>
              <a:t>Қазіргі</a:t>
            </a:r>
            <a:r>
              <a:rPr lang="ru-RU" sz="3200" dirty="0" smtClean="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қоғамда</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шынайы</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мәдениеттің</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белгісі</a:t>
            </a:r>
            <a:r>
              <a:rPr lang="ru-RU" sz="3200" dirty="0">
                <a:latin typeface="Times New Roman" panose="02020603050405020304" pitchFamily="18" charset="0"/>
                <a:cs typeface="Times New Roman" panose="02020603050405020304" pitchFamily="18" charset="0"/>
              </a:rPr>
              <a:t> – </a:t>
            </a:r>
            <a:r>
              <a:rPr lang="ru-RU" sz="3200" dirty="0" err="1">
                <a:latin typeface="Times New Roman" panose="02020603050405020304" pitchFamily="18" charset="0"/>
                <a:cs typeface="Times New Roman" panose="02020603050405020304" pitchFamily="18" charset="0"/>
              </a:rPr>
              <a:t>орынсыз</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сән-салтанат</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емес</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Керісінше</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ұстамдылық</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қанағатшылдық</a:t>
            </a:r>
            <a:r>
              <a:rPr lang="ru-RU" sz="3200" dirty="0">
                <a:latin typeface="Times New Roman" panose="02020603050405020304" pitchFamily="18" charset="0"/>
                <a:cs typeface="Times New Roman" panose="02020603050405020304" pitchFamily="18" charset="0"/>
              </a:rPr>
              <a:t> пен </a:t>
            </a:r>
            <a:r>
              <a:rPr lang="ru-RU" sz="3200" dirty="0" err="1">
                <a:latin typeface="Times New Roman" panose="02020603050405020304" pitchFamily="18" charset="0"/>
                <a:cs typeface="Times New Roman" panose="02020603050405020304" pitchFamily="18" charset="0"/>
              </a:rPr>
              <a:t>қарапайымдылық</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үнемшілдік</a:t>
            </a:r>
            <a:r>
              <a:rPr lang="ru-RU" sz="3200" dirty="0">
                <a:latin typeface="Times New Roman" panose="02020603050405020304" pitchFamily="18" charset="0"/>
                <a:cs typeface="Times New Roman" panose="02020603050405020304" pitchFamily="18" charset="0"/>
              </a:rPr>
              <a:t> пен </a:t>
            </a:r>
            <a:r>
              <a:rPr lang="ru-RU" sz="3200" dirty="0" err="1">
                <a:latin typeface="Times New Roman" panose="02020603050405020304" pitchFamily="18" charset="0"/>
                <a:cs typeface="Times New Roman" panose="02020603050405020304" pitchFamily="18" charset="0"/>
              </a:rPr>
              <a:t>орынды</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пайдалану</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көргенділікті</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көрсетеді</a:t>
            </a:r>
            <a:r>
              <a:rPr lang="ru-RU" sz="3200" dirty="0">
                <a:latin typeface="Times New Roman" panose="02020603050405020304" pitchFamily="18" charset="0"/>
                <a:cs typeface="Times New Roman" panose="02020603050405020304" pitchFamily="18" charset="0"/>
              </a:rPr>
              <a:t>.</a:t>
            </a:r>
          </a:p>
          <a:p>
            <a:pPr algn="just"/>
            <a:r>
              <a:rPr lang="ru-RU" sz="3200" dirty="0" smtClean="0">
                <a:latin typeface="Times New Roman" panose="02020603050405020304" pitchFamily="18" charset="0"/>
                <a:cs typeface="Times New Roman" panose="02020603050405020304" pitchFamily="18" charset="0"/>
              </a:rPr>
              <a:t>	</a:t>
            </a:r>
            <a:r>
              <a:rPr lang="ru-RU" sz="3200" dirty="0" err="1" smtClean="0">
                <a:latin typeface="Times New Roman" panose="02020603050405020304" pitchFamily="18" charset="0"/>
                <a:cs typeface="Times New Roman" panose="02020603050405020304" pitchFamily="18" charset="0"/>
              </a:rPr>
              <a:t>Нақты</a:t>
            </a:r>
            <a:r>
              <a:rPr lang="ru-RU" sz="3200" dirty="0" smtClean="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мақсатқа</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жетуге</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білім</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алуға</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саламатты</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өмір</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салтын</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ұстануға</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кәсіби</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тұрғыдан</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жетілуге</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басымдық</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бере</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отырып</a:t>
            </a:r>
            <a:r>
              <a:rPr lang="ru-RU" sz="3200" dirty="0">
                <a:latin typeface="Times New Roman" panose="02020603050405020304" pitchFamily="18" charset="0"/>
                <a:cs typeface="Times New Roman" panose="02020603050405020304" pitchFamily="18" charset="0"/>
              </a:rPr>
              <a:t>, осы </a:t>
            </a:r>
            <a:r>
              <a:rPr lang="ru-RU" sz="3200" dirty="0" err="1">
                <a:latin typeface="Times New Roman" panose="02020603050405020304" pitchFamily="18" charset="0"/>
                <a:cs typeface="Times New Roman" panose="02020603050405020304" pitchFamily="18" charset="0"/>
              </a:rPr>
              <a:t>жолда</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әр</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нәрсені</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ұтымды</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пайдалану</a:t>
            </a:r>
            <a:r>
              <a:rPr lang="ru-RU" sz="3200" dirty="0">
                <a:latin typeface="Times New Roman" panose="02020603050405020304" pitchFamily="18" charset="0"/>
                <a:cs typeface="Times New Roman" panose="02020603050405020304" pitchFamily="18" charset="0"/>
              </a:rPr>
              <a:t> – </a:t>
            </a:r>
            <a:r>
              <a:rPr lang="ru-RU" sz="3200" dirty="0" err="1">
                <a:latin typeface="Times New Roman" panose="02020603050405020304" pitchFamily="18" charset="0"/>
                <a:cs typeface="Times New Roman" panose="02020603050405020304" pitchFamily="18" charset="0"/>
              </a:rPr>
              <a:t>мінез-құлықтың</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прагматизмі</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деген</a:t>
            </a:r>
            <a:r>
              <a:rPr lang="ru-RU" sz="3200" dirty="0">
                <a:latin typeface="Times New Roman" panose="02020603050405020304" pitchFamily="18" charset="0"/>
                <a:cs typeface="Times New Roman" panose="02020603050405020304" pitchFamily="18" charset="0"/>
              </a:rPr>
              <a:t> осы</a:t>
            </a:r>
            <a:r>
              <a:rPr lang="ru-RU"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383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296563" y="712290"/>
            <a:ext cx="11541210" cy="5262979"/>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заманауи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әлемдегі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бірден-бір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табысты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үлгі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немесе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жеке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нақты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межеге</a:t>
            </a:r>
            <a:r>
              <a:rPr lang="ru-RU" sz="2400" dirty="0">
                <a:latin typeface="Times New Roman" panose="02020603050405020304" pitchFamily="18" charset="0"/>
                <a:cs typeface="Times New Roman" panose="02020603050405020304" pitchFamily="18" charset="0"/>
              </a:rPr>
              <a:t> бет </a:t>
            </a:r>
            <a:r>
              <a:rPr lang="ru-RU" sz="2400" dirty="0" err="1">
                <a:latin typeface="Times New Roman" panose="02020603050405020304" pitchFamily="18" charset="0"/>
                <a:cs typeface="Times New Roman" panose="02020603050405020304" pitchFamily="18" charset="0"/>
              </a:rPr>
              <a:t>түзеп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соған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мақсатты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түрде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ұмтылмаса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ертең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іске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аспақ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түгілі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елді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құрдымға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бастайтын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популистік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идеологиялар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пайда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болады</a:t>
            </a:r>
            <a:r>
              <a:rPr lang="ru-RU" sz="2400" dirty="0">
                <a:latin typeface="Times New Roman" panose="02020603050405020304" pitchFamily="18" charset="0"/>
                <a:cs typeface="Times New Roman" panose="02020603050405020304" pitchFamily="18" charset="0"/>
              </a:rPr>
              <a:t>.</a:t>
            </a:r>
          </a:p>
          <a:p>
            <a:pPr algn="just"/>
            <a:r>
              <a:rPr lang="ru-RU" sz="2400" dirty="0" err="1">
                <a:latin typeface="Times New Roman" panose="02020603050405020304" pitchFamily="18" charset="0"/>
                <a:cs typeface="Times New Roman" panose="02020603050405020304" pitchFamily="18" charset="0"/>
              </a:rPr>
              <a:t>Өкінішке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тарихта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тұтас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ұлттардың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ешқашан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орындалмайтын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елес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идеологияларға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шырмалып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ақыры</a:t>
            </a:r>
            <a:r>
              <a:rPr lang="ru-RU" sz="2400" dirty="0">
                <a:latin typeface="Times New Roman" panose="02020603050405020304" pitchFamily="18" charset="0"/>
                <a:cs typeface="Times New Roman" panose="02020603050405020304" pitchFamily="18" charset="0"/>
              </a:rPr>
              <a:t> су </a:t>
            </a:r>
            <a:r>
              <a:rPr lang="ru-RU" sz="2400" dirty="0" err="1">
                <a:latin typeface="Times New Roman" panose="02020603050405020304" pitchFamily="18" charset="0"/>
                <a:cs typeface="Times New Roman" panose="02020603050405020304" pitchFamily="18" charset="0"/>
              </a:rPr>
              <a:t>түбіне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кеткені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туралы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мысалдар</a:t>
            </a:r>
            <a:r>
              <a:rPr lang="ru-RU" sz="2400" dirty="0">
                <a:latin typeface="Times New Roman" panose="02020603050405020304" pitchFamily="18" charset="0"/>
                <a:cs typeface="Times New Roman" panose="02020603050405020304" pitchFamily="18" charset="0"/>
              </a:rPr>
              <a:t> аз </a:t>
            </a:r>
            <a:r>
              <a:rPr lang="ru-RU" sz="2400" dirty="0" err="1">
                <a:latin typeface="Times New Roman" panose="02020603050405020304" pitchFamily="18" charset="0"/>
                <a:cs typeface="Times New Roman" panose="02020603050405020304" pitchFamily="18" charset="0"/>
              </a:rPr>
              <a:t>емес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Өткен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ғасырдың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идео­логиясы</a:t>
            </a:r>
            <a:r>
              <a:rPr lang="ru-RU" sz="2400" dirty="0">
                <a:latin typeface="Times New Roman" panose="02020603050405020304" pitchFamily="18" charset="0"/>
                <a:cs typeface="Times New Roman" panose="02020603050405020304" pitchFamily="18" charset="0"/>
              </a:rPr>
              <a:t> – коммунизм, фашизм </a:t>
            </a:r>
            <a:r>
              <a:rPr lang="ru-RU" sz="2400" dirty="0" err="1">
                <a:latin typeface="Times New Roman" panose="02020603050405020304" pitchFamily="18" charset="0"/>
                <a:cs typeface="Times New Roman" panose="02020603050405020304" pitchFamily="18" charset="0"/>
              </a:rPr>
              <a:t>және</a:t>
            </a:r>
            <a:r>
              <a:rPr lang="ru-RU" sz="2400" dirty="0">
                <a:latin typeface="Times New Roman" panose="02020603050405020304" pitchFamily="18" charset="0"/>
                <a:cs typeface="Times New Roman" panose="02020603050405020304" pitchFamily="18" charset="0"/>
              </a:rPr>
              <a:t> либерализм </a:t>
            </a:r>
            <a:r>
              <a:rPr lang="ru-RU" sz="2400" dirty="0" err="1">
                <a:latin typeface="Times New Roman" panose="02020603050405020304" pitchFamily="18" charset="0"/>
                <a:cs typeface="Times New Roman" panose="02020603050405020304" pitchFamily="18" charset="0"/>
              </a:rPr>
              <a:t>біздің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алдымызда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күйреді</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Бүгінде</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радикалды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идеологиялар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ғасыры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келмеске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кетті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Енді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айқын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түсінікті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және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болашаққа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жіті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тіккен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бағдарлар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керек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Адамның</a:t>
            </a:r>
            <a:r>
              <a:rPr lang="ru-RU" sz="2400" dirty="0">
                <a:latin typeface="Times New Roman" panose="02020603050405020304" pitchFamily="18" charset="0"/>
                <a:cs typeface="Times New Roman" panose="02020603050405020304" pitchFamily="18" charset="0"/>
              </a:rPr>
              <a:t> да, </a:t>
            </a:r>
            <a:r>
              <a:rPr lang="ru-RU" sz="2400" dirty="0" err="1">
                <a:latin typeface="Times New Roman" panose="02020603050405020304" pitchFamily="18" charset="0"/>
                <a:cs typeface="Times New Roman" panose="02020603050405020304" pitchFamily="18" charset="0"/>
              </a:rPr>
              <a:t>тұтас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ұлттың</a:t>
            </a:r>
            <a:r>
              <a:rPr lang="ru-RU" sz="2400" dirty="0">
                <a:latin typeface="Times New Roman" panose="02020603050405020304" pitchFamily="18" charset="0"/>
                <a:cs typeface="Times New Roman" panose="02020603050405020304" pitchFamily="18" charset="0"/>
              </a:rPr>
              <a:t> да </a:t>
            </a:r>
            <a:r>
              <a:rPr lang="ru-RU" sz="2400" dirty="0" err="1">
                <a:latin typeface="Times New Roman" panose="02020603050405020304" pitchFamily="18" charset="0"/>
                <a:cs typeface="Times New Roman" panose="02020603050405020304" pitchFamily="18" charset="0"/>
              </a:rPr>
              <a:t>нақты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мақсатқа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жетуін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көздейтін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осындай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бағдарлар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ғана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дамудың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көгіне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темірқазық</a:t>
            </a:r>
            <a:r>
              <a:rPr lang="ru-RU" sz="2400" dirty="0">
                <a:latin typeface="Times New Roman" panose="02020603050405020304" pitchFamily="18" charset="0"/>
                <a:cs typeface="Times New Roman" panose="02020603050405020304" pitchFamily="18" charset="0"/>
              </a:rPr>
              <a:t> бола </a:t>
            </a:r>
            <a:r>
              <a:rPr lang="ru-RU" sz="2400" dirty="0" err="1">
                <a:latin typeface="Times New Roman" panose="02020603050405020304" pitchFamily="18" charset="0"/>
                <a:cs typeface="Times New Roman" panose="02020603050405020304" pitchFamily="18" charset="0"/>
              </a:rPr>
              <a:t>алады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бастысы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елдің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мүмкіндіктері</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шама-шарқын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мұқият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ескеруге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тиіс</a:t>
            </a:r>
            <a:r>
              <a:rPr lang="ru-RU" sz="2400" dirty="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Яғни</a:t>
            </a:r>
            <a:r>
              <a:rPr lang="ru-RU" sz="2400" dirty="0">
                <a:latin typeface="Times New Roman" panose="02020603050405020304" pitchFamily="18" charset="0"/>
                <a:cs typeface="Times New Roman" panose="02020603050405020304" pitchFamily="18" charset="0"/>
              </a:rPr>
              <a:t>, реализм мен прагматизм </a:t>
            </a:r>
            <a:r>
              <a:rPr lang="ru-RU" sz="2400" dirty="0" err="1">
                <a:latin typeface="Times New Roman" panose="02020603050405020304" pitchFamily="18" charset="0"/>
                <a:cs typeface="Times New Roman" panose="02020603050405020304" pitchFamily="18" charset="0"/>
              </a:rPr>
              <a:t>ғана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таяу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онжылдықтардың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ұраны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болуға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жарайды</a:t>
            </a:r>
            <a:r>
              <a:rPr lang="ru-RU" sz="2400" dirty="0">
                <a:latin typeface="Times New Roman" panose="02020603050405020304" pitchFamily="18" charset="0"/>
                <a:cs typeface="Times New Roman" panose="02020603050405020304" pitchFamily="18" charset="0"/>
              </a:rPr>
              <a:t>.</a:t>
            </a:r>
          </a:p>
          <a:p>
            <a:pPr algn="just"/>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474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370703" y="617838"/>
            <a:ext cx="11677136" cy="5324535"/>
          </a:xfrm>
          <a:prstGeom prst="rect">
            <a:avLst/>
          </a:prstGeom>
        </p:spPr>
        <p:txBody>
          <a:bodyPr wrap="square">
            <a:spAutoFit/>
          </a:bodyPr>
          <a:lstStyle/>
          <a:p>
            <a:r>
              <a:rPr lang="ru-RU" sz="2000" b="1" dirty="0"/>
              <a:t>3. </a:t>
            </a:r>
            <a:r>
              <a:rPr lang="ru-RU" sz="2000" b="1" dirty="0" err="1"/>
              <a:t>Ұлттық</a:t>
            </a:r>
            <a:r>
              <a:rPr lang="ru-RU" sz="2000" b="1" dirty="0"/>
              <a:t> </a:t>
            </a:r>
            <a:r>
              <a:rPr lang="ru-RU" sz="2000" b="1" dirty="0" err="1"/>
              <a:t>бірегейлікті</a:t>
            </a:r>
            <a:r>
              <a:rPr lang="ru-RU" sz="2000" b="1" dirty="0"/>
              <a:t> </a:t>
            </a:r>
            <a:r>
              <a:rPr lang="ru-RU" sz="2000" b="1" dirty="0" err="1"/>
              <a:t>сақтау</a:t>
            </a:r>
            <a:endParaRPr lang="ru-RU" sz="2000" dirty="0"/>
          </a:p>
          <a:p>
            <a:pPr algn="just"/>
            <a:endParaRPr lang="ru-RU" sz="2000" dirty="0" smtClean="0">
              <a:latin typeface="Times New Roman" panose="02020603050405020304" pitchFamily="18" charset="0"/>
              <a:cs typeface="Times New Roman" panose="02020603050405020304" pitchFamily="18" charset="0"/>
            </a:endParaRPr>
          </a:p>
          <a:p>
            <a:pPr algn="just"/>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Ұлттық</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жаңғыру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ұғымның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ұлттық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сананың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кемелденуін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білдіреді</a:t>
            </a:r>
            <a:r>
              <a:rPr lang="ru-RU" sz="2000" dirty="0">
                <a:latin typeface="Times New Roman" panose="02020603050405020304" pitchFamily="18" charset="0"/>
                <a:cs typeface="Times New Roman" panose="02020603050405020304" pitchFamily="18" charset="0"/>
              </a:rPr>
              <a:t>.</a:t>
            </a:r>
          </a:p>
          <a:p>
            <a:pPr algn="just"/>
            <a:r>
              <a:rPr lang="ru-RU" sz="2000" dirty="0" err="1">
                <a:latin typeface="Times New Roman" panose="02020603050405020304" pitchFamily="18" charset="0"/>
                <a:cs typeface="Times New Roman" panose="02020603050405020304" pitchFamily="18" charset="0"/>
              </a:rPr>
              <a:t>Оның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екі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қыры</a:t>
            </a:r>
            <a:r>
              <a:rPr lang="ru-RU" sz="2000" dirty="0">
                <a:latin typeface="Times New Roman" panose="02020603050405020304" pitchFamily="18" charset="0"/>
                <a:cs typeface="Times New Roman" panose="02020603050405020304" pitchFamily="18" charset="0"/>
              </a:rPr>
              <a:t> бар.</a:t>
            </a:r>
          </a:p>
          <a:p>
            <a:pPr algn="just"/>
            <a:r>
              <a:rPr lang="ru-RU" sz="2000" dirty="0" err="1">
                <a:latin typeface="Times New Roman" panose="02020603050405020304" pitchFamily="18" charset="0"/>
                <a:cs typeface="Times New Roman" panose="02020603050405020304" pitchFamily="18" charset="0"/>
              </a:rPr>
              <a:t>Біріншіден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ұлттық</a:t>
            </a:r>
            <a:r>
              <a:rPr lang="ru-RU" sz="2000" dirty="0">
                <a:latin typeface="Times New Roman" panose="02020603050405020304" pitchFamily="18" charset="0"/>
                <a:cs typeface="Times New Roman" panose="02020603050405020304" pitchFamily="18" charset="0"/>
              </a:rPr>
              <a:t> сана-</a:t>
            </a:r>
            <a:r>
              <a:rPr lang="ru-RU" sz="2000" dirty="0" err="1">
                <a:latin typeface="Times New Roman" panose="02020603050405020304" pitchFamily="18" charset="0"/>
                <a:cs typeface="Times New Roman" panose="02020603050405020304" pitchFamily="18" charset="0"/>
              </a:rPr>
              <a:t>сезімнің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көкжиегін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кеңейту</a:t>
            </a:r>
            <a:r>
              <a:rPr lang="ru-RU" sz="2000" dirty="0">
                <a:latin typeface="Times New Roman" panose="02020603050405020304" pitchFamily="18" charset="0"/>
                <a:cs typeface="Times New Roman" panose="02020603050405020304" pitchFamily="18" charset="0"/>
              </a:rPr>
              <a:t>.</a:t>
            </a:r>
          </a:p>
          <a:p>
            <a:pPr algn="just"/>
            <a:r>
              <a:rPr lang="ru-RU" sz="2000" dirty="0" err="1">
                <a:latin typeface="Times New Roman" panose="02020603050405020304" pitchFamily="18" charset="0"/>
                <a:cs typeface="Times New Roman" panose="02020603050405020304" pitchFamily="18" charset="0"/>
              </a:rPr>
              <a:t>Екіншіден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ұлттық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болмыстың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өзегін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сақтай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отырып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бірқатар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сипаттарын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өзгерту</a:t>
            </a:r>
            <a:r>
              <a:rPr lang="ru-RU" sz="2000" dirty="0">
                <a:latin typeface="Times New Roman" panose="02020603050405020304" pitchFamily="18" charset="0"/>
                <a:cs typeface="Times New Roman" panose="02020603050405020304" pitchFamily="18" charset="0"/>
              </a:rPr>
              <a:t>.</a:t>
            </a:r>
          </a:p>
          <a:p>
            <a:pPr algn="just"/>
            <a:endParaRPr lang="ru-RU" sz="2000" dirty="0" smtClean="0">
              <a:latin typeface="Times New Roman" panose="02020603050405020304" pitchFamily="18" charset="0"/>
              <a:cs typeface="Times New Roman" panose="02020603050405020304" pitchFamily="18" charset="0"/>
            </a:endParaRPr>
          </a:p>
          <a:p>
            <a:pPr algn="just"/>
            <a:r>
              <a:rPr lang="ru-RU" sz="2000" dirty="0" err="1" smtClean="0">
                <a:latin typeface="Times New Roman" panose="02020603050405020304" pitchFamily="18" charset="0"/>
                <a:cs typeface="Times New Roman" panose="02020603050405020304" pitchFamily="18" charset="0"/>
              </a:rPr>
              <a:t>Қазір</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салтанат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құрып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тұрған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жаңғыру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үлгіле­рі­нің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қандай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қатері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болуы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мүмкін</a:t>
            </a:r>
            <a:r>
              <a:rPr lang="ru-RU" sz="2000" dirty="0">
                <a:latin typeface="Times New Roman" panose="02020603050405020304" pitchFamily="18" charset="0"/>
                <a:cs typeface="Times New Roman" panose="02020603050405020304" pitchFamily="18" charset="0"/>
              </a:rPr>
              <a:t>?</a:t>
            </a:r>
          </a:p>
          <a:p>
            <a:pPr algn="just"/>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Қатер</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жаңғыруды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әркімнің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ұлттық</a:t>
            </a:r>
            <a:r>
              <a:rPr lang="ru-RU" sz="2000" dirty="0">
                <a:latin typeface="Times New Roman" panose="02020603050405020304" pitchFamily="18" charset="0"/>
                <a:cs typeface="Times New Roman" panose="02020603050405020304" pitchFamily="18" charset="0"/>
              </a:rPr>
              <a:t> даму </a:t>
            </a:r>
            <a:r>
              <a:rPr lang="ru-RU" sz="2000" dirty="0" err="1">
                <a:latin typeface="Times New Roman" panose="02020603050405020304" pitchFamily="18" charset="0"/>
                <a:cs typeface="Times New Roman" panose="02020603050405020304" pitchFamily="18" charset="0"/>
              </a:rPr>
              <a:t>үлгі­сін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бәріне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ортақ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әмбебап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үлгіге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алмастыру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ре­тінде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қарастыруда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отыр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Алайда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өмірдің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бұл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пайымның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түбірімен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қате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екенін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көрсетіп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Іс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жүзінде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әрбір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өңір</a:t>
            </a:r>
            <a:r>
              <a:rPr lang="ru-RU" sz="2000" dirty="0">
                <a:latin typeface="Times New Roman" panose="02020603050405020304" pitchFamily="18" charset="0"/>
                <a:cs typeface="Times New Roman" panose="02020603050405020304" pitchFamily="18" charset="0"/>
              </a:rPr>
              <a:t> мен </a:t>
            </a:r>
            <a:r>
              <a:rPr lang="ru-RU" sz="2000" dirty="0" err="1">
                <a:latin typeface="Times New Roman" panose="02020603050405020304" pitchFamily="18" charset="0"/>
                <a:cs typeface="Times New Roman" panose="02020603050405020304" pitchFamily="18" charset="0"/>
              </a:rPr>
              <a:t>әрбір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мемлекет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өзінің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дербес</a:t>
            </a:r>
            <a:r>
              <a:rPr lang="ru-RU" sz="2000" dirty="0">
                <a:latin typeface="Times New Roman" panose="02020603050405020304" pitchFamily="18" charset="0"/>
                <a:cs typeface="Times New Roman" panose="02020603050405020304" pitchFamily="18" charset="0"/>
              </a:rPr>
              <a:t> даму </a:t>
            </a:r>
            <a:r>
              <a:rPr lang="ru-RU" sz="2000" dirty="0" err="1">
                <a:latin typeface="Times New Roman" panose="02020603050405020304" pitchFamily="18" charset="0"/>
                <a:cs typeface="Times New Roman" panose="02020603050405020304" pitchFamily="18" charset="0"/>
              </a:rPr>
              <a:t>үлгісін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қалыптастыруда</a:t>
            </a:r>
            <a:r>
              <a:rPr lang="ru-RU" sz="2000" dirty="0">
                <a:latin typeface="Times New Roman" panose="02020603050405020304" pitchFamily="18" charset="0"/>
                <a:cs typeface="Times New Roman" panose="02020603050405020304" pitchFamily="18" charset="0"/>
              </a:rPr>
              <a:t>.</a:t>
            </a:r>
          </a:p>
          <a:p>
            <a:pPr algn="just"/>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Ұлттық</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салт-дәстүрлеріміз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тіліміз</a:t>
            </a:r>
            <a:r>
              <a:rPr lang="ru-RU" sz="2000" dirty="0">
                <a:latin typeface="Times New Roman" panose="02020603050405020304" pitchFamily="18" charset="0"/>
                <a:cs typeface="Times New Roman" panose="02020603050405020304" pitchFamily="18" charset="0"/>
              </a:rPr>
              <a:t> бен </a:t>
            </a:r>
            <a:r>
              <a:rPr lang="ru-RU" sz="2000" dirty="0" err="1">
                <a:latin typeface="Times New Roman" panose="02020603050405020304" pitchFamily="18" charset="0"/>
                <a:cs typeface="Times New Roman" panose="02020603050405020304" pitchFamily="18" charset="0"/>
              </a:rPr>
              <a:t>музыкамыз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әдебиетіміз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жоралғыларымыз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сөзбен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айтқанда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ұлттық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рухымыз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бойымызда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мәңгі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қалуға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тиіс</a:t>
            </a:r>
            <a:r>
              <a:rPr lang="ru-RU" sz="2000" dirty="0">
                <a:latin typeface="Times New Roman" panose="02020603050405020304" pitchFamily="18" charset="0"/>
                <a:cs typeface="Times New Roman" panose="02020603050405020304" pitchFamily="18" charset="0"/>
              </a:rPr>
              <a:t>.</a:t>
            </a:r>
          </a:p>
          <a:p>
            <a:pPr algn="just"/>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Абайдың</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даналығы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Әуезовтің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ғұламалығы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Жамбылдың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жырлары</a:t>
            </a:r>
            <a:r>
              <a:rPr lang="ru-RU" sz="2000" dirty="0">
                <a:latin typeface="Times New Roman" panose="02020603050405020304" pitchFamily="18" charset="0"/>
                <a:cs typeface="Times New Roman" panose="02020603050405020304" pitchFamily="18" charset="0"/>
              </a:rPr>
              <a:t> мен </a:t>
            </a:r>
            <a:r>
              <a:rPr lang="ru-RU" sz="2000" dirty="0" err="1">
                <a:latin typeface="Times New Roman" panose="02020603050405020304" pitchFamily="18" charset="0"/>
                <a:cs typeface="Times New Roman" panose="02020603050405020304" pitchFamily="18" charset="0"/>
              </a:rPr>
              <a:t>Құрманғазының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күй­лері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ғасырлар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қойнауынан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жеткен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бабалар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үні</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бұлар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біздің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рухани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мәдениетіміздің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парасы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ғана</a:t>
            </a:r>
            <a:r>
              <a:rPr lang="ru-RU" sz="2000" dirty="0">
                <a:latin typeface="Times New Roman" panose="02020603050405020304" pitchFamily="18" charset="0"/>
                <a:cs typeface="Times New Roman" panose="02020603050405020304" pitchFamily="18" charset="0"/>
              </a:rPr>
              <a:t>.</a:t>
            </a:r>
          </a:p>
          <a:p>
            <a:pPr algn="just"/>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Сонымен</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бірге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жаңғыру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ұғымының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мей­лін­ше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көнерген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жаһандық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әлеммен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қабыспайтын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кейбір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дағдылар</a:t>
            </a:r>
            <a:r>
              <a:rPr lang="ru-RU" sz="2000" dirty="0">
                <a:latin typeface="Times New Roman" panose="02020603050405020304" pitchFamily="18" charset="0"/>
                <a:cs typeface="Times New Roman" panose="02020603050405020304" pitchFamily="18" charset="0"/>
              </a:rPr>
              <a:t> мен </a:t>
            </a:r>
            <a:r>
              <a:rPr lang="ru-RU" sz="2000" dirty="0" err="1">
                <a:latin typeface="Times New Roman" panose="02020603050405020304" pitchFamily="18" charset="0"/>
                <a:cs typeface="Times New Roman" panose="02020603050405020304" pitchFamily="18" charset="0"/>
              </a:rPr>
              <a:t>әдеттерден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арылу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дегенді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білдіреді</a:t>
            </a:r>
            <a:r>
              <a:rPr lang="ru-RU" sz="2000" dirty="0">
                <a:latin typeface="Times New Roman" panose="02020603050405020304" pitchFamily="18" charset="0"/>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374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lashVTI">
  <a:themeElements>
    <a:clrScheme name="AnalogousFromLightSeedLeftStep">
      <a:dk1>
        <a:srgbClr val="000000"/>
      </a:dk1>
      <a:lt1>
        <a:srgbClr val="FFFFFF"/>
      </a:lt1>
      <a:dk2>
        <a:srgbClr val="1B2F2E"/>
      </a:dk2>
      <a:lt2>
        <a:srgbClr val="F1F0F3"/>
      </a:lt2>
      <a:accent1>
        <a:srgbClr val="9BA678"/>
      </a:accent1>
      <a:accent2>
        <a:srgbClr val="ACA26E"/>
      </a:accent2>
      <a:accent3>
        <a:srgbClr val="BF977B"/>
      </a:accent3>
      <a:accent4>
        <a:srgbClr val="BF7A7A"/>
      </a:accent4>
      <a:accent5>
        <a:srgbClr val="C990A8"/>
      </a:accent5>
      <a:accent6>
        <a:srgbClr val="BF7AB4"/>
      </a:accent6>
      <a:hlink>
        <a:srgbClr val="7D6CB0"/>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plashVTI" id="{CD38C481-21EC-466B-953B-A1440B42712A}" vid="{D3E4813C-1D98-48C2-AF59-2D0D78E255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E2BCE97ABBDE5F4AA45C93A9D517A91E" ma:contentTypeVersion="5" ma:contentTypeDescription="Создание документа." ma:contentTypeScope="" ma:versionID="d96ea21b06c8175c7889a90b45d03e0d">
  <xsd:schema xmlns:xsd="http://www.w3.org/2001/XMLSchema" xmlns:xs="http://www.w3.org/2001/XMLSchema" xmlns:p="http://schemas.microsoft.com/office/2006/metadata/properties" xmlns:ns2="8e581a04-dec2-4c74-bcdf-17bd6cd87295" targetNamespace="http://schemas.microsoft.com/office/2006/metadata/properties" ma:root="true" ma:fieldsID="96051a2cd40091403dccb4dd4eb7df04" ns2:_="">
    <xsd:import namespace="8e581a04-dec2-4c74-bcdf-17bd6cd8729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81a04-dec2-4c74-bcdf-17bd6cd87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1B72BE-7840-4138-8B9B-688DB12314F5}">
  <ds:schemaRefs>
    <ds:schemaRef ds:uri="http://schemas.microsoft.com/sharepoint/v3/contenttype/forms"/>
  </ds:schemaRefs>
</ds:datastoreItem>
</file>

<file path=customXml/itemProps2.xml><?xml version="1.0" encoding="utf-8"?>
<ds:datastoreItem xmlns:ds="http://schemas.openxmlformats.org/officeDocument/2006/customXml" ds:itemID="{0B209C77-0501-4BF1-89A7-D2E6C13F29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581a04-dec2-4c74-bcdf-17bd6cd87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760F6B-B010-49CE-9B22-86C2530A56A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478</TotalTime>
  <Words>412</Words>
  <Application>Microsoft Office PowerPoint</Application>
  <PresentationFormat>Произвольный</PresentationFormat>
  <Paragraphs>114</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SplashVTI</vt:lpstr>
      <vt:lpstr> Пән атауы: Кәсіби қазақ тілі - Рухани жаңғыру.  Дәріс: .«Болашаққа бағ­­дар: рухани жаңғыру» бұқаралық сананы өзгертудің басты қадамы. </vt:lpstr>
      <vt:lpstr>                «Болашаққа бағдар: рухани жаңғыру»  2017 жылғы 12 сәуір   І. ХХІ ҒАСЫРДАҒЫ ҰЛТТЫҚ САНА ТУРАЛЫ ХХ ғасырдағы батыстық жаңғыру үлгісінің бүгінгі заманның болмысына сай келмеуінің сыры неде?   Халықтар мен өркениеттердің ерекшеліктерін ескермей, бәріне жаппай еріксіз таңуында.  Жаңа тұрпатты жаңғырудың ең басты шарты – сол ұлттық кодыңды сақтай білу. Онсыз жаңғыру дегеніңіздің құр жаңғырыққа айналуы оп-оңай.  Бірақ, ұлттық кодымды сақтаймын деп бойыңдағы жақсы мен жаманның бәрін, яғни болашаққа сенімді нығайтып, алға бастайтын қасиеттерді де, кежегесі кері тартып тұратын, аяқтан шалатын әдеттерді де ұлттық сананың аясында сүрлеп қоюға болмайтыны айдан анық.    </vt:lpstr>
      <vt:lpstr>  Жаңғыру атаулы бұрынғыдай тарихи тәжірибе мен ұлттық дәстүрлерге шекеден қарамауға тиіс. Керісінше, замана сынынан сүрінбей өткен озық  дәстүрлерді табысты жаңғырудың маңызды алғышарттарына айналдыра білу қажет. Егер жаңғыру елдің ұлттық-рухани тамырынан нәр ала алмаса, ол адасуға бастайды. Сонымен бірге, рухани жаңғыру ұлттық сананың түрлі полюстерін қиыннан қиыс­ты­рып, жарастыра алатын құдіретімен маңызды. Бұл – тарлан тарихтың, жасампаз бүгінгі күн мен жарқын болашақтың көкжиектерін үйле­сімді сабақтастыратын ұлт жадының тұғыр­намасы. </vt:lpstr>
      <vt:lpstr>  1.Бәсекелік қабілет. Қазіргі таңда жеке адам ғана емес, тұтас халық­тың өзі бәсекелік қабілетін арттырса ғана та­быс­қа жетуге мүмкіндік алады. Бәсекелік қабілет дегеніміз – ұлттың аймақтық немесе жаһандық нарықта бағасы, я болмаса сапасы жөнінен өзгелерден ұтымды дүние ұсы­на алуы. Бұл материалдық өнім ғана емес, соны­мен бірге, білім, қызмет, зияткерлік өнім немесе сапалы еңбек ресурстары болуы мүмкін. Болашақта ұлттың табысты болуы оның табиғи байлығымен емес, адамдарының бәсекелік қа­бі­летімен айқындалады. Сондықтан, әрбір қазақ­стандық, сол арқылы тұтас ұлт ХХІ ғасырға лайықты қасиеттерге ие болуы керек. Мысалы,  ком­пьютерлік сауаттылық, шет тілдерін білу, мә­дени ашықтық сияқты факторлар әркімнің алға басуына сөзсіз қажетті алғышарттардың сана­тында.</vt:lpstr>
      <vt:lpstr>Бағдарламалар:  «Цифрлы Қазақстан»; «Үш тілде білім беру»; «Мәдени және конфессияаралық келісім»;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gul</cp:lastModifiedBy>
  <cp:revision>34</cp:revision>
  <dcterms:created xsi:type="dcterms:W3CDTF">2022-01-23T18:59:28Z</dcterms:created>
  <dcterms:modified xsi:type="dcterms:W3CDTF">2022-02-27T15:43:14Z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0x010100E2BCE97ABBDE5F4AA45C93A9D517A91E</vt:lpwstr>
  </property>
</Properties>
</file>