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318" r:id="rId5"/>
    <p:sldId id="313" r:id="rId6"/>
    <p:sldId id="314" r:id="rId7"/>
    <p:sldId id="316" r:id="rId8"/>
    <p:sldId id="317" r:id="rId9"/>
    <p:sldId id="315" r:id="rId10"/>
    <p:sldId id="319" r:id="rId11"/>
    <p:sldId id="321" r:id="rId12"/>
    <p:sldId id="320" r:id="rId13"/>
    <p:sldId id="323" r:id="rId14"/>
    <p:sldId id="322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4691CDF-FE7D-42D7-9CA2-AD1CDEFE4565}">
          <p14:sldIdLst>
            <p14:sldId id="318"/>
            <p14:sldId id="313"/>
            <p14:sldId id="314"/>
            <p14:sldId id="316"/>
            <p14:sldId id="317"/>
            <p14:sldId id="315"/>
            <p14:sldId id="319"/>
            <p14:sldId id="321"/>
          </p14:sldIdLst>
        </p14:section>
        <p14:section name="대표보고" id="{61EA1B88-2C11-4974-BC87-88055A8830A8}">
          <p14:sldIdLst>
            <p14:sldId id="320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521" userDrawn="1">
          <p15:clr>
            <a:srgbClr val="A4A3A4"/>
          </p15:clr>
        </p15:guide>
        <p15:guide id="6" pos="7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127" d="100"/>
          <a:sy n="127" d="100"/>
        </p:scale>
        <p:origin x="1720" y="192"/>
      </p:cViewPr>
      <p:guideLst>
        <p:guide orient="horz" pos="663"/>
        <p:guide pos="2880"/>
        <p:guide pos="408"/>
        <p:guide orient="horz" pos="3725"/>
        <p:guide pos="521"/>
        <p:guide pos="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외주 개발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5"/>
              <c:layout>
                <c:manualLayout>
                  <c:x val="-1.1574937564995098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11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₩</a:t>
                    </a:r>
                    <a:fld id="{0FBB6BDE-FF45-4458-8CC6-D5FFE15D9D82}" type="VALUE">
                      <a:rPr lang="en-US" altLang="ko-KR" sz="1100" smtClean="0"/>
                      <a:pPr/>
                      <a:t>[값]</a:t>
                    </a:fld>
                    <a:endParaRPr lang="en-US" altLang="ko-KR" sz="1100" b="0" i="0" u="none" strike="noStrike" kern="1200" baseline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1CB-42E9-8C40-8350D5B6E9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데이터자동화</c:v>
                </c:pt>
                <c:pt idx="1">
                  <c:v>SQL,서버</c:v>
                </c:pt>
                <c:pt idx="2">
                  <c:v>Flask API</c:v>
                </c:pt>
                <c:pt idx="3">
                  <c:v>Netlify 시각화</c:v>
                </c:pt>
                <c:pt idx="4">
                  <c:v>알림시스템</c:v>
                </c:pt>
                <c:pt idx="5">
                  <c:v>총합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2000</c:v>
                </c:pt>
                <c:pt idx="1">
                  <c:v>3000</c:v>
                </c:pt>
                <c:pt idx="2">
                  <c:v>2000</c:v>
                </c:pt>
                <c:pt idx="3">
                  <c:v>2000</c:v>
                </c:pt>
                <c:pt idx="4" formatCode="General">
                  <c:v>1000</c:v>
                </c:pt>
                <c:pt idx="5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D-43E2-A991-20FACF4AF4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검사자동화system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데이터자동화</c:v>
                </c:pt>
                <c:pt idx="1">
                  <c:v>SQL,서버</c:v>
                </c:pt>
                <c:pt idx="2">
                  <c:v>Flask API</c:v>
                </c:pt>
                <c:pt idx="3">
                  <c:v>Netlify 시각화</c:v>
                </c:pt>
                <c:pt idx="4">
                  <c:v>알림시스템</c:v>
                </c:pt>
                <c:pt idx="5">
                  <c:v>총합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General">
                  <c:v>0</c:v>
                </c:pt>
                <c:pt idx="5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D-43E2-A991-20FACF4AF4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내제화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데이터자동화</c:v>
                </c:pt>
                <c:pt idx="1">
                  <c:v>SQL,서버</c:v>
                </c:pt>
                <c:pt idx="2">
                  <c:v>Flask API</c:v>
                </c:pt>
                <c:pt idx="3">
                  <c:v>Netlify 시각화</c:v>
                </c:pt>
                <c:pt idx="4">
                  <c:v>알림시스템</c:v>
                </c:pt>
                <c:pt idx="5">
                  <c:v>총합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CB-42E9-8C40-8350D5B6E9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87854144"/>
        <c:axId val="1487860672"/>
      </c:barChart>
      <c:catAx>
        <c:axId val="148785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860672"/>
        <c:crosses val="autoZero"/>
        <c:auto val="1"/>
        <c:lblAlgn val="ctr"/>
        <c:lblOffset val="100"/>
        <c:noMultiLvlLbl val="0"/>
      </c:catAx>
      <c:valAx>
        <c:axId val="148786067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8785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0.52361</cdr:x>
      <cdr:y>0.04319</cdr:y>
    </cdr:from>
    <cdr:to>
      <cdr:x>0.70744</cdr:x>
      <cdr:y>0.13418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AB0F934-9CA9-1C5D-0D89-1299B3D97983}"/>
            </a:ext>
          </a:extLst>
        </cdr:cNvPr>
        <cdr:cNvSpPr txBox="1"/>
      </cdr:nvSpPr>
      <cdr:spPr>
        <a:xfrm xmlns:a="http://schemas.openxmlformats.org/drawingml/2006/main">
          <a:off x="2486265" y="124176"/>
          <a:ext cx="872883" cy="2616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dirty="0">
              <a:highlight>
                <a:srgbClr val="FFFF00"/>
              </a:highlight>
            </a:rPr>
            <a:t>₩</a:t>
          </a:r>
          <a:r>
            <a:rPr lang="en-US" altLang="ko-KR" sz="1100" dirty="0">
              <a:highlight>
                <a:srgbClr val="FFFF00"/>
              </a:highlight>
            </a:rPr>
            <a:t>35,000</a:t>
          </a:r>
        </a:p>
        <a:p xmlns:a="http://schemas.openxmlformats.org/drawingml/2006/main">
          <a:endParaRPr lang="ko-KR" altLang="en-US" sz="1100" dirty="0">
            <a:highlight>
              <a:srgbClr val="FFFF00"/>
            </a:highlight>
          </a:endParaRPr>
        </a:p>
      </cdr:txBody>
    </cdr:sp>
  </cdr:relSizeAnchor>
  <cdr:relSizeAnchor xmlns:cdr="http://schemas.openxmlformats.org/drawingml/2006/chartDrawing">
    <cdr:from>
      <cdr:x>0.59762</cdr:x>
      <cdr:y>0.57282</cdr:y>
    </cdr:from>
    <cdr:to>
      <cdr:x>0.68087</cdr:x>
      <cdr:y>0.66381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621804E9-3DBD-1E93-7CF9-E76331CB819C}"/>
            </a:ext>
          </a:extLst>
        </cdr:cNvPr>
        <cdr:cNvSpPr txBox="1"/>
      </cdr:nvSpPr>
      <cdr:spPr>
        <a:xfrm xmlns:a="http://schemas.openxmlformats.org/drawingml/2006/main">
          <a:off x="2837690" y="1646984"/>
          <a:ext cx="395299" cy="2616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>
              <a:highlight>
                <a:srgbClr val="FFFF00"/>
              </a:highlight>
            </a:rPr>
            <a:t>₩0</a:t>
          </a:r>
          <a:endParaRPr lang="en-US" altLang="ko-KR" sz="1100" dirty="0">
            <a:highlight>
              <a:srgbClr val="FFFF00"/>
            </a:highlight>
          </a:endParaRPr>
        </a:p>
        <a:p xmlns:a="http://schemas.openxmlformats.org/drawingml/2006/main">
          <a:endParaRPr lang="ko-KR" altLang="en-US" sz="1100" dirty="0">
            <a:highlight>
              <a:srgbClr val="FFFF00"/>
            </a:highlight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2273301"/>
            <a:ext cx="7772400" cy="584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143504" y="3100382"/>
            <a:ext cx="3286148" cy="4714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날짜 입력</a:t>
            </a:r>
          </a:p>
        </p:txBody>
      </p:sp>
      <p:cxnSp>
        <p:nvCxnSpPr>
          <p:cNvPr id="9" name="직선 화살표 연결선 8"/>
          <p:cNvCxnSpPr/>
          <p:nvPr userDrawn="1"/>
        </p:nvCxnSpPr>
        <p:spPr>
          <a:xfrm>
            <a:off x="357158" y="3000372"/>
            <a:ext cx="8429684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1789" y="6143644"/>
            <a:ext cx="1511535" cy="50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643702" y="3714752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기획조정실</a:t>
            </a:r>
          </a:p>
        </p:txBody>
      </p:sp>
    </p:spTree>
    <p:extLst>
      <p:ext uri="{BB962C8B-B14F-4D97-AF65-F5344CB8AC3E}">
        <p14:creationId xmlns:p14="http://schemas.microsoft.com/office/powerpoint/2010/main" val="13567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7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829576" cy="3682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 userDrawn="1"/>
        </p:nvCxnSpPr>
        <p:spPr>
          <a:xfrm>
            <a:off x="500034" y="6286520"/>
            <a:ext cx="8215370" cy="158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52"/>
          <p:cNvSpPr txBox="1">
            <a:spLocks noChangeArrowheads="1"/>
          </p:cNvSpPr>
          <p:nvPr userDrawn="1"/>
        </p:nvSpPr>
        <p:spPr bwMode="auto">
          <a:xfrm>
            <a:off x="8572528" y="6286520"/>
            <a:ext cx="236538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>
              <a:spcBef>
                <a:spcPct val="0"/>
              </a:spcBef>
              <a:defRPr/>
            </a:pPr>
            <a:fld id="{C5B49D31-9737-40AC-A433-FB34C8ECC24D}" type="slidenum">
              <a:rPr kumimoji="1" lang="en-US" altLang="ko-KR" sz="1300" b="1">
                <a:solidFill>
                  <a:prstClr val="black"/>
                </a:solidFill>
                <a:latin typeface="Arial Narrow" pitchFamily="34" charset="0"/>
                <a:ea typeface="바탕체" pitchFamily="17" charset="-127"/>
              </a:rPr>
              <a:pPr>
                <a:spcBef>
                  <a:spcPct val="0"/>
                </a:spcBef>
                <a:defRPr/>
              </a:pPr>
              <a:t>‹#›</a:t>
            </a:fld>
            <a:endParaRPr kumimoji="1" lang="en-US" altLang="ko-KR" sz="1300" b="1" dirty="0">
              <a:solidFill>
                <a:prstClr val="black"/>
              </a:solidFill>
              <a:latin typeface="Arial Narrow" pitchFamily="34" charset="0"/>
              <a:ea typeface="바탕체" pitchFamily="17" charset="-127"/>
            </a:endParaRPr>
          </a:p>
        </p:txBody>
      </p:sp>
      <p:cxnSp>
        <p:nvCxnSpPr>
          <p:cNvPr id="10" name="직선 화살표 연결선 9"/>
          <p:cNvCxnSpPr/>
          <p:nvPr userDrawn="1"/>
        </p:nvCxnSpPr>
        <p:spPr>
          <a:xfrm>
            <a:off x="516510" y="555004"/>
            <a:ext cx="8215370" cy="158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000124" y="1214438"/>
            <a:ext cx="1857363" cy="4286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541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0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8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C986B4-D5ED-42A7-8FA2-EDA57FA7A7FA}" type="datetimeFigureOut">
              <a:rPr lang="ko-KR" altLang="en-US">
                <a:solidFill>
                  <a:prstClr val="black"/>
                </a:solidFill>
              </a:rPr>
              <a:pPr/>
              <a:t>2025. 5. 28.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E15FEF-566A-49AA-87F4-58D0B1213D8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46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I:/000.&#54785;&#49888;&#44284;&#51228;/&#49884;&#49828;&#53596;%20&#46020;&#51077;%20&#51204;&#47029;&#49892;&#54665;%20&#47196;&#46300;&#47605;_&#44608;&#46041;&#44508;.pptx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stfactory.netlify.app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stfactory.netlify.app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85248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ROAD MAP</a:t>
            </a:r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539552" y="605861"/>
            <a:ext cx="219145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시스템　개요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2" name="개체 1">
            <a:hlinkClick r:id="" action="ppaction://ole?verb=0"/>
            <a:extLst>
              <a:ext uri="{FF2B5EF4-FFF2-40B4-BE49-F238E27FC236}">
                <a16:creationId xmlns:a16="http://schemas.microsoft.com/office/drawing/2014/main" id="{A2689C68-265A-B7E7-F17C-C0EA7EA5D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5295"/>
              </p:ext>
            </p:extLst>
          </p:nvPr>
        </p:nvGraphicFramePr>
        <p:xfrm>
          <a:off x="8077920" y="732455"/>
          <a:ext cx="646565" cy="54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2" imgW="914400" imgH="771525" progId="PowerPoint.Show.12">
                  <p:link updateAutomatic="1"/>
                </p:oleObj>
              </mc:Choice>
              <mc:Fallback>
                <p:oleObj name="Presentation" showAsIcon="1" r:id="rId2" imgW="914400" imgH="771525" progId="PowerPoint.Show.12">
                  <p:link updateAutomatic="1"/>
                  <p:pic>
                    <p:nvPicPr>
                      <p:cNvPr id="2" name="개체 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689C68-265A-B7E7-F17C-C0EA7EA5D7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77920" y="732455"/>
                        <a:ext cx="646565" cy="54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59778-8656-5445-C2C7-83001C0EEA39}"/>
              </a:ext>
            </a:extLst>
          </p:cNvPr>
          <p:cNvGrpSpPr/>
          <p:nvPr/>
        </p:nvGrpSpPr>
        <p:grpSpPr>
          <a:xfrm>
            <a:off x="567711" y="919408"/>
            <a:ext cx="8156774" cy="2893011"/>
            <a:chOff x="646386" y="2047547"/>
            <a:chExt cx="7851227" cy="3192516"/>
          </a:xfrm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74316147-5ACE-03E9-5E53-83DDDCE9F83B}"/>
                </a:ext>
              </a:extLst>
            </p:cNvPr>
            <p:cNvGrpSpPr/>
            <p:nvPr/>
          </p:nvGrpSpPr>
          <p:grpSpPr>
            <a:xfrm>
              <a:off x="646386" y="4672505"/>
              <a:ext cx="7851227" cy="567558"/>
              <a:chOff x="189186" y="3665482"/>
              <a:chExt cx="7851227" cy="567558"/>
            </a:xfrm>
          </p:grpSpPr>
          <p:sp>
            <p:nvSpPr>
              <p:cNvPr id="83" name="Rounded Rectangle 1">
                <a:extLst>
                  <a:ext uri="{FF2B5EF4-FFF2-40B4-BE49-F238E27FC236}">
                    <a16:creationId xmlns:a16="http://schemas.microsoft.com/office/drawing/2014/main" id="{33FFAB36-33D7-D7FE-A6EE-983B0FDA42B0}"/>
                  </a:ext>
                </a:extLst>
              </p:cNvPr>
              <p:cNvSpPr/>
              <p:nvPr/>
            </p:nvSpPr>
            <p:spPr>
              <a:xfrm>
                <a:off x="189186" y="3665482"/>
                <a:ext cx="7851227" cy="567558"/>
              </a:xfrm>
              <a:custGeom>
                <a:avLst/>
                <a:gdLst/>
                <a:ahLst/>
                <a:cxnLst/>
                <a:rect l="0" t="0" r="0" b="0"/>
                <a:pathLst>
                  <a:path w="7851227" h="567558">
                    <a:moveTo>
                      <a:pt x="0" y="0"/>
                    </a:moveTo>
                    <a:lnTo>
                      <a:pt x="7851227" y="0"/>
                    </a:lnTo>
                    <a:lnTo>
                      <a:pt x="7851227" y="567558"/>
                    </a:lnTo>
                    <a:lnTo>
                      <a:pt x="0" y="56755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BCBCBC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84" name="Rounded Rectangle 2">
                <a:extLst>
                  <a:ext uri="{FF2B5EF4-FFF2-40B4-BE49-F238E27FC236}">
                    <a16:creationId xmlns:a16="http://schemas.microsoft.com/office/drawing/2014/main" id="{1442E450-AC41-86D7-7D14-6EBD256B5EAD}"/>
                  </a:ext>
                </a:extLst>
              </p:cNvPr>
              <p:cNvSpPr/>
              <p:nvPr/>
            </p:nvSpPr>
            <p:spPr>
              <a:xfrm>
                <a:off x="189186" y="3665482"/>
                <a:ext cx="7851227" cy="567558"/>
              </a:xfrm>
              <a:custGeom>
                <a:avLst/>
                <a:gdLst/>
                <a:ahLst/>
                <a:cxnLst/>
                <a:rect l="0" t="0" r="0" b="0"/>
                <a:pathLst>
                  <a:path w="7851227" h="567558">
                    <a:moveTo>
                      <a:pt x="0" y="567558"/>
                    </a:moveTo>
                    <a:lnTo>
                      <a:pt x="7851227" y="567558"/>
                    </a:lnTo>
                    <a:moveTo>
                      <a:pt x="0" y="0"/>
                    </a:moveTo>
                    <a:lnTo>
                      <a:pt x="7851227" y="0"/>
                    </a:lnTo>
                    <a:moveTo>
                      <a:pt x="0" y="283779"/>
                    </a:moveTo>
                    <a:lnTo>
                      <a:pt x="189186" y="283779"/>
                    </a:lnTo>
                    <a:moveTo>
                      <a:pt x="472965" y="283779"/>
                    </a:moveTo>
                    <a:lnTo>
                      <a:pt x="283779" y="283779"/>
                    </a:lnTo>
                    <a:moveTo>
                      <a:pt x="567558" y="283779"/>
                    </a:moveTo>
                    <a:lnTo>
                      <a:pt x="756744" y="283779"/>
                    </a:lnTo>
                    <a:moveTo>
                      <a:pt x="851337" y="283779"/>
                    </a:moveTo>
                    <a:lnTo>
                      <a:pt x="1040524" y="283779"/>
                    </a:lnTo>
                    <a:moveTo>
                      <a:pt x="1135117" y="283779"/>
                    </a:moveTo>
                    <a:lnTo>
                      <a:pt x="1324303" y="283779"/>
                    </a:lnTo>
                    <a:moveTo>
                      <a:pt x="1608082" y="283779"/>
                    </a:moveTo>
                    <a:lnTo>
                      <a:pt x="1418896" y="283779"/>
                    </a:lnTo>
                    <a:moveTo>
                      <a:pt x="1891862" y="283779"/>
                    </a:moveTo>
                    <a:lnTo>
                      <a:pt x="1702675" y="283779"/>
                    </a:lnTo>
                    <a:moveTo>
                      <a:pt x="2175641" y="283779"/>
                    </a:moveTo>
                    <a:lnTo>
                      <a:pt x="1986455" y="283779"/>
                    </a:lnTo>
                    <a:moveTo>
                      <a:pt x="2459420" y="283779"/>
                    </a:moveTo>
                    <a:lnTo>
                      <a:pt x="2270234" y="283779"/>
                    </a:lnTo>
                    <a:moveTo>
                      <a:pt x="2743200" y="283779"/>
                    </a:moveTo>
                    <a:lnTo>
                      <a:pt x="2554013" y="283779"/>
                    </a:lnTo>
                    <a:moveTo>
                      <a:pt x="2837793" y="283779"/>
                    </a:moveTo>
                    <a:lnTo>
                      <a:pt x="3026979" y="283779"/>
                    </a:lnTo>
                    <a:moveTo>
                      <a:pt x="3121572" y="283779"/>
                    </a:moveTo>
                    <a:lnTo>
                      <a:pt x="3310758" y="283779"/>
                    </a:lnTo>
                    <a:moveTo>
                      <a:pt x="3405351" y="283779"/>
                    </a:moveTo>
                    <a:lnTo>
                      <a:pt x="3594537" y="283779"/>
                    </a:lnTo>
                    <a:moveTo>
                      <a:pt x="3689131" y="283779"/>
                    </a:moveTo>
                    <a:lnTo>
                      <a:pt x="3878317" y="283779"/>
                    </a:lnTo>
                    <a:moveTo>
                      <a:pt x="3972910" y="283779"/>
                    </a:moveTo>
                    <a:lnTo>
                      <a:pt x="4162096" y="283779"/>
                    </a:lnTo>
                    <a:moveTo>
                      <a:pt x="4256689" y="283779"/>
                    </a:moveTo>
                    <a:lnTo>
                      <a:pt x="4445875" y="283779"/>
                    </a:lnTo>
                    <a:moveTo>
                      <a:pt x="4540468" y="283779"/>
                    </a:moveTo>
                    <a:lnTo>
                      <a:pt x="4729655" y="283779"/>
                    </a:lnTo>
                    <a:moveTo>
                      <a:pt x="4824248" y="283779"/>
                    </a:moveTo>
                    <a:lnTo>
                      <a:pt x="5013434" y="283779"/>
                    </a:lnTo>
                    <a:moveTo>
                      <a:pt x="5108027" y="283779"/>
                    </a:moveTo>
                    <a:lnTo>
                      <a:pt x="5297213" y="283779"/>
                    </a:lnTo>
                    <a:moveTo>
                      <a:pt x="5391806" y="283779"/>
                    </a:moveTo>
                    <a:lnTo>
                      <a:pt x="5580993" y="283779"/>
                    </a:lnTo>
                    <a:moveTo>
                      <a:pt x="5675586" y="283779"/>
                    </a:moveTo>
                    <a:lnTo>
                      <a:pt x="5864772" y="283779"/>
                    </a:lnTo>
                    <a:moveTo>
                      <a:pt x="6148551" y="283779"/>
                    </a:moveTo>
                    <a:lnTo>
                      <a:pt x="5959365" y="283779"/>
                    </a:lnTo>
                    <a:moveTo>
                      <a:pt x="6432331" y="283779"/>
                    </a:moveTo>
                    <a:lnTo>
                      <a:pt x="6243144" y="283779"/>
                    </a:lnTo>
                    <a:moveTo>
                      <a:pt x="6716110" y="283779"/>
                    </a:moveTo>
                    <a:lnTo>
                      <a:pt x="6526924" y="283779"/>
                    </a:lnTo>
                    <a:moveTo>
                      <a:pt x="6999889" y="283779"/>
                    </a:moveTo>
                    <a:lnTo>
                      <a:pt x="6810703" y="283779"/>
                    </a:lnTo>
                    <a:moveTo>
                      <a:pt x="7283668" y="283779"/>
                    </a:moveTo>
                    <a:lnTo>
                      <a:pt x="7094482" y="283779"/>
                    </a:lnTo>
                    <a:moveTo>
                      <a:pt x="7567448" y="283779"/>
                    </a:moveTo>
                    <a:lnTo>
                      <a:pt x="7378262" y="283779"/>
                    </a:lnTo>
                    <a:moveTo>
                      <a:pt x="7851227" y="283779"/>
                    </a:moveTo>
                    <a:lnTo>
                      <a:pt x="7662041" y="283779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42" name="Group 8">
              <a:extLst>
                <a:ext uri="{FF2B5EF4-FFF2-40B4-BE49-F238E27FC236}">
                  <a16:creationId xmlns:a16="http://schemas.microsoft.com/office/drawing/2014/main" id="{A04692CF-8D30-0545-42EC-BC4E68FC3B06}"/>
                </a:ext>
              </a:extLst>
            </p:cNvPr>
            <p:cNvGrpSpPr/>
            <p:nvPr/>
          </p:nvGrpSpPr>
          <p:grpSpPr>
            <a:xfrm>
              <a:off x="930165" y="2425919"/>
              <a:ext cx="756744" cy="2554014"/>
              <a:chOff x="472965" y="1418896"/>
              <a:chExt cx="756744" cy="2554014"/>
            </a:xfrm>
          </p:grpSpPr>
          <p:sp>
            <p:nvSpPr>
              <p:cNvPr id="79" name="Rounded Rectangle 4">
                <a:extLst>
                  <a:ext uri="{FF2B5EF4-FFF2-40B4-BE49-F238E27FC236}">
                    <a16:creationId xmlns:a16="http://schemas.microsoft.com/office/drawing/2014/main" id="{0ED32618-66F8-6A1B-6D33-AA289D86A9D7}"/>
                  </a:ext>
                </a:extLst>
              </p:cNvPr>
              <p:cNvSpPr/>
              <p:nvPr/>
            </p:nvSpPr>
            <p:spPr>
              <a:xfrm>
                <a:off x="472965" y="1418896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CC2FF"/>
                  </a:gs>
                  <a:gs pos="100000">
                    <a:srgbClr val="4F92FF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80" name="Rounded Rectangle 5">
                <a:extLst>
                  <a:ext uri="{FF2B5EF4-FFF2-40B4-BE49-F238E27FC236}">
                    <a16:creationId xmlns:a16="http://schemas.microsoft.com/office/drawing/2014/main" id="{D94EC03D-918C-D5EC-9D29-77C257C79E4D}"/>
                  </a:ext>
                </a:extLst>
              </p:cNvPr>
              <p:cNvSpPr/>
              <p:nvPr/>
            </p:nvSpPr>
            <p:spPr>
              <a:xfrm>
                <a:off x="819806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9CC2FF"/>
                  </a:gs>
                  <a:gs pos="100000">
                    <a:srgbClr val="4F92FF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81" name="Rounded Rectangle 6">
                <a:extLst>
                  <a:ext uri="{FF2B5EF4-FFF2-40B4-BE49-F238E27FC236}">
                    <a16:creationId xmlns:a16="http://schemas.microsoft.com/office/drawing/2014/main" id="{B744F122-777E-A326-80AA-329BF18CCE4A}"/>
                  </a:ext>
                </a:extLst>
              </p:cNvPr>
              <p:cNvSpPr/>
              <p:nvPr/>
            </p:nvSpPr>
            <p:spPr>
              <a:xfrm>
                <a:off x="472965" y="1418896"/>
                <a:ext cx="756744" cy="2514600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514600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514600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82" name="Rounded Rectangle 7">
                <a:extLst>
                  <a:ext uri="{FF2B5EF4-FFF2-40B4-BE49-F238E27FC236}">
                    <a16:creationId xmlns:a16="http://schemas.microsoft.com/office/drawing/2014/main" id="{662D6B48-EC42-C9C2-2828-7DBE9352E359}"/>
                  </a:ext>
                </a:extLst>
              </p:cNvPr>
              <p:cNvSpPr/>
              <p:nvPr/>
            </p:nvSpPr>
            <p:spPr>
              <a:xfrm>
                <a:off x="819806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43" name="Group 13">
              <a:extLst>
                <a:ext uri="{FF2B5EF4-FFF2-40B4-BE49-F238E27FC236}">
                  <a16:creationId xmlns:a16="http://schemas.microsoft.com/office/drawing/2014/main" id="{BDD84814-4B09-D1B1-F825-7A7E7B80E45E}"/>
                </a:ext>
              </a:extLst>
            </p:cNvPr>
            <p:cNvGrpSpPr/>
            <p:nvPr/>
          </p:nvGrpSpPr>
          <p:grpSpPr>
            <a:xfrm>
              <a:off x="2349062" y="2047547"/>
              <a:ext cx="756744" cy="2932386"/>
              <a:chOff x="1891862" y="1040524"/>
              <a:chExt cx="756744" cy="2932386"/>
            </a:xfrm>
          </p:grpSpPr>
          <p:sp>
            <p:nvSpPr>
              <p:cNvPr id="75" name="Rounded Rectangle 9">
                <a:extLst>
                  <a:ext uri="{FF2B5EF4-FFF2-40B4-BE49-F238E27FC236}">
                    <a16:creationId xmlns:a16="http://schemas.microsoft.com/office/drawing/2014/main" id="{41794EB0-A956-8B4B-BBD3-C07B51C92623}"/>
                  </a:ext>
                </a:extLst>
              </p:cNvPr>
              <p:cNvSpPr/>
              <p:nvPr/>
            </p:nvSpPr>
            <p:spPr>
              <a:xfrm>
                <a:off x="1891862" y="1040524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3FAC1"/>
                  </a:gs>
                  <a:gs pos="100000">
                    <a:srgbClr val="44E095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6" name="Rounded Rectangle 10">
                <a:extLst>
                  <a:ext uri="{FF2B5EF4-FFF2-40B4-BE49-F238E27FC236}">
                    <a16:creationId xmlns:a16="http://schemas.microsoft.com/office/drawing/2014/main" id="{28C6FD0B-49B6-FE20-FDFE-D0ABB764D66E}"/>
                  </a:ext>
                </a:extLst>
              </p:cNvPr>
              <p:cNvSpPr/>
              <p:nvPr/>
            </p:nvSpPr>
            <p:spPr>
              <a:xfrm>
                <a:off x="2238703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83FAC1"/>
                  </a:gs>
                  <a:gs pos="100000">
                    <a:srgbClr val="44E095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7" name="Rounded Rectangle 11">
                <a:extLst>
                  <a:ext uri="{FF2B5EF4-FFF2-40B4-BE49-F238E27FC236}">
                    <a16:creationId xmlns:a16="http://schemas.microsoft.com/office/drawing/2014/main" id="{7EFDCB31-DC6D-3421-C0DF-9E7FB43D0907}"/>
                  </a:ext>
                </a:extLst>
              </p:cNvPr>
              <p:cNvSpPr/>
              <p:nvPr/>
            </p:nvSpPr>
            <p:spPr>
              <a:xfrm>
                <a:off x="1891862" y="1040524"/>
                <a:ext cx="756744" cy="2892972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892972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892972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8" name="Rounded Rectangle 12">
                <a:extLst>
                  <a:ext uri="{FF2B5EF4-FFF2-40B4-BE49-F238E27FC236}">
                    <a16:creationId xmlns:a16="http://schemas.microsoft.com/office/drawing/2014/main" id="{261A6F95-E835-7E03-7C66-5AD6245B951A}"/>
                  </a:ext>
                </a:extLst>
              </p:cNvPr>
              <p:cNvSpPr/>
              <p:nvPr/>
            </p:nvSpPr>
            <p:spPr>
              <a:xfrm>
                <a:off x="2238703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44" name="Group 18">
              <a:extLst>
                <a:ext uri="{FF2B5EF4-FFF2-40B4-BE49-F238E27FC236}">
                  <a16:creationId xmlns:a16="http://schemas.microsoft.com/office/drawing/2014/main" id="{F36E3CB2-8CA0-34E1-1776-2AA0E42B788C}"/>
                </a:ext>
              </a:extLst>
            </p:cNvPr>
            <p:cNvGrpSpPr/>
            <p:nvPr/>
          </p:nvGrpSpPr>
          <p:grpSpPr>
            <a:xfrm>
              <a:off x="3767958" y="2425919"/>
              <a:ext cx="756744" cy="2554014"/>
              <a:chOff x="3310758" y="1418896"/>
              <a:chExt cx="756744" cy="2554014"/>
            </a:xfrm>
          </p:grpSpPr>
          <p:sp>
            <p:nvSpPr>
              <p:cNvPr id="71" name="Rounded Rectangle 14">
                <a:extLst>
                  <a:ext uri="{FF2B5EF4-FFF2-40B4-BE49-F238E27FC236}">
                    <a16:creationId xmlns:a16="http://schemas.microsoft.com/office/drawing/2014/main" id="{0262D3D3-3C8A-FB2D-04DF-EF91FD306417}"/>
                  </a:ext>
                </a:extLst>
              </p:cNvPr>
              <p:cNvSpPr/>
              <p:nvPr/>
            </p:nvSpPr>
            <p:spPr>
              <a:xfrm>
                <a:off x="3310758" y="1418896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FF976"/>
                  </a:gs>
                  <a:gs pos="100000">
                    <a:srgbClr val="A8DD38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2" name="Rounded Rectangle 15">
                <a:extLst>
                  <a:ext uri="{FF2B5EF4-FFF2-40B4-BE49-F238E27FC236}">
                    <a16:creationId xmlns:a16="http://schemas.microsoft.com/office/drawing/2014/main" id="{34AEB2DD-893E-9AFE-F128-E44DF37155D7}"/>
                  </a:ext>
                </a:extLst>
              </p:cNvPr>
              <p:cNvSpPr/>
              <p:nvPr/>
            </p:nvSpPr>
            <p:spPr>
              <a:xfrm>
                <a:off x="3657600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CFF976"/>
                  </a:gs>
                  <a:gs pos="100000">
                    <a:srgbClr val="A8DD38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3" name="Rounded Rectangle 16">
                <a:extLst>
                  <a:ext uri="{FF2B5EF4-FFF2-40B4-BE49-F238E27FC236}">
                    <a16:creationId xmlns:a16="http://schemas.microsoft.com/office/drawing/2014/main" id="{91A1D111-A8B8-6F15-2480-BAD4786356BC}"/>
                  </a:ext>
                </a:extLst>
              </p:cNvPr>
              <p:cNvSpPr/>
              <p:nvPr/>
            </p:nvSpPr>
            <p:spPr>
              <a:xfrm>
                <a:off x="3310758" y="1418896"/>
                <a:ext cx="756744" cy="2514600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514600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514600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4" name="Rounded Rectangle 17">
                <a:extLst>
                  <a:ext uri="{FF2B5EF4-FFF2-40B4-BE49-F238E27FC236}">
                    <a16:creationId xmlns:a16="http://schemas.microsoft.com/office/drawing/2014/main" id="{B39CE885-915D-3BED-73E5-AE1EBB75823C}"/>
                  </a:ext>
                </a:extLst>
              </p:cNvPr>
              <p:cNvSpPr/>
              <p:nvPr/>
            </p:nvSpPr>
            <p:spPr>
              <a:xfrm>
                <a:off x="3657600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001FBC8B-A81D-B693-6852-40363B13293A}"/>
                </a:ext>
              </a:extLst>
            </p:cNvPr>
            <p:cNvGrpSpPr/>
            <p:nvPr/>
          </p:nvGrpSpPr>
          <p:grpSpPr>
            <a:xfrm>
              <a:off x="5186855" y="2047547"/>
              <a:ext cx="756744" cy="2932386"/>
              <a:chOff x="4729655" y="1040524"/>
              <a:chExt cx="756744" cy="2932386"/>
            </a:xfrm>
          </p:grpSpPr>
          <p:sp>
            <p:nvSpPr>
              <p:cNvPr id="67" name="Rounded Rectangle 19">
                <a:extLst>
                  <a:ext uri="{FF2B5EF4-FFF2-40B4-BE49-F238E27FC236}">
                    <a16:creationId xmlns:a16="http://schemas.microsoft.com/office/drawing/2014/main" id="{B11C1C44-0D40-6C04-EAB0-640C621FE359}"/>
                  </a:ext>
                </a:extLst>
              </p:cNvPr>
              <p:cNvSpPr/>
              <p:nvPr/>
            </p:nvSpPr>
            <p:spPr>
              <a:xfrm>
                <a:off x="4729655" y="1040524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FDFFF"/>
                  </a:gs>
                  <a:gs pos="100000">
                    <a:srgbClr val="1AC6FF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68" name="Rounded Rectangle 20">
                <a:extLst>
                  <a:ext uri="{FF2B5EF4-FFF2-40B4-BE49-F238E27FC236}">
                    <a16:creationId xmlns:a16="http://schemas.microsoft.com/office/drawing/2014/main" id="{837BB105-103A-1788-95FF-9B4602BDE171}"/>
                  </a:ext>
                </a:extLst>
              </p:cNvPr>
              <p:cNvSpPr/>
              <p:nvPr/>
            </p:nvSpPr>
            <p:spPr>
              <a:xfrm>
                <a:off x="5076496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7FDFFF"/>
                  </a:gs>
                  <a:gs pos="100000">
                    <a:srgbClr val="1AC6FF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69" name="Rounded Rectangle 21">
                <a:extLst>
                  <a:ext uri="{FF2B5EF4-FFF2-40B4-BE49-F238E27FC236}">
                    <a16:creationId xmlns:a16="http://schemas.microsoft.com/office/drawing/2014/main" id="{0A525AFA-A596-9AC5-423E-F286E45716FF}"/>
                  </a:ext>
                </a:extLst>
              </p:cNvPr>
              <p:cNvSpPr/>
              <p:nvPr/>
            </p:nvSpPr>
            <p:spPr>
              <a:xfrm>
                <a:off x="4729655" y="1040524"/>
                <a:ext cx="756744" cy="2892972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892972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892972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0" name="Rounded Rectangle 22">
                <a:extLst>
                  <a:ext uri="{FF2B5EF4-FFF2-40B4-BE49-F238E27FC236}">
                    <a16:creationId xmlns:a16="http://schemas.microsoft.com/office/drawing/2014/main" id="{36D3BDC2-E982-5FB1-A1B8-BF86AF2A2DC8}"/>
                  </a:ext>
                </a:extLst>
              </p:cNvPr>
              <p:cNvSpPr/>
              <p:nvPr/>
            </p:nvSpPr>
            <p:spPr>
              <a:xfrm>
                <a:off x="5076496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46" name="Group 28">
              <a:extLst>
                <a:ext uri="{FF2B5EF4-FFF2-40B4-BE49-F238E27FC236}">
                  <a16:creationId xmlns:a16="http://schemas.microsoft.com/office/drawing/2014/main" id="{7C1AEAA4-6A5C-9811-7090-43D325905DD4}"/>
                </a:ext>
              </a:extLst>
            </p:cNvPr>
            <p:cNvGrpSpPr/>
            <p:nvPr/>
          </p:nvGrpSpPr>
          <p:grpSpPr>
            <a:xfrm>
              <a:off x="6605751" y="2425919"/>
              <a:ext cx="756744" cy="2554014"/>
              <a:chOff x="6148551" y="1418896"/>
              <a:chExt cx="756744" cy="2554014"/>
            </a:xfrm>
          </p:grpSpPr>
          <p:sp>
            <p:nvSpPr>
              <p:cNvPr id="63" name="Rounded Rectangle 24">
                <a:extLst>
                  <a:ext uri="{FF2B5EF4-FFF2-40B4-BE49-F238E27FC236}">
                    <a16:creationId xmlns:a16="http://schemas.microsoft.com/office/drawing/2014/main" id="{0C43FDF3-CA70-AB42-8E2C-F66517DF0849}"/>
                  </a:ext>
                </a:extLst>
              </p:cNvPr>
              <p:cNvSpPr/>
              <p:nvPr/>
            </p:nvSpPr>
            <p:spPr>
              <a:xfrm>
                <a:off x="6148551" y="1418896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BCABFF"/>
                  </a:gs>
                  <a:gs pos="100000">
                    <a:srgbClr val="886AFF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64" name="Rounded Rectangle 25">
                <a:extLst>
                  <a:ext uri="{FF2B5EF4-FFF2-40B4-BE49-F238E27FC236}">
                    <a16:creationId xmlns:a16="http://schemas.microsoft.com/office/drawing/2014/main" id="{6B6220E2-F318-C25E-97D9-0FA073A88DCF}"/>
                  </a:ext>
                </a:extLst>
              </p:cNvPr>
              <p:cNvSpPr/>
              <p:nvPr/>
            </p:nvSpPr>
            <p:spPr>
              <a:xfrm>
                <a:off x="6495393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BCABFF"/>
                  </a:gs>
                  <a:gs pos="100000">
                    <a:srgbClr val="886AFF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65" name="Rounded Rectangle 26">
                <a:extLst>
                  <a:ext uri="{FF2B5EF4-FFF2-40B4-BE49-F238E27FC236}">
                    <a16:creationId xmlns:a16="http://schemas.microsoft.com/office/drawing/2014/main" id="{8599EFEA-4AB9-4AFD-F843-C1D68E864D76}"/>
                  </a:ext>
                </a:extLst>
              </p:cNvPr>
              <p:cNvSpPr/>
              <p:nvPr/>
            </p:nvSpPr>
            <p:spPr>
              <a:xfrm>
                <a:off x="6148551" y="1418896"/>
                <a:ext cx="756744" cy="2514600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514600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514600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66" name="Rounded Rectangle 27">
                <a:extLst>
                  <a:ext uri="{FF2B5EF4-FFF2-40B4-BE49-F238E27FC236}">
                    <a16:creationId xmlns:a16="http://schemas.microsoft.com/office/drawing/2014/main" id="{CBBC2181-6D6E-2423-25DC-C708730DEEAF}"/>
                  </a:ext>
                </a:extLst>
              </p:cNvPr>
              <p:cNvSpPr/>
              <p:nvPr/>
            </p:nvSpPr>
            <p:spPr>
              <a:xfrm>
                <a:off x="6495393" y="3909848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0FBC58-3B6A-E43B-D500-E51771E53DFB}"/>
                </a:ext>
              </a:extLst>
            </p:cNvPr>
            <p:cNvSpPr txBox="1"/>
            <p:nvPr/>
          </p:nvSpPr>
          <p:spPr>
            <a:xfrm>
              <a:off x="1479196" y="3269205"/>
              <a:ext cx="948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 dirty="0">
                  <a:solidFill>
                    <a:srgbClr val="484848"/>
                  </a:solidFill>
                  <a:latin typeface="+mn-ea"/>
                </a:rPr>
                <a:t>Phase 0 – FE
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개발</a:t>
              </a:r>
              <a:endParaRPr sz="12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E3E9C0-F0FC-610E-200A-112F99511ED4}"/>
                </a:ext>
              </a:extLst>
            </p:cNvPr>
            <p:cNvSpPr txBox="1"/>
            <p:nvPr/>
          </p:nvSpPr>
          <p:spPr>
            <a:xfrm>
              <a:off x="2827841" y="3217033"/>
              <a:ext cx="110677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 dirty="0">
                  <a:solidFill>
                    <a:srgbClr val="484848"/>
                  </a:solidFill>
                  <a:latin typeface="+mn-ea"/>
                </a:rPr>
                <a:t>Phase 1 – DB
및 API 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마이그레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
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이션</a:t>
              </a:r>
              <a:endParaRPr sz="12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D6BCDB-9136-7F46-5355-70330FE52A28}"/>
                </a:ext>
              </a:extLst>
            </p:cNvPr>
            <p:cNvSpPr txBox="1"/>
            <p:nvPr/>
          </p:nvSpPr>
          <p:spPr>
            <a:xfrm>
              <a:off x="4216400" y="3302642"/>
              <a:ext cx="11205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>
                  <a:solidFill>
                    <a:srgbClr val="484848"/>
                  </a:solidFill>
                  <a:latin typeface="+mn-ea"/>
                </a:rPr>
                <a:t>Phase 2 – FE
마이그레이션 및
챗봇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3CADBA-45B7-7817-E2DF-DF5A8753803C}"/>
                </a:ext>
              </a:extLst>
            </p:cNvPr>
            <p:cNvSpPr txBox="1"/>
            <p:nvPr/>
          </p:nvSpPr>
          <p:spPr>
            <a:xfrm>
              <a:off x="5672128" y="3293601"/>
              <a:ext cx="1059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 dirty="0">
                  <a:solidFill>
                    <a:srgbClr val="484848"/>
                  </a:solidFill>
                  <a:latin typeface="+mn-ea"/>
                </a:rPr>
                <a:t>Phase 3 – 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실시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
간 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소모품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 뷰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B24428-778A-9997-5B74-4914893641EE}"/>
                </a:ext>
              </a:extLst>
            </p:cNvPr>
            <p:cNvSpPr txBox="1"/>
            <p:nvPr/>
          </p:nvSpPr>
          <p:spPr>
            <a:xfrm>
              <a:off x="7087006" y="3262085"/>
              <a:ext cx="1059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 dirty="0">
                  <a:solidFill>
                    <a:srgbClr val="484848"/>
                  </a:solidFill>
                  <a:latin typeface="+mn-ea"/>
                </a:rPr>
                <a:t>Phase 4 – 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자동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
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초안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생성</a:t>
              </a:r>
              <a:endParaRPr sz="12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BCE6D9-C9B3-809D-7E67-062BF07A5C38}"/>
                </a:ext>
              </a:extLst>
            </p:cNvPr>
            <p:cNvSpPr txBox="1"/>
            <p:nvPr/>
          </p:nvSpPr>
          <p:spPr>
            <a:xfrm>
              <a:off x="1368395" y="3856640"/>
              <a:ext cx="10836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개인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Railway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허브</a:t>
              </a:r>
              <a:endParaRPr lang="en-US" sz="900" b="0" dirty="0">
                <a:solidFill>
                  <a:srgbClr val="484848"/>
                </a:solidFill>
                <a:latin typeface="+mn-ea"/>
              </a:endParaRPr>
            </a:p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에서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FE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개발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및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완료</a:t>
              </a:r>
              <a:endParaRPr sz="900" b="0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DC94B0-EA2A-0B4C-A76C-861F550118FC}"/>
                </a:ext>
              </a:extLst>
            </p:cNvPr>
            <p:cNvSpPr txBox="1"/>
            <p:nvPr/>
          </p:nvSpPr>
          <p:spPr>
            <a:xfrm>
              <a:off x="5608247" y="3856640"/>
              <a:ext cx="1134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실시간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소모품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부족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뷰
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출시</a:t>
              </a:r>
              <a:endParaRPr sz="900" b="0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09B3E7-C5F1-2328-343B-1D64C23B5656}"/>
                </a:ext>
              </a:extLst>
            </p:cNvPr>
            <p:cNvSpPr txBox="1"/>
            <p:nvPr/>
          </p:nvSpPr>
          <p:spPr>
            <a:xfrm>
              <a:off x="7071787" y="3846674"/>
              <a:ext cx="11605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자동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초안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생성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PoC 구
현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AFA617-7173-8C5D-AAC3-0D8A19330863}"/>
                </a:ext>
              </a:extLst>
            </p:cNvPr>
            <p:cNvSpPr txBox="1"/>
            <p:nvPr/>
          </p:nvSpPr>
          <p:spPr>
            <a:xfrm>
              <a:off x="2850404" y="4001331"/>
              <a:ext cx="1109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>
                  <a:solidFill>
                    <a:srgbClr val="484848"/>
                  </a:solidFill>
                  <a:latin typeface="+mn-ea"/>
                </a:rPr>
                <a:t>DB 및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API를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사내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VM
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으로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마이그레이션</a:t>
              </a:r>
              <a:endParaRPr sz="900" b="0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555350-6AD9-C6E2-6852-CDEA6A6BA370}"/>
                </a:ext>
              </a:extLst>
            </p:cNvPr>
            <p:cNvSpPr txBox="1"/>
            <p:nvPr/>
          </p:nvSpPr>
          <p:spPr>
            <a:xfrm>
              <a:off x="4302526" y="4018012"/>
              <a:ext cx="9682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FE를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내부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WAS로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endParaRPr lang="en-US" sz="900" b="0" dirty="0">
                <a:solidFill>
                  <a:srgbClr val="484848"/>
                </a:solidFill>
                <a:latin typeface="+mn-ea"/>
              </a:endParaRPr>
            </a:p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마이그레이션하고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endParaRPr lang="en-US" sz="900" b="0" dirty="0">
                <a:solidFill>
                  <a:srgbClr val="484848"/>
                </a:solidFill>
                <a:latin typeface="+mn-ea"/>
              </a:endParaRPr>
            </a:p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챗봇</a:t>
              </a:r>
              <a:r>
                <a:rPr lang="en-US" sz="90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및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알림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구현</a:t>
              </a:r>
              <a:endParaRPr sz="900" b="0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58" name="Rounded Rectangle 40">
              <a:extLst>
                <a:ext uri="{FF2B5EF4-FFF2-40B4-BE49-F238E27FC236}">
                  <a16:creationId xmlns:a16="http://schemas.microsoft.com/office/drawing/2014/main" id="{B354D3AA-94B2-1304-B325-7573387795BF}"/>
                </a:ext>
              </a:extLst>
            </p:cNvPr>
            <p:cNvSpPr/>
            <p:nvPr/>
          </p:nvSpPr>
          <p:spPr>
            <a:xfrm>
              <a:off x="5384542" y="2242696"/>
              <a:ext cx="360657" cy="364526"/>
            </a:xfrm>
            <a:custGeom>
              <a:avLst/>
              <a:gdLst/>
              <a:ahLst/>
              <a:cxnLst/>
              <a:rect l="0" t="0" r="0" b="0"/>
              <a:pathLst>
                <a:path w="360657" h="364526">
                  <a:moveTo>
                    <a:pt x="355254" y="280142"/>
                  </a:moveTo>
                  <a:cubicBezTo>
                    <a:pt x="359655" y="286514"/>
                    <a:pt x="360657" y="294638"/>
                    <a:pt x="357936" y="301890"/>
                  </a:cubicBezTo>
                  <a:lnTo>
                    <a:pt x="337330" y="356848"/>
                  </a:lnTo>
                  <a:cubicBezTo>
                    <a:pt x="335606" y="361453"/>
                    <a:pt x="331212" y="364510"/>
                    <a:pt x="326295" y="364526"/>
                  </a:cubicBezTo>
                  <a:lnTo>
                    <a:pt x="224434" y="364526"/>
                  </a:lnTo>
                  <a:cubicBezTo>
                    <a:pt x="219515" y="364515"/>
                    <a:pt x="215118" y="361456"/>
                    <a:pt x="213398" y="356848"/>
                  </a:cubicBezTo>
                  <a:lnTo>
                    <a:pt x="192776" y="301890"/>
                  </a:lnTo>
                  <a:cubicBezTo>
                    <a:pt x="190050" y="294625"/>
                    <a:pt x="191061" y="286486"/>
                    <a:pt x="195481" y="280109"/>
                  </a:cubicBezTo>
                  <a:cubicBezTo>
                    <a:pt x="199901" y="273733"/>
                    <a:pt x="207168" y="269930"/>
                    <a:pt x="214927" y="269933"/>
                  </a:cubicBezTo>
                  <a:lnTo>
                    <a:pt x="335864" y="269933"/>
                  </a:lnTo>
                  <a:cubicBezTo>
                    <a:pt x="343609" y="269955"/>
                    <a:pt x="350852" y="273769"/>
                    <a:pt x="355254" y="280142"/>
                  </a:cubicBezTo>
                  <a:close/>
                  <a:moveTo>
                    <a:pt x="239915" y="210812"/>
                  </a:moveTo>
                  <a:lnTo>
                    <a:pt x="216267" y="269933"/>
                  </a:lnTo>
                  <a:moveTo>
                    <a:pt x="334508" y="269933"/>
                  </a:moveTo>
                  <a:lnTo>
                    <a:pt x="310860" y="210812"/>
                  </a:lnTo>
                  <a:moveTo>
                    <a:pt x="251739" y="329054"/>
                  </a:moveTo>
                  <a:lnTo>
                    <a:pt x="251739" y="305405"/>
                  </a:lnTo>
                  <a:moveTo>
                    <a:pt x="299036" y="329054"/>
                  </a:moveTo>
                  <a:lnTo>
                    <a:pt x="299036" y="305405"/>
                  </a:lnTo>
                  <a:moveTo>
                    <a:pt x="243636" y="162727"/>
                  </a:moveTo>
                  <a:cubicBezTo>
                    <a:pt x="258935" y="147431"/>
                    <a:pt x="283737" y="147431"/>
                    <a:pt x="299036" y="162727"/>
                  </a:cubicBezTo>
                  <a:moveTo>
                    <a:pt x="215920" y="127349"/>
                  </a:moveTo>
                  <a:cubicBezTo>
                    <a:pt x="246526" y="96745"/>
                    <a:pt x="296146" y="96745"/>
                    <a:pt x="326752" y="127349"/>
                  </a:cubicBezTo>
                  <a:moveTo>
                    <a:pt x="165139" y="144124"/>
                  </a:moveTo>
                  <a:lnTo>
                    <a:pt x="122478" y="103008"/>
                  </a:lnTo>
                  <a:lnTo>
                    <a:pt x="119561" y="113649"/>
                  </a:lnTo>
                  <a:cubicBezTo>
                    <a:pt x="117036" y="122895"/>
                    <a:pt x="107490" y="128339"/>
                    <a:pt x="98246" y="125804"/>
                  </a:cubicBezTo>
                  <a:lnTo>
                    <a:pt x="14689" y="102897"/>
                  </a:lnTo>
                  <a:cubicBezTo>
                    <a:pt x="5443" y="100372"/>
                    <a:pt x="0" y="90825"/>
                    <a:pt x="2534" y="81582"/>
                  </a:cubicBezTo>
                  <a:lnTo>
                    <a:pt x="20775" y="14689"/>
                  </a:lnTo>
                  <a:cubicBezTo>
                    <a:pt x="23300" y="5443"/>
                    <a:pt x="32846" y="0"/>
                    <a:pt x="42090" y="2534"/>
                  </a:cubicBezTo>
                  <a:lnTo>
                    <a:pt x="125741" y="25441"/>
                  </a:lnTo>
                  <a:cubicBezTo>
                    <a:pt x="134981" y="27974"/>
                    <a:pt x="140416" y="37518"/>
                    <a:pt x="137881" y="46756"/>
                  </a:cubicBezTo>
                  <a:lnTo>
                    <a:pt x="134964" y="57398"/>
                  </a:lnTo>
                  <a:lnTo>
                    <a:pt x="192619" y="43761"/>
                  </a:lnTo>
                  <a:close/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59" name="Rounded Rectangle 41">
              <a:extLst>
                <a:ext uri="{FF2B5EF4-FFF2-40B4-BE49-F238E27FC236}">
                  <a16:creationId xmlns:a16="http://schemas.microsoft.com/office/drawing/2014/main" id="{335D1C25-0C40-856C-4592-9D9BE2465AD2}"/>
                </a:ext>
              </a:extLst>
            </p:cNvPr>
            <p:cNvSpPr/>
            <p:nvPr/>
          </p:nvSpPr>
          <p:spPr>
            <a:xfrm>
              <a:off x="2604463" y="2248557"/>
              <a:ext cx="245941" cy="354722"/>
            </a:xfrm>
            <a:custGeom>
              <a:avLst/>
              <a:gdLst/>
              <a:ahLst/>
              <a:cxnLst/>
              <a:rect l="0" t="0" r="0" b="0"/>
              <a:pathLst>
                <a:path w="245941" h="354722">
                  <a:moveTo>
                    <a:pt x="0" y="53602"/>
                  </a:moveTo>
                  <a:cubicBezTo>
                    <a:pt x="0" y="23998"/>
                    <a:pt x="55056" y="0"/>
                    <a:pt x="122970" y="0"/>
                  </a:cubicBezTo>
                  <a:cubicBezTo>
                    <a:pt x="190885" y="0"/>
                    <a:pt x="245941" y="23998"/>
                    <a:pt x="245941" y="53602"/>
                  </a:cubicBezTo>
                  <a:cubicBezTo>
                    <a:pt x="245941" y="83206"/>
                    <a:pt x="190885" y="107205"/>
                    <a:pt x="122970" y="107205"/>
                  </a:cubicBezTo>
                  <a:cubicBezTo>
                    <a:pt x="55056" y="107205"/>
                    <a:pt x="0" y="83206"/>
                    <a:pt x="0" y="53602"/>
                  </a:cubicBezTo>
                  <a:close/>
                  <a:moveTo>
                    <a:pt x="245941" y="53603"/>
                  </a:moveTo>
                  <a:lnTo>
                    <a:pt x="245941" y="135583"/>
                  </a:lnTo>
                  <a:cubicBezTo>
                    <a:pt x="245941" y="165537"/>
                    <a:pt x="190762" y="189186"/>
                    <a:pt x="122970" y="189186"/>
                  </a:cubicBezTo>
                  <a:cubicBezTo>
                    <a:pt x="55179" y="189186"/>
                    <a:pt x="0" y="165537"/>
                    <a:pt x="0" y="135583"/>
                  </a:cubicBezTo>
                  <a:lnTo>
                    <a:pt x="0" y="53603"/>
                  </a:lnTo>
                  <a:moveTo>
                    <a:pt x="245941" y="135583"/>
                  </a:moveTo>
                  <a:lnTo>
                    <a:pt x="245941" y="217564"/>
                  </a:lnTo>
                  <a:cubicBezTo>
                    <a:pt x="245941" y="247518"/>
                    <a:pt x="190762" y="271166"/>
                    <a:pt x="122970" y="271166"/>
                  </a:cubicBezTo>
                  <a:cubicBezTo>
                    <a:pt x="55179" y="271166"/>
                    <a:pt x="0" y="247518"/>
                    <a:pt x="0" y="217564"/>
                  </a:cubicBezTo>
                  <a:lnTo>
                    <a:pt x="0" y="135583"/>
                  </a:lnTo>
                  <a:moveTo>
                    <a:pt x="3154" y="323193"/>
                  </a:moveTo>
                  <a:lnTo>
                    <a:pt x="3154" y="291662"/>
                  </a:lnTo>
                  <a:moveTo>
                    <a:pt x="81981" y="354722"/>
                  </a:moveTo>
                  <a:lnTo>
                    <a:pt x="81981" y="327921"/>
                  </a:lnTo>
                  <a:moveTo>
                    <a:pt x="160809" y="354722"/>
                  </a:moveTo>
                  <a:lnTo>
                    <a:pt x="160809" y="327921"/>
                  </a:lnTo>
                  <a:moveTo>
                    <a:pt x="239637" y="291662"/>
                  </a:moveTo>
                  <a:lnTo>
                    <a:pt x="239637" y="323193"/>
                  </a:lnTo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0" name="Rounded Rectangle 42">
              <a:extLst>
                <a:ext uri="{FF2B5EF4-FFF2-40B4-BE49-F238E27FC236}">
                  <a16:creationId xmlns:a16="http://schemas.microsoft.com/office/drawing/2014/main" id="{8C83E7B7-8F9A-EE27-6177-254EA9CA6776}"/>
                </a:ext>
              </a:extLst>
            </p:cNvPr>
            <p:cNvSpPr/>
            <p:nvPr/>
          </p:nvSpPr>
          <p:spPr>
            <a:xfrm>
              <a:off x="1119351" y="2615105"/>
              <a:ext cx="364971" cy="365957"/>
            </a:xfrm>
            <a:custGeom>
              <a:avLst/>
              <a:gdLst/>
              <a:ahLst/>
              <a:cxnLst/>
              <a:rect l="0" t="0" r="0" b="0"/>
              <a:pathLst>
                <a:path w="364971" h="365957">
                  <a:moveTo>
                    <a:pt x="144254" y="64441"/>
                  </a:moveTo>
                  <a:lnTo>
                    <a:pt x="144254" y="28181"/>
                  </a:lnTo>
                  <a:cubicBezTo>
                    <a:pt x="144254" y="18721"/>
                    <a:pt x="150561" y="12415"/>
                    <a:pt x="160019" y="12415"/>
                  </a:cubicBezTo>
                  <a:lnTo>
                    <a:pt x="311368" y="12415"/>
                  </a:lnTo>
                  <a:cubicBezTo>
                    <a:pt x="314522" y="12415"/>
                    <a:pt x="319251" y="13991"/>
                    <a:pt x="320828" y="15568"/>
                  </a:cubicBezTo>
                  <a:lnTo>
                    <a:pt x="358665" y="47099"/>
                  </a:lnTo>
                  <a:cubicBezTo>
                    <a:pt x="361818" y="50252"/>
                    <a:pt x="364971" y="54982"/>
                    <a:pt x="364971" y="59712"/>
                  </a:cubicBezTo>
                  <a:lnTo>
                    <a:pt x="364971" y="256780"/>
                  </a:lnTo>
                  <a:cubicBezTo>
                    <a:pt x="364971" y="266240"/>
                    <a:pt x="358665" y="272546"/>
                    <a:pt x="349206" y="272546"/>
                  </a:cubicBezTo>
                  <a:lnTo>
                    <a:pt x="230964" y="272546"/>
                  </a:lnTo>
                  <a:moveTo>
                    <a:pt x="0" y="0"/>
                  </a:moveTo>
                  <a:moveTo>
                    <a:pt x="207316" y="78630"/>
                  </a:moveTo>
                  <a:lnTo>
                    <a:pt x="183668" y="102278"/>
                  </a:lnTo>
                  <a:lnTo>
                    <a:pt x="207316" y="125926"/>
                  </a:lnTo>
                  <a:moveTo>
                    <a:pt x="0" y="0"/>
                  </a:moveTo>
                  <a:moveTo>
                    <a:pt x="301909" y="125926"/>
                  </a:moveTo>
                  <a:lnTo>
                    <a:pt x="325557" y="102278"/>
                  </a:lnTo>
                  <a:lnTo>
                    <a:pt x="301909" y="78630"/>
                  </a:lnTo>
                  <a:moveTo>
                    <a:pt x="0" y="0"/>
                  </a:moveTo>
                  <a:moveTo>
                    <a:pt x="270378" y="62865"/>
                  </a:moveTo>
                  <a:lnTo>
                    <a:pt x="238847" y="133810"/>
                  </a:lnTo>
                  <a:moveTo>
                    <a:pt x="13400" y="365957"/>
                  </a:moveTo>
                  <a:cubicBezTo>
                    <a:pt x="27589" y="324966"/>
                    <a:pt x="68579" y="295012"/>
                    <a:pt x="114299" y="295012"/>
                  </a:cubicBezTo>
                  <a:cubicBezTo>
                    <a:pt x="160019" y="295012"/>
                    <a:pt x="199433" y="324966"/>
                    <a:pt x="213622" y="365957"/>
                  </a:cubicBezTo>
                  <a:moveTo>
                    <a:pt x="112723" y="153122"/>
                  </a:moveTo>
                  <a:lnTo>
                    <a:pt x="112723" y="105825"/>
                  </a:lnTo>
                  <a:moveTo>
                    <a:pt x="26011" y="198842"/>
                  </a:moveTo>
                  <a:lnTo>
                    <a:pt x="199432" y="198842"/>
                  </a:lnTo>
                  <a:moveTo>
                    <a:pt x="48083" y="184653"/>
                  </a:moveTo>
                  <a:cubicBezTo>
                    <a:pt x="49659" y="149969"/>
                    <a:pt x="78037" y="121591"/>
                    <a:pt x="112721" y="121591"/>
                  </a:cubicBezTo>
                  <a:cubicBezTo>
                    <a:pt x="148982" y="121591"/>
                    <a:pt x="177360" y="149969"/>
                    <a:pt x="177360" y="186230"/>
                  </a:cubicBezTo>
                  <a:lnTo>
                    <a:pt x="177360" y="214608"/>
                  </a:lnTo>
                  <a:cubicBezTo>
                    <a:pt x="177360" y="250868"/>
                    <a:pt x="148982" y="279246"/>
                    <a:pt x="112721" y="279246"/>
                  </a:cubicBezTo>
                  <a:cubicBezTo>
                    <a:pt x="78037" y="279246"/>
                    <a:pt x="49659" y="250868"/>
                    <a:pt x="48083" y="216184"/>
                  </a:cubicBezTo>
                  <a:close/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1" name="Rounded Rectangle 43">
              <a:extLst>
                <a:ext uri="{FF2B5EF4-FFF2-40B4-BE49-F238E27FC236}">
                  <a16:creationId xmlns:a16="http://schemas.microsoft.com/office/drawing/2014/main" id="{4D4501E1-A5B4-4110-196C-5FB8CC75F34F}"/>
                </a:ext>
              </a:extLst>
            </p:cNvPr>
            <p:cNvSpPr/>
            <p:nvPr/>
          </p:nvSpPr>
          <p:spPr>
            <a:xfrm>
              <a:off x="3966367" y="2622988"/>
              <a:ext cx="359926" cy="362606"/>
            </a:xfrm>
            <a:custGeom>
              <a:avLst/>
              <a:gdLst/>
              <a:ahLst/>
              <a:cxnLst/>
              <a:rect l="0" t="0" r="0" b="0"/>
              <a:pathLst>
                <a:path w="359926" h="362606">
                  <a:moveTo>
                    <a:pt x="123443" y="94593"/>
                  </a:moveTo>
                  <a:lnTo>
                    <a:pt x="123443" y="18193"/>
                  </a:lnTo>
                  <a:cubicBezTo>
                    <a:pt x="123443" y="8145"/>
                    <a:pt x="131589" y="0"/>
                    <a:pt x="141637" y="0"/>
                  </a:cubicBezTo>
                  <a:lnTo>
                    <a:pt x="341733" y="0"/>
                  </a:lnTo>
                  <a:cubicBezTo>
                    <a:pt x="351781" y="0"/>
                    <a:pt x="359926" y="8145"/>
                    <a:pt x="359926" y="18193"/>
                  </a:cubicBezTo>
                  <a:lnTo>
                    <a:pt x="359926" y="155227"/>
                  </a:lnTo>
                  <a:cubicBezTo>
                    <a:pt x="359926" y="165275"/>
                    <a:pt x="351781" y="173420"/>
                    <a:pt x="341733" y="173420"/>
                  </a:cubicBezTo>
                  <a:lnTo>
                    <a:pt x="255322" y="173420"/>
                  </a:lnTo>
                  <a:lnTo>
                    <a:pt x="187105" y="220717"/>
                  </a:lnTo>
                  <a:lnTo>
                    <a:pt x="187105" y="173420"/>
                  </a:lnTo>
                  <a:lnTo>
                    <a:pt x="157402" y="173420"/>
                  </a:lnTo>
                  <a:moveTo>
                    <a:pt x="312015" y="47296"/>
                  </a:moveTo>
                  <a:lnTo>
                    <a:pt x="171339" y="47296"/>
                  </a:lnTo>
                  <a:moveTo>
                    <a:pt x="312015" y="86710"/>
                  </a:moveTo>
                  <a:lnTo>
                    <a:pt x="171339" y="86710"/>
                  </a:lnTo>
                  <a:moveTo>
                    <a:pt x="259878" y="126124"/>
                  </a:moveTo>
                  <a:lnTo>
                    <a:pt x="171339" y="126124"/>
                  </a:lnTo>
                  <a:moveTo>
                    <a:pt x="185812" y="345722"/>
                  </a:moveTo>
                  <a:cubicBezTo>
                    <a:pt x="185803" y="355043"/>
                    <a:pt x="178249" y="362598"/>
                    <a:pt x="168927" y="362606"/>
                  </a:cubicBezTo>
                  <a:lnTo>
                    <a:pt x="16900" y="362606"/>
                  </a:lnTo>
                  <a:cubicBezTo>
                    <a:pt x="7572" y="362606"/>
                    <a:pt x="8" y="355049"/>
                    <a:pt x="0" y="345722"/>
                  </a:cubicBezTo>
                  <a:lnTo>
                    <a:pt x="0" y="303486"/>
                  </a:lnTo>
                  <a:cubicBezTo>
                    <a:pt x="0" y="252175"/>
                    <a:pt x="41595" y="210580"/>
                    <a:pt x="92906" y="210580"/>
                  </a:cubicBezTo>
                  <a:cubicBezTo>
                    <a:pt x="144216" y="210580"/>
                    <a:pt x="185812" y="252175"/>
                    <a:pt x="185812" y="303486"/>
                  </a:cubicBezTo>
                  <a:close/>
                  <a:moveTo>
                    <a:pt x="57433" y="268013"/>
                  </a:moveTo>
                  <a:cubicBezTo>
                    <a:pt x="57433" y="270190"/>
                    <a:pt x="59198" y="271955"/>
                    <a:pt x="61375" y="271955"/>
                  </a:cubicBezTo>
                  <a:cubicBezTo>
                    <a:pt x="63551" y="271955"/>
                    <a:pt x="65316" y="270190"/>
                    <a:pt x="65316" y="268013"/>
                  </a:cubicBezTo>
                  <a:cubicBezTo>
                    <a:pt x="65316" y="265837"/>
                    <a:pt x="63551" y="264072"/>
                    <a:pt x="61375" y="264072"/>
                  </a:cubicBezTo>
                  <a:cubicBezTo>
                    <a:pt x="59198" y="264072"/>
                    <a:pt x="57433" y="265837"/>
                    <a:pt x="57433" y="268013"/>
                  </a:cubicBezTo>
                  <a:moveTo>
                    <a:pt x="120495" y="267919"/>
                  </a:moveTo>
                  <a:cubicBezTo>
                    <a:pt x="120495" y="270095"/>
                    <a:pt x="122260" y="271860"/>
                    <a:pt x="124437" y="271860"/>
                  </a:cubicBezTo>
                  <a:cubicBezTo>
                    <a:pt x="126613" y="271860"/>
                    <a:pt x="128378" y="270095"/>
                    <a:pt x="128378" y="267919"/>
                  </a:cubicBezTo>
                  <a:cubicBezTo>
                    <a:pt x="128378" y="265742"/>
                    <a:pt x="126613" y="263977"/>
                    <a:pt x="124437" y="263977"/>
                  </a:cubicBezTo>
                  <a:cubicBezTo>
                    <a:pt x="122260" y="263977"/>
                    <a:pt x="120495" y="265742"/>
                    <a:pt x="120495" y="267919"/>
                  </a:cubicBezTo>
                  <a:moveTo>
                    <a:pt x="92906" y="210580"/>
                  </a:moveTo>
                  <a:lnTo>
                    <a:pt x="92906" y="176794"/>
                  </a:lnTo>
                  <a:moveTo>
                    <a:pt x="67571" y="151459"/>
                  </a:moveTo>
                  <a:cubicBezTo>
                    <a:pt x="67571" y="137467"/>
                    <a:pt x="78913" y="126124"/>
                    <a:pt x="92906" y="126124"/>
                  </a:cubicBezTo>
                  <a:cubicBezTo>
                    <a:pt x="106898" y="126124"/>
                    <a:pt x="118241" y="137467"/>
                    <a:pt x="118241" y="151459"/>
                  </a:cubicBezTo>
                  <a:cubicBezTo>
                    <a:pt x="118241" y="165451"/>
                    <a:pt x="106898" y="176794"/>
                    <a:pt x="92906" y="176794"/>
                  </a:cubicBezTo>
                  <a:cubicBezTo>
                    <a:pt x="78913" y="176794"/>
                    <a:pt x="67571" y="165451"/>
                    <a:pt x="67571" y="151459"/>
                  </a:cubicBezTo>
                  <a:moveTo>
                    <a:pt x="185812" y="320276"/>
                  </a:moveTo>
                  <a:lnTo>
                    <a:pt x="0" y="320276"/>
                  </a:lnTo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2" name="Rounded Rectangle 44">
              <a:extLst>
                <a:ext uri="{FF2B5EF4-FFF2-40B4-BE49-F238E27FC236}">
                  <a16:creationId xmlns:a16="http://schemas.microsoft.com/office/drawing/2014/main" id="{0D33929A-BD89-78AD-3866-ED789DEA8E64}"/>
                </a:ext>
              </a:extLst>
            </p:cNvPr>
            <p:cNvSpPr/>
            <p:nvPr/>
          </p:nvSpPr>
          <p:spPr>
            <a:xfrm>
              <a:off x="6794937" y="2615105"/>
              <a:ext cx="363112" cy="363100"/>
            </a:xfrm>
            <a:custGeom>
              <a:avLst/>
              <a:gdLst/>
              <a:ahLst/>
              <a:cxnLst/>
              <a:rect l="0" t="0" r="0" b="0"/>
              <a:pathLst>
                <a:path w="363112" h="363100">
                  <a:moveTo>
                    <a:pt x="15272" y="102229"/>
                  </a:moveTo>
                  <a:lnTo>
                    <a:pt x="15272" y="31038"/>
                  </a:lnTo>
                  <a:cubicBezTo>
                    <a:pt x="15272" y="22331"/>
                    <a:pt x="22331" y="15272"/>
                    <a:pt x="31038" y="15272"/>
                  </a:cubicBezTo>
                  <a:lnTo>
                    <a:pt x="102232" y="15272"/>
                  </a:lnTo>
                  <a:moveTo>
                    <a:pt x="102232" y="363100"/>
                  </a:moveTo>
                  <a:lnTo>
                    <a:pt x="31038" y="363100"/>
                  </a:lnTo>
                  <a:cubicBezTo>
                    <a:pt x="22331" y="363100"/>
                    <a:pt x="15272" y="356042"/>
                    <a:pt x="15272" y="347334"/>
                  </a:cubicBezTo>
                  <a:lnTo>
                    <a:pt x="15272" y="276144"/>
                  </a:lnTo>
                  <a:moveTo>
                    <a:pt x="276151" y="15272"/>
                  </a:moveTo>
                  <a:lnTo>
                    <a:pt x="347347" y="15272"/>
                  </a:lnTo>
                  <a:cubicBezTo>
                    <a:pt x="356054" y="15272"/>
                    <a:pt x="363112" y="22331"/>
                    <a:pt x="363112" y="31038"/>
                  </a:cubicBezTo>
                  <a:lnTo>
                    <a:pt x="363112" y="102229"/>
                  </a:lnTo>
                  <a:moveTo>
                    <a:pt x="363112" y="276144"/>
                  </a:moveTo>
                  <a:lnTo>
                    <a:pt x="363112" y="347334"/>
                  </a:lnTo>
                  <a:cubicBezTo>
                    <a:pt x="363112" y="356042"/>
                    <a:pt x="356054" y="363100"/>
                    <a:pt x="347347" y="363100"/>
                  </a:cubicBezTo>
                  <a:lnTo>
                    <a:pt x="276151" y="363100"/>
                  </a:lnTo>
                  <a:moveTo>
                    <a:pt x="134401" y="127842"/>
                  </a:moveTo>
                  <a:lnTo>
                    <a:pt x="243987" y="127842"/>
                  </a:lnTo>
                  <a:cubicBezTo>
                    <a:pt x="243987" y="127842"/>
                    <a:pt x="283400" y="127842"/>
                    <a:pt x="283400" y="167256"/>
                  </a:cubicBezTo>
                  <a:lnTo>
                    <a:pt x="283400" y="235000"/>
                  </a:lnTo>
                  <a:cubicBezTo>
                    <a:pt x="283400" y="235000"/>
                    <a:pt x="283400" y="274414"/>
                    <a:pt x="243987" y="274414"/>
                  </a:cubicBezTo>
                  <a:lnTo>
                    <a:pt x="134401" y="274414"/>
                  </a:lnTo>
                  <a:cubicBezTo>
                    <a:pt x="134401" y="274414"/>
                    <a:pt x="94987" y="274414"/>
                    <a:pt x="94987" y="235000"/>
                  </a:cubicBezTo>
                  <a:lnTo>
                    <a:pt x="94987" y="167256"/>
                  </a:lnTo>
                  <a:cubicBezTo>
                    <a:pt x="94987" y="167256"/>
                    <a:pt x="94987" y="127842"/>
                    <a:pt x="134401" y="127842"/>
                  </a:cubicBezTo>
                  <a:moveTo>
                    <a:pt x="0" y="0"/>
                  </a:moveTo>
                  <a:moveTo>
                    <a:pt x="189186" y="70034"/>
                  </a:moveTo>
                  <a:lnTo>
                    <a:pt x="189186" y="127848"/>
                  </a:lnTo>
                  <a:moveTo>
                    <a:pt x="0" y="0"/>
                  </a:moveTo>
                  <a:moveTo>
                    <a:pt x="155407" y="183129"/>
                  </a:moveTo>
                  <a:lnTo>
                    <a:pt x="155407" y="219176"/>
                  </a:lnTo>
                  <a:moveTo>
                    <a:pt x="0" y="0"/>
                  </a:moveTo>
                  <a:moveTo>
                    <a:pt x="222995" y="183129"/>
                  </a:moveTo>
                  <a:lnTo>
                    <a:pt x="222995" y="219176"/>
                  </a:lnTo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9E4B854A-4CF9-A4F6-4836-0A82D616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50735"/>
              </p:ext>
            </p:extLst>
          </p:nvPr>
        </p:nvGraphicFramePr>
        <p:xfrm>
          <a:off x="549976" y="3845076"/>
          <a:ext cx="8174509" cy="23525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80803">
                  <a:extLst>
                    <a:ext uri="{9D8B030D-6E8A-4147-A177-3AD203B41FA5}">
                      <a16:colId xmlns:a16="http://schemas.microsoft.com/office/drawing/2014/main" val="3260044481"/>
                    </a:ext>
                  </a:extLst>
                </a:gridCol>
                <a:gridCol w="3008175">
                  <a:extLst>
                    <a:ext uri="{9D8B030D-6E8A-4147-A177-3AD203B41FA5}">
                      <a16:colId xmlns:a16="http://schemas.microsoft.com/office/drawing/2014/main" val="2448838162"/>
                    </a:ext>
                  </a:extLst>
                </a:gridCol>
                <a:gridCol w="2571539">
                  <a:extLst>
                    <a:ext uri="{9D8B030D-6E8A-4147-A177-3AD203B41FA5}">
                      <a16:colId xmlns:a16="http://schemas.microsoft.com/office/drawing/2014/main" val="2342407762"/>
                    </a:ext>
                  </a:extLst>
                </a:gridCol>
                <a:gridCol w="1210098">
                  <a:extLst>
                    <a:ext uri="{9D8B030D-6E8A-4147-A177-3AD203B41FA5}">
                      <a16:colId xmlns:a16="http://schemas.microsoft.com/office/drawing/2014/main" val="3010413741"/>
                    </a:ext>
                  </a:extLst>
                </a:gridCol>
                <a:gridCol w="603894">
                  <a:extLst>
                    <a:ext uri="{9D8B030D-6E8A-4147-A177-3AD203B41FA5}">
                      <a16:colId xmlns:a16="http://schemas.microsoft.com/office/drawing/2014/main" val="987881561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분기별계획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단계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&amp;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범위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핵심 산출물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주요 </a:t>
                      </a:r>
                      <a:r>
                        <a:rPr lang="en-US" sz="900" b="1" u="none" strike="noStrike" dirty="0">
                          <a:effectLst/>
                        </a:rPr>
                        <a:t>KPI / ROI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담당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·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협업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867915"/>
                  </a:ext>
                </a:extLst>
              </a:tr>
              <a:tr h="4627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2025 6-7</a:t>
                      </a:r>
                      <a:r>
                        <a:rPr lang="ko-KR" altLang="en-US" sz="900" u="none" strike="noStrike" dirty="0">
                          <a:effectLst/>
                        </a:rPr>
                        <a:t>월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Q2-Early)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Phase 0 – </a:t>
                      </a:r>
                      <a:r>
                        <a:rPr lang="ko-KR" altLang="en-US" sz="900" u="none" strike="noStrike" dirty="0">
                          <a:effectLst/>
                        </a:rPr>
                        <a:t>개인 </a:t>
                      </a:r>
                      <a:r>
                        <a:rPr lang="en-US" sz="900" u="none" strike="noStrike" dirty="0">
                          <a:effectLst/>
                        </a:rPr>
                        <a:t>Railway </a:t>
                      </a:r>
                      <a:r>
                        <a:rPr lang="ko-KR" altLang="en-US" sz="900" u="none" strike="noStrike" dirty="0">
                          <a:effectLst/>
                        </a:rPr>
                        <a:t>허브에서 </a:t>
                      </a:r>
                      <a:r>
                        <a:rPr lang="en-US" sz="900" u="none" strike="noStrike" dirty="0">
                          <a:effectLst/>
                        </a:rPr>
                        <a:t>FE </a:t>
                      </a:r>
                      <a:r>
                        <a:rPr lang="ko-KR" altLang="en-US" sz="900" u="none" strike="noStrike" dirty="0">
                          <a:effectLst/>
                        </a:rPr>
                        <a:t>전면 개발</a:t>
                      </a:r>
                      <a:r>
                        <a:rPr lang="en-US" altLang="ko-KR" sz="900" u="none" strike="noStrike" dirty="0">
                          <a:effectLst/>
                        </a:rPr>
                        <a:t>·</a:t>
                      </a:r>
                      <a:r>
                        <a:rPr lang="ko-KR" altLang="en-US" sz="900" u="none" strike="noStrike" dirty="0">
                          <a:effectLst/>
                        </a:rPr>
                        <a:t>완성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React/Next(</a:t>
                      </a:r>
                      <a:r>
                        <a:rPr lang="ko-KR" altLang="en-US" sz="900" u="none" strike="noStrike" dirty="0">
                          <a:effectLst/>
                        </a:rPr>
                        <a:t>또는 </a:t>
                      </a:r>
                      <a:r>
                        <a:rPr lang="en-US" sz="900" u="none" strike="noStrike" dirty="0" err="1">
                          <a:effectLst/>
                        </a:rPr>
                        <a:t>Streamlit</a:t>
                      </a:r>
                      <a:r>
                        <a:rPr lang="en-US" sz="900" u="none" strike="noStrike" dirty="0">
                          <a:effectLst/>
                        </a:rPr>
                        <a:t>) FE∙ Dev/Prod </a:t>
                      </a:r>
                      <a:r>
                        <a:rPr lang="ko-KR" altLang="en-US" sz="900" u="none" strike="noStrike" dirty="0">
                          <a:effectLst/>
                        </a:rPr>
                        <a:t>분리</a:t>
                      </a:r>
                      <a:r>
                        <a:rPr lang="en-US" altLang="ko-KR" sz="900" u="none" strike="noStrike" dirty="0">
                          <a:effectLst/>
                        </a:rPr>
                        <a:t>·</a:t>
                      </a:r>
                      <a:r>
                        <a:rPr lang="en-US" sz="900" u="none" strike="noStrike" dirty="0">
                          <a:effectLst/>
                        </a:rPr>
                        <a:t>IP </a:t>
                      </a:r>
                      <a:r>
                        <a:rPr lang="ko-KR" altLang="en-US" sz="900" u="none" strike="noStrike" dirty="0">
                          <a:effectLst/>
                        </a:rPr>
                        <a:t>차단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JWT 2FA∙ Blue-Green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● 완성된 </a:t>
                      </a:r>
                      <a:r>
                        <a:rPr lang="en-US" altLang="ko-KR" sz="900" u="none" strike="noStrike" dirty="0">
                          <a:effectLst/>
                        </a:rPr>
                        <a:t>FE </a:t>
                      </a:r>
                      <a:r>
                        <a:rPr lang="ko-KR" altLang="en-US" sz="900" u="none" strike="noStrike" dirty="0">
                          <a:effectLst/>
                        </a:rPr>
                        <a:t>코드 </a:t>
                      </a:r>
                      <a:r>
                        <a:rPr lang="en-US" altLang="ko-KR" sz="900" u="none" strike="noStrike" dirty="0">
                          <a:effectLst/>
                        </a:rPr>
                        <a:t>&amp; CI </a:t>
                      </a:r>
                      <a:r>
                        <a:rPr lang="ko-KR" altLang="en-US" sz="900" u="none" strike="noStrike" dirty="0">
                          <a:effectLst/>
                        </a:rPr>
                        <a:t>파이프라인</a:t>
                      </a:r>
                      <a:r>
                        <a:rPr lang="en-US" altLang="ko-KR" sz="900" u="none" strike="noStrike" dirty="0">
                          <a:effectLst/>
                        </a:rPr>
                        <a:t>(Git URL </a:t>
                      </a:r>
                      <a:r>
                        <a:rPr lang="ko-KR" altLang="en-US" sz="900" u="none" strike="noStrike" dirty="0">
                          <a:effectLst/>
                        </a:rPr>
                        <a:t>첨부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개인 </a:t>
                      </a:r>
                      <a:r>
                        <a:rPr lang="en-US" altLang="ko-KR" sz="900" u="none" strike="noStrike" dirty="0">
                          <a:effectLst/>
                        </a:rPr>
                        <a:t>Dev </a:t>
                      </a:r>
                      <a:r>
                        <a:rPr lang="ko-KR" altLang="en-US" sz="900" u="none" strike="noStrike" dirty="0">
                          <a:effectLst/>
                        </a:rPr>
                        <a:t>환경 </a:t>
                      </a:r>
                      <a:r>
                        <a:rPr lang="en-US" altLang="ko-KR" sz="900" u="none" strike="noStrike" dirty="0">
                          <a:effectLst/>
                        </a:rPr>
                        <a:t>UI/UX 100 % </a:t>
                      </a:r>
                      <a:r>
                        <a:rPr lang="ko-KR" altLang="en-US" sz="900" u="none" strike="noStrike" dirty="0">
                          <a:effectLst/>
                        </a:rPr>
                        <a:t>검증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621331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2025 6-7</a:t>
                      </a:r>
                      <a:r>
                        <a:rPr lang="ko-KR" altLang="en-US" sz="900" u="none" strike="noStrike" dirty="0">
                          <a:effectLst/>
                        </a:rPr>
                        <a:t>월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Q2)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Phase 1 – DB·API </a:t>
                      </a:r>
                      <a:r>
                        <a:rPr lang="ko-KR" altLang="en-US" sz="900" u="none" strike="noStrike" dirty="0">
                          <a:effectLst/>
                        </a:rPr>
                        <a:t>사내 </a:t>
                      </a:r>
                      <a:r>
                        <a:rPr lang="en-US" altLang="ko-KR" sz="900" u="none" strike="noStrike" dirty="0">
                          <a:effectLst/>
                        </a:rPr>
                        <a:t>VM </a:t>
                      </a:r>
                      <a:r>
                        <a:rPr lang="ko-KR" altLang="en-US" sz="900" u="none" strike="noStrike" dirty="0">
                          <a:effectLst/>
                        </a:rPr>
                        <a:t>이전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라이트 플랜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PostgreSQL + Flask API∙ Netlify HTML </a:t>
                      </a:r>
                      <a:r>
                        <a:rPr lang="ko-KR" altLang="en-US" sz="900" u="none" strike="noStrike" dirty="0">
                          <a:effectLst/>
                        </a:rPr>
                        <a:t>그대로 유지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● 사내 </a:t>
                      </a:r>
                      <a:r>
                        <a:rPr lang="en-US" altLang="ko-KR" sz="900" u="none" strike="noStrike" dirty="0">
                          <a:effectLst/>
                        </a:rPr>
                        <a:t>VM </a:t>
                      </a:r>
                      <a:r>
                        <a:rPr lang="ko-KR" altLang="en-US" sz="900" u="none" strike="noStrike" dirty="0">
                          <a:effectLst/>
                        </a:rPr>
                        <a:t>운영 개시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● </a:t>
                      </a:r>
                      <a:r>
                        <a:rPr lang="en-US" altLang="ko-KR" sz="900" u="none" strike="noStrike" dirty="0">
                          <a:effectLst/>
                        </a:rPr>
                        <a:t>IP </a:t>
                      </a:r>
                      <a:r>
                        <a:rPr lang="ko-KR" altLang="en-US" sz="900" u="none" strike="noStrike" dirty="0">
                          <a:effectLst/>
                        </a:rPr>
                        <a:t>화이트리스트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 지연 ≤ </a:t>
                      </a:r>
                      <a:r>
                        <a:rPr lang="en-US" altLang="ko-KR" sz="900" u="none" strike="noStrike">
                          <a:effectLst/>
                        </a:rPr>
                        <a:t>10 minROI 818 %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DX · IS </a:t>
                      </a:r>
                      <a:r>
                        <a:rPr lang="ko-KR" altLang="en-US" sz="900" u="none" strike="noStrike" dirty="0">
                          <a:effectLst/>
                        </a:rPr>
                        <a:t>공동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876972"/>
                  </a:ext>
                </a:extLst>
              </a:tr>
              <a:tr h="4627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2025 8-12</a:t>
                      </a:r>
                      <a:r>
                        <a:rPr lang="ko-KR" altLang="en-US" sz="900" u="none" strike="noStrike" dirty="0">
                          <a:effectLst/>
                        </a:rPr>
                        <a:t>월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Q3-Q4)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Phase 2 – </a:t>
                      </a:r>
                      <a:r>
                        <a:rPr lang="ko-KR" altLang="en-US" sz="900" u="none" strike="noStrike" dirty="0">
                          <a:effectLst/>
                        </a:rPr>
                        <a:t>사내 </a:t>
                      </a:r>
                      <a:r>
                        <a:rPr lang="en-US" altLang="ko-KR" sz="900" u="none" strike="noStrike" dirty="0">
                          <a:effectLst/>
                        </a:rPr>
                        <a:t>FE </a:t>
                      </a:r>
                      <a:r>
                        <a:rPr lang="ko-KR" altLang="en-US" sz="900" u="none" strike="noStrike" dirty="0">
                          <a:effectLst/>
                        </a:rPr>
                        <a:t>마이그레이션 </a:t>
                      </a:r>
                      <a:r>
                        <a:rPr lang="en-US" altLang="ko-KR" sz="900" u="none" strike="noStrike" dirty="0">
                          <a:effectLst/>
                        </a:rPr>
                        <a:t>&amp;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챗봇</a:t>
                      </a:r>
                      <a:r>
                        <a:rPr lang="en-US" altLang="ko-KR" sz="900" u="none" strike="noStrike" dirty="0">
                          <a:effectLst/>
                        </a:rPr>
                        <a:t>·</a:t>
                      </a:r>
                      <a:r>
                        <a:rPr lang="ko-KR" altLang="en-US" sz="900" u="none" strike="noStrike" dirty="0">
                          <a:effectLst/>
                        </a:rPr>
                        <a:t>알림∙ 개인 </a:t>
                      </a:r>
                      <a:r>
                        <a:rPr lang="en-US" altLang="ko-KR" sz="900" u="none" strike="noStrike" dirty="0">
                          <a:effectLst/>
                        </a:rPr>
                        <a:t>FE </a:t>
                      </a:r>
                      <a:r>
                        <a:rPr lang="ko-KR" altLang="en-US" sz="900" u="none" strike="noStrike" dirty="0">
                          <a:effectLst/>
                        </a:rPr>
                        <a:t>코드 </a:t>
                      </a:r>
                      <a:r>
                        <a:rPr lang="en-US" altLang="ko-KR" sz="900" u="none" strike="noStrike" dirty="0">
                          <a:effectLst/>
                        </a:rPr>
                        <a:t>Pull → </a:t>
                      </a:r>
                      <a:r>
                        <a:rPr lang="ko-KR" altLang="en-US" sz="900" u="none" strike="noStrike" dirty="0">
                          <a:effectLst/>
                        </a:rPr>
                        <a:t>내부 </a:t>
                      </a:r>
                      <a:r>
                        <a:rPr lang="en-US" altLang="ko-KR" sz="900" u="none" strike="noStrike" dirty="0">
                          <a:effectLst/>
                        </a:rPr>
                        <a:t>WAS </a:t>
                      </a:r>
                      <a:r>
                        <a:rPr lang="ko-KR" altLang="en-US" sz="900" u="none" strike="noStrike" dirty="0">
                          <a:effectLst/>
                        </a:rPr>
                        <a:t>배포 </a:t>
                      </a:r>
                      <a:r>
                        <a:rPr lang="en-US" altLang="ko-KR" sz="900" u="none" strike="noStrike" dirty="0">
                          <a:effectLst/>
                        </a:rPr>
                        <a:t>(Blue-Green)∙ Kakao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챗봇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(S/N·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부족품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Top N) + Slack </a:t>
                      </a:r>
                      <a:r>
                        <a:rPr lang="ko-KR" altLang="en-US" sz="900" u="none" strike="noStrike" dirty="0">
                          <a:effectLst/>
                        </a:rPr>
                        <a:t>알림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● 내부 </a:t>
                      </a:r>
                      <a:r>
                        <a:rPr lang="en-US" altLang="ko-KR" sz="900" u="none" strike="noStrike" dirty="0">
                          <a:effectLst/>
                        </a:rPr>
                        <a:t>WAS FE </a:t>
                      </a:r>
                      <a:r>
                        <a:rPr lang="ko-KR" altLang="en-US" sz="900" u="none" strike="noStrike" dirty="0">
                          <a:effectLst/>
                        </a:rPr>
                        <a:t>가동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●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챗봇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MVP</a:t>
                      </a:r>
                      <a:r>
                        <a:rPr lang="ko-KR" altLang="en-US" sz="900" u="none" strike="noStrike" dirty="0">
                          <a:effectLst/>
                        </a:rPr>
                        <a:t>（</a:t>
                      </a:r>
                      <a:r>
                        <a:rPr lang="en-US" altLang="ko-KR" sz="900" dirty="0"/>
                        <a:t>Minimum Viable Product</a:t>
                      </a:r>
                      <a:r>
                        <a:rPr lang="ko-KR" altLang="en-US" sz="900" dirty="0"/>
                        <a:t>）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MTTR ≤ 1 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DX · IS </a:t>
                      </a:r>
                      <a:r>
                        <a:rPr lang="ko-KR" altLang="en-US" sz="900" u="none" strike="noStrike" dirty="0">
                          <a:effectLst/>
                        </a:rPr>
                        <a:t>공동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227491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2025 9</a:t>
                      </a:r>
                      <a:r>
                        <a:rPr lang="ko-KR" altLang="en-US" sz="900" u="none" strike="noStrike" dirty="0">
                          <a:effectLst/>
                        </a:rPr>
                        <a:t>월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Q3-Late)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Phase 3 – </a:t>
                      </a:r>
                      <a:r>
                        <a:rPr lang="ko-KR" altLang="en-US" sz="900" u="none" strike="noStrike" dirty="0">
                          <a:effectLst/>
                        </a:rPr>
                        <a:t>실시간 소모품 </a:t>
                      </a:r>
                      <a:r>
                        <a:rPr lang="en-US" altLang="ko-KR" sz="900" u="none" strike="noStrike" dirty="0">
                          <a:effectLst/>
                        </a:rPr>
                        <a:t>Δ(</a:t>
                      </a:r>
                      <a:r>
                        <a:rPr lang="ko-KR" altLang="en-US" sz="900" u="none" strike="noStrike" dirty="0">
                          <a:effectLst/>
                        </a:rPr>
                        <a:t>부족</a:t>
                      </a:r>
                      <a:r>
                        <a:rPr lang="en-US" altLang="ko-KR" sz="900" u="none" strike="noStrike" dirty="0">
                          <a:effectLst/>
                        </a:rPr>
                        <a:t>) </a:t>
                      </a:r>
                      <a:r>
                        <a:rPr lang="ko-KR" altLang="en-US" sz="900" u="none" strike="noStrike" dirty="0">
                          <a:effectLst/>
                        </a:rPr>
                        <a:t>뷰 출시∙ </a:t>
                      </a:r>
                      <a:r>
                        <a:rPr lang="en-US" altLang="ko-KR" sz="900" u="none" strike="noStrike" dirty="0">
                          <a:effectLst/>
                        </a:rPr>
                        <a:t>DB </a:t>
                      </a:r>
                      <a:r>
                        <a:rPr lang="ko-KR" altLang="en-US" sz="900" u="none" strike="noStrike" dirty="0">
                          <a:effectLst/>
                        </a:rPr>
                        <a:t>뷰 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u="none" strike="noStrike" dirty="0" err="1">
                          <a:effectLst/>
                        </a:rPr>
                        <a:t>part_shortage</a:t>
                      </a:r>
                      <a:r>
                        <a:rPr lang="ko-KR" altLang="en-US" sz="900" u="none" strike="noStrike" dirty="0">
                          <a:effectLst/>
                        </a:rPr>
                        <a:t>∙ 대시보드 배지</a:t>
                      </a:r>
                      <a:r>
                        <a:rPr lang="en-US" altLang="ko-KR" sz="900" u="none" strike="noStrike" dirty="0">
                          <a:effectLst/>
                        </a:rPr>
                        <a:t>·</a:t>
                      </a:r>
                      <a:r>
                        <a:rPr lang="ko-KR" altLang="en-US" sz="900" u="none" strike="noStrike" dirty="0">
                          <a:effectLst/>
                        </a:rPr>
                        <a:t>테이블 실시간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(5 min) </a:t>
                      </a:r>
                      <a:r>
                        <a:rPr lang="ko-KR" altLang="en-US" sz="900" u="none" strike="noStrike" dirty="0">
                          <a:effectLst/>
                        </a:rPr>
                        <a:t>표시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● 부족 감지 → 표시 ≤ </a:t>
                      </a:r>
                      <a:r>
                        <a:rPr lang="en-US" altLang="ko-KR" sz="900" u="none" strike="noStrike" dirty="0">
                          <a:effectLst/>
                        </a:rPr>
                        <a:t>10 min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안전재고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달성률</a:t>
                      </a:r>
                      <a:r>
                        <a:rPr lang="en-US" altLang="ko-KR" sz="900" u="none" strike="noStrike" dirty="0">
                          <a:effectLst/>
                        </a:rPr>
                        <a:t>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245802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2026 1-3</a:t>
                      </a:r>
                      <a:r>
                        <a:rPr lang="ko-KR" altLang="en-US" sz="900" u="none" strike="noStrike" dirty="0">
                          <a:effectLst/>
                        </a:rPr>
                        <a:t>월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Q1)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Phase 4 – ‘</a:t>
                      </a:r>
                      <a:r>
                        <a:rPr lang="ko-KR" altLang="en-US" sz="900" u="none" strike="noStrike" dirty="0">
                          <a:effectLst/>
                        </a:rPr>
                        <a:t>구매기안 초안’ 자동 생성 </a:t>
                      </a:r>
                      <a:r>
                        <a:rPr lang="en-US" sz="900" u="none" strike="noStrike" dirty="0">
                          <a:effectLst/>
                        </a:rPr>
                        <a:t>PoC∙ </a:t>
                      </a:r>
                      <a:r>
                        <a:rPr lang="en-US" sz="900" u="none" strike="noStrike" dirty="0" err="1">
                          <a:effectLst/>
                        </a:rPr>
                        <a:t>part_shortage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결과 → </a:t>
                      </a:r>
                      <a:r>
                        <a:rPr lang="en-US" sz="900" u="none" strike="noStrike" dirty="0">
                          <a:effectLst/>
                        </a:rPr>
                        <a:t>Draft Sheet/CSV (</a:t>
                      </a:r>
                      <a:r>
                        <a:rPr lang="ko-KR" altLang="en-US" sz="900" u="none" strike="noStrike" dirty="0">
                          <a:effectLst/>
                        </a:rPr>
                        <a:t>초안만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● 기안 산출 스크립트 </a:t>
                      </a:r>
                      <a:r>
                        <a:rPr lang="en-US" altLang="ko-KR" sz="900" u="none" strike="noStrike">
                          <a:effectLst/>
                        </a:rPr>
                        <a:t>v1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기안 작성 </a:t>
                      </a:r>
                      <a:r>
                        <a:rPr lang="en-US" altLang="ko-KR" sz="900" u="none" strike="noStrike" dirty="0">
                          <a:effectLst/>
                        </a:rPr>
                        <a:t>30 </a:t>
                      </a:r>
                      <a:r>
                        <a:rPr lang="en-US" sz="900" u="none" strike="noStrike" dirty="0">
                          <a:effectLst/>
                        </a:rPr>
                        <a:t>min </a:t>
                      </a: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→ 5 min</a:t>
                      </a:r>
                      <a:r>
                        <a:rPr lang="ko-KR" altLang="en-US" sz="900" u="none" strike="noStrike" dirty="0">
                          <a:effectLst/>
                        </a:rPr>
                        <a:t>🔻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18" marR="5518" marT="551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290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73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8524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구성 요소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B9E73A-7A7C-38E8-D7FF-3406DE7D60A9}"/>
              </a:ext>
            </a:extLst>
          </p:cNvPr>
          <p:cNvGrpSpPr/>
          <p:nvPr/>
        </p:nvGrpSpPr>
        <p:grpSpPr>
          <a:xfrm>
            <a:off x="5692149" y="1090916"/>
            <a:ext cx="3451851" cy="4676167"/>
            <a:chOff x="5248257" y="1216794"/>
            <a:chExt cx="4048783" cy="4676167"/>
          </a:xfrm>
        </p:grpSpPr>
        <p:sp>
          <p:nvSpPr>
            <p:cNvPr id="32" name="Shape 1"/>
            <p:cNvSpPr/>
            <p:nvPr/>
          </p:nvSpPr>
          <p:spPr>
            <a:xfrm>
              <a:off x="5248257" y="1216794"/>
              <a:ext cx="3597439" cy="1089775"/>
            </a:xfrm>
            <a:prstGeom prst="roundRect">
              <a:avLst>
                <a:gd name="adj" fmla="val 5228"/>
              </a:avLst>
            </a:prstGeom>
            <a:solidFill>
              <a:srgbClr val="E2E4E9"/>
            </a:solidFill>
            <a:ln w="7620">
              <a:solidFill>
                <a:srgbClr val="C8CACF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 2"/>
            <p:cNvSpPr/>
            <p:nvPr/>
          </p:nvSpPr>
          <p:spPr>
            <a:xfrm>
              <a:off x="5384011" y="1297500"/>
              <a:ext cx="2299666" cy="2119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ko-KR" altLang="en-US" sz="1050" b="1" dirty="0">
                  <a:solidFill>
                    <a:srgbClr val="52586B"/>
                  </a:solidFill>
                  <a:latin typeface="+mn-ea"/>
                  <a:cs typeface="Mona Sans Semi Bold" pitchFamily="34" charset="-120"/>
                </a:rPr>
                <a:t>데이터 자동 수집</a:t>
              </a:r>
              <a:endParaRPr lang="en-US" sz="1050" b="1" dirty="0">
                <a:latin typeface="+mn-ea"/>
              </a:endParaRPr>
            </a:p>
          </p:txBody>
        </p:sp>
        <p:sp>
          <p:nvSpPr>
            <p:cNvPr id="34" name="Text 3"/>
            <p:cNvSpPr/>
            <p:nvPr/>
          </p:nvSpPr>
          <p:spPr>
            <a:xfrm>
              <a:off x="5387009" y="1650709"/>
              <a:ext cx="3910031" cy="216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S/N, 오더번호, 마감일 기준 Drive 검색 및 하이퍼링크 삽입</a:t>
              </a:r>
              <a:endParaRPr lang="en-US" sz="900" dirty="0">
                <a:latin typeface="+mn-ea"/>
              </a:endParaRPr>
            </a:p>
          </p:txBody>
        </p:sp>
        <p:sp>
          <p:nvSpPr>
            <p:cNvPr id="35" name="Text 4"/>
            <p:cNvSpPr/>
            <p:nvPr/>
          </p:nvSpPr>
          <p:spPr>
            <a:xfrm>
              <a:off x="5387009" y="1948998"/>
              <a:ext cx="3910031" cy="216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협력사/모델명 메타데이터 자동 수집 및 시트 업데이트</a:t>
              </a:r>
              <a:endParaRPr lang="en-US" sz="900" dirty="0">
                <a:latin typeface="+mn-ea"/>
              </a:endParaRPr>
            </a:p>
          </p:txBody>
        </p:sp>
        <p:sp>
          <p:nvSpPr>
            <p:cNvPr id="36" name="Shape 5"/>
            <p:cNvSpPr/>
            <p:nvPr/>
          </p:nvSpPr>
          <p:spPr>
            <a:xfrm>
              <a:off x="5248257" y="3607722"/>
              <a:ext cx="3597439" cy="1089775"/>
            </a:xfrm>
            <a:prstGeom prst="roundRect">
              <a:avLst>
                <a:gd name="adj" fmla="val 5228"/>
              </a:avLst>
            </a:prstGeom>
            <a:solidFill>
              <a:srgbClr val="E2E4E9"/>
            </a:solidFill>
            <a:ln w="7620">
              <a:solidFill>
                <a:srgbClr val="C8CACF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Text 6"/>
            <p:cNvSpPr/>
            <p:nvPr/>
          </p:nvSpPr>
          <p:spPr>
            <a:xfrm>
              <a:off x="5387009" y="3661982"/>
              <a:ext cx="2296668" cy="2119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ko-KR" altLang="en-US" sz="1050" b="1" dirty="0">
                  <a:solidFill>
                    <a:srgbClr val="52586B"/>
                  </a:solidFill>
                  <a:latin typeface="+mn-ea"/>
                </a:rPr>
                <a:t>자동 표준 테이블 정리</a:t>
              </a:r>
              <a:endParaRPr lang="en-US" sz="1050" b="1" dirty="0">
                <a:latin typeface="+mn-ea"/>
              </a:endParaRPr>
            </a:p>
          </p:txBody>
        </p:sp>
        <p:sp>
          <p:nvSpPr>
            <p:cNvPr id="38" name="Text 7"/>
            <p:cNvSpPr/>
            <p:nvPr/>
          </p:nvSpPr>
          <p:spPr>
            <a:xfrm>
              <a:off x="5387009" y="4011698"/>
              <a:ext cx="3910031" cy="216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워크시트, 작업요약, 진행률, </a:t>
              </a:r>
              <a:r>
                <a:rPr lang="en-US" sz="900" dirty="0" err="1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불량통계</a:t>
              </a: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 등 테이블 정규화</a:t>
              </a:r>
              <a:endParaRPr lang="en-US" sz="900" dirty="0">
                <a:latin typeface="+mn-ea"/>
              </a:endParaRPr>
            </a:p>
          </p:txBody>
        </p:sp>
        <p:sp>
          <p:nvSpPr>
            <p:cNvPr id="39" name="Text 8"/>
            <p:cNvSpPr/>
            <p:nvPr/>
          </p:nvSpPr>
          <p:spPr>
            <a:xfrm>
              <a:off x="5387009" y="4309987"/>
              <a:ext cx="3910031" cy="216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자동 배치 실행 가능 구조로 </a:t>
              </a:r>
              <a:r>
                <a:rPr lang="en-US" sz="900" dirty="0" err="1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설계</a:t>
              </a: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 (</a:t>
              </a:r>
              <a:r>
                <a:rPr lang="ko-KR" alt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실시간 자동 실행</a:t>
              </a: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)</a:t>
              </a:r>
              <a:endParaRPr lang="en-US" sz="900" dirty="0">
                <a:latin typeface="+mn-ea"/>
              </a:endParaRPr>
            </a:p>
          </p:txBody>
        </p:sp>
        <p:sp>
          <p:nvSpPr>
            <p:cNvPr id="40" name="Shape 9"/>
            <p:cNvSpPr/>
            <p:nvPr/>
          </p:nvSpPr>
          <p:spPr>
            <a:xfrm>
              <a:off x="5248257" y="2412258"/>
              <a:ext cx="3597439" cy="1089775"/>
            </a:xfrm>
            <a:prstGeom prst="roundRect">
              <a:avLst>
                <a:gd name="adj" fmla="val 5228"/>
              </a:avLst>
            </a:prstGeom>
            <a:solidFill>
              <a:srgbClr val="E2E4E9"/>
            </a:solidFill>
            <a:ln w="7620">
              <a:solidFill>
                <a:srgbClr val="C8CACF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Text 10"/>
            <p:cNvSpPr/>
            <p:nvPr/>
          </p:nvSpPr>
          <p:spPr>
            <a:xfrm>
              <a:off x="5387009" y="2504746"/>
              <a:ext cx="1955746" cy="2119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ko-KR" altLang="en-US" sz="1050" b="1" dirty="0">
                  <a:solidFill>
                    <a:srgbClr val="52586B"/>
                  </a:solidFill>
                  <a:latin typeface="+mn-ea"/>
                  <a:cs typeface="Mona Sans Semi Bold" pitchFamily="34" charset="-120"/>
                </a:rPr>
                <a:t>대시보드</a:t>
              </a:r>
              <a:r>
                <a:rPr lang="en-US" sz="1050" b="1" dirty="0">
                  <a:solidFill>
                    <a:srgbClr val="52586B"/>
                  </a:solidFill>
                  <a:latin typeface="+mn-ea"/>
                  <a:cs typeface="Mona Sans Semi Bold" pitchFamily="34" charset="-120"/>
                </a:rPr>
                <a:t> 시각화</a:t>
              </a:r>
              <a:endParaRPr lang="en-US" sz="1050" b="1" dirty="0">
                <a:latin typeface="+mn-ea"/>
              </a:endParaRPr>
            </a:p>
          </p:txBody>
        </p:sp>
        <p:sp>
          <p:nvSpPr>
            <p:cNvPr id="42" name="Text 11"/>
            <p:cNvSpPr/>
            <p:nvPr/>
          </p:nvSpPr>
          <p:spPr>
            <a:xfrm>
              <a:off x="5387009" y="2818429"/>
              <a:ext cx="3910031" cy="216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900" dirty="0" err="1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실시간</a:t>
              </a: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 API 응답 처리</a:t>
              </a:r>
              <a:endParaRPr lang="en-US" sz="900" dirty="0">
                <a:latin typeface="+mn-ea"/>
              </a:endParaRPr>
            </a:p>
          </p:txBody>
        </p:sp>
        <p:sp>
          <p:nvSpPr>
            <p:cNvPr id="43" name="Text 12"/>
            <p:cNvSpPr/>
            <p:nvPr/>
          </p:nvSpPr>
          <p:spPr>
            <a:xfrm>
              <a:off x="5387009" y="3087612"/>
              <a:ext cx="3910031" cy="216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HTML 기반 대시보드: 진행률, 불량률, 작업시간, 히트맵</a:t>
              </a:r>
              <a:endParaRPr lang="en-US" sz="900" dirty="0">
                <a:latin typeface="+mn-ea"/>
              </a:endParaRPr>
            </a:p>
          </p:txBody>
        </p:sp>
        <p:sp>
          <p:nvSpPr>
            <p:cNvPr id="44" name="Shape 13"/>
            <p:cNvSpPr/>
            <p:nvPr/>
          </p:nvSpPr>
          <p:spPr>
            <a:xfrm>
              <a:off x="5248257" y="4803186"/>
              <a:ext cx="3597439" cy="1089775"/>
            </a:xfrm>
            <a:prstGeom prst="roundRect">
              <a:avLst>
                <a:gd name="adj" fmla="val 5228"/>
              </a:avLst>
            </a:prstGeom>
            <a:solidFill>
              <a:srgbClr val="E2E4E9"/>
            </a:solidFill>
            <a:ln w="7620">
              <a:solidFill>
                <a:srgbClr val="C8CACF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14"/>
            <p:cNvSpPr/>
            <p:nvPr/>
          </p:nvSpPr>
          <p:spPr>
            <a:xfrm>
              <a:off x="5384011" y="4878479"/>
              <a:ext cx="1673323" cy="2119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050" b="1" dirty="0">
                  <a:solidFill>
                    <a:srgbClr val="52586B"/>
                  </a:solidFill>
                  <a:latin typeface="+mn-ea"/>
                  <a:cs typeface="Mona Sans Semi Bold" pitchFamily="34" charset="-120"/>
                </a:rPr>
                <a:t>경고/알림 시스템</a:t>
              </a:r>
              <a:endParaRPr lang="en-US" sz="1050" b="1" dirty="0">
                <a:latin typeface="+mn-ea"/>
              </a:endParaRPr>
            </a:p>
          </p:txBody>
        </p:sp>
        <p:sp>
          <p:nvSpPr>
            <p:cNvPr id="46" name="Text 15"/>
            <p:cNvSpPr/>
            <p:nvPr/>
          </p:nvSpPr>
          <p:spPr>
            <a:xfrm>
              <a:off x="5387009" y="5237102"/>
              <a:ext cx="3910031" cy="216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ko-KR" alt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작업누락</a:t>
              </a:r>
              <a:r>
                <a:rPr lang="en-US" altLang="ko-KR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, </a:t>
              </a:r>
              <a:r>
                <a:rPr lang="ko-KR" altLang="en-US" sz="900" dirty="0" err="1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누락률</a:t>
              </a: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 </a:t>
              </a:r>
              <a:r>
                <a:rPr lang="ko-KR" altLang="en-US" sz="900" dirty="0" err="1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카톡</a:t>
              </a: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 자동 </a:t>
              </a:r>
              <a:r>
                <a:rPr lang="en-US" sz="900" dirty="0" err="1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전송</a:t>
              </a: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 </a:t>
              </a:r>
              <a:endParaRPr lang="en-US" sz="900" dirty="0">
                <a:latin typeface="+mn-ea"/>
              </a:endParaRPr>
            </a:p>
          </p:txBody>
        </p:sp>
        <p:sp>
          <p:nvSpPr>
            <p:cNvPr id="47" name="Text 16"/>
            <p:cNvSpPr/>
            <p:nvPr/>
          </p:nvSpPr>
          <p:spPr>
            <a:xfrm>
              <a:off x="5387009" y="5535390"/>
              <a:ext cx="3910031" cy="216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카카오톡 챗봇 연동 고려 (S/N </a:t>
              </a:r>
              <a:r>
                <a:rPr lang="en-US" sz="900" dirty="0" err="1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조회형</a:t>
              </a:r>
              <a:r>
                <a:rPr lang="en-US" sz="900" dirty="0">
                  <a:solidFill>
                    <a:srgbClr val="52586B"/>
                  </a:solidFill>
                  <a:latin typeface="+mn-ea"/>
                  <a:cs typeface="Funnel Sans" pitchFamily="34" charset="-120"/>
                </a:rPr>
                <a:t>)</a:t>
              </a:r>
              <a:endParaRPr lang="en-US" sz="900" dirty="0">
                <a:latin typeface="+mn-ea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1249" y="4874301"/>
              <a:ext cx="662413" cy="76956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9355" y="4869514"/>
              <a:ext cx="600648" cy="91351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27B0C8A-F80A-0CCF-CD56-31F469B23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90" y="3249387"/>
            <a:ext cx="5139316" cy="2976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00BD3-29C5-2F3B-5DBE-4D4FC9DB9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89" y="678016"/>
            <a:ext cx="5143139" cy="257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B5BF4-2446-E395-6087-D0C6BBDE9D0A}"/>
              </a:ext>
            </a:extLst>
          </p:cNvPr>
          <p:cNvSpPr txBox="1"/>
          <p:nvPr/>
        </p:nvSpPr>
        <p:spPr>
          <a:xfrm>
            <a:off x="5652162" y="5913734"/>
            <a:ext cx="21142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6"/>
              </a:rPr>
              <a:t>GST </a:t>
            </a:r>
            <a:r>
              <a:rPr lang="ko-KR" altLang="en-US" sz="1200" dirty="0">
                <a:hlinkClick r:id="rId6"/>
              </a:rPr>
              <a:t>통합 대시보드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39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436479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운영 효과</a:t>
            </a:r>
            <a:br>
              <a:rPr lang="en-US" altLang="ko-KR" sz="2400" dirty="0"/>
            </a:br>
            <a:endParaRPr lang="ko-KR" altLang="en-US" sz="24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3FA1A9C6-EDB8-EA04-A1D5-95A8ADABE5AC}"/>
              </a:ext>
            </a:extLst>
          </p:cNvPr>
          <p:cNvGrpSpPr/>
          <p:nvPr/>
        </p:nvGrpSpPr>
        <p:grpSpPr>
          <a:xfrm>
            <a:off x="539552" y="521366"/>
            <a:ext cx="4475845" cy="5419400"/>
            <a:chOff x="1844163" y="868787"/>
            <a:chExt cx="5455674" cy="5120425"/>
          </a:xfrm>
        </p:grpSpPr>
        <p:grpSp>
          <p:nvGrpSpPr>
            <p:cNvPr id="193" name="Group 7">
              <a:extLst>
                <a:ext uri="{FF2B5EF4-FFF2-40B4-BE49-F238E27FC236}">
                  <a16:creationId xmlns:a16="http://schemas.microsoft.com/office/drawing/2014/main" id="{8275683A-45C2-F8CA-2623-8DFF7D7BEA71}"/>
                </a:ext>
              </a:extLst>
            </p:cNvPr>
            <p:cNvGrpSpPr/>
            <p:nvPr/>
          </p:nvGrpSpPr>
          <p:grpSpPr>
            <a:xfrm>
              <a:off x="5778658" y="1548953"/>
              <a:ext cx="1521179" cy="4269346"/>
              <a:chOff x="4185633" y="1046408"/>
              <a:chExt cx="1521179" cy="4269346"/>
            </a:xfrm>
          </p:grpSpPr>
          <p:sp>
            <p:nvSpPr>
              <p:cNvPr id="258" name="Rounded Rectangle 1">
                <a:extLst>
                  <a:ext uri="{FF2B5EF4-FFF2-40B4-BE49-F238E27FC236}">
                    <a16:creationId xmlns:a16="http://schemas.microsoft.com/office/drawing/2014/main" id="{DFD619B0-76C2-762F-839E-98808918606E}"/>
                  </a:ext>
                </a:extLst>
              </p:cNvPr>
              <p:cNvSpPr/>
              <p:nvPr/>
            </p:nvSpPr>
            <p:spPr>
              <a:xfrm>
                <a:off x="4824242" y="1046408"/>
                <a:ext cx="882568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68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68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solidFill>
                <a:srgbClr val="95BD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9" name="Rounded Rectangle 2">
                <a:extLst>
                  <a:ext uri="{FF2B5EF4-FFF2-40B4-BE49-F238E27FC236}">
                    <a16:creationId xmlns:a16="http://schemas.microsoft.com/office/drawing/2014/main" id="{895B0224-1A0A-DC2D-A849-0F022000EFC8}"/>
                  </a:ext>
                </a:extLst>
              </p:cNvPr>
              <p:cNvSpPr/>
              <p:nvPr/>
            </p:nvSpPr>
            <p:spPr>
              <a:xfrm>
                <a:off x="5168682" y="1684996"/>
                <a:ext cx="237761" cy="3630758"/>
              </a:xfrm>
              <a:custGeom>
                <a:avLst/>
                <a:gdLst/>
                <a:ahLst/>
                <a:cxnLst/>
                <a:rect l="0" t="0" r="0" b="0"/>
                <a:pathLst>
                  <a:path w="237761" h="3630758">
                    <a:moveTo>
                      <a:pt x="203280" y="460439"/>
                    </a:moveTo>
                    <a:lnTo>
                      <a:pt x="0" y="257158"/>
                    </a:lnTo>
                    <a:lnTo>
                      <a:pt x="0" y="0"/>
                    </a:lnTo>
                    <a:lnTo>
                      <a:pt x="237761" y="0"/>
                    </a:lnTo>
                    <a:lnTo>
                      <a:pt x="237761" y="3630758"/>
                    </a:lnTo>
                    <a:lnTo>
                      <a:pt x="0" y="3630758"/>
                    </a:lnTo>
                    <a:lnTo>
                      <a:pt x="0" y="460439"/>
                    </a:lnTo>
                    <a:close/>
                  </a:path>
                </a:pathLst>
              </a:custGeom>
              <a:solidFill>
                <a:srgbClr val="95BD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60" name="Rounded Rectangle 3">
                <a:extLst>
                  <a:ext uri="{FF2B5EF4-FFF2-40B4-BE49-F238E27FC236}">
                    <a16:creationId xmlns:a16="http://schemas.microsoft.com/office/drawing/2014/main" id="{EDC90DAD-B75F-17FA-0F30-A7AAB898498B}"/>
                  </a:ext>
                </a:extLst>
              </p:cNvPr>
              <p:cNvSpPr/>
              <p:nvPr/>
            </p:nvSpPr>
            <p:spPr>
              <a:xfrm>
                <a:off x="4185633" y="1046408"/>
                <a:ext cx="1277218" cy="4269346"/>
              </a:xfrm>
              <a:custGeom>
                <a:avLst/>
                <a:gdLst/>
                <a:ahLst/>
                <a:cxnLst/>
                <a:rect l="0" t="0" r="0" b="0"/>
                <a:pathLst>
                  <a:path w="1277218" h="4269346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8" y="638608"/>
                    </a:lnTo>
                    <a:lnTo>
                      <a:pt x="983024" y="638608"/>
                    </a:lnTo>
                    <a:lnTo>
                      <a:pt x="983024" y="895725"/>
                    </a:lnTo>
                    <a:lnTo>
                      <a:pt x="547720" y="460419"/>
                    </a:lnTo>
                    <a:lnTo>
                      <a:pt x="303758" y="460419"/>
                    </a:lnTo>
                    <a:lnTo>
                      <a:pt x="125569" y="638608"/>
                    </a:lnTo>
                    <a:close/>
                    <a:moveTo>
                      <a:pt x="885959" y="1099028"/>
                    </a:moveTo>
                    <a:lnTo>
                      <a:pt x="983024" y="1099028"/>
                    </a:lnTo>
                    <a:lnTo>
                      <a:pt x="983024" y="4269346"/>
                    </a:lnTo>
                    <a:lnTo>
                      <a:pt x="885959" y="4269346"/>
                    </a:lnTo>
                    <a:close/>
                  </a:path>
                </a:pathLst>
              </a:custGeom>
              <a:solidFill>
                <a:srgbClr val="95BD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61" name="Rounded Rectangle 4">
                <a:extLst>
                  <a:ext uri="{FF2B5EF4-FFF2-40B4-BE49-F238E27FC236}">
                    <a16:creationId xmlns:a16="http://schemas.microsoft.com/office/drawing/2014/main" id="{864A159A-5F23-A8C9-654E-89D0341DADD5}"/>
                  </a:ext>
                </a:extLst>
              </p:cNvPr>
              <p:cNvSpPr/>
              <p:nvPr/>
            </p:nvSpPr>
            <p:spPr>
              <a:xfrm>
                <a:off x="4824242" y="1046408"/>
                <a:ext cx="882570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70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70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noFill/>
              <a:ln w="5232">
                <a:solidFill>
                  <a:srgbClr val="95BD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62" name="Rounded Rectangle 5">
                <a:extLst>
                  <a:ext uri="{FF2B5EF4-FFF2-40B4-BE49-F238E27FC236}">
                    <a16:creationId xmlns:a16="http://schemas.microsoft.com/office/drawing/2014/main" id="{BAD33C37-8C6F-3BCE-A0E4-E0FF3FE173FF}"/>
                  </a:ext>
                </a:extLst>
              </p:cNvPr>
              <p:cNvSpPr/>
              <p:nvPr/>
            </p:nvSpPr>
            <p:spPr>
              <a:xfrm>
                <a:off x="5168682" y="1684996"/>
                <a:ext cx="237761" cy="3630758"/>
              </a:xfrm>
              <a:custGeom>
                <a:avLst/>
                <a:gdLst/>
                <a:ahLst/>
                <a:cxnLst/>
                <a:rect l="0" t="0" r="0" b="0"/>
                <a:pathLst>
                  <a:path w="237761" h="3630758">
                    <a:moveTo>
                      <a:pt x="203280" y="460439"/>
                    </a:moveTo>
                    <a:lnTo>
                      <a:pt x="0" y="257158"/>
                    </a:lnTo>
                    <a:lnTo>
                      <a:pt x="0" y="0"/>
                    </a:lnTo>
                    <a:lnTo>
                      <a:pt x="237761" y="0"/>
                    </a:lnTo>
                    <a:lnTo>
                      <a:pt x="237761" y="3630758"/>
                    </a:lnTo>
                    <a:lnTo>
                      <a:pt x="0" y="3630758"/>
                    </a:lnTo>
                    <a:lnTo>
                      <a:pt x="0" y="460439"/>
                    </a:lnTo>
                    <a:close/>
                  </a:path>
                </a:pathLst>
              </a:custGeom>
              <a:noFill/>
              <a:ln w="5232">
                <a:solidFill>
                  <a:srgbClr val="95BD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63" name="Rounded Rectangle 6">
                <a:extLst>
                  <a:ext uri="{FF2B5EF4-FFF2-40B4-BE49-F238E27FC236}">
                    <a16:creationId xmlns:a16="http://schemas.microsoft.com/office/drawing/2014/main" id="{07D94C51-A76F-9156-5841-08363EC53499}"/>
                  </a:ext>
                </a:extLst>
              </p:cNvPr>
              <p:cNvSpPr/>
              <p:nvPr/>
            </p:nvSpPr>
            <p:spPr>
              <a:xfrm>
                <a:off x="4185633" y="1046408"/>
                <a:ext cx="1277216" cy="4269346"/>
              </a:xfrm>
              <a:custGeom>
                <a:avLst/>
                <a:gdLst/>
                <a:ahLst/>
                <a:cxnLst/>
                <a:rect l="0" t="0" r="0" b="0"/>
                <a:pathLst>
                  <a:path w="1277216" h="4269346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6" y="638608"/>
                    </a:lnTo>
                    <a:lnTo>
                      <a:pt x="983026" y="638608"/>
                    </a:lnTo>
                    <a:lnTo>
                      <a:pt x="983026" y="895724"/>
                    </a:lnTo>
                    <a:lnTo>
                      <a:pt x="547720" y="460419"/>
                    </a:lnTo>
                    <a:lnTo>
                      <a:pt x="303758" y="460419"/>
                    </a:lnTo>
                    <a:lnTo>
                      <a:pt x="125569" y="638608"/>
                    </a:lnTo>
                    <a:close/>
                    <a:moveTo>
                      <a:pt x="885959" y="1099027"/>
                    </a:moveTo>
                    <a:lnTo>
                      <a:pt x="983026" y="1099027"/>
                    </a:lnTo>
                    <a:lnTo>
                      <a:pt x="983026" y="4269346"/>
                    </a:lnTo>
                    <a:lnTo>
                      <a:pt x="885959" y="4269346"/>
                    </a:lnTo>
                    <a:close/>
                  </a:path>
                </a:pathLst>
              </a:custGeom>
              <a:noFill/>
              <a:ln w="5232">
                <a:solidFill>
                  <a:srgbClr val="95BD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4" name="Group 14">
              <a:extLst>
                <a:ext uri="{FF2B5EF4-FFF2-40B4-BE49-F238E27FC236}">
                  <a16:creationId xmlns:a16="http://schemas.microsoft.com/office/drawing/2014/main" id="{709DC686-D8BA-104D-927F-E1F2A7B107C7}"/>
                </a:ext>
              </a:extLst>
            </p:cNvPr>
            <p:cNvGrpSpPr/>
            <p:nvPr/>
          </p:nvGrpSpPr>
          <p:grpSpPr>
            <a:xfrm>
              <a:off x="5443808" y="2009373"/>
              <a:ext cx="1521179" cy="3808926"/>
              <a:chOff x="3850783" y="1506828"/>
              <a:chExt cx="1521179" cy="3808926"/>
            </a:xfrm>
          </p:grpSpPr>
          <p:sp>
            <p:nvSpPr>
              <p:cNvPr id="252" name="Rounded Rectangle 8">
                <a:extLst>
                  <a:ext uri="{FF2B5EF4-FFF2-40B4-BE49-F238E27FC236}">
                    <a16:creationId xmlns:a16="http://schemas.microsoft.com/office/drawing/2014/main" id="{FAE0644B-DE5C-7FAA-3880-2E18F2CA6EE3}"/>
                  </a:ext>
                </a:extLst>
              </p:cNvPr>
              <p:cNvSpPr/>
              <p:nvPr/>
            </p:nvSpPr>
            <p:spPr>
              <a:xfrm>
                <a:off x="4489392" y="1506828"/>
                <a:ext cx="882568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68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68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solidFill>
                <a:srgbClr val="639E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3" name="Rounded Rectangle 9">
                <a:extLst>
                  <a:ext uri="{FF2B5EF4-FFF2-40B4-BE49-F238E27FC236}">
                    <a16:creationId xmlns:a16="http://schemas.microsoft.com/office/drawing/2014/main" id="{D578D6F3-19DF-9272-EA38-BA1653FA1E21}"/>
                  </a:ext>
                </a:extLst>
              </p:cNvPr>
              <p:cNvSpPr/>
              <p:nvPr/>
            </p:nvSpPr>
            <p:spPr>
              <a:xfrm>
                <a:off x="4833807" y="2145437"/>
                <a:ext cx="237788" cy="3170317"/>
              </a:xfrm>
              <a:custGeom>
                <a:avLst/>
                <a:gdLst/>
                <a:ahLst/>
                <a:cxnLst/>
                <a:rect l="0" t="0" r="0" b="0"/>
                <a:pathLst>
                  <a:path w="237788" h="3170317">
                    <a:moveTo>
                      <a:pt x="203308" y="460419"/>
                    </a:moveTo>
                    <a:lnTo>
                      <a:pt x="0" y="257110"/>
                    </a:lnTo>
                    <a:lnTo>
                      <a:pt x="0" y="0"/>
                    </a:lnTo>
                    <a:lnTo>
                      <a:pt x="237788" y="0"/>
                    </a:lnTo>
                    <a:lnTo>
                      <a:pt x="237788" y="3170317"/>
                    </a:lnTo>
                    <a:lnTo>
                      <a:pt x="0" y="3170317"/>
                    </a:lnTo>
                    <a:lnTo>
                      <a:pt x="0" y="460419"/>
                    </a:lnTo>
                    <a:close/>
                  </a:path>
                </a:pathLst>
              </a:custGeom>
              <a:solidFill>
                <a:srgbClr val="639E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4" name="Rounded Rectangle 10">
                <a:extLst>
                  <a:ext uri="{FF2B5EF4-FFF2-40B4-BE49-F238E27FC236}">
                    <a16:creationId xmlns:a16="http://schemas.microsoft.com/office/drawing/2014/main" id="{15C294E4-7007-8DC5-F6E1-04095E43C27C}"/>
                  </a:ext>
                </a:extLst>
              </p:cNvPr>
              <p:cNvSpPr/>
              <p:nvPr/>
            </p:nvSpPr>
            <p:spPr>
              <a:xfrm>
                <a:off x="3850783" y="1506828"/>
                <a:ext cx="1277218" cy="3808926"/>
              </a:xfrm>
              <a:custGeom>
                <a:avLst/>
                <a:gdLst/>
                <a:ahLst/>
                <a:cxnLst/>
                <a:rect l="0" t="0" r="0" b="0"/>
                <a:pathLst>
                  <a:path w="1277218" h="3808926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8" y="638608"/>
                    </a:lnTo>
                    <a:lnTo>
                      <a:pt x="983024" y="638608"/>
                    </a:lnTo>
                    <a:lnTo>
                      <a:pt x="983024" y="895725"/>
                    </a:lnTo>
                    <a:lnTo>
                      <a:pt x="547720" y="460419"/>
                    </a:lnTo>
                    <a:lnTo>
                      <a:pt x="303764" y="460419"/>
                    </a:lnTo>
                    <a:lnTo>
                      <a:pt x="125575" y="638608"/>
                    </a:lnTo>
                    <a:close/>
                    <a:moveTo>
                      <a:pt x="885903" y="1099028"/>
                    </a:moveTo>
                    <a:lnTo>
                      <a:pt x="983024" y="1099028"/>
                    </a:lnTo>
                    <a:lnTo>
                      <a:pt x="983024" y="3808926"/>
                    </a:lnTo>
                    <a:lnTo>
                      <a:pt x="885959" y="3808926"/>
                    </a:lnTo>
                    <a:lnTo>
                      <a:pt x="885896" y="3808926"/>
                    </a:lnTo>
                    <a:close/>
                  </a:path>
                </a:pathLst>
              </a:custGeom>
              <a:solidFill>
                <a:srgbClr val="639E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5" name="Rounded Rectangle 11">
                <a:extLst>
                  <a:ext uri="{FF2B5EF4-FFF2-40B4-BE49-F238E27FC236}">
                    <a16:creationId xmlns:a16="http://schemas.microsoft.com/office/drawing/2014/main" id="{17035AA5-1A91-310D-7A4F-51C7D9CD79BF}"/>
                  </a:ext>
                </a:extLst>
              </p:cNvPr>
              <p:cNvSpPr/>
              <p:nvPr/>
            </p:nvSpPr>
            <p:spPr>
              <a:xfrm>
                <a:off x="4489392" y="1506828"/>
                <a:ext cx="882570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70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70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noFill/>
              <a:ln w="5232">
                <a:solidFill>
                  <a:srgbClr val="639E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6" name="Rounded Rectangle 12">
                <a:extLst>
                  <a:ext uri="{FF2B5EF4-FFF2-40B4-BE49-F238E27FC236}">
                    <a16:creationId xmlns:a16="http://schemas.microsoft.com/office/drawing/2014/main" id="{485C8D29-E02A-5FA1-54CF-AEFD9B9AA877}"/>
                  </a:ext>
                </a:extLst>
              </p:cNvPr>
              <p:cNvSpPr/>
              <p:nvPr/>
            </p:nvSpPr>
            <p:spPr>
              <a:xfrm>
                <a:off x="4833807" y="2145437"/>
                <a:ext cx="237788" cy="3170317"/>
              </a:xfrm>
              <a:custGeom>
                <a:avLst/>
                <a:gdLst/>
                <a:ahLst/>
                <a:cxnLst/>
                <a:rect l="0" t="0" r="0" b="0"/>
                <a:pathLst>
                  <a:path w="237788" h="3170317">
                    <a:moveTo>
                      <a:pt x="203308" y="460419"/>
                    </a:moveTo>
                    <a:lnTo>
                      <a:pt x="0" y="257110"/>
                    </a:lnTo>
                    <a:lnTo>
                      <a:pt x="0" y="0"/>
                    </a:lnTo>
                    <a:lnTo>
                      <a:pt x="237788" y="0"/>
                    </a:lnTo>
                    <a:lnTo>
                      <a:pt x="237788" y="3170317"/>
                    </a:lnTo>
                    <a:lnTo>
                      <a:pt x="0" y="3170317"/>
                    </a:lnTo>
                    <a:lnTo>
                      <a:pt x="0" y="460419"/>
                    </a:lnTo>
                    <a:close/>
                  </a:path>
                </a:pathLst>
              </a:custGeom>
              <a:noFill/>
              <a:ln w="5232">
                <a:solidFill>
                  <a:srgbClr val="639E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7" name="Rounded Rectangle 13">
                <a:extLst>
                  <a:ext uri="{FF2B5EF4-FFF2-40B4-BE49-F238E27FC236}">
                    <a16:creationId xmlns:a16="http://schemas.microsoft.com/office/drawing/2014/main" id="{9BD432A8-7CA9-70AD-AC3E-BB12B8BE2E0B}"/>
                  </a:ext>
                </a:extLst>
              </p:cNvPr>
              <p:cNvSpPr/>
              <p:nvPr/>
            </p:nvSpPr>
            <p:spPr>
              <a:xfrm>
                <a:off x="3850783" y="1506828"/>
                <a:ext cx="1277216" cy="3808926"/>
              </a:xfrm>
              <a:custGeom>
                <a:avLst/>
                <a:gdLst/>
                <a:ahLst/>
                <a:cxnLst/>
                <a:rect l="0" t="0" r="0" b="0"/>
                <a:pathLst>
                  <a:path w="1277216" h="3808926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6" y="638608"/>
                    </a:lnTo>
                    <a:lnTo>
                      <a:pt x="983026" y="638608"/>
                    </a:lnTo>
                    <a:lnTo>
                      <a:pt x="983026" y="895724"/>
                    </a:lnTo>
                    <a:lnTo>
                      <a:pt x="547720" y="460419"/>
                    </a:lnTo>
                    <a:lnTo>
                      <a:pt x="303764" y="460419"/>
                    </a:lnTo>
                    <a:lnTo>
                      <a:pt x="125575" y="638608"/>
                    </a:lnTo>
                    <a:close/>
                    <a:moveTo>
                      <a:pt x="885903" y="1099027"/>
                    </a:moveTo>
                    <a:lnTo>
                      <a:pt x="983026" y="1099027"/>
                    </a:lnTo>
                    <a:lnTo>
                      <a:pt x="983026" y="3808926"/>
                    </a:lnTo>
                    <a:lnTo>
                      <a:pt x="885962" y="3808926"/>
                    </a:lnTo>
                    <a:lnTo>
                      <a:pt x="885895" y="3808926"/>
                    </a:lnTo>
                    <a:close/>
                    <a:moveTo>
                      <a:pt x="885962" y="1099028"/>
                    </a:moveTo>
                    <a:lnTo>
                      <a:pt x="885962" y="3808926"/>
                    </a:lnTo>
                  </a:path>
                </a:pathLst>
              </a:custGeom>
              <a:noFill/>
              <a:ln w="5232">
                <a:solidFill>
                  <a:srgbClr val="639E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5" name="Group 21">
              <a:extLst>
                <a:ext uri="{FF2B5EF4-FFF2-40B4-BE49-F238E27FC236}">
                  <a16:creationId xmlns:a16="http://schemas.microsoft.com/office/drawing/2014/main" id="{831F98BE-3D6B-AB38-2435-C747D8875909}"/>
                </a:ext>
              </a:extLst>
            </p:cNvPr>
            <p:cNvGrpSpPr/>
            <p:nvPr/>
          </p:nvGrpSpPr>
          <p:grpSpPr>
            <a:xfrm>
              <a:off x="5108964" y="2469792"/>
              <a:ext cx="1521172" cy="3348507"/>
              <a:chOff x="3515939" y="1967247"/>
              <a:chExt cx="1521172" cy="3348507"/>
            </a:xfrm>
          </p:grpSpPr>
          <p:sp>
            <p:nvSpPr>
              <p:cNvPr id="246" name="Rounded Rectangle 15">
                <a:extLst>
                  <a:ext uri="{FF2B5EF4-FFF2-40B4-BE49-F238E27FC236}">
                    <a16:creationId xmlns:a16="http://schemas.microsoft.com/office/drawing/2014/main" id="{B37A6298-622C-E1ED-B6CC-93B38FE439F6}"/>
                  </a:ext>
                </a:extLst>
              </p:cNvPr>
              <p:cNvSpPr/>
              <p:nvPr/>
            </p:nvSpPr>
            <p:spPr>
              <a:xfrm>
                <a:off x="4154541" y="1967247"/>
                <a:ext cx="882568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68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68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solidFill>
                <a:srgbClr val="4E8EF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7" name="Rounded Rectangle 16">
                <a:extLst>
                  <a:ext uri="{FF2B5EF4-FFF2-40B4-BE49-F238E27FC236}">
                    <a16:creationId xmlns:a16="http://schemas.microsoft.com/office/drawing/2014/main" id="{5C9601A0-B7DF-3A54-4672-FC1CF6811CF7}"/>
                  </a:ext>
                </a:extLst>
              </p:cNvPr>
              <p:cNvSpPr/>
              <p:nvPr/>
            </p:nvSpPr>
            <p:spPr>
              <a:xfrm>
                <a:off x="4499018" y="2605856"/>
                <a:ext cx="237720" cy="2709897"/>
              </a:xfrm>
              <a:custGeom>
                <a:avLst/>
                <a:gdLst/>
                <a:ahLst/>
                <a:cxnLst/>
                <a:rect l="0" t="0" r="0" b="0"/>
                <a:pathLst>
                  <a:path w="237720" h="2709897">
                    <a:moveTo>
                      <a:pt x="0" y="460419"/>
                    </a:moveTo>
                    <a:lnTo>
                      <a:pt x="203236" y="460419"/>
                    </a:lnTo>
                    <a:lnTo>
                      <a:pt x="0" y="257182"/>
                    </a:lnTo>
                    <a:lnTo>
                      <a:pt x="0" y="0"/>
                    </a:lnTo>
                    <a:lnTo>
                      <a:pt x="237720" y="0"/>
                    </a:lnTo>
                    <a:lnTo>
                      <a:pt x="237720" y="2709897"/>
                    </a:lnTo>
                    <a:lnTo>
                      <a:pt x="0" y="2709897"/>
                    </a:lnTo>
                    <a:close/>
                  </a:path>
                </a:pathLst>
              </a:custGeom>
              <a:solidFill>
                <a:srgbClr val="4E8EF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8" name="Rounded Rectangle 17">
                <a:extLst>
                  <a:ext uri="{FF2B5EF4-FFF2-40B4-BE49-F238E27FC236}">
                    <a16:creationId xmlns:a16="http://schemas.microsoft.com/office/drawing/2014/main" id="{D75E7256-466D-F5C1-15D8-7D0F145CC293}"/>
                  </a:ext>
                </a:extLst>
              </p:cNvPr>
              <p:cNvSpPr/>
              <p:nvPr/>
            </p:nvSpPr>
            <p:spPr>
              <a:xfrm>
                <a:off x="3515939" y="1967247"/>
                <a:ext cx="1277218" cy="3348507"/>
              </a:xfrm>
              <a:custGeom>
                <a:avLst/>
                <a:gdLst/>
                <a:ahLst/>
                <a:cxnLst/>
                <a:rect l="0" t="0" r="0" b="0"/>
                <a:pathLst>
                  <a:path w="1277218" h="3348507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8" y="638608"/>
                    </a:lnTo>
                    <a:lnTo>
                      <a:pt x="983024" y="638608"/>
                    </a:lnTo>
                    <a:lnTo>
                      <a:pt x="983024" y="895732"/>
                    </a:lnTo>
                    <a:lnTo>
                      <a:pt x="547713" y="460419"/>
                    </a:lnTo>
                    <a:lnTo>
                      <a:pt x="303751" y="460419"/>
                    </a:lnTo>
                    <a:lnTo>
                      <a:pt x="125562" y="638608"/>
                    </a:lnTo>
                    <a:close/>
                    <a:moveTo>
                      <a:pt x="885952" y="1099028"/>
                    </a:moveTo>
                    <a:lnTo>
                      <a:pt x="983024" y="1099028"/>
                    </a:lnTo>
                    <a:lnTo>
                      <a:pt x="983017" y="3348507"/>
                    </a:lnTo>
                    <a:lnTo>
                      <a:pt x="885952" y="3348507"/>
                    </a:lnTo>
                    <a:close/>
                  </a:path>
                </a:pathLst>
              </a:custGeom>
              <a:solidFill>
                <a:srgbClr val="4E8EF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9" name="Rounded Rectangle 18">
                <a:extLst>
                  <a:ext uri="{FF2B5EF4-FFF2-40B4-BE49-F238E27FC236}">
                    <a16:creationId xmlns:a16="http://schemas.microsoft.com/office/drawing/2014/main" id="{0308412A-7553-5A97-E45B-B2040FABDF19}"/>
                  </a:ext>
                </a:extLst>
              </p:cNvPr>
              <p:cNvSpPr/>
              <p:nvPr/>
            </p:nvSpPr>
            <p:spPr>
              <a:xfrm>
                <a:off x="4154541" y="1967247"/>
                <a:ext cx="882570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70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70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noFill/>
              <a:ln w="5232">
                <a:solidFill>
                  <a:srgbClr val="4E8EF5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0" name="Rounded Rectangle 19">
                <a:extLst>
                  <a:ext uri="{FF2B5EF4-FFF2-40B4-BE49-F238E27FC236}">
                    <a16:creationId xmlns:a16="http://schemas.microsoft.com/office/drawing/2014/main" id="{853DA2C6-8E2C-329E-35CA-49241FF0127B}"/>
                  </a:ext>
                </a:extLst>
              </p:cNvPr>
              <p:cNvSpPr/>
              <p:nvPr/>
            </p:nvSpPr>
            <p:spPr>
              <a:xfrm>
                <a:off x="4499018" y="2605856"/>
                <a:ext cx="237720" cy="2709897"/>
              </a:xfrm>
              <a:custGeom>
                <a:avLst/>
                <a:gdLst/>
                <a:ahLst/>
                <a:cxnLst/>
                <a:rect l="0" t="0" r="0" b="0"/>
                <a:pathLst>
                  <a:path w="237720" h="2709897">
                    <a:moveTo>
                      <a:pt x="0" y="460419"/>
                    </a:moveTo>
                    <a:lnTo>
                      <a:pt x="203236" y="460419"/>
                    </a:lnTo>
                    <a:lnTo>
                      <a:pt x="0" y="257182"/>
                    </a:lnTo>
                    <a:lnTo>
                      <a:pt x="0" y="0"/>
                    </a:lnTo>
                    <a:lnTo>
                      <a:pt x="237720" y="0"/>
                    </a:lnTo>
                    <a:lnTo>
                      <a:pt x="237720" y="2709897"/>
                    </a:lnTo>
                    <a:lnTo>
                      <a:pt x="0" y="2709897"/>
                    </a:lnTo>
                    <a:close/>
                  </a:path>
                </a:pathLst>
              </a:custGeom>
              <a:noFill/>
              <a:ln w="5232">
                <a:solidFill>
                  <a:srgbClr val="4E8EF5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1" name="Rounded Rectangle 20">
                <a:extLst>
                  <a:ext uri="{FF2B5EF4-FFF2-40B4-BE49-F238E27FC236}">
                    <a16:creationId xmlns:a16="http://schemas.microsoft.com/office/drawing/2014/main" id="{BFB5C84A-8389-A4A7-A372-32548579FBC7}"/>
                  </a:ext>
                </a:extLst>
              </p:cNvPr>
              <p:cNvSpPr/>
              <p:nvPr/>
            </p:nvSpPr>
            <p:spPr>
              <a:xfrm>
                <a:off x="3515939" y="1967247"/>
                <a:ext cx="1277216" cy="3348507"/>
              </a:xfrm>
              <a:custGeom>
                <a:avLst/>
                <a:gdLst/>
                <a:ahLst/>
                <a:cxnLst/>
                <a:rect l="0" t="0" r="0" b="0"/>
                <a:pathLst>
                  <a:path w="1277216" h="3348507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6" y="638608"/>
                    </a:lnTo>
                    <a:lnTo>
                      <a:pt x="983026" y="638608"/>
                    </a:lnTo>
                    <a:lnTo>
                      <a:pt x="983025" y="895731"/>
                    </a:lnTo>
                    <a:lnTo>
                      <a:pt x="547713" y="460419"/>
                    </a:lnTo>
                    <a:lnTo>
                      <a:pt x="303751" y="460419"/>
                    </a:lnTo>
                    <a:lnTo>
                      <a:pt x="125562" y="638608"/>
                    </a:lnTo>
                    <a:close/>
                    <a:moveTo>
                      <a:pt x="885952" y="1099027"/>
                    </a:moveTo>
                    <a:lnTo>
                      <a:pt x="983025" y="1099027"/>
                    </a:lnTo>
                    <a:lnTo>
                      <a:pt x="983019" y="3348507"/>
                    </a:lnTo>
                    <a:lnTo>
                      <a:pt x="885952" y="3348507"/>
                    </a:lnTo>
                    <a:close/>
                  </a:path>
                </a:pathLst>
              </a:custGeom>
              <a:noFill/>
              <a:ln w="5232">
                <a:solidFill>
                  <a:srgbClr val="4E8EF5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6" name="Group 28">
              <a:extLst>
                <a:ext uri="{FF2B5EF4-FFF2-40B4-BE49-F238E27FC236}">
                  <a16:creationId xmlns:a16="http://schemas.microsoft.com/office/drawing/2014/main" id="{1D926E68-52CE-900D-5A33-58D996618713}"/>
                </a:ext>
              </a:extLst>
            </p:cNvPr>
            <p:cNvGrpSpPr/>
            <p:nvPr/>
          </p:nvGrpSpPr>
          <p:grpSpPr>
            <a:xfrm>
              <a:off x="4774106" y="2930212"/>
              <a:ext cx="1521179" cy="2888087"/>
              <a:chOff x="3181081" y="2427667"/>
              <a:chExt cx="1521179" cy="2888087"/>
            </a:xfrm>
          </p:grpSpPr>
          <p:sp>
            <p:nvSpPr>
              <p:cNvPr id="240" name="Rounded Rectangle 22">
                <a:extLst>
                  <a:ext uri="{FF2B5EF4-FFF2-40B4-BE49-F238E27FC236}">
                    <a16:creationId xmlns:a16="http://schemas.microsoft.com/office/drawing/2014/main" id="{7ABB2C44-0779-6A58-AB20-A80FA68E6144}"/>
                  </a:ext>
                </a:extLst>
              </p:cNvPr>
              <p:cNvSpPr/>
              <p:nvPr/>
            </p:nvSpPr>
            <p:spPr>
              <a:xfrm>
                <a:off x="3819690" y="2427667"/>
                <a:ext cx="882568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68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68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solidFill>
                <a:srgbClr val="4E87E3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1" name="Rounded Rectangle 23">
                <a:extLst>
                  <a:ext uri="{FF2B5EF4-FFF2-40B4-BE49-F238E27FC236}">
                    <a16:creationId xmlns:a16="http://schemas.microsoft.com/office/drawing/2014/main" id="{297E4FAC-10B2-AB92-1F4E-4043197448AC}"/>
                  </a:ext>
                </a:extLst>
              </p:cNvPr>
              <p:cNvSpPr/>
              <p:nvPr/>
            </p:nvSpPr>
            <p:spPr>
              <a:xfrm>
                <a:off x="4164078" y="3066276"/>
                <a:ext cx="237819" cy="2249478"/>
              </a:xfrm>
              <a:custGeom>
                <a:avLst/>
                <a:gdLst/>
                <a:ahLst/>
                <a:cxnLst/>
                <a:rect l="0" t="0" r="0" b="0"/>
                <a:pathLst>
                  <a:path w="237819" h="2249478">
                    <a:moveTo>
                      <a:pt x="0" y="460419"/>
                    </a:moveTo>
                    <a:lnTo>
                      <a:pt x="203338" y="460419"/>
                    </a:lnTo>
                    <a:lnTo>
                      <a:pt x="0" y="257080"/>
                    </a:lnTo>
                    <a:lnTo>
                      <a:pt x="0" y="0"/>
                    </a:lnTo>
                    <a:lnTo>
                      <a:pt x="237819" y="0"/>
                    </a:lnTo>
                    <a:lnTo>
                      <a:pt x="237819" y="2249478"/>
                    </a:lnTo>
                    <a:lnTo>
                      <a:pt x="0" y="2249478"/>
                    </a:lnTo>
                    <a:close/>
                  </a:path>
                </a:pathLst>
              </a:custGeom>
              <a:solidFill>
                <a:srgbClr val="4E87E3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2" name="Rounded Rectangle 24">
                <a:extLst>
                  <a:ext uri="{FF2B5EF4-FFF2-40B4-BE49-F238E27FC236}">
                    <a16:creationId xmlns:a16="http://schemas.microsoft.com/office/drawing/2014/main" id="{5C5E0CDD-ABA0-8033-8C8C-31E8BA594967}"/>
                  </a:ext>
                </a:extLst>
              </p:cNvPr>
              <p:cNvSpPr/>
              <p:nvPr/>
            </p:nvSpPr>
            <p:spPr>
              <a:xfrm>
                <a:off x="3181081" y="2427667"/>
                <a:ext cx="1277218" cy="2888087"/>
              </a:xfrm>
              <a:custGeom>
                <a:avLst/>
                <a:gdLst/>
                <a:ahLst/>
                <a:cxnLst/>
                <a:rect l="0" t="0" r="0" b="0"/>
                <a:pathLst>
                  <a:path w="1277218" h="2888087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8" y="638608"/>
                    </a:lnTo>
                    <a:lnTo>
                      <a:pt x="983024" y="638608"/>
                    </a:lnTo>
                    <a:lnTo>
                      <a:pt x="983024" y="895725"/>
                    </a:lnTo>
                    <a:lnTo>
                      <a:pt x="547720" y="460419"/>
                    </a:lnTo>
                    <a:lnTo>
                      <a:pt x="303758" y="460419"/>
                    </a:lnTo>
                    <a:lnTo>
                      <a:pt x="125569" y="638608"/>
                    </a:lnTo>
                    <a:close/>
                    <a:moveTo>
                      <a:pt x="885959" y="2888087"/>
                    </a:moveTo>
                    <a:lnTo>
                      <a:pt x="885959" y="1099028"/>
                    </a:lnTo>
                    <a:lnTo>
                      <a:pt x="983024" y="1099028"/>
                    </a:lnTo>
                    <a:lnTo>
                      <a:pt x="983024" y="2888087"/>
                    </a:lnTo>
                    <a:close/>
                  </a:path>
                </a:pathLst>
              </a:custGeom>
              <a:solidFill>
                <a:srgbClr val="4E87E3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3" name="Rounded Rectangle 25">
                <a:extLst>
                  <a:ext uri="{FF2B5EF4-FFF2-40B4-BE49-F238E27FC236}">
                    <a16:creationId xmlns:a16="http://schemas.microsoft.com/office/drawing/2014/main" id="{214CE0A4-F9C0-EF54-C649-977961EB0AAE}"/>
                  </a:ext>
                </a:extLst>
              </p:cNvPr>
              <p:cNvSpPr/>
              <p:nvPr/>
            </p:nvSpPr>
            <p:spPr>
              <a:xfrm>
                <a:off x="3819690" y="2427667"/>
                <a:ext cx="882570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70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70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noFill/>
              <a:ln w="5232">
                <a:solidFill>
                  <a:srgbClr val="4E87E3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4" name="Rounded Rectangle 26">
                <a:extLst>
                  <a:ext uri="{FF2B5EF4-FFF2-40B4-BE49-F238E27FC236}">
                    <a16:creationId xmlns:a16="http://schemas.microsoft.com/office/drawing/2014/main" id="{CCC521CC-AACA-BEED-D59E-71B2D48FD728}"/>
                  </a:ext>
                </a:extLst>
              </p:cNvPr>
              <p:cNvSpPr/>
              <p:nvPr/>
            </p:nvSpPr>
            <p:spPr>
              <a:xfrm>
                <a:off x="4164078" y="3066276"/>
                <a:ext cx="237819" cy="2249478"/>
              </a:xfrm>
              <a:custGeom>
                <a:avLst/>
                <a:gdLst/>
                <a:ahLst/>
                <a:cxnLst/>
                <a:rect l="0" t="0" r="0" b="0"/>
                <a:pathLst>
                  <a:path w="237819" h="2249478">
                    <a:moveTo>
                      <a:pt x="0" y="460419"/>
                    </a:moveTo>
                    <a:lnTo>
                      <a:pt x="203338" y="460419"/>
                    </a:lnTo>
                    <a:lnTo>
                      <a:pt x="0" y="257080"/>
                    </a:lnTo>
                    <a:lnTo>
                      <a:pt x="0" y="0"/>
                    </a:lnTo>
                    <a:lnTo>
                      <a:pt x="237819" y="0"/>
                    </a:lnTo>
                    <a:lnTo>
                      <a:pt x="237819" y="2249478"/>
                    </a:lnTo>
                    <a:lnTo>
                      <a:pt x="0" y="2249478"/>
                    </a:lnTo>
                    <a:close/>
                  </a:path>
                </a:pathLst>
              </a:custGeom>
              <a:noFill/>
              <a:ln w="5232">
                <a:solidFill>
                  <a:srgbClr val="4E87E3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5" name="Rounded Rectangle 27">
                <a:extLst>
                  <a:ext uri="{FF2B5EF4-FFF2-40B4-BE49-F238E27FC236}">
                    <a16:creationId xmlns:a16="http://schemas.microsoft.com/office/drawing/2014/main" id="{3900A23F-A17E-8670-AAEF-9DFFCD3DB866}"/>
                  </a:ext>
                </a:extLst>
              </p:cNvPr>
              <p:cNvSpPr/>
              <p:nvPr/>
            </p:nvSpPr>
            <p:spPr>
              <a:xfrm>
                <a:off x="3181081" y="2427667"/>
                <a:ext cx="1277216" cy="2888087"/>
              </a:xfrm>
              <a:custGeom>
                <a:avLst/>
                <a:gdLst/>
                <a:ahLst/>
                <a:cxnLst/>
                <a:rect l="0" t="0" r="0" b="0"/>
                <a:pathLst>
                  <a:path w="1277216" h="2888087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6" y="638608"/>
                    </a:lnTo>
                    <a:lnTo>
                      <a:pt x="983026" y="638608"/>
                    </a:lnTo>
                    <a:lnTo>
                      <a:pt x="983026" y="895724"/>
                    </a:lnTo>
                    <a:lnTo>
                      <a:pt x="547720" y="460419"/>
                    </a:lnTo>
                    <a:lnTo>
                      <a:pt x="303758" y="460419"/>
                    </a:lnTo>
                    <a:lnTo>
                      <a:pt x="125569" y="638608"/>
                    </a:lnTo>
                    <a:close/>
                    <a:moveTo>
                      <a:pt x="885959" y="2888087"/>
                    </a:moveTo>
                    <a:lnTo>
                      <a:pt x="885959" y="1099028"/>
                    </a:lnTo>
                    <a:lnTo>
                      <a:pt x="983026" y="1099027"/>
                    </a:lnTo>
                    <a:lnTo>
                      <a:pt x="983026" y="2888087"/>
                    </a:lnTo>
                    <a:close/>
                  </a:path>
                </a:pathLst>
              </a:custGeom>
              <a:noFill/>
              <a:ln w="5232">
                <a:solidFill>
                  <a:srgbClr val="4E87E3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7" name="Group 35">
              <a:extLst>
                <a:ext uri="{FF2B5EF4-FFF2-40B4-BE49-F238E27FC236}">
                  <a16:creationId xmlns:a16="http://schemas.microsoft.com/office/drawing/2014/main" id="{7E79CFA9-CA3F-9593-B836-468D5778489C}"/>
                </a:ext>
              </a:extLst>
            </p:cNvPr>
            <p:cNvGrpSpPr/>
            <p:nvPr/>
          </p:nvGrpSpPr>
          <p:grpSpPr>
            <a:xfrm>
              <a:off x="4439255" y="3390632"/>
              <a:ext cx="1521179" cy="2427667"/>
              <a:chOff x="2846230" y="2888087"/>
              <a:chExt cx="1521179" cy="2427667"/>
            </a:xfrm>
          </p:grpSpPr>
          <p:sp>
            <p:nvSpPr>
              <p:cNvPr id="234" name="Rounded Rectangle 29">
                <a:extLst>
                  <a:ext uri="{FF2B5EF4-FFF2-40B4-BE49-F238E27FC236}">
                    <a16:creationId xmlns:a16="http://schemas.microsoft.com/office/drawing/2014/main" id="{EAD59DAF-D775-BA7B-ACF8-4A8722599F71}"/>
                  </a:ext>
                </a:extLst>
              </p:cNvPr>
              <p:cNvSpPr/>
              <p:nvPr/>
            </p:nvSpPr>
            <p:spPr>
              <a:xfrm>
                <a:off x="3484839" y="2888087"/>
                <a:ext cx="882568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68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68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solidFill>
                <a:srgbClr val="5081D0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5" name="Rounded Rectangle 30">
                <a:extLst>
                  <a:ext uri="{FF2B5EF4-FFF2-40B4-BE49-F238E27FC236}">
                    <a16:creationId xmlns:a16="http://schemas.microsoft.com/office/drawing/2014/main" id="{184B0C83-D0D7-BA1A-DAAC-97FE23D3237C}"/>
                  </a:ext>
                </a:extLst>
              </p:cNvPr>
              <p:cNvSpPr/>
              <p:nvPr/>
            </p:nvSpPr>
            <p:spPr>
              <a:xfrm>
                <a:off x="3829296" y="3526696"/>
                <a:ext cx="237748" cy="1789058"/>
              </a:xfrm>
              <a:custGeom>
                <a:avLst/>
                <a:gdLst/>
                <a:ahLst/>
                <a:cxnLst/>
                <a:rect l="0" t="0" r="0" b="0"/>
                <a:pathLst>
                  <a:path w="237748" h="1789058">
                    <a:moveTo>
                      <a:pt x="203263" y="460419"/>
                    </a:moveTo>
                    <a:lnTo>
                      <a:pt x="0" y="257154"/>
                    </a:lnTo>
                    <a:lnTo>
                      <a:pt x="0" y="0"/>
                    </a:lnTo>
                    <a:lnTo>
                      <a:pt x="237748" y="0"/>
                    </a:lnTo>
                    <a:lnTo>
                      <a:pt x="237748" y="1789058"/>
                    </a:lnTo>
                    <a:lnTo>
                      <a:pt x="0" y="1789058"/>
                    </a:lnTo>
                    <a:lnTo>
                      <a:pt x="0" y="460419"/>
                    </a:lnTo>
                    <a:close/>
                  </a:path>
                </a:pathLst>
              </a:custGeom>
              <a:solidFill>
                <a:srgbClr val="5081D0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6" name="Rounded Rectangle 31">
                <a:extLst>
                  <a:ext uri="{FF2B5EF4-FFF2-40B4-BE49-F238E27FC236}">
                    <a16:creationId xmlns:a16="http://schemas.microsoft.com/office/drawing/2014/main" id="{DF7DE371-C97A-98CE-194C-6D5545BFD741}"/>
                  </a:ext>
                </a:extLst>
              </p:cNvPr>
              <p:cNvSpPr/>
              <p:nvPr/>
            </p:nvSpPr>
            <p:spPr>
              <a:xfrm>
                <a:off x="2846230" y="2888087"/>
                <a:ext cx="1277218" cy="2427667"/>
              </a:xfrm>
              <a:custGeom>
                <a:avLst/>
                <a:gdLst/>
                <a:ahLst/>
                <a:cxnLst/>
                <a:rect l="0" t="0" r="0" b="0"/>
                <a:pathLst>
                  <a:path w="1277218" h="2427667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8" y="638608"/>
                    </a:lnTo>
                    <a:lnTo>
                      <a:pt x="983024" y="638608"/>
                    </a:lnTo>
                    <a:lnTo>
                      <a:pt x="983024" y="895725"/>
                    </a:lnTo>
                    <a:lnTo>
                      <a:pt x="547717" y="460419"/>
                    </a:lnTo>
                    <a:lnTo>
                      <a:pt x="303754" y="460419"/>
                    </a:lnTo>
                    <a:lnTo>
                      <a:pt x="125566" y="638608"/>
                    </a:lnTo>
                    <a:close/>
                    <a:moveTo>
                      <a:pt x="885959" y="1099028"/>
                    </a:moveTo>
                    <a:lnTo>
                      <a:pt x="983024" y="1099028"/>
                    </a:lnTo>
                    <a:lnTo>
                      <a:pt x="983024" y="2427667"/>
                    </a:lnTo>
                    <a:lnTo>
                      <a:pt x="885959" y="2427667"/>
                    </a:lnTo>
                    <a:close/>
                  </a:path>
                </a:pathLst>
              </a:custGeom>
              <a:solidFill>
                <a:srgbClr val="5081D0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7" name="Rounded Rectangle 32">
                <a:extLst>
                  <a:ext uri="{FF2B5EF4-FFF2-40B4-BE49-F238E27FC236}">
                    <a16:creationId xmlns:a16="http://schemas.microsoft.com/office/drawing/2014/main" id="{D7D3D28C-51A8-1AAF-C5D9-E939B1BD6A7A}"/>
                  </a:ext>
                </a:extLst>
              </p:cNvPr>
              <p:cNvSpPr/>
              <p:nvPr/>
            </p:nvSpPr>
            <p:spPr>
              <a:xfrm>
                <a:off x="3484839" y="2888087"/>
                <a:ext cx="882570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70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70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noFill/>
              <a:ln w="5232">
                <a:solidFill>
                  <a:srgbClr val="5081D0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8" name="Rounded Rectangle 33">
                <a:extLst>
                  <a:ext uri="{FF2B5EF4-FFF2-40B4-BE49-F238E27FC236}">
                    <a16:creationId xmlns:a16="http://schemas.microsoft.com/office/drawing/2014/main" id="{32FC5F14-0BF1-7353-C89E-341112CA7315}"/>
                  </a:ext>
                </a:extLst>
              </p:cNvPr>
              <p:cNvSpPr/>
              <p:nvPr/>
            </p:nvSpPr>
            <p:spPr>
              <a:xfrm>
                <a:off x="3829296" y="3526696"/>
                <a:ext cx="237748" cy="1789058"/>
              </a:xfrm>
              <a:custGeom>
                <a:avLst/>
                <a:gdLst/>
                <a:ahLst/>
                <a:cxnLst/>
                <a:rect l="0" t="0" r="0" b="0"/>
                <a:pathLst>
                  <a:path w="237748" h="1789058">
                    <a:moveTo>
                      <a:pt x="203263" y="460419"/>
                    </a:moveTo>
                    <a:lnTo>
                      <a:pt x="0" y="257154"/>
                    </a:lnTo>
                    <a:lnTo>
                      <a:pt x="0" y="0"/>
                    </a:lnTo>
                    <a:lnTo>
                      <a:pt x="237748" y="0"/>
                    </a:lnTo>
                    <a:lnTo>
                      <a:pt x="237748" y="1789058"/>
                    </a:lnTo>
                    <a:lnTo>
                      <a:pt x="0" y="1789058"/>
                    </a:lnTo>
                    <a:lnTo>
                      <a:pt x="0" y="460419"/>
                    </a:lnTo>
                    <a:close/>
                  </a:path>
                </a:pathLst>
              </a:custGeom>
              <a:noFill/>
              <a:ln w="5232">
                <a:solidFill>
                  <a:srgbClr val="5081D0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9" name="Rounded Rectangle 34">
                <a:extLst>
                  <a:ext uri="{FF2B5EF4-FFF2-40B4-BE49-F238E27FC236}">
                    <a16:creationId xmlns:a16="http://schemas.microsoft.com/office/drawing/2014/main" id="{3AF584B9-8511-0880-9A0B-4BDB9D321EDB}"/>
                  </a:ext>
                </a:extLst>
              </p:cNvPr>
              <p:cNvSpPr/>
              <p:nvPr/>
            </p:nvSpPr>
            <p:spPr>
              <a:xfrm>
                <a:off x="2846230" y="2888087"/>
                <a:ext cx="1277216" cy="2427667"/>
              </a:xfrm>
              <a:custGeom>
                <a:avLst/>
                <a:gdLst/>
                <a:ahLst/>
                <a:cxnLst/>
                <a:rect l="0" t="0" r="0" b="0"/>
                <a:pathLst>
                  <a:path w="1277216" h="2427667">
                    <a:moveTo>
                      <a:pt x="0" y="638608"/>
                    </a:moveTo>
                    <a:lnTo>
                      <a:pt x="638608" y="0"/>
                    </a:lnTo>
                    <a:lnTo>
                      <a:pt x="1277216" y="638608"/>
                    </a:lnTo>
                    <a:lnTo>
                      <a:pt x="983026" y="638608"/>
                    </a:lnTo>
                    <a:lnTo>
                      <a:pt x="983026" y="895728"/>
                    </a:lnTo>
                    <a:lnTo>
                      <a:pt x="547717" y="460419"/>
                    </a:lnTo>
                    <a:lnTo>
                      <a:pt x="303754" y="460419"/>
                    </a:lnTo>
                    <a:lnTo>
                      <a:pt x="125566" y="638608"/>
                    </a:lnTo>
                    <a:close/>
                    <a:moveTo>
                      <a:pt x="885959" y="1099028"/>
                    </a:moveTo>
                    <a:lnTo>
                      <a:pt x="983026" y="1099028"/>
                    </a:lnTo>
                    <a:lnTo>
                      <a:pt x="983026" y="2427667"/>
                    </a:lnTo>
                    <a:lnTo>
                      <a:pt x="885959" y="2427667"/>
                    </a:lnTo>
                    <a:close/>
                  </a:path>
                </a:pathLst>
              </a:custGeom>
              <a:noFill/>
              <a:ln w="5232">
                <a:solidFill>
                  <a:srgbClr val="5081D0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8" name="Group 42">
              <a:extLst>
                <a:ext uri="{FF2B5EF4-FFF2-40B4-BE49-F238E27FC236}">
                  <a16:creationId xmlns:a16="http://schemas.microsoft.com/office/drawing/2014/main" id="{D040BE25-7BA8-8659-A879-5EDA942456B3}"/>
                </a:ext>
              </a:extLst>
            </p:cNvPr>
            <p:cNvGrpSpPr/>
            <p:nvPr/>
          </p:nvGrpSpPr>
          <p:grpSpPr>
            <a:xfrm>
              <a:off x="4104405" y="3851052"/>
              <a:ext cx="1521175" cy="1967247"/>
              <a:chOff x="2511380" y="3348507"/>
              <a:chExt cx="1521175" cy="1967247"/>
            </a:xfrm>
          </p:grpSpPr>
          <p:sp>
            <p:nvSpPr>
              <p:cNvPr id="228" name="Rounded Rectangle 36">
                <a:extLst>
                  <a:ext uri="{FF2B5EF4-FFF2-40B4-BE49-F238E27FC236}">
                    <a16:creationId xmlns:a16="http://schemas.microsoft.com/office/drawing/2014/main" id="{3E2FBA58-8D2E-7E4F-2BD1-0EA768CEB4FE}"/>
                  </a:ext>
                </a:extLst>
              </p:cNvPr>
              <p:cNvSpPr/>
              <p:nvPr/>
            </p:nvSpPr>
            <p:spPr>
              <a:xfrm>
                <a:off x="3149985" y="3348507"/>
                <a:ext cx="882568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68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68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solidFill>
                <a:srgbClr val="436AA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9" name="Rounded Rectangle 37">
                <a:extLst>
                  <a:ext uri="{FF2B5EF4-FFF2-40B4-BE49-F238E27FC236}">
                    <a16:creationId xmlns:a16="http://schemas.microsoft.com/office/drawing/2014/main" id="{5D60F974-335C-F907-C109-2C892238EFBE}"/>
                  </a:ext>
                </a:extLst>
              </p:cNvPr>
              <p:cNvSpPr/>
              <p:nvPr/>
            </p:nvSpPr>
            <p:spPr>
              <a:xfrm>
                <a:off x="3494445" y="3987115"/>
                <a:ext cx="237748" cy="1328638"/>
              </a:xfrm>
              <a:custGeom>
                <a:avLst/>
                <a:gdLst/>
                <a:ahLst/>
                <a:cxnLst/>
                <a:rect l="0" t="0" r="0" b="0"/>
                <a:pathLst>
                  <a:path w="237748" h="1328638">
                    <a:moveTo>
                      <a:pt x="0" y="460419"/>
                    </a:moveTo>
                    <a:lnTo>
                      <a:pt x="203263" y="460419"/>
                    </a:lnTo>
                    <a:lnTo>
                      <a:pt x="0" y="257154"/>
                    </a:lnTo>
                    <a:lnTo>
                      <a:pt x="0" y="0"/>
                    </a:lnTo>
                    <a:lnTo>
                      <a:pt x="237748" y="0"/>
                    </a:lnTo>
                    <a:lnTo>
                      <a:pt x="237748" y="1328638"/>
                    </a:lnTo>
                    <a:lnTo>
                      <a:pt x="0" y="1328638"/>
                    </a:lnTo>
                    <a:close/>
                  </a:path>
                </a:pathLst>
              </a:custGeom>
              <a:solidFill>
                <a:srgbClr val="436AA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0" name="Rounded Rectangle 38">
                <a:extLst>
                  <a:ext uri="{FF2B5EF4-FFF2-40B4-BE49-F238E27FC236}">
                    <a16:creationId xmlns:a16="http://schemas.microsoft.com/office/drawing/2014/main" id="{67B44CBE-97A8-04D2-5D5D-EB1B7830CA28}"/>
                  </a:ext>
                </a:extLst>
              </p:cNvPr>
              <p:cNvSpPr/>
              <p:nvPr/>
            </p:nvSpPr>
            <p:spPr>
              <a:xfrm>
                <a:off x="2511380" y="3348507"/>
                <a:ext cx="1277218" cy="1967247"/>
              </a:xfrm>
              <a:custGeom>
                <a:avLst/>
                <a:gdLst/>
                <a:ahLst/>
                <a:cxnLst/>
                <a:rect l="0" t="0" r="0" b="0"/>
                <a:pathLst>
                  <a:path w="1277218" h="1967247">
                    <a:moveTo>
                      <a:pt x="1277218" y="638607"/>
                    </a:moveTo>
                    <a:lnTo>
                      <a:pt x="983024" y="638607"/>
                    </a:lnTo>
                    <a:lnTo>
                      <a:pt x="983024" y="895725"/>
                    </a:lnTo>
                    <a:lnTo>
                      <a:pt x="547717" y="460419"/>
                    </a:lnTo>
                    <a:lnTo>
                      <a:pt x="303757" y="460419"/>
                    </a:lnTo>
                    <a:lnTo>
                      <a:pt x="125569" y="638607"/>
                    </a:lnTo>
                    <a:lnTo>
                      <a:pt x="0" y="638607"/>
                    </a:lnTo>
                    <a:lnTo>
                      <a:pt x="638607" y="0"/>
                    </a:lnTo>
                    <a:close/>
                    <a:moveTo>
                      <a:pt x="983058" y="1967247"/>
                    </a:moveTo>
                    <a:lnTo>
                      <a:pt x="885170" y="1967247"/>
                    </a:lnTo>
                    <a:lnTo>
                      <a:pt x="885170" y="1099028"/>
                    </a:lnTo>
                    <a:lnTo>
                      <a:pt x="983058" y="1099028"/>
                    </a:lnTo>
                    <a:close/>
                  </a:path>
                </a:pathLst>
              </a:custGeom>
              <a:solidFill>
                <a:srgbClr val="436AA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1" name="Rounded Rectangle 39">
                <a:extLst>
                  <a:ext uri="{FF2B5EF4-FFF2-40B4-BE49-F238E27FC236}">
                    <a16:creationId xmlns:a16="http://schemas.microsoft.com/office/drawing/2014/main" id="{8074B606-859D-48DF-53B7-BD8D58857923}"/>
                  </a:ext>
                </a:extLst>
              </p:cNvPr>
              <p:cNvSpPr/>
              <p:nvPr/>
            </p:nvSpPr>
            <p:spPr>
              <a:xfrm>
                <a:off x="3149985" y="3348507"/>
                <a:ext cx="882570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70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70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noFill/>
              <a:ln w="5232">
                <a:solidFill>
                  <a:srgbClr val="436AA9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2" name="Rounded Rectangle 40">
                <a:extLst>
                  <a:ext uri="{FF2B5EF4-FFF2-40B4-BE49-F238E27FC236}">
                    <a16:creationId xmlns:a16="http://schemas.microsoft.com/office/drawing/2014/main" id="{84330540-7501-1886-A517-7D2F354ADAF0}"/>
                  </a:ext>
                </a:extLst>
              </p:cNvPr>
              <p:cNvSpPr/>
              <p:nvPr/>
            </p:nvSpPr>
            <p:spPr>
              <a:xfrm>
                <a:off x="3494445" y="3987115"/>
                <a:ext cx="237748" cy="1328638"/>
              </a:xfrm>
              <a:custGeom>
                <a:avLst/>
                <a:gdLst/>
                <a:ahLst/>
                <a:cxnLst/>
                <a:rect l="0" t="0" r="0" b="0"/>
                <a:pathLst>
                  <a:path w="237748" h="1328638">
                    <a:moveTo>
                      <a:pt x="0" y="460419"/>
                    </a:moveTo>
                    <a:lnTo>
                      <a:pt x="203263" y="460419"/>
                    </a:lnTo>
                    <a:lnTo>
                      <a:pt x="0" y="257154"/>
                    </a:lnTo>
                    <a:lnTo>
                      <a:pt x="0" y="0"/>
                    </a:lnTo>
                    <a:lnTo>
                      <a:pt x="237748" y="0"/>
                    </a:lnTo>
                    <a:lnTo>
                      <a:pt x="237748" y="1328638"/>
                    </a:lnTo>
                    <a:lnTo>
                      <a:pt x="0" y="1328638"/>
                    </a:lnTo>
                    <a:close/>
                  </a:path>
                </a:pathLst>
              </a:custGeom>
              <a:noFill/>
              <a:ln w="5232">
                <a:solidFill>
                  <a:srgbClr val="436AA9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3" name="Rounded Rectangle 41">
                <a:extLst>
                  <a:ext uri="{FF2B5EF4-FFF2-40B4-BE49-F238E27FC236}">
                    <a16:creationId xmlns:a16="http://schemas.microsoft.com/office/drawing/2014/main" id="{C5D90B69-BA82-1592-3BD0-F009CFF41503}"/>
                  </a:ext>
                </a:extLst>
              </p:cNvPr>
              <p:cNvSpPr/>
              <p:nvPr/>
            </p:nvSpPr>
            <p:spPr>
              <a:xfrm>
                <a:off x="2511380" y="3348507"/>
                <a:ext cx="1277216" cy="1967247"/>
              </a:xfrm>
              <a:custGeom>
                <a:avLst/>
                <a:gdLst/>
                <a:ahLst/>
                <a:cxnLst/>
                <a:rect l="0" t="0" r="0" b="0"/>
                <a:pathLst>
                  <a:path w="1277216" h="1967247">
                    <a:moveTo>
                      <a:pt x="1277216" y="638607"/>
                    </a:moveTo>
                    <a:lnTo>
                      <a:pt x="983026" y="638607"/>
                    </a:lnTo>
                    <a:lnTo>
                      <a:pt x="983026" y="895727"/>
                    </a:lnTo>
                    <a:lnTo>
                      <a:pt x="547717" y="460419"/>
                    </a:lnTo>
                    <a:lnTo>
                      <a:pt x="303757" y="460419"/>
                    </a:lnTo>
                    <a:lnTo>
                      <a:pt x="125569" y="638607"/>
                    </a:lnTo>
                    <a:lnTo>
                      <a:pt x="0" y="638607"/>
                    </a:lnTo>
                    <a:lnTo>
                      <a:pt x="638607" y="0"/>
                    </a:lnTo>
                    <a:close/>
                    <a:moveTo>
                      <a:pt x="983061" y="1967247"/>
                    </a:moveTo>
                    <a:lnTo>
                      <a:pt x="885172" y="1967247"/>
                    </a:lnTo>
                    <a:lnTo>
                      <a:pt x="885172" y="1099028"/>
                    </a:lnTo>
                    <a:lnTo>
                      <a:pt x="983061" y="1099028"/>
                    </a:lnTo>
                    <a:close/>
                  </a:path>
                </a:pathLst>
              </a:custGeom>
              <a:noFill/>
              <a:ln w="5232">
                <a:solidFill>
                  <a:srgbClr val="436AA9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9" name="Group 49">
              <a:extLst>
                <a:ext uri="{FF2B5EF4-FFF2-40B4-BE49-F238E27FC236}">
                  <a16:creationId xmlns:a16="http://schemas.microsoft.com/office/drawing/2014/main" id="{9FCBD277-760B-E368-5188-4A3505286FBA}"/>
                </a:ext>
              </a:extLst>
            </p:cNvPr>
            <p:cNvGrpSpPr/>
            <p:nvPr/>
          </p:nvGrpSpPr>
          <p:grpSpPr>
            <a:xfrm>
              <a:off x="3769554" y="4311471"/>
              <a:ext cx="1521176" cy="1506829"/>
              <a:chOff x="2176529" y="3808926"/>
              <a:chExt cx="1521176" cy="1506829"/>
            </a:xfrm>
          </p:grpSpPr>
          <p:sp>
            <p:nvSpPr>
              <p:cNvPr id="222" name="Rounded Rectangle 43">
                <a:extLst>
                  <a:ext uri="{FF2B5EF4-FFF2-40B4-BE49-F238E27FC236}">
                    <a16:creationId xmlns:a16="http://schemas.microsoft.com/office/drawing/2014/main" id="{0A11F330-19C0-A347-C37F-FA9896341EFC}"/>
                  </a:ext>
                </a:extLst>
              </p:cNvPr>
              <p:cNvSpPr/>
              <p:nvPr/>
            </p:nvSpPr>
            <p:spPr>
              <a:xfrm>
                <a:off x="2176529" y="3808926"/>
                <a:ext cx="1277218" cy="1506828"/>
              </a:xfrm>
              <a:custGeom>
                <a:avLst/>
                <a:gdLst/>
                <a:ahLst/>
                <a:cxnLst/>
                <a:rect l="0" t="0" r="0" b="0"/>
                <a:pathLst>
                  <a:path w="1277218" h="1506828">
                    <a:moveTo>
                      <a:pt x="1277218" y="638608"/>
                    </a:moveTo>
                    <a:lnTo>
                      <a:pt x="983024" y="638608"/>
                    </a:lnTo>
                    <a:lnTo>
                      <a:pt x="983024" y="1506828"/>
                    </a:lnTo>
                    <a:lnTo>
                      <a:pt x="322891" y="1506828"/>
                    </a:lnTo>
                    <a:lnTo>
                      <a:pt x="322891" y="638608"/>
                    </a:lnTo>
                    <a:lnTo>
                      <a:pt x="0" y="638608"/>
                    </a:lnTo>
                    <a:lnTo>
                      <a:pt x="638608" y="0"/>
                    </a:lnTo>
                    <a:close/>
                  </a:path>
                </a:pathLst>
              </a:custGeom>
              <a:solidFill>
                <a:srgbClr val="405578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3" name="Rounded Rectangle 44">
                <a:extLst>
                  <a:ext uri="{FF2B5EF4-FFF2-40B4-BE49-F238E27FC236}">
                    <a16:creationId xmlns:a16="http://schemas.microsoft.com/office/drawing/2014/main" id="{189BF8A3-B3A5-532B-596C-68E4875204B9}"/>
                  </a:ext>
                </a:extLst>
              </p:cNvPr>
              <p:cNvSpPr/>
              <p:nvPr/>
            </p:nvSpPr>
            <p:spPr>
              <a:xfrm>
                <a:off x="2815135" y="3808926"/>
                <a:ext cx="882568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68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68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solidFill>
                <a:srgbClr val="405578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4" name="Rounded Rectangle 45">
                <a:extLst>
                  <a:ext uri="{FF2B5EF4-FFF2-40B4-BE49-F238E27FC236}">
                    <a16:creationId xmlns:a16="http://schemas.microsoft.com/office/drawing/2014/main" id="{801082A7-D1AD-8542-31E5-11F30F0AE2C6}"/>
                  </a:ext>
                </a:extLst>
              </p:cNvPr>
              <p:cNvSpPr/>
              <p:nvPr/>
            </p:nvSpPr>
            <p:spPr>
              <a:xfrm>
                <a:off x="3159557" y="4447535"/>
                <a:ext cx="236787" cy="868220"/>
              </a:xfrm>
              <a:custGeom>
                <a:avLst/>
                <a:gdLst/>
                <a:ahLst/>
                <a:cxnLst/>
                <a:rect l="0" t="0" r="0" b="0"/>
                <a:pathLst>
                  <a:path w="236787" h="868220">
                    <a:moveTo>
                      <a:pt x="0" y="0"/>
                    </a:moveTo>
                    <a:lnTo>
                      <a:pt x="236787" y="0"/>
                    </a:lnTo>
                    <a:lnTo>
                      <a:pt x="236787" y="868220"/>
                    </a:lnTo>
                    <a:lnTo>
                      <a:pt x="0" y="868220"/>
                    </a:lnTo>
                    <a:close/>
                  </a:path>
                </a:pathLst>
              </a:custGeom>
              <a:solidFill>
                <a:srgbClr val="405578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5" name="Rounded Rectangle 46">
                <a:extLst>
                  <a:ext uri="{FF2B5EF4-FFF2-40B4-BE49-F238E27FC236}">
                    <a16:creationId xmlns:a16="http://schemas.microsoft.com/office/drawing/2014/main" id="{F78A9093-E22D-5A77-CAD2-650080164C91}"/>
                  </a:ext>
                </a:extLst>
              </p:cNvPr>
              <p:cNvSpPr/>
              <p:nvPr/>
            </p:nvSpPr>
            <p:spPr>
              <a:xfrm>
                <a:off x="2176529" y="3808926"/>
                <a:ext cx="1277216" cy="1506828"/>
              </a:xfrm>
              <a:custGeom>
                <a:avLst/>
                <a:gdLst/>
                <a:ahLst/>
                <a:cxnLst/>
                <a:rect l="0" t="0" r="0" b="0"/>
                <a:pathLst>
                  <a:path w="1277216" h="1506828">
                    <a:moveTo>
                      <a:pt x="1277216" y="638608"/>
                    </a:moveTo>
                    <a:lnTo>
                      <a:pt x="983026" y="638608"/>
                    </a:lnTo>
                    <a:lnTo>
                      <a:pt x="983026" y="1506828"/>
                    </a:lnTo>
                    <a:lnTo>
                      <a:pt x="322891" y="1506828"/>
                    </a:lnTo>
                    <a:lnTo>
                      <a:pt x="322891" y="638608"/>
                    </a:lnTo>
                    <a:lnTo>
                      <a:pt x="0" y="638608"/>
                    </a:lnTo>
                    <a:lnTo>
                      <a:pt x="638608" y="0"/>
                    </a:lnTo>
                    <a:close/>
                  </a:path>
                </a:pathLst>
              </a:custGeom>
              <a:noFill/>
              <a:ln w="5232">
                <a:solidFill>
                  <a:srgbClr val="405578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6" name="Rounded Rectangle 47">
                <a:extLst>
                  <a:ext uri="{FF2B5EF4-FFF2-40B4-BE49-F238E27FC236}">
                    <a16:creationId xmlns:a16="http://schemas.microsoft.com/office/drawing/2014/main" id="{3574EF0F-1761-5991-40AC-E5E483806E5B}"/>
                  </a:ext>
                </a:extLst>
              </p:cNvPr>
              <p:cNvSpPr/>
              <p:nvPr/>
            </p:nvSpPr>
            <p:spPr>
              <a:xfrm>
                <a:off x="2815135" y="3808926"/>
                <a:ext cx="882570" cy="638608"/>
              </a:xfrm>
              <a:custGeom>
                <a:avLst/>
                <a:gdLst/>
                <a:ahLst/>
                <a:cxnLst/>
                <a:rect l="0" t="0" r="0" b="0"/>
                <a:pathLst>
                  <a:path w="882570" h="638608">
                    <a:moveTo>
                      <a:pt x="0" y="0"/>
                    </a:moveTo>
                    <a:lnTo>
                      <a:pt x="243962" y="0"/>
                    </a:lnTo>
                    <a:lnTo>
                      <a:pt x="882570" y="638608"/>
                    </a:lnTo>
                    <a:lnTo>
                      <a:pt x="638608" y="638608"/>
                    </a:lnTo>
                    <a:close/>
                  </a:path>
                </a:pathLst>
              </a:custGeom>
              <a:noFill/>
              <a:ln w="5232">
                <a:solidFill>
                  <a:srgbClr val="405578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7" name="Rounded Rectangle 48">
                <a:extLst>
                  <a:ext uri="{FF2B5EF4-FFF2-40B4-BE49-F238E27FC236}">
                    <a16:creationId xmlns:a16="http://schemas.microsoft.com/office/drawing/2014/main" id="{BA10CB53-14B2-B41A-DD67-5C2A31BE02A2}"/>
                  </a:ext>
                </a:extLst>
              </p:cNvPr>
              <p:cNvSpPr/>
              <p:nvPr/>
            </p:nvSpPr>
            <p:spPr>
              <a:xfrm>
                <a:off x="3159557" y="4447535"/>
                <a:ext cx="236787" cy="868220"/>
              </a:xfrm>
              <a:custGeom>
                <a:avLst/>
                <a:gdLst/>
                <a:ahLst/>
                <a:cxnLst/>
                <a:rect l="0" t="0" r="0" b="0"/>
                <a:pathLst>
                  <a:path w="236787" h="868220">
                    <a:moveTo>
                      <a:pt x="0" y="0"/>
                    </a:moveTo>
                    <a:lnTo>
                      <a:pt x="236787" y="0"/>
                    </a:lnTo>
                    <a:lnTo>
                      <a:pt x="236787" y="868220"/>
                    </a:lnTo>
                    <a:lnTo>
                      <a:pt x="0" y="868220"/>
                    </a:lnTo>
                    <a:close/>
                  </a:path>
                </a:pathLst>
              </a:custGeom>
              <a:noFill/>
              <a:ln w="5232">
                <a:solidFill>
                  <a:srgbClr val="405578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EF137F5-41BF-6858-69C8-99EC83F120AC}"/>
                </a:ext>
              </a:extLst>
            </p:cNvPr>
            <p:cNvSpPr txBox="1"/>
            <p:nvPr/>
          </p:nvSpPr>
          <p:spPr>
            <a:xfrm>
              <a:off x="2276678" y="2100061"/>
              <a:ext cx="366242" cy="2050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000" b="1">
                  <a:solidFill>
                    <a:srgbClr val="484848"/>
                  </a:solidFill>
                  <a:latin typeface="Arial"/>
                </a:rPr>
                <a:t>시간 절약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7DF83EA-F181-D086-FCC4-4347FA7E674C}"/>
                </a:ext>
              </a:extLst>
            </p:cNvPr>
            <p:cNvSpPr txBox="1"/>
            <p:nvPr/>
          </p:nvSpPr>
          <p:spPr>
            <a:xfrm>
              <a:off x="2276678" y="5696218"/>
              <a:ext cx="816198" cy="292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700" b="0">
                  <a:solidFill>
                    <a:srgbClr val="484848"/>
                  </a:solidFill>
                  <a:latin typeface="Arial"/>
                </a:rPr>
                <a:t>내부 시스템이 외주 시스템과
유사한 기능을 제공합니다.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CED896F-A592-7419-EF61-8CB7AC6FFE4B}"/>
                </a:ext>
              </a:extLst>
            </p:cNvPr>
            <p:cNvSpPr txBox="1"/>
            <p:nvPr/>
          </p:nvSpPr>
          <p:spPr>
            <a:xfrm>
              <a:off x="2276678" y="2769763"/>
              <a:ext cx="366242" cy="2050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000" b="1">
                  <a:solidFill>
                    <a:srgbClr val="484848"/>
                  </a:solidFill>
                  <a:latin typeface="Arial"/>
                </a:rPr>
                <a:t>오류 감소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C4F2828-DFDB-26E3-5E89-8DD430C7A1F2}"/>
                </a:ext>
              </a:extLst>
            </p:cNvPr>
            <p:cNvSpPr txBox="1"/>
            <p:nvPr/>
          </p:nvSpPr>
          <p:spPr>
            <a:xfrm>
              <a:off x="2276678" y="3017413"/>
              <a:ext cx="1869591" cy="211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l"/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휴먼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에러와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누락이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크게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줄어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
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듭니다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1805AF7-D494-C954-668D-CF1A3878858E}"/>
                </a:ext>
              </a:extLst>
            </p:cNvPr>
            <p:cNvSpPr txBox="1"/>
            <p:nvPr/>
          </p:nvSpPr>
          <p:spPr>
            <a:xfrm>
              <a:off x="2276678" y="1678010"/>
              <a:ext cx="1827728" cy="211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l"/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내부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개발자가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시스템을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구축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
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합니다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.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D9E9AFC-551C-0847-16FF-D7A54096B10E}"/>
                </a:ext>
              </a:extLst>
            </p:cNvPr>
            <p:cNvSpPr txBox="1"/>
            <p:nvPr/>
          </p:nvSpPr>
          <p:spPr>
            <a:xfrm>
              <a:off x="2276678" y="3439464"/>
              <a:ext cx="366242" cy="2050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000" b="1">
                  <a:solidFill>
                    <a:srgbClr val="484848"/>
                  </a:solidFill>
                  <a:latin typeface="Arial"/>
                </a:rPr>
                <a:t>문서 전환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837B0C3-042F-E716-23C4-10F3FCFDCC2E}"/>
                </a:ext>
              </a:extLst>
            </p:cNvPr>
            <p:cNvSpPr txBox="1"/>
            <p:nvPr/>
          </p:nvSpPr>
          <p:spPr>
            <a:xfrm>
              <a:off x="2276678" y="1430360"/>
              <a:ext cx="449955" cy="2050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000" b="1">
                  <a:solidFill>
                    <a:srgbClr val="484848"/>
                  </a:solidFill>
                  <a:latin typeface="Arial"/>
                </a:rPr>
                <a:t>시스템 구현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8804AF4-2B7A-02C4-44AA-BDEEAEB03370}"/>
                </a:ext>
              </a:extLst>
            </p:cNvPr>
            <p:cNvSpPr txBox="1"/>
            <p:nvPr/>
          </p:nvSpPr>
          <p:spPr>
            <a:xfrm>
              <a:off x="2276678" y="3687114"/>
              <a:ext cx="2017130" cy="211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l"/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종이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보고서가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전자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문서로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대
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체됩니다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.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931C964-DC56-E8B2-1B99-5033D0DE598A}"/>
                </a:ext>
              </a:extLst>
            </p:cNvPr>
            <p:cNvSpPr txBox="1"/>
            <p:nvPr/>
          </p:nvSpPr>
          <p:spPr>
            <a:xfrm>
              <a:off x="2276678" y="4109166"/>
              <a:ext cx="366242" cy="2050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000" b="1">
                  <a:solidFill>
                    <a:srgbClr val="484848"/>
                  </a:solidFill>
                  <a:latin typeface="Arial"/>
                </a:rPr>
                <a:t>비용 절감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E9F948F-D8CA-FFA1-C242-2C0E873B3998}"/>
                </a:ext>
              </a:extLst>
            </p:cNvPr>
            <p:cNvSpPr txBox="1"/>
            <p:nvPr/>
          </p:nvSpPr>
          <p:spPr>
            <a:xfrm>
              <a:off x="2276678" y="4356816"/>
              <a:ext cx="837126" cy="292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외주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개발에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비해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상당한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비용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
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절감이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이루어집니다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.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0EAE857-A053-9FEF-265E-BAF72E6FAAB8}"/>
                </a:ext>
              </a:extLst>
            </p:cNvPr>
            <p:cNvSpPr txBox="1"/>
            <p:nvPr/>
          </p:nvSpPr>
          <p:spPr>
            <a:xfrm>
              <a:off x="4296765" y="868787"/>
              <a:ext cx="78" cy="1890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endParaRPr sz="1300" b="1" dirty="0">
                <a:solidFill>
                  <a:srgbClr val="484848"/>
                </a:solidFill>
                <a:latin typeface="Arial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1BFBE99-6538-9024-B5BE-8E0F5CAB1DAE}"/>
                </a:ext>
              </a:extLst>
            </p:cNvPr>
            <p:cNvSpPr txBox="1"/>
            <p:nvPr/>
          </p:nvSpPr>
          <p:spPr>
            <a:xfrm>
              <a:off x="2276678" y="4778867"/>
              <a:ext cx="460419" cy="2050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000" b="1">
                  <a:solidFill>
                    <a:srgbClr val="484848"/>
                  </a:solidFill>
                  <a:latin typeface="Arial"/>
                </a:rPr>
                <a:t>ROI 달성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C18976A-F77F-C6AE-A8EA-4B92DA3C324E}"/>
                </a:ext>
              </a:extLst>
            </p:cNvPr>
            <p:cNvSpPr txBox="1"/>
            <p:nvPr/>
          </p:nvSpPr>
          <p:spPr>
            <a:xfrm>
              <a:off x="2276678" y="5026517"/>
              <a:ext cx="837126" cy="292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700" b="0">
                  <a:solidFill>
                    <a:srgbClr val="484848"/>
                  </a:solidFill>
                  <a:latin typeface="Arial"/>
                </a:rPr>
                <a:t>투자에 대한 높은 수익률이 달
성됩니다.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11C5A80-E2B1-DF1B-C30C-CFA255F620F6}"/>
                </a:ext>
              </a:extLst>
            </p:cNvPr>
            <p:cNvSpPr txBox="1"/>
            <p:nvPr/>
          </p:nvSpPr>
          <p:spPr>
            <a:xfrm>
              <a:off x="2276678" y="5448568"/>
              <a:ext cx="449955" cy="2050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000" b="1">
                  <a:solidFill>
                    <a:srgbClr val="484848"/>
                  </a:solidFill>
                  <a:latin typeface="Arial"/>
                </a:rPr>
                <a:t>기능 유사성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74CB8AB-6674-3F92-8AB8-6F4839CA4E83}"/>
                </a:ext>
              </a:extLst>
            </p:cNvPr>
            <p:cNvSpPr txBox="1"/>
            <p:nvPr/>
          </p:nvSpPr>
          <p:spPr>
            <a:xfrm>
              <a:off x="2276676" y="2347711"/>
              <a:ext cx="1973621" cy="211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l"/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보고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및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집계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시간이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 2시간 단
</a:t>
              </a:r>
              <a:r>
                <a:rPr sz="700" b="0" dirty="0" err="1">
                  <a:solidFill>
                    <a:srgbClr val="484848"/>
                  </a:solidFill>
                  <a:latin typeface="Arial"/>
                </a:rPr>
                <a:t>축됩니다</a:t>
              </a:r>
              <a:r>
                <a:rPr sz="700" b="0" dirty="0">
                  <a:solidFill>
                    <a:srgbClr val="484848"/>
                  </a:solidFill>
                  <a:latin typeface="Arial"/>
                </a:rPr>
                <a:t>.</a:t>
              </a:r>
            </a:p>
          </p:txBody>
        </p:sp>
        <p:sp>
          <p:nvSpPr>
            <p:cNvPr id="215" name="Rounded Rectangle 65">
              <a:extLst>
                <a:ext uri="{FF2B5EF4-FFF2-40B4-BE49-F238E27FC236}">
                  <a16:creationId xmlns:a16="http://schemas.microsoft.com/office/drawing/2014/main" id="{177F2790-EC44-1F85-C44C-38EDC9CB5842}"/>
                </a:ext>
              </a:extLst>
            </p:cNvPr>
            <p:cNvSpPr/>
            <p:nvPr/>
          </p:nvSpPr>
          <p:spPr>
            <a:xfrm>
              <a:off x="1854682" y="2103457"/>
              <a:ext cx="314643" cy="322072"/>
            </a:xfrm>
            <a:custGeom>
              <a:avLst/>
              <a:gdLst/>
              <a:ahLst/>
              <a:cxnLst/>
              <a:rect l="0" t="0" r="0" b="0"/>
              <a:pathLst>
                <a:path w="314643" h="322072">
                  <a:moveTo>
                    <a:pt x="81815" y="156997"/>
                  </a:moveTo>
                  <a:lnTo>
                    <a:pt x="156961" y="156997"/>
                  </a:lnTo>
                  <a:lnTo>
                    <a:pt x="211611" y="225307"/>
                  </a:lnTo>
                  <a:moveTo>
                    <a:pt x="242334" y="273121"/>
                  </a:moveTo>
                  <a:cubicBezTo>
                    <a:pt x="242332" y="261615"/>
                    <a:pt x="251658" y="252287"/>
                    <a:pt x="263164" y="252287"/>
                  </a:cubicBezTo>
                  <a:cubicBezTo>
                    <a:pt x="274670" y="252287"/>
                    <a:pt x="283997" y="261615"/>
                    <a:pt x="283995" y="273121"/>
                  </a:cubicBezTo>
                  <a:cubicBezTo>
                    <a:pt x="283997" y="284627"/>
                    <a:pt x="274670" y="293955"/>
                    <a:pt x="263164" y="293955"/>
                  </a:cubicBezTo>
                  <a:cubicBezTo>
                    <a:pt x="251658" y="293955"/>
                    <a:pt x="242332" y="284627"/>
                    <a:pt x="242334" y="273121"/>
                  </a:cubicBezTo>
                  <a:moveTo>
                    <a:pt x="5036" y="118169"/>
                  </a:moveTo>
                  <a:cubicBezTo>
                    <a:pt x="9390" y="100930"/>
                    <a:pt x="16647" y="84558"/>
                    <a:pt x="26495" y="69755"/>
                  </a:cubicBezTo>
                  <a:moveTo>
                    <a:pt x="59868" y="33828"/>
                  </a:moveTo>
                  <a:cubicBezTo>
                    <a:pt x="73750" y="22692"/>
                    <a:pt x="89507" y="14122"/>
                    <a:pt x="106398" y="8519"/>
                  </a:cubicBezTo>
                  <a:moveTo>
                    <a:pt x="154701" y="148"/>
                  </a:moveTo>
                  <a:cubicBezTo>
                    <a:pt x="172471" y="0"/>
                    <a:pt x="190146" y="2766"/>
                    <a:pt x="207021" y="8338"/>
                  </a:cubicBezTo>
                  <a:moveTo>
                    <a:pt x="250384" y="31108"/>
                  </a:moveTo>
                  <a:cubicBezTo>
                    <a:pt x="264660" y="41708"/>
                    <a:pt x="277075" y="54608"/>
                    <a:pt x="287120" y="69281"/>
                  </a:cubicBezTo>
                  <a:moveTo>
                    <a:pt x="307755" y="113802"/>
                  </a:moveTo>
                  <a:cubicBezTo>
                    <a:pt x="312658" y="130899"/>
                    <a:pt x="314643" y="148700"/>
                    <a:pt x="313629" y="166457"/>
                  </a:cubicBezTo>
                  <a:moveTo>
                    <a:pt x="303109" y="214327"/>
                  </a:moveTo>
                  <a:cubicBezTo>
                    <a:pt x="296994" y="230158"/>
                    <a:pt x="288118" y="244779"/>
                    <a:pt x="276893" y="257508"/>
                  </a:cubicBezTo>
                  <a:moveTo>
                    <a:pt x="215267" y="302769"/>
                  </a:moveTo>
                  <a:cubicBezTo>
                    <a:pt x="166910" y="322072"/>
                    <a:pt x="112129" y="316154"/>
                    <a:pt x="69012" y="286967"/>
                  </a:cubicBezTo>
                  <a:cubicBezTo>
                    <a:pt x="25894" y="257780"/>
                    <a:pt x="45" y="209121"/>
                    <a:pt x="0" y="157053"/>
                  </a:cubicBezTo>
                </a:path>
              </a:pathLst>
            </a:custGeom>
            <a:noFill/>
            <a:ln w="52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6" name="Rounded Rectangle 66">
              <a:extLst>
                <a:ext uri="{FF2B5EF4-FFF2-40B4-BE49-F238E27FC236}">
                  <a16:creationId xmlns:a16="http://schemas.microsoft.com/office/drawing/2014/main" id="{60A95BBB-F19E-915A-B487-06917774DCA7}"/>
                </a:ext>
              </a:extLst>
            </p:cNvPr>
            <p:cNvSpPr/>
            <p:nvPr/>
          </p:nvSpPr>
          <p:spPr>
            <a:xfrm>
              <a:off x="1851139" y="2769763"/>
              <a:ext cx="320898" cy="320898"/>
            </a:xfrm>
            <a:custGeom>
              <a:avLst/>
              <a:gdLst/>
              <a:ahLst/>
              <a:cxnLst/>
              <a:rect l="0" t="0" r="0" b="0"/>
              <a:pathLst>
                <a:path w="320898" h="320898">
                  <a:moveTo>
                    <a:pt x="111616" y="0"/>
                  </a:moveTo>
                  <a:cubicBezTo>
                    <a:pt x="173261" y="0"/>
                    <a:pt x="223233" y="49972"/>
                    <a:pt x="223233" y="111616"/>
                  </a:cubicBezTo>
                  <a:cubicBezTo>
                    <a:pt x="223233" y="173261"/>
                    <a:pt x="173261" y="223233"/>
                    <a:pt x="111616" y="223233"/>
                  </a:cubicBezTo>
                  <a:cubicBezTo>
                    <a:pt x="49972" y="223233"/>
                    <a:pt x="0" y="173261"/>
                    <a:pt x="0" y="111616"/>
                  </a:cubicBezTo>
                  <a:cubicBezTo>
                    <a:pt x="0" y="49972"/>
                    <a:pt x="49972" y="0"/>
                    <a:pt x="111616" y="0"/>
                  </a:cubicBezTo>
                  <a:close/>
                  <a:moveTo>
                    <a:pt x="190683" y="190683"/>
                  </a:moveTo>
                  <a:lnTo>
                    <a:pt x="320898" y="320898"/>
                  </a:lnTo>
                  <a:moveTo>
                    <a:pt x="76736" y="76736"/>
                  </a:moveTo>
                  <a:lnTo>
                    <a:pt x="146497" y="146497"/>
                  </a:lnTo>
                  <a:moveTo>
                    <a:pt x="146497" y="76736"/>
                  </a:moveTo>
                  <a:lnTo>
                    <a:pt x="76736" y="146497"/>
                  </a:lnTo>
                </a:path>
              </a:pathLst>
            </a:custGeom>
            <a:noFill/>
            <a:ln w="52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7" name="Rounded Rectangle 67">
              <a:extLst>
                <a:ext uri="{FF2B5EF4-FFF2-40B4-BE49-F238E27FC236}">
                  <a16:creationId xmlns:a16="http://schemas.microsoft.com/office/drawing/2014/main" id="{1E1E826C-BC3D-8170-C64D-C6888B0AE96B}"/>
                </a:ext>
              </a:extLst>
            </p:cNvPr>
            <p:cNvSpPr/>
            <p:nvPr/>
          </p:nvSpPr>
          <p:spPr>
            <a:xfrm>
              <a:off x="1844163" y="3432488"/>
              <a:ext cx="318459" cy="319986"/>
            </a:xfrm>
            <a:custGeom>
              <a:avLst/>
              <a:gdLst/>
              <a:ahLst/>
              <a:cxnLst/>
              <a:rect l="0" t="0" r="0" b="0"/>
              <a:pathLst>
                <a:path w="318459" h="319986">
                  <a:moveTo>
                    <a:pt x="26139" y="161091"/>
                  </a:moveTo>
                  <a:cubicBezTo>
                    <a:pt x="20745" y="161091"/>
                    <a:pt x="16390" y="156736"/>
                    <a:pt x="16390" y="151342"/>
                  </a:cubicBezTo>
                  <a:lnTo>
                    <a:pt x="16390" y="24613"/>
                  </a:lnTo>
                  <a:cubicBezTo>
                    <a:pt x="16390" y="19219"/>
                    <a:pt x="20745" y="14864"/>
                    <a:pt x="26139" y="14864"/>
                  </a:cubicBezTo>
                  <a:lnTo>
                    <a:pt x="99798" y="14864"/>
                  </a:lnTo>
                  <a:cubicBezTo>
                    <a:pt x="102332" y="14864"/>
                    <a:pt x="104802" y="15839"/>
                    <a:pt x="106622" y="17659"/>
                  </a:cubicBezTo>
                  <a:lnTo>
                    <a:pt x="126118" y="36376"/>
                  </a:lnTo>
                  <a:cubicBezTo>
                    <a:pt x="128003" y="38196"/>
                    <a:pt x="129043" y="40730"/>
                    <a:pt x="129043" y="43330"/>
                  </a:cubicBezTo>
                  <a:lnTo>
                    <a:pt x="129043" y="151342"/>
                  </a:lnTo>
                  <a:cubicBezTo>
                    <a:pt x="129043" y="156736"/>
                    <a:pt x="124689" y="161091"/>
                    <a:pt x="119295" y="161091"/>
                  </a:cubicBezTo>
                  <a:close/>
                  <a:moveTo>
                    <a:pt x="215555" y="319986"/>
                  </a:moveTo>
                  <a:cubicBezTo>
                    <a:pt x="210162" y="319986"/>
                    <a:pt x="205807" y="315633"/>
                    <a:pt x="205807" y="310237"/>
                  </a:cubicBezTo>
                  <a:lnTo>
                    <a:pt x="205807" y="183509"/>
                  </a:lnTo>
                  <a:cubicBezTo>
                    <a:pt x="205807" y="178115"/>
                    <a:pt x="210162" y="173761"/>
                    <a:pt x="215555" y="173761"/>
                  </a:cubicBezTo>
                  <a:lnTo>
                    <a:pt x="289214" y="173761"/>
                  </a:lnTo>
                  <a:cubicBezTo>
                    <a:pt x="291748" y="173761"/>
                    <a:pt x="294219" y="174736"/>
                    <a:pt x="296038" y="176555"/>
                  </a:cubicBezTo>
                  <a:lnTo>
                    <a:pt x="315535" y="195272"/>
                  </a:lnTo>
                  <a:cubicBezTo>
                    <a:pt x="317420" y="197091"/>
                    <a:pt x="318459" y="199626"/>
                    <a:pt x="318459" y="202226"/>
                  </a:cubicBezTo>
                  <a:lnTo>
                    <a:pt x="318459" y="310237"/>
                  </a:lnTo>
                  <a:cubicBezTo>
                    <a:pt x="318459" y="315633"/>
                    <a:pt x="314105" y="319986"/>
                    <a:pt x="308711" y="319986"/>
                  </a:cubicBezTo>
                  <a:close/>
                  <a:moveTo>
                    <a:pt x="0" y="0"/>
                  </a:moveTo>
                  <a:moveTo>
                    <a:pt x="317029" y="94462"/>
                  </a:moveTo>
                  <a:lnTo>
                    <a:pt x="284648" y="126844"/>
                  </a:lnTo>
                  <a:lnTo>
                    <a:pt x="252269" y="94462"/>
                  </a:lnTo>
                  <a:moveTo>
                    <a:pt x="0" y="0"/>
                  </a:moveTo>
                  <a:moveTo>
                    <a:pt x="17112" y="240387"/>
                  </a:moveTo>
                  <a:lnTo>
                    <a:pt x="49494" y="208006"/>
                  </a:lnTo>
                  <a:lnTo>
                    <a:pt x="81873" y="240387"/>
                  </a:lnTo>
                  <a:moveTo>
                    <a:pt x="205807" y="14864"/>
                  </a:moveTo>
                  <a:lnTo>
                    <a:pt x="228834" y="14864"/>
                  </a:lnTo>
                  <a:cubicBezTo>
                    <a:pt x="259655" y="14864"/>
                    <a:pt x="284642" y="39851"/>
                    <a:pt x="284642" y="70673"/>
                  </a:cubicBezTo>
                  <a:lnTo>
                    <a:pt x="284642" y="126847"/>
                  </a:lnTo>
                  <a:moveTo>
                    <a:pt x="0" y="0"/>
                  </a:moveTo>
                  <a:moveTo>
                    <a:pt x="128334" y="319986"/>
                  </a:moveTo>
                  <a:lnTo>
                    <a:pt x="105308" y="319986"/>
                  </a:lnTo>
                  <a:cubicBezTo>
                    <a:pt x="74486" y="319986"/>
                    <a:pt x="49500" y="294999"/>
                    <a:pt x="49500" y="264177"/>
                  </a:cubicBezTo>
                  <a:lnTo>
                    <a:pt x="49500" y="208002"/>
                  </a:lnTo>
                </a:path>
              </a:pathLst>
            </a:custGeom>
            <a:noFill/>
            <a:ln w="52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8" name="Rounded Rectangle 68">
              <a:extLst>
                <a:ext uri="{FF2B5EF4-FFF2-40B4-BE49-F238E27FC236}">
                  <a16:creationId xmlns:a16="http://schemas.microsoft.com/office/drawing/2014/main" id="{645DF530-D9DE-10EB-EC0F-A7529A090A5E}"/>
                </a:ext>
              </a:extLst>
            </p:cNvPr>
            <p:cNvSpPr/>
            <p:nvPr/>
          </p:nvSpPr>
          <p:spPr>
            <a:xfrm>
              <a:off x="1844163" y="1423384"/>
              <a:ext cx="322991" cy="323863"/>
            </a:xfrm>
            <a:custGeom>
              <a:avLst/>
              <a:gdLst/>
              <a:ahLst/>
              <a:cxnLst/>
              <a:rect l="0" t="0" r="0" b="0"/>
              <a:pathLst>
                <a:path w="322991" h="323863">
                  <a:moveTo>
                    <a:pt x="127662" y="57029"/>
                  </a:moveTo>
                  <a:lnTo>
                    <a:pt x="127662" y="24939"/>
                  </a:lnTo>
                  <a:cubicBezTo>
                    <a:pt x="127662" y="16568"/>
                    <a:pt x="133242" y="10987"/>
                    <a:pt x="141613" y="10987"/>
                  </a:cubicBezTo>
                  <a:lnTo>
                    <a:pt x="275554" y="10987"/>
                  </a:lnTo>
                  <a:cubicBezTo>
                    <a:pt x="278344" y="10987"/>
                    <a:pt x="282530" y="12382"/>
                    <a:pt x="283925" y="13777"/>
                  </a:cubicBezTo>
                  <a:lnTo>
                    <a:pt x="317410" y="41682"/>
                  </a:lnTo>
                  <a:cubicBezTo>
                    <a:pt x="320200" y="44472"/>
                    <a:pt x="322991" y="48658"/>
                    <a:pt x="322991" y="52843"/>
                  </a:cubicBezTo>
                  <a:lnTo>
                    <a:pt x="322991" y="227245"/>
                  </a:lnTo>
                  <a:cubicBezTo>
                    <a:pt x="322991" y="235616"/>
                    <a:pt x="317410" y="241197"/>
                    <a:pt x="309039" y="241197"/>
                  </a:cubicBezTo>
                  <a:lnTo>
                    <a:pt x="204398" y="241197"/>
                  </a:lnTo>
                  <a:moveTo>
                    <a:pt x="0" y="0"/>
                  </a:moveTo>
                  <a:moveTo>
                    <a:pt x="183470" y="69586"/>
                  </a:moveTo>
                  <a:lnTo>
                    <a:pt x="162542" y="90514"/>
                  </a:lnTo>
                  <a:lnTo>
                    <a:pt x="183470" y="111442"/>
                  </a:lnTo>
                  <a:moveTo>
                    <a:pt x="0" y="0"/>
                  </a:moveTo>
                  <a:moveTo>
                    <a:pt x="267182" y="111442"/>
                  </a:moveTo>
                  <a:lnTo>
                    <a:pt x="288111" y="90514"/>
                  </a:lnTo>
                  <a:lnTo>
                    <a:pt x="267182" y="69586"/>
                  </a:lnTo>
                  <a:moveTo>
                    <a:pt x="0" y="0"/>
                  </a:moveTo>
                  <a:moveTo>
                    <a:pt x="239278" y="55634"/>
                  </a:moveTo>
                  <a:lnTo>
                    <a:pt x="211374" y="118418"/>
                  </a:lnTo>
                  <a:moveTo>
                    <a:pt x="11858" y="323863"/>
                  </a:moveTo>
                  <a:cubicBezTo>
                    <a:pt x="24415" y="287587"/>
                    <a:pt x="60691" y="261078"/>
                    <a:pt x="101152" y="261078"/>
                  </a:cubicBezTo>
                  <a:cubicBezTo>
                    <a:pt x="141613" y="261078"/>
                    <a:pt x="176494" y="287587"/>
                    <a:pt x="189051" y="323863"/>
                  </a:cubicBezTo>
                  <a:moveTo>
                    <a:pt x="99757" y="135509"/>
                  </a:moveTo>
                  <a:lnTo>
                    <a:pt x="99757" y="93653"/>
                  </a:lnTo>
                  <a:moveTo>
                    <a:pt x="23019" y="175971"/>
                  </a:moveTo>
                  <a:lnTo>
                    <a:pt x="176492" y="175971"/>
                  </a:lnTo>
                  <a:moveTo>
                    <a:pt x="42552" y="163414"/>
                  </a:moveTo>
                  <a:cubicBezTo>
                    <a:pt x="43947" y="132719"/>
                    <a:pt x="69061" y="107605"/>
                    <a:pt x="99756" y="107605"/>
                  </a:cubicBezTo>
                  <a:cubicBezTo>
                    <a:pt x="131846" y="107605"/>
                    <a:pt x="156959" y="132719"/>
                    <a:pt x="156959" y="164809"/>
                  </a:cubicBezTo>
                  <a:lnTo>
                    <a:pt x="156959" y="189923"/>
                  </a:lnTo>
                  <a:cubicBezTo>
                    <a:pt x="156959" y="222012"/>
                    <a:pt x="131846" y="247126"/>
                    <a:pt x="99756" y="247126"/>
                  </a:cubicBezTo>
                  <a:cubicBezTo>
                    <a:pt x="69061" y="247126"/>
                    <a:pt x="43947" y="222012"/>
                    <a:pt x="42552" y="191318"/>
                  </a:cubicBezTo>
                  <a:close/>
                </a:path>
              </a:pathLst>
            </a:custGeom>
            <a:noFill/>
            <a:ln w="52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9" name="Rounded Rectangle 69">
              <a:extLst>
                <a:ext uri="{FF2B5EF4-FFF2-40B4-BE49-F238E27FC236}">
                  <a16:creationId xmlns:a16="http://schemas.microsoft.com/office/drawing/2014/main" id="{72509889-8DA2-AD05-482B-6568517A2694}"/>
                </a:ext>
              </a:extLst>
            </p:cNvPr>
            <p:cNvSpPr/>
            <p:nvPr/>
          </p:nvSpPr>
          <p:spPr>
            <a:xfrm>
              <a:off x="1844163" y="4092901"/>
              <a:ext cx="312380" cy="330609"/>
            </a:xfrm>
            <a:custGeom>
              <a:avLst/>
              <a:gdLst/>
              <a:ahLst/>
              <a:cxnLst/>
              <a:rect l="0" t="0" r="0" b="0"/>
              <a:pathLst>
                <a:path w="312380" h="330609">
                  <a:moveTo>
                    <a:pt x="36346" y="68352"/>
                  </a:moveTo>
                  <a:cubicBezTo>
                    <a:pt x="55896" y="72493"/>
                    <a:pt x="75386" y="89498"/>
                    <a:pt x="80887" y="108261"/>
                  </a:cubicBezTo>
                  <a:moveTo>
                    <a:pt x="21649" y="116035"/>
                  </a:moveTo>
                  <a:cubicBezTo>
                    <a:pt x="37819" y="107262"/>
                    <a:pt x="58839" y="109616"/>
                    <a:pt x="72594" y="113929"/>
                  </a:cubicBezTo>
                  <a:moveTo>
                    <a:pt x="270853" y="239273"/>
                  </a:moveTo>
                  <a:cubicBezTo>
                    <a:pt x="270853" y="305765"/>
                    <a:pt x="212079" y="330609"/>
                    <a:pt x="139575" y="330609"/>
                  </a:cubicBezTo>
                  <a:cubicBezTo>
                    <a:pt x="67073" y="330609"/>
                    <a:pt x="8298" y="305765"/>
                    <a:pt x="8298" y="239273"/>
                  </a:cubicBezTo>
                  <a:cubicBezTo>
                    <a:pt x="8298" y="187656"/>
                    <a:pt x="43716" y="126115"/>
                    <a:pt x="93480" y="101163"/>
                  </a:cubicBezTo>
                  <a:moveTo>
                    <a:pt x="185671" y="101163"/>
                  </a:moveTo>
                  <a:cubicBezTo>
                    <a:pt x="195940" y="106312"/>
                    <a:pt x="205599" y="113020"/>
                    <a:pt x="214462" y="120876"/>
                  </a:cubicBezTo>
                  <a:moveTo>
                    <a:pt x="185846" y="100541"/>
                  </a:moveTo>
                  <a:cubicBezTo>
                    <a:pt x="185846" y="100541"/>
                    <a:pt x="171587" y="108526"/>
                    <a:pt x="139567" y="108526"/>
                  </a:cubicBezTo>
                  <a:cubicBezTo>
                    <a:pt x="107548" y="108526"/>
                    <a:pt x="93289" y="100541"/>
                    <a:pt x="93289" y="100541"/>
                  </a:cubicBezTo>
                  <a:cubicBezTo>
                    <a:pt x="50116" y="57260"/>
                    <a:pt x="67183" y="0"/>
                    <a:pt x="119231" y="32266"/>
                  </a:cubicBezTo>
                  <a:cubicBezTo>
                    <a:pt x="131577" y="39920"/>
                    <a:pt x="147557" y="39920"/>
                    <a:pt x="159903" y="32266"/>
                  </a:cubicBezTo>
                  <a:cubicBezTo>
                    <a:pt x="211952" y="0"/>
                    <a:pt x="229019" y="57260"/>
                    <a:pt x="185846" y="100541"/>
                  </a:cubicBezTo>
                  <a:close/>
                  <a:moveTo>
                    <a:pt x="0" y="9288"/>
                  </a:moveTo>
                  <a:moveTo>
                    <a:pt x="299016" y="132064"/>
                  </a:moveTo>
                  <a:lnTo>
                    <a:pt x="312380" y="182639"/>
                  </a:lnTo>
                  <a:lnTo>
                    <a:pt x="262171" y="197316"/>
                  </a:lnTo>
                  <a:moveTo>
                    <a:pt x="178243" y="198021"/>
                  </a:moveTo>
                  <a:cubicBezTo>
                    <a:pt x="206994" y="141485"/>
                    <a:pt x="256823" y="141780"/>
                    <a:pt x="309893" y="181235"/>
                  </a:cubicBezTo>
                </a:path>
              </a:pathLst>
            </a:custGeom>
            <a:noFill/>
            <a:ln w="52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0" name="Rounded Rectangle 70">
              <a:extLst>
                <a:ext uri="{FF2B5EF4-FFF2-40B4-BE49-F238E27FC236}">
                  <a16:creationId xmlns:a16="http://schemas.microsoft.com/office/drawing/2014/main" id="{88C3D3FD-B80E-F7A2-EB06-673D18E4A98D}"/>
                </a:ext>
              </a:extLst>
            </p:cNvPr>
            <p:cNvSpPr/>
            <p:nvPr/>
          </p:nvSpPr>
          <p:spPr>
            <a:xfrm>
              <a:off x="1850970" y="4770965"/>
              <a:ext cx="321067" cy="328800"/>
            </a:xfrm>
            <a:custGeom>
              <a:avLst/>
              <a:gdLst/>
              <a:ahLst/>
              <a:cxnLst/>
              <a:rect l="0" t="0" r="0" b="0"/>
              <a:pathLst>
                <a:path w="321067" h="328800">
                  <a:moveTo>
                    <a:pt x="139689" y="168351"/>
                  </a:moveTo>
                  <a:lnTo>
                    <a:pt x="83881" y="112543"/>
                  </a:lnTo>
                  <a:lnTo>
                    <a:pt x="111785" y="112543"/>
                  </a:lnTo>
                  <a:cubicBezTo>
                    <a:pt x="127196" y="112543"/>
                    <a:pt x="139689" y="100049"/>
                    <a:pt x="139689" y="84638"/>
                  </a:cubicBezTo>
                  <a:cubicBezTo>
                    <a:pt x="139689" y="69227"/>
                    <a:pt x="127196" y="56734"/>
                    <a:pt x="111785" y="56734"/>
                  </a:cubicBezTo>
                  <a:lnTo>
                    <a:pt x="83881" y="56734"/>
                  </a:lnTo>
                  <a:lnTo>
                    <a:pt x="83881" y="168351"/>
                  </a:lnTo>
                  <a:moveTo>
                    <a:pt x="258282" y="182261"/>
                  </a:moveTo>
                  <a:lnTo>
                    <a:pt x="321067" y="182261"/>
                  </a:lnTo>
                  <a:lnTo>
                    <a:pt x="321067" y="245046"/>
                  </a:lnTo>
                  <a:moveTo>
                    <a:pt x="28072" y="328800"/>
                  </a:moveTo>
                  <a:lnTo>
                    <a:pt x="109385" y="247446"/>
                  </a:lnTo>
                  <a:cubicBezTo>
                    <a:pt x="117311" y="239521"/>
                    <a:pt x="128860" y="236421"/>
                    <a:pt x="139689" y="239312"/>
                  </a:cubicBezTo>
                  <a:lnTo>
                    <a:pt x="219398" y="260644"/>
                  </a:lnTo>
                  <a:cubicBezTo>
                    <a:pt x="230457" y="263957"/>
                    <a:pt x="242442" y="260935"/>
                    <a:pt x="250609" y="252775"/>
                  </a:cubicBezTo>
                  <a:lnTo>
                    <a:pt x="321067" y="182303"/>
                  </a:lnTo>
                  <a:moveTo>
                    <a:pt x="84285" y="215160"/>
                  </a:moveTo>
                  <a:cubicBezTo>
                    <a:pt x="35503" y="205404"/>
                    <a:pt x="333" y="162651"/>
                    <a:pt x="166" y="112902"/>
                  </a:cubicBezTo>
                  <a:cubicBezTo>
                    <a:pt x="0" y="63153"/>
                    <a:pt x="34882" y="20165"/>
                    <a:pt x="83599" y="10082"/>
                  </a:cubicBezTo>
                  <a:cubicBezTo>
                    <a:pt x="132315" y="0"/>
                    <a:pt x="181395" y="25610"/>
                    <a:pt x="200989" y="71338"/>
                  </a:cubicBezTo>
                  <a:cubicBezTo>
                    <a:pt x="220583" y="117066"/>
                    <a:pt x="205273" y="170267"/>
                    <a:pt x="164371" y="198585"/>
                  </a:cubicBezTo>
                </a:path>
              </a:pathLst>
            </a:custGeom>
            <a:noFill/>
            <a:ln w="52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1" name="Rounded Rectangle 71">
              <a:extLst>
                <a:ext uri="{FF2B5EF4-FFF2-40B4-BE49-F238E27FC236}">
                  <a16:creationId xmlns:a16="http://schemas.microsoft.com/office/drawing/2014/main" id="{D9D064B7-0F88-1424-5827-6F2E6F9B00BE}"/>
                </a:ext>
              </a:extLst>
            </p:cNvPr>
            <p:cNvSpPr/>
            <p:nvPr/>
          </p:nvSpPr>
          <p:spPr>
            <a:xfrm>
              <a:off x="1858083" y="5455545"/>
              <a:ext cx="300001" cy="313922"/>
            </a:xfrm>
            <a:custGeom>
              <a:avLst/>
              <a:gdLst/>
              <a:ahLst/>
              <a:cxnLst/>
              <a:rect l="0" t="0" r="0" b="0"/>
              <a:pathLst>
                <a:path w="300001" h="313922">
                  <a:moveTo>
                    <a:pt x="76768" y="306946"/>
                  </a:moveTo>
                  <a:lnTo>
                    <a:pt x="104672" y="279042"/>
                  </a:lnTo>
                  <a:lnTo>
                    <a:pt x="76768" y="251138"/>
                  </a:lnTo>
                  <a:moveTo>
                    <a:pt x="31" y="27904"/>
                  </a:moveTo>
                  <a:cubicBezTo>
                    <a:pt x="31" y="16345"/>
                    <a:pt x="9401" y="6976"/>
                    <a:pt x="20959" y="6976"/>
                  </a:cubicBezTo>
                  <a:lnTo>
                    <a:pt x="146528" y="6976"/>
                  </a:lnTo>
                  <a:cubicBezTo>
                    <a:pt x="158086" y="6976"/>
                    <a:pt x="167456" y="16345"/>
                    <a:pt x="167456" y="27904"/>
                  </a:cubicBezTo>
                  <a:lnTo>
                    <a:pt x="167456" y="111323"/>
                  </a:lnTo>
                  <a:cubicBezTo>
                    <a:pt x="167480" y="122939"/>
                    <a:pt x="158143" y="132407"/>
                    <a:pt x="146528" y="132545"/>
                  </a:cubicBezTo>
                  <a:lnTo>
                    <a:pt x="20959" y="132545"/>
                  </a:lnTo>
                  <a:cubicBezTo>
                    <a:pt x="9341" y="132414"/>
                    <a:pt x="0" y="122942"/>
                    <a:pt x="31" y="111323"/>
                  </a:cubicBezTo>
                  <a:close/>
                  <a:moveTo>
                    <a:pt x="167456" y="90688"/>
                  </a:moveTo>
                  <a:lnTo>
                    <a:pt x="31" y="90688"/>
                  </a:lnTo>
                  <a:moveTo>
                    <a:pt x="48863" y="160449"/>
                  </a:moveTo>
                  <a:lnTo>
                    <a:pt x="118624" y="160449"/>
                  </a:lnTo>
                  <a:moveTo>
                    <a:pt x="83744" y="132545"/>
                  </a:moveTo>
                  <a:lnTo>
                    <a:pt x="83744" y="160449"/>
                  </a:lnTo>
                  <a:moveTo>
                    <a:pt x="181408" y="146497"/>
                  </a:moveTo>
                  <a:cubicBezTo>
                    <a:pt x="181408" y="138791"/>
                    <a:pt x="187655" y="132545"/>
                    <a:pt x="195360" y="132545"/>
                  </a:cubicBezTo>
                  <a:lnTo>
                    <a:pt x="279073" y="132545"/>
                  </a:lnTo>
                  <a:cubicBezTo>
                    <a:pt x="286779" y="132545"/>
                    <a:pt x="293025" y="138791"/>
                    <a:pt x="293025" y="146497"/>
                  </a:cubicBezTo>
                  <a:lnTo>
                    <a:pt x="293025" y="299970"/>
                  </a:lnTo>
                  <a:cubicBezTo>
                    <a:pt x="293025" y="307675"/>
                    <a:pt x="286779" y="313922"/>
                    <a:pt x="279073" y="313922"/>
                  </a:cubicBezTo>
                  <a:lnTo>
                    <a:pt x="195360" y="313922"/>
                  </a:lnTo>
                  <a:cubicBezTo>
                    <a:pt x="187655" y="313922"/>
                    <a:pt x="181408" y="307675"/>
                    <a:pt x="181408" y="299970"/>
                  </a:cubicBezTo>
                  <a:close/>
                  <a:moveTo>
                    <a:pt x="104672" y="279042"/>
                  </a:moveTo>
                  <a:lnTo>
                    <a:pt x="90720" y="279042"/>
                  </a:lnTo>
                  <a:cubicBezTo>
                    <a:pt x="52192" y="279042"/>
                    <a:pt x="20959" y="247809"/>
                    <a:pt x="20959" y="209281"/>
                  </a:cubicBezTo>
                  <a:moveTo>
                    <a:pt x="244193" y="0"/>
                  </a:moveTo>
                  <a:lnTo>
                    <a:pt x="216289" y="27904"/>
                  </a:lnTo>
                  <a:lnTo>
                    <a:pt x="244193" y="55808"/>
                  </a:lnTo>
                  <a:moveTo>
                    <a:pt x="216289" y="27904"/>
                  </a:moveTo>
                  <a:lnTo>
                    <a:pt x="230241" y="27904"/>
                  </a:lnTo>
                  <a:cubicBezTo>
                    <a:pt x="268768" y="27904"/>
                    <a:pt x="300001" y="59137"/>
                    <a:pt x="300001" y="97664"/>
                  </a:cubicBezTo>
                  <a:moveTo>
                    <a:pt x="293025" y="258114"/>
                  </a:moveTo>
                  <a:lnTo>
                    <a:pt x="181408" y="258114"/>
                  </a:lnTo>
                  <a:moveTo>
                    <a:pt x="237217" y="282530"/>
                  </a:moveTo>
                  <a:cubicBezTo>
                    <a:pt x="235290" y="282530"/>
                    <a:pt x="233729" y="284091"/>
                    <a:pt x="233729" y="286018"/>
                  </a:cubicBezTo>
                  <a:cubicBezTo>
                    <a:pt x="233729" y="287944"/>
                    <a:pt x="235290" y="289506"/>
                    <a:pt x="237217" y="289506"/>
                  </a:cubicBezTo>
                  <a:cubicBezTo>
                    <a:pt x="239143" y="289506"/>
                    <a:pt x="240705" y="287944"/>
                    <a:pt x="240705" y="286018"/>
                  </a:cubicBezTo>
                  <a:cubicBezTo>
                    <a:pt x="240705" y="284091"/>
                    <a:pt x="239143" y="282530"/>
                    <a:pt x="237217" y="282530"/>
                  </a:cubicBezTo>
                  <a:lnTo>
                    <a:pt x="237217" y="282530"/>
                  </a:lnTo>
                </a:path>
              </a:pathLst>
            </a:custGeom>
            <a:noFill/>
            <a:ln w="52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ED64FE-A00E-58F8-B031-E7D8E522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80925"/>
              </p:ext>
            </p:extLst>
          </p:nvPr>
        </p:nvGraphicFramePr>
        <p:xfrm>
          <a:off x="5015394" y="818116"/>
          <a:ext cx="3746733" cy="52325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87380">
                  <a:extLst>
                    <a:ext uri="{9D8B030D-6E8A-4147-A177-3AD203B41FA5}">
                      <a16:colId xmlns:a16="http://schemas.microsoft.com/office/drawing/2014/main" val="1849353784"/>
                    </a:ext>
                  </a:extLst>
                </a:gridCol>
                <a:gridCol w="1499370">
                  <a:extLst>
                    <a:ext uri="{9D8B030D-6E8A-4147-A177-3AD203B41FA5}">
                      <a16:colId xmlns:a16="http://schemas.microsoft.com/office/drawing/2014/main" val="342623208"/>
                    </a:ext>
                  </a:extLst>
                </a:gridCol>
                <a:gridCol w="1759983">
                  <a:extLst>
                    <a:ext uri="{9D8B030D-6E8A-4147-A177-3AD203B41FA5}">
                      <a16:colId xmlns:a16="http://schemas.microsoft.com/office/drawing/2014/main" val="3713232996"/>
                    </a:ext>
                  </a:extLst>
                </a:gridCol>
              </a:tblGrid>
              <a:tr h="2919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효과 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구체적인 변화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정량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·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정성 효과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840218"/>
                  </a:ext>
                </a:extLst>
              </a:tr>
              <a:tr h="7136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시간 절감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보고서</a:t>
                      </a:r>
                      <a:r>
                        <a:rPr lang="en-US" altLang="ko-KR" sz="800" u="none" strike="noStrike" dirty="0">
                          <a:effectLst/>
                        </a:rPr>
                        <a:t>·</a:t>
                      </a:r>
                      <a:r>
                        <a:rPr lang="ko-KR" altLang="en-US" sz="800" u="none" strike="noStrike" dirty="0">
                          <a:effectLst/>
                        </a:rPr>
                        <a:t>통계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→버튼 한 번에 자동 생성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데이터 수집</a:t>
                      </a:r>
                      <a:r>
                        <a:rPr lang="en-US" altLang="ko-KR" sz="800" u="none" strike="noStrike" dirty="0">
                          <a:effectLst/>
                        </a:rPr>
                        <a:t>·</a:t>
                      </a:r>
                      <a:r>
                        <a:rPr lang="ko-KR" altLang="en-US" sz="800" u="none" strike="noStrike" dirty="0">
                          <a:effectLst/>
                        </a:rPr>
                        <a:t>정제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 → 스크립트가  자동 실행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현장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사무 인력 </a:t>
                      </a:r>
                      <a:r>
                        <a:rPr lang="en-US" altLang="ko-KR" sz="800" u="none" strike="noStrike" dirty="0">
                          <a:effectLst/>
                        </a:rPr>
                        <a:t>2 h/</a:t>
                      </a:r>
                      <a:r>
                        <a:rPr lang="ko-KR" altLang="en-US" sz="800" u="none" strike="noStrike" dirty="0">
                          <a:effectLst/>
                        </a:rPr>
                        <a:t>일 절감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 ≒ 연 </a:t>
                      </a:r>
                      <a:r>
                        <a:rPr lang="en-US" altLang="ko-KR" sz="800" u="none" strike="noStrike" dirty="0">
                          <a:effectLst/>
                        </a:rPr>
                        <a:t>15,600,000 </a:t>
                      </a:r>
                      <a:r>
                        <a:rPr lang="ko-KR" altLang="en-US" sz="800" u="none" strike="noStrike" dirty="0">
                          <a:effectLst/>
                        </a:rPr>
                        <a:t>원 비용↓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급한 현황이 생겨도 </a:t>
                      </a:r>
                      <a:r>
                        <a:rPr lang="en-US" altLang="ko-KR" sz="800" u="none" strike="noStrike" dirty="0">
                          <a:effectLst/>
                        </a:rPr>
                        <a:t>10 </a:t>
                      </a:r>
                      <a:r>
                        <a:rPr lang="ko-KR" altLang="en-US" sz="800" u="none" strike="noStrike" dirty="0">
                          <a:effectLst/>
                        </a:rPr>
                        <a:t>분 내 파악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 → 의사결정 속도↑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849525"/>
                  </a:ext>
                </a:extLst>
              </a:tr>
              <a:tr h="577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휴먼 에러 감소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수동 입력 단계 제거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작업누락률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누락 실시간 조회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>
                          <a:effectLst/>
                        </a:rPr>
                        <a:t>• </a:t>
                      </a:r>
                      <a:r>
                        <a:rPr lang="ko-KR" altLang="en-US" sz="800" u="none" strike="noStrike">
                          <a:effectLst/>
                        </a:rPr>
                        <a:t>검사 누락</a:t>
                      </a:r>
                      <a:r>
                        <a:rPr lang="en-US" altLang="ko-KR" sz="800" u="none" strike="noStrike">
                          <a:effectLst/>
                        </a:rPr>
                        <a:t>‧</a:t>
                      </a:r>
                      <a:r>
                        <a:rPr lang="ko-KR" altLang="en-US" sz="800" u="none" strike="noStrike">
                          <a:effectLst/>
                        </a:rPr>
                        <a:t>오입력 누락률 </a:t>
                      </a:r>
                      <a:r>
                        <a:rPr lang="en-US" altLang="ko-KR" sz="800" u="none" strike="noStrike">
                          <a:effectLst/>
                        </a:rPr>
                        <a:t>10% </a:t>
                      </a:r>
                      <a:r>
                        <a:rPr lang="ko-KR" altLang="en-US" sz="800" u="none" strike="noStrike">
                          <a:effectLst/>
                        </a:rPr>
                        <a:t>미만 달성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기존 누락률 </a:t>
                      </a:r>
                      <a:r>
                        <a:rPr lang="en-US" altLang="ko-KR" sz="800" u="none" strike="noStrike">
                          <a:effectLst/>
                        </a:rPr>
                        <a:t>40% -&gt; 10%</a:t>
                      </a:r>
                      <a:r>
                        <a:rPr lang="ko-KR" altLang="en-US" sz="800" u="none" strike="noStrike">
                          <a:effectLst/>
                        </a:rPr>
                        <a:t>미만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12580"/>
                  </a:ext>
                </a:extLst>
              </a:tr>
              <a:tr h="577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비용 절감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외주 개발비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억 </a:t>
                      </a:r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r>
                        <a:rPr lang="ko-KR" altLang="en-US" sz="800" u="none" strike="noStrike" dirty="0">
                          <a:effectLst/>
                        </a:rPr>
                        <a:t>천 만 원 →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 내부 개발로 </a:t>
                      </a:r>
                      <a:r>
                        <a:rPr lang="en-US" altLang="ko-KR" sz="800" u="none" strike="noStrike" dirty="0">
                          <a:effectLst/>
                        </a:rPr>
                        <a:t>200 </a:t>
                      </a:r>
                      <a:r>
                        <a:rPr lang="ko-KR" altLang="en-US" sz="800" u="none" strike="noStrike" dirty="0">
                          <a:effectLst/>
                        </a:rPr>
                        <a:t>만 원만 투입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보고</a:t>
                      </a:r>
                      <a:r>
                        <a:rPr lang="en-US" altLang="ko-KR" sz="800" u="none" strike="noStrike" dirty="0">
                          <a:effectLst/>
                        </a:rPr>
                        <a:t>·</a:t>
                      </a:r>
                      <a:r>
                        <a:rPr lang="ko-KR" altLang="en-US" sz="800" u="none" strike="noStrike" dirty="0">
                          <a:effectLst/>
                        </a:rPr>
                        <a:t>장애 대응 인건비 절감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ROI </a:t>
                      </a:r>
                      <a:r>
                        <a:rPr lang="ko-KR" altLang="en-US" sz="800" u="none" strike="noStrike" dirty="0">
                          <a:effectLst/>
                        </a:rPr>
                        <a:t>≈ </a:t>
                      </a:r>
                      <a:r>
                        <a:rPr lang="en-US" altLang="ko-KR" sz="800" u="none" strike="noStrike" dirty="0">
                          <a:effectLst/>
                        </a:rPr>
                        <a:t>7,000 %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200 </a:t>
                      </a:r>
                      <a:r>
                        <a:rPr lang="ko-KR" altLang="en-US" sz="800" u="none" strike="noStrike" dirty="0">
                          <a:effectLst/>
                        </a:rPr>
                        <a:t>만 ↔ 연 </a:t>
                      </a:r>
                      <a:r>
                        <a:rPr lang="en-US" altLang="ko-KR" sz="800" u="none" strike="noStrike" dirty="0">
                          <a:effectLst/>
                        </a:rPr>
                        <a:t>1.4 </a:t>
                      </a:r>
                      <a:r>
                        <a:rPr lang="ko-KR" altLang="en-US" sz="800" u="none" strike="noStrike" dirty="0">
                          <a:effectLst/>
                        </a:rPr>
                        <a:t>억 이상 효과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외주 유지보수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연 </a:t>
                      </a:r>
                      <a:r>
                        <a:rPr lang="en-US" altLang="ko-KR" sz="800" u="none" strike="noStrike" dirty="0">
                          <a:effectLst/>
                        </a:rPr>
                        <a:t>1,000 </a:t>
                      </a:r>
                      <a:r>
                        <a:rPr lang="ko-KR" altLang="en-US" sz="800" u="none" strike="noStrike" dirty="0">
                          <a:effectLst/>
                        </a:rPr>
                        <a:t>만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</a:rPr>
                        <a:t>도 불필요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967558"/>
                  </a:ext>
                </a:extLst>
              </a:tr>
              <a:tr h="577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품질</a:t>
                      </a:r>
                      <a:r>
                        <a:rPr lang="en-US" altLang="ko-KR" sz="800" u="none" strike="noStrike" dirty="0">
                          <a:effectLst/>
                        </a:rPr>
                        <a:t>‧</a:t>
                      </a:r>
                      <a:r>
                        <a:rPr lang="ko-KR" altLang="en-US" sz="800" u="none" strike="noStrike" dirty="0">
                          <a:effectLst/>
                        </a:rPr>
                        <a:t>납기 개선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진행률</a:t>
                      </a:r>
                      <a:r>
                        <a:rPr lang="en-US" altLang="ko-KR" sz="800" u="none" strike="noStrike" dirty="0">
                          <a:effectLst/>
                        </a:rPr>
                        <a:t>·</a:t>
                      </a:r>
                      <a:r>
                        <a:rPr lang="ko-KR" altLang="en-US" sz="800" u="none" strike="noStrike" dirty="0">
                          <a:effectLst/>
                        </a:rPr>
                        <a:t>불량률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실시간 모니터링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불량 조기 감지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→ 재작업</a:t>
                      </a:r>
                      <a:r>
                        <a:rPr lang="en-US" altLang="ko-KR" sz="800" u="none" strike="noStrike" dirty="0">
                          <a:effectLst/>
                        </a:rPr>
                        <a:t>·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스크랩 비용 절감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056727"/>
                  </a:ext>
                </a:extLst>
              </a:tr>
              <a:tr h="7136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데이터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활용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>
                          <a:effectLst/>
                        </a:rPr>
                        <a:t>• </a:t>
                      </a:r>
                      <a:r>
                        <a:rPr lang="ko-KR" altLang="en-US" sz="800" u="none" strike="noStrike">
                          <a:effectLst/>
                        </a:rPr>
                        <a:t>월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주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일 단위 </a:t>
                      </a:r>
                      <a:r>
                        <a:rPr lang="en-US" altLang="ko-KR" sz="800" u="none" strike="noStrike">
                          <a:effectLst/>
                        </a:rPr>
                        <a:t>KPI </a:t>
                      </a:r>
                      <a:r>
                        <a:rPr lang="ko-KR" altLang="en-US" sz="800" u="none" strike="noStrike">
                          <a:effectLst/>
                        </a:rPr>
                        <a:t>카드뷰 제공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• </a:t>
                      </a:r>
                      <a:r>
                        <a:rPr lang="ko-KR" altLang="en-US" sz="800" u="none" strike="noStrike">
                          <a:effectLst/>
                        </a:rPr>
                        <a:t>협력사</a:t>
                      </a:r>
                      <a:r>
                        <a:rPr lang="en-US" altLang="ko-KR" sz="800" u="none" strike="noStrike">
                          <a:effectLst/>
                        </a:rPr>
                        <a:t>·</a:t>
                      </a:r>
                      <a:r>
                        <a:rPr lang="ko-KR" altLang="en-US" sz="800" u="none" strike="noStrike">
                          <a:effectLst/>
                        </a:rPr>
                        <a:t>라인별 비교 분석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불량 원인 파악 리드타임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일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 → </a:t>
                      </a:r>
                      <a:r>
                        <a:rPr lang="en-US" altLang="ko-KR" sz="800" u="none" strike="noStrike" dirty="0">
                          <a:effectLst/>
                        </a:rPr>
                        <a:t>4 </a:t>
                      </a:r>
                      <a:r>
                        <a:rPr lang="ko-KR" altLang="en-US" sz="800" u="none" strike="noStrike" dirty="0">
                          <a:effectLst/>
                        </a:rPr>
                        <a:t>시간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협력사 </a:t>
                      </a:r>
                      <a:r>
                        <a:rPr lang="en-US" altLang="ko-KR" sz="800" u="none" strike="noStrike" dirty="0">
                          <a:effectLst/>
                        </a:rPr>
                        <a:t>KPI </a:t>
                      </a:r>
                      <a:r>
                        <a:rPr lang="ko-KR" altLang="en-US" sz="800" u="none" strike="noStrike" dirty="0">
                          <a:effectLst/>
                        </a:rPr>
                        <a:t>공유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→ 공정 개선 협업 속도↑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51989"/>
                  </a:ext>
                </a:extLst>
              </a:tr>
              <a:tr h="577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문서 디지털화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>
                          <a:effectLst/>
                        </a:rPr>
                        <a:t>• </a:t>
                      </a:r>
                      <a:r>
                        <a:rPr lang="ko-KR" altLang="en-US" sz="800" u="none" strike="noStrike">
                          <a:effectLst/>
                        </a:rPr>
                        <a:t>종이 성적서 → </a:t>
                      </a:r>
                      <a:r>
                        <a:rPr lang="en-US" altLang="ko-KR" sz="800" u="none" strike="noStrike">
                          <a:effectLst/>
                        </a:rPr>
                        <a:t>HTML·PDF </a:t>
                      </a:r>
                      <a:r>
                        <a:rPr lang="ko-KR" altLang="en-US" sz="800" u="none" strike="noStrike">
                          <a:effectLst/>
                        </a:rPr>
                        <a:t>자동 발행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• </a:t>
                      </a:r>
                      <a:r>
                        <a:rPr lang="ko-KR" altLang="en-US" sz="800" u="none" strike="noStrike">
                          <a:effectLst/>
                        </a:rPr>
                        <a:t>검색</a:t>
                      </a:r>
                      <a:r>
                        <a:rPr lang="en-US" altLang="ko-KR" sz="800" u="none" strike="noStrike">
                          <a:effectLst/>
                        </a:rPr>
                        <a:t>·</a:t>
                      </a:r>
                      <a:r>
                        <a:rPr lang="ko-KR" altLang="en-US" sz="800" u="none" strike="noStrike">
                          <a:effectLst/>
                        </a:rPr>
                        <a:t>재사용 편의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보관 공간</a:t>
                      </a:r>
                      <a:r>
                        <a:rPr lang="en-US" altLang="ko-KR" sz="800" u="none" strike="noStrike" dirty="0">
                          <a:effectLst/>
                        </a:rPr>
                        <a:t>·</a:t>
                      </a:r>
                      <a:r>
                        <a:rPr lang="ko-KR" altLang="en-US" sz="800" u="none" strike="noStrike" dirty="0">
                          <a:effectLst/>
                        </a:rPr>
                        <a:t>인쇄비 절감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• “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검색 </a:t>
                      </a:r>
                      <a:r>
                        <a:rPr lang="en-US" altLang="ko-KR" sz="800" u="none" strike="noStrike" dirty="0">
                          <a:effectLst/>
                        </a:rPr>
                        <a:t>&lt; 10 </a:t>
                      </a:r>
                      <a:r>
                        <a:rPr lang="ko-KR" altLang="en-US" sz="800" u="none" strike="noStrike" dirty="0">
                          <a:effectLst/>
                        </a:rPr>
                        <a:t>초” 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공정별</a:t>
                      </a:r>
                      <a:r>
                        <a:rPr lang="en-US" altLang="ko-KR" sz="800" u="none" strike="noStrike" dirty="0">
                          <a:effectLst/>
                        </a:rPr>
                        <a:t>CT </a:t>
                      </a:r>
                      <a:r>
                        <a:rPr lang="ko-KR" altLang="en-US" sz="800" u="none" strike="noStrike" dirty="0">
                          <a:effectLst/>
                        </a:rPr>
                        <a:t>검색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495046"/>
                  </a:ext>
                </a:extLst>
              </a:tr>
              <a:tr h="577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보안 준비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>
                          <a:effectLst/>
                        </a:rPr>
                        <a:t>• JWT </a:t>
                      </a:r>
                      <a:r>
                        <a:rPr lang="ko-KR" altLang="en-US" sz="800" u="none" strike="noStrike">
                          <a:effectLst/>
                        </a:rPr>
                        <a:t>인증 </a:t>
                      </a:r>
                      <a:r>
                        <a:rPr lang="en-US" altLang="ko-KR" sz="800" u="none" strike="noStrike">
                          <a:effectLst/>
                        </a:rPr>
                        <a:t>+ IP </a:t>
                      </a:r>
                      <a:r>
                        <a:rPr lang="ko-KR" altLang="en-US" sz="800" u="none" strike="noStrike">
                          <a:effectLst/>
                        </a:rPr>
                        <a:t>화이트리스트 설계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• </a:t>
                      </a:r>
                      <a:r>
                        <a:rPr lang="ko-KR" altLang="en-US" sz="800" u="none" strike="noStrike">
                          <a:effectLst/>
                        </a:rPr>
                        <a:t>사내 </a:t>
                      </a:r>
                      <a:r>
                        <a:rPr lang="en-US" altLang="ko-KR" sz="800" u="none" strike="noStrike">
                          <a:effectLst/>
                        </a:rPr>
                        <a:t>SSO </a:t>
                      </a:r>
                      <a:r>
                        <a:rPr lang="ko-KR" altLang="en-US" sz="800" u="none" strike="noStrike">
                          <a:effectLst/>
                        </a:rPr>
                        <a:t>연동 준비 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내부망</a:t>
                      </a:r>
                      <a:r>
                        <a:rPr lang="ko-KR" altLang="en-US" sz="800" u="none" strike="noStrike" dirty="0">
                          <a:effectLst/>
                        </a:rPr>
                        <a:t> 이전 시 즉시 적용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 → 정보보호 인증 대응 부담↓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506424"/>
                  </a:ext>
                </a:extLst>
              </a:tr>
              <a:tr h="577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확장성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>
                          <a:effectLst/>
                        </a:rPr>
                        <a:t>• </a:t>
                      </a:r>
                      <a:r>
                        <a:rPr lang="ko-KR" altLang="en-US" sz="800" u="none" strike="noStrike">
                          <a:effectLst/>
                        </a:rPr>
                        <a:t>카카오 챗봇</a:t>
                      </a:r>
                      <a:r>
                        <a:rPr lang="en-US" altLang="ko-KR" sz="800" u="none" strike="noStrike">
                          <a:effectLst/>
                        </a:rPr>
                        <a:t>·</a:t>
                      </a:r>
                      <a:r>
                        <a:rPr lang="ko-KR" altLang="en-US" sz="800" u="none" strike="noStrike">
                          <a:effectLst/>
                        </a:rPr>
                        <a:t>구매기안 자동화 </a:t>
                      </a:r>
                      <a:r>
                        <a:rPr lang="en-US" altLang="ko-KR" sz="800" u="none" strike="noStrike">
                          <a:effectLst/>
                        </a:rPr>
                        <a:t>PoC</a:t>
                      </a:r>
                      <a:r>
                        <a:rPr lang="ko-KR" altLang="en-US" sz="800" u="none" strike="noStrike">
                          <a:effectLst/>
                        </a:rPr>
                        <a:t>까지 로드맵 확보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• ML </a:t>
                      </a:r>
                      <a:r>
                        <a:rPr lang="ko-KR" altLang="en-US" sz="800" u="none" strike="noStrike">
                          <a:effectLst/>
                        </a:rPr>
                        <a:t>예측 모듈 탑재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• </a:t>
                      </a:r>
                      <a:r>
                        <a:rPr lang="ko-KR" altLang="en-US" sz="800" u="none" strike="noStrike" dirty="0">
                          <a:effectLst/>
                        </a:rPr>
                        <a:t>추가 기능 개발 시 외주 의존 </a:t>
                      </a:r>
                      <a:r>
                        <a:rPr lang="en-US" altLang="ko-KR" sz="800" u="none" strike="noStrike" dirty="0">
                          <a:effectLst/>
                        </a:rPr>
                        <a:t>0 %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• DX </a:t>
                      </a:r>
                      <a:r>
                        <a:rPr lang="ko-KR" altLang="en-US" sz="800" u="none" strike="noStrike" dirty="0">
                          <a:effectLst/>
                        </a:rPr>
                        <a:t>플랫폼으로 확장 가능한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 ‘씨앗’ 역할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7" marR="7127" marT="71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932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8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85248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Architecture Overview</a:t>
            </a:r>
            <a:endParaRPr lang="ko-KR" altLang="en-US" sz="2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672525" y="1133122"/>
            <a:ext cx="6239891" cy="4968815"/>
            <a:chOff x="6126442" y="1432392"/>
            <a:chExt cx="13212128" cy="6078735"/>
          </a:xfrm>
        </p:grpSpPr>
        <p:pic>
          <p:nvPicPr>
            <p:cNvPr id="13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42" y="1432392"/>
              <a:ext cx="1013103" cy="1215747"/>
            </a:xfrm>
            <a:prstGeom prst="rect">
              <a:avLst/>
            </a:prstGeom>
          </p:spPr>
        </p:pic>
        <p:sp>
          <p:nvSpPr>
            <p:cNvPr id="15" name="Text 1"/>
            <p:cNvSpPr/>
            <p:nvPr/>
          </p:nvSpPr>
          <p:spPr>
            <a:xfrm>
              <a:off x="7443393" y="1634917"/>
              <a:ext cx="2532817" cy="3164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JSON DB </a:t>
              </a:r>
              <a:r>
                <a:rPr lang="en-US" sz="1400" b="1" dirty="0" err="1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생성</a:t>
              </a:r>
              <a:endParaRPr lang="en-US" sz="1400" b="1" dirty="0"/>
            </a:p>
          </p:txBody>
        </p:sp>
        <p:sp>
          <p:nvSpPr>
            <p:cNvPr id="16" name="Text 2"/>
            <p:cNvSpPr/>
            <p:nvPr/>
          </p:nvSpPr>
          <p:spPr>
            <a:xfrm>
              <a:off x="7443393" y="2072948"/>
              <a:ext cx="11895177" cy="32420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Google Sheets 기반 PDA 데이터 자동 수집</a:t>
              </a:r>
              <a:endParaRPr lang="en-US" sz="1200" dirty="0"/>
            </a:p>
          </p:txBody>
        </p:sp>
        <p:pic>
          <p:nvPicPr>
            <p:cNvPr id="17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442" y="2648139"/>
              <a:ext cx="1013103" cy="1215747"/>
            </a:xfrm>
            <a:prstGeom prst="rect">
              <a:avLst/>
            </a:prstGeom>
          </p:spPr>
        </p:pic>
        <p:sp>
          <p:nvSpPr>
            <p:cNvPr id="18" name="Text 3"/>
            <p:cNvSpPr/>
            <p:nvPr/>
          </p:nvSpPr>
          <p:spPr>
            <a:xfrm>
              <a:off x="7443393" y="2850664"/>
              <a:ext cx="2532817" cy="3164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SQL 저장소 구성</a:t>
              </a:r>
              <a:endParaRPr lang="en-US" sz="1400" b="1" dirty="0"/>
            </a:p>
          </p:txBody>
        </p:sp>
        <p:sp>
          <p:nvSpPr>
            <p:cNvPr id="19" name="Text 4"/>
            <p:cNvSpPr/>
            <p:nvPr/>
          </p:nvSpPr>
          <p:spPr>
            <a:xfrm>
              <a:off x="7443393" y="3288695"/>
              <a:ext cx="11895177" cy="32420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PostgreSQL (Railway 클라우드 기반)</a:t>
              </a:r>
              <a:endParaRPr lang="en-US" sz="1200" dirty="0"/>
            </a:p>
          </p:txBody>
        </p:sp>
        <p:pic>
          <p:nvPicPr>
            <p:cNvPr id="20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442" y="3863886"/>
              <a:ext cx="1013103" cy="1215747"/>
            </a:xfrm>
            <a:prstGeom prst="rect">
              <a:avLst/>
            </a:prstGeom>
          </p:spPr>
        </p:pic>
        <p:sp>
          <p:nvSpPr>
            <p:cNvPr id="21" name="Text 5"/>
            <p:cNvSpPr/>
            <p:nvPr/>
          </p:nvSpPr>
          <p:spPr>
            <a:xfrm>
              <a:off x="7443393" y="4066411"/>
              <a:ext cx="2532817" cy="3164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Flask API 서버</a:t>
              </a:r>
              <a:endParaRPr lang="en-US" sz="1400" b="1" dirty="0"/>
            </a:p>
          </p:txBody>
        </p:sp>
        <p:sp>
          <p:nvSpPr>
            <p:cNvPr id="22" name="Text 6"/>
            <p:cNvSpPr/>
            <p:nvPr/>
          </p:nvSpPr>
          <p:spPr>
            <a:xfrm>
              <a:off x="7443393" y="4504442"/>
              <a:ext cx="11895177" cy="32420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RESTful 구조로 Netlify 연동</a:t>
              </a:r>
              <a:endParaRPr lang="en-US" sz="1200" dirty="0"/>
            </a:p>
          </p:txBody>
        </p:sp>
        <p:pic>
          <p:nvPicPr>
            <p:cNvPr id="23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6442" y="5079633"/>
              <a:ext cx="1013103" cy="1215747"/>
            </a:xfrm>
            <a:prstGeom prst="rect">
              <a:avLst/>
            </a:prstGeom>
          </p:spPr>
        </p:pic>
        <p:sp>
          <p:nvSpPr>
            <p:cNvPr id="24" name="Text 7"/>
            <p:cNvSpPr/>
            <p:nvPr/>
          </p:nvSpPr>
          <p:spPr>
            <a:xfrm>
              <a:off x="7443393" y="5282158"/>
              <a:ext cx="2532817" cy="3164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Netlify Dashboard</a:t>
              </a:r>
              <a:endParaRPr lang="en-US" sz="1400" b="1" dirty="0"/>
            </a:p>
          </p:txBody>
        </p:sp>
        <p:sp>
          <p:nvSpPr>
            <p:cNvPr id="25" name="Text 8"/>
            <p:cNvSpPr/>
            <p:nvPr/>
          </p:nvSpPr>
          <p:spPr>
            <a:xfrm>
              <a:off x="7443393" y="5720189"/>
              <a:ext cx="11895177" cy="32420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실시간 시각화, 필터, 카드뷰, 트리맵 구조 구성</a:t>
              </a:r>
              <a:endParaRPr lang="en-US" sz="1200" dirty="0"/>
            </a:p>
          </p:txBody>
        </p:sp>
        <p:pic>
          <p:nvPicPr>
            <p:cNvPr id="26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6442" y="6295380"/>
              <a:ext cx="1013103" cy="1215747"/>
            </a:xfrm>
            <a:prstGeom prst="rect">
              <a:avLst/>
            </a:prstGeom>
          </p:spPr>
        </p:pic>
        <p:sp>
          <p:nvSpPr>
            <p:cNvPr id="27" name="Text 9"/>
            <p:cNvSpPr/>
            <p:nvPr/>
          </p:nvSpPr>
          <p:spPr>
            <a:xfrm>
              <a:off x="7443393" y="6497906"/>
              <a:ext cx="2532817" cy="3164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알림 시스템</a:t>
              </a:r>
              <a:endParaRPr lang="en-US" sz="1400" b="1" dirty="0"/>
            </a:p>
          </p:txBody>
        </p:sp>
        <p:sp>
          <p:nvSpPr>
            <p:cNvPr id="28" name="Text 10"/>
            <p:cNvSpPr/>
            <p:nvPr/>
          </p:nvSpPr>
          <p:spPr>
            <a:xfrm>
              <a:off x="7443393" y="6935937"/>
              <a:ext cx="11895177" cy="32420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이메일, 카카오 알림 연동 (조건 기반)</a:t>
              </a:r>
              <a:endParaRPr lang="en-US" sz="12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39552" y="605861"/>
            <a:ext cx="219145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시스템　개요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8521" y="1337260"/>
            <a:ext cx="3768781" cy="4050080"/>
            <a:chOff x="760241" y="409575"/>
            <a:chExt cx="5939407" cy="510753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7574" y="430577"/>
              <a:ext cx="770701" cy="75806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1659" y="2922679"/>
              <a:ext cx="655052" cy="63626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98416" y="4562562"/>
              <a:ext cx="741537" cy="67147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87711" y="4651441"/>
              <a:ext cx="1711937" cy="754902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96569" y="1442446"/>
              <a:ext cx="808982" cy="84243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85778" y="2922681"/>
              <a:ext cx="857355" cy="70255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79105" y="3797864"/>
              <a:ext cx="1546899" cy="69928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71406" y="3961452"/>
              <a:ext cx="1240912" cy="427900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2678527" y="2777899"/>
              <a:ext cx="1626670" cy="2739211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041005" y="2777899"/>
              <a:ext cx="1626670" cy="2739211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086815" y="409575"/>
              <a:ext cx="872221" cy="760018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914461" y="1332956"/>
              <a:ext cx="1153891" cy="1100335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60241" y="1493499"/>
              <a:ext cx="1579253" cy="2739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b="1" dirty="0">
                <a:solidFill>
                  <a:schemeClr val="tx1"/>
                </a:solidFill>
              </a:endParaRPr>
            </a:p>
            <a:p>
              <a:r>
                <a:rPr lang="en-US" altLang="ko-KR" sz="800" b="1" dirty="0">
                  <a:solidFill>
                    <a:schemeClr val="tx1"/>
                  </a:solidFill>
                </a:rPr>
                <a:t>PDA Project </a:t>
              </a:r>
            </a:p>
            <a:p>
              <a:r>
                <a:rPr lang="ko-KR" altLang="en-US" sz="600" b="1" dirty="0">
                  <a:solidFill>
                    <a:schemeClr val="tx1"/>
                  </a:solidFill>
                </a:rPr>
                <a:t>파일 트리</a:t>
              </a:r>
              <a:endParaRPr lang="en-US" altLang="ko-KR" sz="600" b="1" dirty="0">
                <a:solidFill>
                  <a:schemeClr val="tx1"/>
                </a:solidFill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</a:rPr>
                <a:t>✓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Api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</a:t>
              </a:r>
              <a:r>
                <a:rPr lang="en-US" altLang="ko-KR" sz="600" dirty="0">
                  <a:solidFill>
                    <a:schemeClr val="tx1"/>
                  </a:solidFill>
                </a:rPr>
                <a:t>main_api.py</a:t>
              </a:r>
            </a:p>
            <a:p>
              <a:r>
                <a:rPr lang="ko-KR" altLang="en-US" sz="700" dirty="0">
                  <a:solidFill>
                    <a:schemeClr val="tx1"/>
                  </a:solidFill>
                </a:rPr>
                <a:t>✓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Confing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 </a:t>
              </a:r>
              <a:r>
                <a:rPr lang="en-US" altLang="ko-KR" sz="600" dirty="0">
                  <a:solidFill>
                    <a:schemeClr val="tx1"/>
                  </a:solidFill>
                </a:rPr>
                <a:t>setting.py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✓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Main_push_db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</a:rPr>
                <a:t>►  </a:t>
              </a:r>
              <a:r>
                <a:rPr lang="en-US" altLang="ko-KR" sz="600" dirty="0">
                  <a:solidFill>
                    <a:schemeClr val="tx1"/>
                  </a:solidFill>
                </a:rPr>
                <a:t>main.py</a:t>
              </a:r>
            </a:p>
            <a:p>
              <a:r>
                <a:rPr lang="ko-KR" altLang="en-US" sz="700" dirty="0">
                  <a:solidFill>
                    <a:schemeClr val="tx1"/>
                  </a:solidFill>
                </a:rPr>
                <a:t>✓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utils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</a:t>
              </a:r>
              <a:r>
                <a:rPr lang="en-US" altLang="ko-KR" sz="600" dirty="0">
                  <a:solidFill>
                    <a:schemeClr val="tx1"/>
                  </a:solidFill>
                </a:rPr>
                <a:t>Data_processing.py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</a:t>
              </a:r>
              <a:r>
                <a:rPr lang="en-US" altLang="ko-KR" sz="600" dirty="0">
                  <a:solidFill>
                    <a:schemeClr val="tx1"/>
                  </a:solidFill>
                </a:rPr>
                <a:t>Google_api.py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</a:t>
              </a:r>
              <a:r>
                <a:rPr lang="en-US" altLang="ko-KR" sz="600" dirty="0">
                  <a:solidFill>
                    <a:schemeClr val="tx1"/>
                  </a:solidFill>
                </a:rPr>
                <a:t>Json_saver.py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</a:t>
              </a:r>
              <a:r>
                <a:rPr lang="en-US" altLang="ko-KR" sz="600" dirty="0">
                  <a:solidFill>
                    <a:schemeClr val="tx1"/>
                  </a:solidFill>
                </a:rPr>
                <a:t>notifcations.py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</a:t>
              </a:r>
              <a:r>
                <a:rPr lang="en-US" altLang="ko-KR" sz="600" dirty="0">
                  <a:solidFill>
                    <a:schemeClr val="tx1"/>
                  </a:solidFill>
                </a:rPr>
                <a:t>Task_classifier.py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</a:t>
              </a:r>
              <a:r>
                <a:rPr lang="en-US" altLang="ko-KR" sz="600" dirty="0">
                  <a:solidFill>
                    <a:schemeClr val="tx1"/>
                  </a:solidFill>
                </a:rPr>
                <a:t>Time_utils.py</a:t>
              </a:r>
            </a:p>
            <a:p>
              <a:r>
                <a:rPr lang="ko-KR" altLang="en-US" sz="600" dirty="0">
                  <a:solidFill>
                    <a:schemeClr val="tx1"/>
                  </a:solidFill>
                </a:rPr>
                <a:t>► </a:t>
              </a:r>
              <a:r>
                <a:rPr lang="en-US" altLang="ko-KR" sz="600" dirty="0">
                  <a:solidFill>
                    <a:schemeClr val="tx1"/>
                  </a:solidFill>
                </a:rPr>
                <a:t>Visualization.py</a:t>
              </a:r>
            </a:p>
            <a:p>
              <a:r>
                <a:rPr lang="en-US" altLang="ko-KR" sz="600" dirty="0">
                  <a:solidFill>
                    <a:schemeClr val="tx1"/>
                  </a:solidFill>
                </a:rPr>
                <a:t>……</a:t>
              </a:r>
            </a:p>
            <a:p>
              <a:r>
                <a:rPr lang="ko-KR" altLang="en-US" sz="700" dirty="0">
                  <a:solidFill>
                    <a:schemeClr val="tx1"/>
                  </a:solidFill>
                </a:rPr>
                <a:t>✓</a:t>
              </a:r>
              <a:r>
                <a:rPr lang="en-US" altLang="ko-KR" sz="700" dirty="0">
                  <a:solidFill>
                    <a:schemeClr val="tx1"/>
                  </a:solidFill>
                </a:rPr>
                <a:t> .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env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</a:rPr>
                <a:t>✓</a:t>
              </a:r>
              <a:r>
                <a:rPr lang="en-US" altLang="ko-KR" sz="700" dirty="0">
                  <a:solidFill>
                    <a:schemeClr val="tx1"/>
                  </a:solidFill>
                </a:rPr>
                <a:t> Main_extract.py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41551" y="3480573"/>
              <a:ext cx="1552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/>
                <a:t>PostgreSQL</a:t>
              </a:r>
              <a:endParaRPr lang="ko-KR" altLang="en-US" sz="1200" b="1" dirty="0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1546391" y="1207226"/>
              <a:ext cx="3477" cy="2676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42" idx="1"/>
            </p:cNvCxnSpPr>
            <p:nvPr/>
          </p:nvCxnSpPr>
          <p:spPr>
            <a:xfrm>
              <a:off x="2389388" y="1883123"/>
              <a:ext cx="47517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2" idx="2"/>
              <a:endCxn id="39" idx="0"/>
            </p:cNvCxnSpPr>
            <p:nvPr/>
          </p:nvCxnSpPr>
          <p:spPr>
            <a:xfrm>
              <a:off x="3491406" y="2463195"/>
              <a:ext cx="455" cy="2847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4379678" y="4147503"/>
              <a:ext cx="60653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200854" y="5110341"/>
            <a:ext cx="98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API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5059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8524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ＤＡＳＨＢＯＡＲＤ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9713" y="555507"/>
            <a:ext cx="219145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1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대시보드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개요 및 기능 구성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Shape 1"/>
          <p:cNvSpPr/>
          <p:nvPr/>
        </p:nvSpPr>
        <p:spPr>
          <a:xfrm>
            <a:off x="5248257" y="1265778"/>
            <a:ext cx="3597439" cy="1089775"/>
          </a:xfrm>
          <a:prstGeom prst="roundRect">
            <a:avLst>
              <a:gd name="adj" fmla="val 522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Text 2"/>
          <p:cNvSpPr/>
          <p:nvPr/>
        </p:nvSpPr>
        <p:spPr>
          <a:xfrm>
            <a:off x="5384011" y="1346484"/>
            <a:ext cx="2299666" cy="211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+mn-ea"/>
                <a:cs typeface="Mona Sans Semi Bold" pitchFamily="34" charset="-120"/>
              </a:rPr>
              <a:t>Google Sheets &amp; Drive 자동화</a:t>
            </a:r>
            <a:endParaRPr lang="en-US" sz="1400" b="1" dirty="0">
              <a:latin typeface="+mn-ea"/>
            </a:endParaRPr>
          </a:p>
        </p:txBody>
      </p:sp>
      <p:sp>
        <p:nvSpPr>
          <p:cNvPr id="34" name="Text 3"/>
          <p:cNvSpPr/>
          <p:nvPr/>
        </p:nvSpPr>
        <p:spPr>
          <a:xfrm>
            <a:off x="5387009" y="1699693"/>
            <a:ext cx="3910031" cy="21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S/N, 오더번호, 마감일 기준 Drive 검색 및 하이퍼링크 삽입</a:t>
            </a:r>
            <a:endParaRPr lang="en-US" sz="1050" dirty="0">
              <a:latin typeface="+mn-ea"/>
            </a:endParaRPr>
          </a:p>
        </p:txBody>
      </p:sp>
      <p:sp>
        <p:nvSpPr>
          <p:cNvPr id="35" name="Text 4"/>
          <p:cNvSpPr/>
          <p:nvPr/>
        </p:nvSpPr>
        <p:spPr>
          <a:xfrm>
            <a:off x="5387009" y="1997982"/>
            <a:ext cx="3910031" cy="21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협력사/모델명 메타데이터 자동 수집 및 시트 업데이트</a:t>
            </a:r>
            <a:endParaRPr lang="en-US" sz="1050" dirty="0">
              <a:latin typeface="+mn-ea"/>
            </a:endParaRPr>
          </a:p>
        </p:txBody>
      </p:sp>
      <p:sp>
        <p:nvSpPr>
          <p:cNvPr id="36" name="Shape 5"/>
          <p:cNvSpPr/>
          <p:nvPr/>
        </p:nvSpPr>
        <p:spPr>
          <a:xfrm>
            <a:off x="5248257" y="3656706"/>
            <a:ext cx="3597439" cy="1089775"/>
          </a:xfrm>
          <a:prstGeom prst="roundRect">
            <a:avLst>
              <a:gd name="adj" fmla="val 522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 6"/>
          <p:cNvSpPr/>
          <p:nvPr/>
        </p:nvSpPr>
        <p:spPr>
          <a:xfrm>
            <a:off x="5387009" y="3710966"/>
            <a:ext cx="2296668" cy="211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200" b="1" dirty="0">
                <a:solidFill>
                  <a:srgbClr val="52586B"/>
                </a:solidFill>
                <a:latin typeface="+mn-ea"/>
                <a:cs typeface="Mona Sans Semi Bold" pitchFamily="34" charset="-120"/>
              </a:rPr>
              <a:t>JSON → SQL 데이터 파이프라인</a:t>
            </a:r>
            <a:endParaRPr lang="en-US" sz="1200" b="1" dirty="0">
              <a:latin typeface="+mn-ea"/>
            </a:endParaRPr>
          </a:p>
        </p:txBody>
      </p:sp>
      <p:sp>
        <p:nvSpPr>
          <p:cNvPr id="38" name="Text 7"/>
          <p:cNvSpPr/>
          <p:nvPr/>
        </p:nvSpPr>
        <p:spPr>
          <a:xfrm>
            <a:off x="5387009" y="4060682"/>
            <a:ext cx="3910031" cy="21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워크시트, 작업요약, 진행률, </a:t>
            </a:r>
            <a:r>
              <a:rPr lang="en-US" sz="1050" dirty="0" err="1">
                <a:solidFill>
                  <a:srgbClr val="52586B"/>
                </a:solidFill>
                <a:latin typeface="+mn-ea"/>
                <a:cs typeface="Funnel Sans" pitchFamily="34" charset="-120"/>
              </a:rPr>
              <a:t>불량통계</a:t>
            </a: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 등 테이블 정규화</a:t>
            </a:r>
            <a:endParaRPr lang="en-US" sz="1050" dirty="0">
              <a:latin typeface="+mn-ea"/>
            </a:endParaRPr>
          </a:p>
        </p:txBody>
      </p:sp>
      <p:sp>
        <p:nvSpPr>
          <p:cNvPr id="39" name="Text 8"/>
          <p:cNvSpPr/>
          <p:nvPr/>
        </p:nvSpPr>
        <p:spPr>
          <a:xfrm>
            <a:off x="5387009" y="4358971"/>
            <a:ext cx="3910031" cy="21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자동 배치 실행 가능 구조로 </a:t>
            </a:r>
            <a:r>
              <a:rPr lang="en-US" sz="1050" dirty="0" err="1">
                <a:solidFill>
                  <a:srgbClr val="52586B"/>
                </a:solidFill>
                <a:latin typeface="+mn-ea"/>
                <a:cs typeface="Funnel Sans" pitchFamily="34" charset="-120"/>
              </a:rPr>
              <a:t>설계</a:t>
            </a: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 (</a:t>
            </a:r>
            <a:r>
              <a:rPr lang="ko-KR" alt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실시간 자동 실행</a:t>
            </a: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)</a:t>
            </a:r>
            <a:endParaRPr lang="en-US" sz="1050" dirty="0">
              <a:latin typeface="+mn-ea"/>
            </a:endParaRPr>
          </a:p>
        </p:txBody>
      </p:sp>
      <p:sp>
        <p:nvSpPr>
          <p:cNvPr id="40" name="Shape 9"/>
          <p:cNvSpPr/>
          <p:nvPr/>
        </p:nvSpPr>
        <p:spPr>
          <a:xfrm>
            <a:off x="5248257" y="2461242"/>
            <a:ext cx="3597439" cy="1089775"/>
          </a:xfrm>
          <a:prstGeom prst="roundRect">
            <a:avLst>
              <a:gd name="adj" fmla="val 522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Text 10"/>
          <p:cNvSpPr/>
          <p:nvPr/>
        </p:nvSpPr>
        <p:spPr>
          <a:xfrm>
            <a:off x="5387009" y="2553730"/>
            <a:ext cx="1955746" cy="211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200" b="1" dirty="0">
                <a:solidFill>
                  <a:srgbClr val="52586B"/>
                </a:solidFill>
                <a:latin typeface="+mn-ea"/>
                <a:cs typeface="Mona Sans Semi Bold" pitchFamily="34" charset="-120"/>
              </a:rPr>
              <a:t>REST API + Netlify 시각화</a:t>
            </a:r>
            <a:endParaRPr lang="en-US" sz="1200" b="1" dirty="0">
              <a:latin typeface="+mn-ea"/>
            </a:endParaRPr>
          </a:p>
        </p:txBody>
      </p:sp>
      <p:sp>
        <p:nvSpPr>
          <p:cNvPr id="42" name="Text 11"/>
          <p:cNvSpPr/>
          <p:nvPr/>
        </p:nvSpPr>
        <p:spPr>
          <a:xfrm>
            <a:off x="5387009" y="2925097"/>
            <a:ext cx="3910031" cy="21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Flask로 엔드포인트 구성, 실시간 API 응답 처리</a:t>
            </a:r>
            <a:endParaRPr lang="en-US" sz="1050" dirty="0">
              <a:latin typeface="+mn-ea"/>
            </a:endParaRPr>
          </a:p>
        </p:txBody>
      </p:sp>
      <p:sp>
        <p:nvSpPr>
          <p:cNvPr id="43" name="Text 12"/>
          <p:cNvSpPr/>
          <p:nvPr/>
        </p:nvSpPr>
        <p:spPr>
          <a:xfrm>
            <a:off x="5387009" y="3223385"/>
            <a:ext cx="3910031" cy="21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HTML 기반 대시보드: 진행률, 불량률, 작업시간, 히트맵</a:t>
            </a:r>
            <a:endParaRPr lang="en-US" sz="1050" dirty="0">
              <a:latin typeface="+mn-ea"/>
            </a:endParaRPr>
          </a:p>
        </p:txBody>
      </p:sp>
      <p:sp>
        <p:nvSpPr>
          <p:cNvPr id="44" name="Shape 13"/>
          <p:cNvSpPr/>
          <p:nvPr/>
        </p:nvSpPr>
        <p:spPr>
          <a:xfrm>
            <a:off x="5248257" y="4852170"/>
            <a:ext cx="3597439" cy="1089775"/>
          </a:xfrm>
          <a:prstGeom prst="roundRect">
            <a:avLst>
              <a:gd name="adj" fmla="val 522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Text 14"/>
          <p:cNvSpPr/>
          <p:nvPr/>
        </p:nvSpPr>
        <p:spPr>
          <a:xfrm>
            <a:off x="5384011" y="4927463"/>
            <a:ext cx="1673323" cy="211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200" b="1" dirty="0">
                <a:solidFill>
                  <a:srgbClr val="52586B"/>
                </a:solidFill>
                <a:latin typeface="+mn-ea"/>
                <a:cs typeface="Mona Sans Semi Bold" pitchFamily="34" charset="-120"/>
              </a:rPr>
              <a:t>경고/알림 시스템</a:t>
            </a:r>
            <a:endParaRPr lang="en-US" sz="1200" b="1" dirty="0">
              <a:latin typeface="+mn-ea"/>
            </a:endParaRPr>
          </a:p>
        </p:txBody>
      </p:sp>
      <p:sp>
        <p:nvSpPr>
          <p:cNvPr id="46" name="Text 15"/>
          <p:cNvSpPr/>
          <p:nvPr/>
        </p:nvSpPr>
        <p:spPr>
          <a:xfrm>
            <a:off x="5387009" y="5286086"/>
            <a:ext cx="3910031" cy="21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NaN/OT 발생 시 </a:t>
            </a:r>
            <a:r>
              <a:rPr lang="ko-KR" altLang="en-US" sz="1050" dirty="0" err="1">
                <a:solidFill>
                  <a:srgbClr val="52586B"/>
                </a:solidFill>
                <a:latin typeface="+mn-ea"/>
                <a:cs typeface="Funnel Sans" pitchFamily="34" charset="-120"/>
              </a:rPr>
              <a:t>카톡</a:t>
            </a: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 자동 </a:t>
            </a:r>
            <a:r>
              <a:rPr lang="en-US" sz="1050" dirty="0" err="1">
                <a:solidFill>
                  <a:srgbClr val="52586B"/>
                </a:solidFill>
                <a:latin typeface="+mn-ea"/>
                <a:cs typeface="Funnel Sans" pitchFamily="34" charset="-120"/>
              </a:rPr>
              <a:t>전송</a:t>
            </a: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 </a:t>
            </a:r>
            <a:endParaRPr lang="en-US" sz="1050" dirty="0">
              <a:latin typeface="+mn-ea"/>
            </a:endParaRPr>
          </a:p>
        </p:txBody>
      </p:sp>
      <p:sp>
        <p:nvSpPr>
          <p:cNvPr id="47" name="Text 16"/>
          <p:cNvSpPr/>
          <p:nvPr/>
        </p:nvSpPr>
        <p:spPr>
          <a:xfrm>
            <a:off x="5387009" y="5584374"/>
            <a:ext cx="3910031" cy="21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카카오톡 챗봇 연동 고려 (S/N </a:t>
            </a:r>
            <a:r>
              <a:rPr lang="en-US" sz="1050" dirty="0" err="1">
                <a:solidFill>
                  <a:srgbClr val="52586B"/>
                </a:solidFill>
                <a:latin typeface="+mn-ea"/>
                <a:cs typeface="Funnel Sans" pitchFamily="34" charset="-120"/>
              </a:rPr>
              <a:t>조회형</a:t>
            </a:r>
            <a:r>
              <a:rPr lang="en-US" sz="1050" dirty="0">
                <a:solidFill>
                  <a:srgbClr val="52586B"/>
                </a:solidFill>
                <a:latin typeface="+mn-ea"/>
                <a:cs typeface="Funnel Sans" pitchFamily="34" charset="-120"/>
              </a:rPr>
              <a:t>)</a:t>
            </a:r>
            <a:endParaRPr lang="en-US" sz="105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49" y="4923285"/>
            <a:ext cx="662413" cy="76956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355" y="4918498"/>
            <a:ext cx="600648" cy="9135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7B0C8A-F80A-0CCF-CD56-31F469B23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13" y="3429000"/>
            <a:ext cx="4675762" cy="27844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00BD3-29C5-2F3B-5DBE-4D4FC9DB9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13" y="897952"/>
            <a:ext cx="4675762" cy="2495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B5BF4-2446-E395-6087-D0C6BBDE9D0A}"/>
              </a:ext>
            </a:extLst>
          </p:cNvPr>
          <p:cNvSpPr txBox="1"/>
          <p:nvPr/>
        </p:nvSpPr>
        <p:spPr>
          <a:xfrm>
            <a:off x="5227751" y="6017238"/>
            <a:ext cx="21142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6"/>
              </a:rPr>
              <a:t>GST </a:t>
            </a:r>
            <a:r>
              <a:rPr lang="ko-KR" altLang="en-US" sz="1200" dirty="0">
                <a:hlinkClick r:id="rId6"/>
              </a:rPr>
              <a:t>통합 대시보드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253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8"/>
            <a:ext cx="9220200" cy="47834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내부 시스템 구축에 따른 기대 효과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5961" y="581687"/>
            <a:ext cx="219145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기대 효과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837667" y="1174768"/>
            <a:ext cx="11432364" cy="4275080"/>
            <a:chOff x="942231" y="1095664"/>
            <a:chExt cx="12890021" cy="4564975"/>
          </a:xfrm>
        </p:grpSpPr>
        <p:sp>
          <p:nvSpPr>
            <p:cNvPr id="101" name="Text 1"/>
            <p:cNvSpPr/>
            <p:nvPr/>
          </p:nvSpPr>
          <p:spPr>
            <a:xfrm>
              <a:off x="2098402" y="1585646"/>
              <a:ext cx="3053120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27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품질개선 피드백 주기 단축</a:t>
              </a:r>
              <a:endParaRPr lang="en-US" sz="1400" b="1" dirty="0"/>
            </a:p>
          </p:txBody>
        </p:sp>
        <p:sp>
          <p:nvSpPr>
            <p:cNvPr id="102" name="Text 2"/>
            <p:cNvSpPr/>
            <p:nvPr/>
          </p:nvSpPr>
          <p:spPr>
            <a:xfrm>
              <a:off x="942231" y="1858736"/>
              <a:ext cx="389870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2850"/>
                </a:lnSpc>
                <a:buNone/>
              </a:pPr>
              <a:r>
                <a:rPr lang="en-US" sz="105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협력사 업무 현황 실시간 파악</a:t>
              </a:r>
              <a:endParaRPr lang="en-US" sz="1050" dirty="0"/>
            </a:p>
          </p:txBody>
        </p:sp>
        <p:pic>
          <p:nvPicPr>
            <p:cNvPr id="103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4596" y="1095664"/>
              <a:ext cx="4564975" cy="4564975"/>
            </a:xfrm>
            <a:prstGeom prst="rect">
              <a:avLst/>
            </a:prstGeom>
          </p:spPr>
        </p:pic>
        <p:pic>
          <p:nvPicPr>
            <p:cNvPr id="104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674" y="1858736"/>
              <a:ext cx="339328" cy="424220"/>
            </a:xfrm>
            <a:prstGeom prst="rect">
              <a:avLst/>
            </a:prstGeom>
          </p:spPr>
        </p:pic>
        <p:sp>
          <p:nvSpPr>
            <p:cNvPr id="105" name="Text 3"/>
            <p:cNvSpPr/>
            <p:nvPr/>
          </p:nvSpPr>
          <p:spPr>
            <a:xfrm>
              <a:off x="9580531" y="156110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시간 절약 및 오류 방지</a:t>
              </a:r>
              <a:endParaRPr lang="en-US" sz="1400" b="1" dirty="0"/>
            </a:p>
          </p:txBody>
        </p:sp>
        <p:sp>
          <p:nvSpPr>
            <p:cNvPr id="106" name="Text 4"/>
            <p:cNvSpPr/>
            <p:nvPr/>
          </p:nvSpPr>
          <p:spPr>
            <a:xfrm>
              <a:off x="9539571" y="1847963"/>
              <a:ext cx="389882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05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수작업 제거를 통한 효율성 증대</a:t>
              </a:r>
              <a:endParaRPr lang="en-US" sz="1050" dirty="0"/>
            </a:p>
          </p:txBody>
        </p:sp>
        <p:pic>
          <p:nvPicPr>
            <p:cNvPr id="107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4596" y="1095664"/>
              <a:ext cx="4564975" cy="4564975"/>
            </a:xfrm>
            <a:prstGeom prst="rect">
              <a:avLst/>
            </a:prstGeom>
          </p:spPr>
        </p:pic>
        <p:pic>
          <p:nvPicPr>
            <p:cNvPr id="108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4547" y="2247237"/>
              <a:ext cx="339328" cy="424220"/>
            </a:xfrm>
            <a:prstGeom prst="rect">
              <a:avLst/>
            </a:prstGeom>
          </p:spPr>
        </p:pic>
        <p:sp>
          <p:nvSpPr>
            <p:cNvPr id="109" name="Text 5"/>
            <p:cNvSpPr/>
            <p:nvPr/>
          </p:nvSpPr>
          <p:spPr>
            <a:xfrm>
              <a:off x="9732140" y="450805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사내 기술 내재화</a:t>
              </a:r>
              <a:endParaRPr lang="en-US" sz="1400" b="1" dirty="0"/>
            </a:p>
          </p:txBody>
        </p:sp>
        <p:sp>
          <p:nvSpPr>
            <p:cNvPr id="110" name="Text 6"/>
            <p:cNvSpPr/>
            <p:nvPr/>
          </p:nvSpPr>
          <p:spPr>
            <a:xfrm>
              <a:off x="9933431" y="4862385"/>
              <a:ext cx="389882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05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외주 의존 최소화</a:t>
              </a:r>
              <a:endParaRPr lang="en-US" sz="1050" dirty="0"/>
            </a:p>
          </p:txBody>
        </p:sp>
        <p:pic>
          <p:nvPicPr>
            <p:cNvPr id="111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4596" y="1095664"/>
              <a:ext cx="4564975" cy="4564975"/>
            </a:xfrm>
            <a:prstGeom prst="rect">
              <a:avLst/>
            </a:prstGeom>
          </p:spPr>
        </p:pic>
        <p:pic>
          <p:nvPicPr>
            <p:cNvPr id="112" name="Image 5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06046" y="4473110"/>
              <a:ext cx="339328" cy="424220"/>
            </a:xfrm>
            <a:prstGeom prst="rect">
              <a:avLst/>
            </a:prstGeom>
          </p:spPr>
        </p:pic>
        <p:sp>
          <p:nvSpPr>
            <p:cNvPr id="113" name="Text 7"/>
            <p:cNvSpPr/>
            <p:nvPr/>
          </p:nvSpPr>
          <p:spPr>
            <a:xfrm>
              <a:off x="1408178" y="450805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2750"/>
                </a:lnSpc>
                <a:buNone/>
              </a:pPr>
              <a:r>
                <a:rPr lang="en-US" sz="14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확장성 확보</a:t>
              </a:r>
              <a:endParaRPr lang="en-US" sz="1400" b="1" dirty="0"/>
            </a:p>
          </p:txBody>
        </p:sp>
        <p:sp>
          <p:nvSpPr>
            <p:cNvPr id="114" name="Text 8"/>
            <p:cNvSpPr/>
            <p:nvPr/>
          </p:nvSpPr>
          <p:spPr>
            <a:xfrm>
              <a:off x="1587149" y="4824642"/>
              <a:ext cx="389870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r">
                <a:lnSpc>
                  <a:spcPts val="2850"/>
                </a:lnSpc>
                <a:buNone/>
              </a:pPr>
              <a:r>
                <a:rPr lang="en-US" sz="105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클라우드 기반 운영 (Flask + Netlify + Railway)</a:t>
              </a:r>
              <a:endParaRPr lang="en-US" sz="1050" dirty="0"/>
            </a:p>
          </p:txBody>
        </p:sp>
        <p:pic>
          <p:nvPicPr>
            <p:cNvPr id="115" name="Image 6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4596" y="1095664"/>
              <a:ext cx="4564975" cy="4564975"/>
            </a:xfrm>
            <a:prstGeom prst="rect">
              <a:avLst/>
            </a:prstGeom>
          </p:spPr>
        </p:pic>
        <p:pic>
          <p:nvPicPr>
            <p:cNvPr id="116" name="Image 7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80173" y="4084609"/>
              <a:ext cx="339328" cy="424220"/>
            </a:xfrm>
            <a:prstGeom prst="rect">
              <a:avLst/>
            </a:prstGeom>
          </p:spPr>
        </p:pic>
      </p:grpSp>
      <p:sp>
        <p:nvSpPr>
          <p:cNvPr id="117" name="Text 9"/>
          <p:cNvSpPr/>
          <p:nvPr/>
        </p:nvSpPr>
        <p:spPr>
          <a:xfrm>
            <a:off x="539552" y="546829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1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이 시스템을 통해 협력사와의 실시간 소통이 가능해지고, 품질 문제에 대한 </a:t>
            </a:r>
            <a:r>
              <a:rPr lang="en-US" sz="110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즉각적인</a:t>
            </a:r>
            <a:r>
              <a:rPr lang="en-US" sz="11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10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대응</a:t>
            </a:r>
            <a:r>
              <a:rPr lang="en-US" sz="11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10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가능</a:t>
            </a:r>
            <a:r>
              <a:rPr lang="en-US" sz="11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10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또한</a:t>
            </a:r>
            <a:r>
              <a:rPr lang="en-US" sz="11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클라우드 기반 인프라를 통해 향후 시스템 확장에도 </a:t>
            </a:r>
            <a:r>
              <a:rPr lang="en-US" sz="110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유연하게</a:t>
            </a:r>
            <a:r>
              <a:rPr lang="en-US" sz="11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10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대응</a:t>
            </a:r>
            <a:r>
              <a:rPr lang="en-US" sz="11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49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4302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확장 계획 및 미래 방향성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1529" y="581320"/>
            <a:ext cx="219145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1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확장성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및 계획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39552" y="1300122"/>
            <a:ext cx="6493707" cy="3750153"/>
            <a:chOff x="729020" y="1641634"/>
            <a:chExt cx="13068300" cy="5112782"/>
          </a:xfrm>
        </p:grpSpPr>
        <p:sp>
          <p:nvSpPr>
            <p:cNvPr id="22" name="Shape 1"/>
            <p:cNvSpPr/>
            <p:nvPr/>
          </p:nvSpPr>
          <p:spPr>
            <a:xfrm>
              <a:off x="729020" y="1641634"/>
              <a:ext cx="1646515" cy="1200150"/>
            </a:xfrm>
            <a:prstGeom prst="roundRect">
              <a:avLst>
                <a:gd name="adj" fmla="val 7290"/>
              </a:avLst>
            </a:prstGeom>
            <a:solidFill>
              <a:srgbClr val="E2E4E9"/>
            </a:solidFill>
            <a:ln w="7620">
              <a:solidFill>
                <a:srgbClr val="C8CACF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3" name="Image 0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15" y="1940089"/>
              <a:ext cx="430436" cy="538041"/>
            </a:xfrm>
            <a:prstGeom prst="rect">
              <a:avLst/>
            </a:prstGeom>
          </p:spPr>
        </p:pic>
        <p:sp>
          <p:nvSpPr>
            <p:cNvPr id="24" name="Text 2"/>
            <p:cNvSpPr/>
            <p:nvPr/>
          </p:nvSpPr>
          <p:spPr>
            <a:xfrm>
              <a:off x="2583775" y="1849874"/>
              <a:ext cx="2325291" cy="3253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불량 분석 테이블 확장</a:t>
              </a:r>
              <a:endParaRPr lang="en-US" sz="1600" b="1" dirty="0"/>
            </a:p>
          </p:txBody>
        </p:sp>
        <p:sp>
          <p:nvSpPr>
            <p:cNvPr id="25" name="Text 3"/>
            <p:cNvSpPr/>
            <p:nvPr/>
          </p:nvSpPr>
          <p:spPr>
            <a:xfrm>
              <a:off x="2583775" y="2300168"/>
              <a:ext cx="2325291" cy="3333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품목별 귀책 연계</a:t>
              </a:r>
              <a:endParaRPr lang="en-US" sz="1200" dirty="0"/>
            </a:p>
          </p:txBody>
        </p:sp>
        <p:sp>
          <p:nvSpPr>
            <p:cNvPr id="26" name="Shape 4"/>
            <p:cNvSpPr/>
            <p:nvPr/>
          </p:nvSpPr>
          <p:spPr>
            <a:xfrm>
              <a:off x="2479596" y="2832259"/>
              <a:ext cx="11317724" cy="11430"/>
            </a:xfrm>
            <a:prstGeom prst="roundRect">
              <a:avLst>
                <a:gd name="adj" fmla="val 765449"/>
              </a:avLst>
            </a:prstGeom>
            <a:solidFill>
              <a:srgbClr val="C8CACF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Shape 5"/>
            <p:cNvSpPr/>
            <p:nvPr/>
          </p:nvSpPr>
          <p:spPr>
            <a:xfrm>
              <a:off x="729020" y="2945844"/>
              <a:ext cx="3293031" cy="1200150"/>
            </a:xfrm>
            <a:prstGeom prst="roundRect">
              <a:avLst>
                <a:gd name="adj" fmla="val 7290"/>
              </a:avLst>
            </a:prstGeom>
            <a:solidFill>
              <a:srgbClr val="E2E4E9"/>
            </a:solidFill>
            <a:ln w="7620">
              <a:solidFill>
                <a:srgbClr val="C8CACF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8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7957" y="3268812"/>
              <a:ext cx="535156" cy="668942"/>
            </a:xfrm>
            <a:prstGeom prst="rect">
              <a:avLst/>
            </a:prstGeom>
          </p:spPr>
        </p:pic>
        <p:sp>
          <p:nvSpPr>
            <p:cNvPr id="30" name="Text 6"/>
            <p:cNvSpPr/>
            <p:nvPr/>
          </p:nvSpPr>
          <p:spPr>
            <a:xfrm>
              <a:off x="4230291" y="3154085"/>
              <a:ext cx="1849517" cy="3253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카카오 챗봇 구현</a:t>
              </a:r>
              <a:endParaRPr lang="en-US" sz="1600" b="1" dirty="0"/>
            </a:p>
          </p:txBody>
        </p:sp>
        <p:sp>
          <p:nvSpPr>
            <p:cNvPr id="31" name="Text 7"/>
            <p:cNvSpPr/>
            <p:nvPr/>
          </p:nvSpPr>
          <p:spPr>
            <a:xfrm>
              <a:off x="4230291" y="3604379"/>
              <a:ext cx="1849517" cy="3333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사용자 S/N 기반 조회</a:t>
              </a:r>
              <a:endParaRPr lang="en-US" sz="1200" dirty="0"/>
            </a:p>
          </p:txBody>
        </p:sp>
        <p:sp>
          <p:nvSpPr>
            <p:cNvPr id="32" name="Shape 8"/>
            <p:cNvSpPr/>
            <p:nvPr/>
          </p:nvSpPr>
          <p:spPr>
            <a:xfrm>
              <a:off x="4126112" y="4136469"/>
              <a:ext cx="9671208" cy="11430"/>
            </a:xfrm>
            <a:prstGeom prst="roundRect">
              <a:avLst>
                <a:gd name="adj" fmla="val 765449"/>
              </a:avLst>
            </a:prstGeom>
            <a:solidFill>
              <a:srgbClr val="C8CACF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Shape 9"/>
            <p:cNvSpPr/>
            <p:nvPr/>
          </p:nvSpPr>
          <p:spPr>
            <a:xfrm>
              <a:off x="729020" y="4250055"/>
              <a:ext cx="4939546" cy="1200150"/>
            </a:xfrm>
            <a:prstGeom prst="roundRect">
              <a:avLst>
                <a:gd name="adj" fmla="val 7290"/>
              </a:avLst>
            </a:prstGeom>
            <a:solidFill>
              <a:srgbClr val="E2E4E9"/>
            </a:solidFill>
            <a:ln w="7620">
              <a:solidFill>
                <a:srgbClr val="C8CACF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4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9073" y="4507187"/>
              <a:ext cx="552088" cy="690106"/>
            </a:xfrm>
            <a:prstGeom prst="rect">
              <a:avLst/>
            </a:prstGeom>
          </p:spPr>
        </p:pic>
        <p:sp>
          <p:nvSpPr>
            <p:cNvPr id="35" name="Text 10"/>
            <p:cNvSpPr/>
            <p:nvPr/>
          </p:nvSpPr>
          <p:spPr>
            <a:xfrm>
              <a:off x="5876806" y="4458295"/>
              <a:ext cx="2268617" cy="3253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구매기안 자동화 연동</a:t>
              </a:r>
              <a:endParaRPr lang="en-US" sz="1600" b="1" dirty="0"/>
            </a:p>
          </p:txBody>
        </p:sp>
        <p:sp>
          <p:nvSpPr>
            <p:cNvPr id="36" name="Text 11"/>
            <p:cNvSpPr/>
            <p:nvPr/>
          </p:nvSpPr>
          <p:spPr>
            <a:xfrm>
              <a:off x="5876806" y="4908590"/>
              <a:ext cx="2268617" cy="3333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소모품 기준 자동화</a:t>
              </a:r>
              <a:endParaRPr lang="en-US" sz="1200" dirty="0"/>
            </a:p>
          </p:txBody>
        </p:sp>
        <p:sp>
          <p:nvSpPr>
            <p:cNvPr id="37" name="Shape 12"/>
            <p:cNvSpPr/>
            <p:nvPr/>
          </p:nvSpPr>
          <p:spPr>
            <a:xfrm>
              <a:off x="5772626" y="5440680"/>
              <a:ext cx="8024693" cy="11430"/>
            </a:xfrm>
            <a:prstGeom prst="roundRect">
              <a:avLst>
                <a:gd name="adj" fmla="val 765449"/>
              </a:avLst>
            </a:prstGeom>
            <a:solidFill>
              <a:srgbClr val="C8CACF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Shape 13"/>
            <p:cNvSpPr/>
            <p:nvPr/>
          </p:nvSpPr>
          <p:spPr>
            <a:xfrm>
              <a:off x="729020" y="5554266"/>
              <a:ext cx="6586180" cy="1200150"/>
            </a:xfrm>
            <a:prstGeom prst="roundRect">
              <a:avLst>
                <a:gd name="adj" fmla="val 7290"/>
              </a:avLst>
            </a:prstGeom>
            <a:solidFill>
              <a:srgbClr val="E2E4E9"/>
            </a:solidFill>
            <a:ln w="7620">
              <a:solidFill>
                <a:srgbClr val="C8CACF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9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429" y="5771635"/>
              <a:ext cx="539245" cy="674053"/>
            </a:xfrm>
            <a:prstGeom prst="rect">
              <a:avLst/>
            </a:prstGeom>
          </p:spPr>
        </p:pic>
        <p:sp>
          <p:nvSpPr>
            <p:cNvPr id="40" name="Text 14"/>
            <p:cNvSpPr/>
            <p:nvPr/>
          </p:nvSpPr>
          <p:spPr>
            <a:xfrm>
              <a:off x="7523440" y="5762506"/>
              <a:ext cx="2555796" cy="3253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b="1" dirty="0">
                  <a:solidFill>
                    <a:srgbClr val="52586B"/>
                  </a:solidFill>
                  <a:latin typeface="Mona Sans Semi Bold" pitchFamily="34" charset="0"/>
                  <a:ea typeface="Mona Sans Semi Bold" pitchFamily="34" charset="-122"/>
                  <a:cs typeface="Mona Sans Semi Bold" pitchFamily="34" charset="-120"/>
                </a:rPr>
                <a:t>ML 연계 </a:t>
              </a:r>
              <a:endParaRPr lang="en-US" sz="1600" b="1" dirty="0"/>
            </a:p>
          </p:txBody>
        </p:sp>
        <p:sp>
          <p:nvSpPr>
            <p:cNvPr id="41" name="Text 15"/>
            <p:cNvSpPr/>
            <p:nvPr/>
          </p:nvSpPr>
          <p:spPr>
            <a:xfrm>
              <a:off x="7523440" y="6212800"/>
              <a:ext cx="2555796" cy="3333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00"/>
                </a:lnSpc>
                <a:buNone/>
              </a:pPr>
              <a:r>
                <a:rPr lang="en-US" sz="12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월간 생산 기준  인사이트 제공</a:t>
              </a:r>
              <a:endParaRPr lang="en-US" sz="1200" dirty="0"/>
            </a:p>
          </p:txBody>
        </p:sp>
      </p:grpSp>
      <p:sp>
        <p:nvSpPr>
          <p:cNvPr id="42" name="Text 16"/>
          <p:cNvSpPr/>
          <p:nvPr/>
        </p:nvSpPr>
        <p:spPr>
          <a:xfrm>
            <a:off x="539552" y="5340911"/>
            <a:ext cx="1317236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0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현재 구축된 시스템을 기반으로 불량 분석 기능을 확장하고, 카카오 챗봇을 통한 사용자 친화적 인터페이스를 </a:t>
            </a:r>
            <a:r>
              <a:rPr lang="en-US" sz="105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구현할</a:t>
            </a:r>
            <a:r>
              <a:rPr lang="en-US" sz="10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05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예정</a:t>
            </a:r>
            <a:r>
              <a:rPr lang="en-US" sz="10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. 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05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또한</a:t>
            </a:r>
            <a:r>
              <a:rPr lang="en-US" sz="10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구매기안 자동화를 통해 업무 효율성을 더욱 높이고, 장기적으로는 ML 연계하여 불량 데이터 인사이트 제공 할 </a:t>
            </a:r>
            <a:r>
              <a:rPr lang="en-US" sz="1050" dirty="0" err="1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계획</a:t>
            </a:r>
            <a:r>
              <a:rPr lang="en-US" sz="10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2732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436479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ROI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485367" y="591127"/>
            <a:ext cx="219145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외주 견적 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VS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내부 개발 비용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8025" y="979289"/>
            <a:ext cx="4272897" cy="2014077"/>
            <a:chOff x="464701" y="979289"/>
            <a:chExt cx="8214598" cy="2762012"/>
          </a:xfrm>
        </p:grpSpPr>
        <p:sp>
          <p:nvSpPr>
            <p:cNvPr id="50" name="Shape 1"/>
            <p:cNvSpPr/>
            <p:nvPr/>
          </p:nvSpPr>
          <p:spPr>
            <a:xfrm>
              <a:off x="464701" y="979289"/>
              <a:ext cx="8214598" cy="2762012"/>
            </a:xfrm>
            <a:prstGeom prst="roundRect">
              <a:avLst>
                <a:gd name="adj" fmla="val 2019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Shape 2"/>
            <p:cNvSpPr/>
            <p:nvPr/>
          </p:nvSpPr>
          <p:spPr>
            <a:xfrm>
              <a:off x="472322" y="1004497"/>
              <a:ext cx="8198524" cy="35177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Text 3"/>
            <p:cNvSpPr/>
            <p:nvPr/>
          </p:nvSpPr>
          <p:spPr>
            <a:xfrm>
              <a:off x="606147" y="1074182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항목</a:t>
              </a:r>
              <a:endParaRPr lang="en-US" sz="1000" dirty="0"/>
            </a:p>
          </p:txBody>
        </p:sp>
        <p:sp>
          <p:nvSpPr>
            <p:cNvPr id="53" name="Text 4"/>
            <p:cNvSpPr/>
            <p:nvPr/>
          </p:nvSpPr>
          <p:spPr>
            <a:xfrm>
              <a:off x="3342442" y="1074182"/>
              <a:ext cx="245935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외주 예상비용</a:t>
              </a:r>
              <a:endParaRPr lang="en-US" sz="1000" dirty="0"/>
            </a:p>
          </p:txBody>
        </p:sp>
        <p:sp>
          <p:nvSpPr>
            <p:cNvPr id="54" name="Text 5"/>
            <p:cNvSpPr/>
            <p:nvPr/>
          </p:nvSpPr>
          <p:spPr>
            <a:xfrm>
              <a:off x="6074926" y="1074182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직접 구축</a:t>
              </a:r>
              <a:endParaRPr lang="en-US" sz="1000" dirty="0"/>
            </a:p>
          </p:txBody>
        </p:sp>
        <p:sp>
          <p:nvSpPr>
            <p:cNvPr id="55" name="Shape 6"/>
            <p:cNvSpPr/>
            <p:nvPr/>
          </p:nvSpPr>
          <p:spPr>
            <a:xfrm>
              <a:off x="472321" y="1373862"/>
              <a:ext cx="8198525" cy="394573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Text 7"/>
            <p:cNvSpPr/>
            <p:nvPr/>
          </p:nvSpPr>
          <p:spPr>
            <a:xfrm>
              <a:off x="606147" y="1461135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데이터 자동화 스크립트</a:t>
              </a:r>
              <a:endParaRPr lang="en-US" sz="1000" dirty="0"/>
            </a:p>
          </p:txBody>
        </p:sp>
        <p:sp>
          <p:nvSpPr>
            <p:cNvPr id="57" name="Text 8"/>
            <p:cNvSpPr/>
            <p:nvPr/>
          </p:nvSpPr>
          <p:spPr>
            <a:xfrm>
              <a:off x="3342442" y="1461135"/>
              <a:ext cx="245935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2,000만 원</a:t>
              </a:r>
              <a:endParaRPr lang="en-US" sz="1000" dirty="0"/>
            </a:p>
          </p:txBody>
        </p:sp>
        <p:sp>
          <p:nvSpPr>
            <p:cNvPr id="58" name="Text 9"/>
            <p:cNvSpPr/>
            <p:nvPr/>
          </p:nvSpPr>
          <p:spPr>
            <a:xfrm>
              <a:off x="6074926" y="1461135"/>
              <a:ext cx="2463165" cy="2200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000000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✅</a:t>
              </a: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완료</a:t>
              </a:r>
              <a:endParaRPr lang="en-US" sz="1000" dirty="0"/>
            </a:p>
          </p:txBody>
        </p:sp>
        <p:sp>
          <p:nvSpPr>
            <p:cNvPr id="59" name="Shape 10"/>
            <p:cNvSpPr/>
            <p:nvPr/>
          </p:nvSpPr>
          <p:spPr>
            <a:xfrm>
              <a:off x="472321" y="1768435"/>
              <a:ext cx="8198525" cy="39457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Text 11"/>
            <p:cNvSpPr/>
            <p:nvPr/>
          </p:nvSpPr>
          <p:spPr>
            <a:xfrm>
              <a:off x="606147" y="1855708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DB, SQL 스키마 및 서버</a:t>
              </a:r>
              <a:endParaRPr lang="en-US" sz="1000" dirty="0"/>
            </a:p>
          </p:txBody>
        </p:sp>
        <p:sp>
          <p:nvSpPr>
            <p:cNvPr id="61" name="Text 12"/>
            <p:cNvSpPr/>
            <p:nvPr/>
          </p:nvSpPr>
          <p:spPr>
            <a:xfrm>
              <a:off x="3342442" y="1855708"/>
              <a:ext cx="245935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3,000만 원</a:t>
              </a:r>
              <a:endParaRPr lang="en-US" sz="1000" dirty="0"/>
            </a:p>
          </p:txBody>
        </p:sp>
        <p:sp>
          <p:nvSpPr>
            <p:cNvPr id="62" name="Text 13"/>
            <p:cNvSpPr/>
            <p:nvPr/>
          </p:nvSpPr>
          <p:spPr>
            <a:xfrm>
              <a:off x="6074926" y="1855708"/>
              <a:ext cx="2463165" cy="2200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000000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✅</a:t>
              </a: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완료</a:t>
              </a:r>
              <a:endParaRPr lang="en-US" sz="1000" dirty="0"/>
            </a:p>
          </p:txBody>
        </p:sp>
        <p:sp>
          <p:nvSpPr>
            <p:cNvPr id="63" name="Shape 14"/>
            <p:cNvSpPr/>
            <p:nvPr/>
          </p:nvSpPr>
          <p:spPr>
            <a:xfrm>
              <a:off x="472321" y="2163008"/>
              <a:ext cx="8198525" cy="394573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Text 15"/>
            <p:cNvSpPr/>
            <p:nvPr/>
          </p:nvSpPr>
          <p:spPr>
            <a:xfrm>
              <a:off x="606147" y="2250281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Flask API 서버 구성</a:t>
              </a:r>
              <a:endParaRPr lang="en-US" sz="1000" dirty="0"/>
            </a:p>
          </p:txBody>
        </p:sp>
        <p:sp>
          <p:nvSpPr>
            <p:cNvPr id="65" name="Text 16"/>
            <p:cNvSpPr/>
            <p:nvPr/>
          </p:nvSpPr>
          <p:spPr>
            <a:xfrm>
              <a:off x="3342442" y="2250281"/>
              <a:ext cx="245935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2,000만 원</a:t>
              </a:r>
              <a:endParaRPr lang="en-US" sz="1000" dirty="0"/>
            </a:p>
          </p:txBody>
        </p:sp>
        <p:sp>
          <p:nvSpPr>
            <p:cNvPr id="66" name="Text 17"/>
            <p:cNvSpPr/>
            <p:nvPr/>
          </p:nvSpPr>
          <p:spPr>
            <a:xfrm>
              <a:off x="6074926" y="2250281"/>
              <a:ext cx="2463165" cy="2200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000000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✅</a:t>
              </a: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완료</a:t>
              </a:r>
              <a:endParaRPr lang="en-US" sz="1000" dirty="0"/>
            </a:p>
          </p:txBody>
        </p:sp>
        <p:sp>
          <p:nvSpPr>
            <p:cNvPr id="67" name="Shape 18"/>
            <p:cNvSpPr/>
            <p:nvPr/>
          </p:nvSpPr>
          <p:spPr>
            <a:xfrm>
              <a:off x="472321" y="2557582"/>
              <a:ext cx="8198525" cy="39457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Text 19"/>
            <p:cNvSpPr/>
            <p:nvPr/>
          </p:nvSpPr>
          <p:spPr>
            <a:xfrm>
              <a:off x="606147" y="2644854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Netlify 시각화 구성</a:t>
              </a:r>
              <a:endParaRPr lang="en-US" sz="1000" dirty="0"/>
            </a:p>
          </p:txBody>
        </p:sp>
        <p:sp>
          <p:nvSpPr>
            <p:cNvPr id="69" name="Text 20"/>
            <p:cNvSpPr/>
            <p:nvPr/>
          </p:nvSpPr>
          <p:spPr>
            <a:xfrm>
              <a:off x="3342442" y="2644854"/>
              <a:ext cx="245935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2,000만 원</a:t>
              </a:r>
              <a:endParaRPr lang="en-US" sz="1000" dirty="0"/>
            </a:p>
          </p:txBody>
        </p:sp>
        <p:sp>
          <p:nvSpPr>
            <p:cNvPr id="70" name="Text 21"/>
            <p:cNvSpPr/>
            <p:nvPr/>
          </p:nvSpPr>
          <p:spPr>
            <a:xfrm>
              <a:off x="6074926" y="2644854"/>
              <a:ext cx="2463165" cy="2200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000000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✅</a:t>
              </a: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완료</a:t>
              </a:r>
              <a:endParaRPr lang="en-US" sz="1000" dirty="0"/>
            </a:p>
          </p:txBody>
        </p:sp>
        <p:sp>
          <p:nvSpPr>
            <p:cNvPr id="71" name="Shape 22"/>
            <p:cNvSpPr/>
            <p:nvPr/>
          </p:nvSpPr>
          <p:spPr>
            <a:xfrm>
              <a:off x="472321" y="2952155"/>
              <a:ext cx="8198525" cy="394573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Text 23"/>
            <p:cNvSpPr/>
            <p:nvPr/>
          </p:nvSpPr>
          <p:spPr>
            <a:xfrm>
              <a:off x="606147" y="3039428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경고/알림 시스템</a:t>
              </a:r>
              <a:endParaRPr lang="en-US" sz="1000" dirty="0"/>
            </a:p>
          </p:txBody>
        </p:sp>
        <p:sp>
          <p:nvSpPr>
            <p:cNvPr id="73" name="Text 24"/>
            <p:cNvSpPr/>
            <p:nvPr/>
          </p:nvSpPr>
          <p:spPr>
            <a:xfrm>
              <a:off x="3342442" y="3039428"/>
              <a:ext cx="245935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1,000만 원</a:t>
              </a:r>
              <a:endParaRPr lang="en-US" sz="1000" dirty="0"/>
            </a:p>
          </p:txBody>
        </p:sp>
        <p:sp>
          <p:nvSpPr>
            <p:cNvPr id="74" name="Text 25"/>
            <p:cNvSpPr/>
            <p:nvPr/>
          </p:nvSpPr>
          <p:spPr>
            <a:xfrm>
              <a:off x="6074926" y="3039428"/>
              <a:ext cx="2463165" cy="2200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dirty="0">
                  <a:solidFill>
                    <a:srgbClr val="000000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✅</a:t>
              </a:r>
              <a:r>
                <a:rPr lang="en-US" sz="1000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 완료</a:t>
              </a:r>
              <a:endParaRPr lang="en-US" sz="1000" dirty="0"/>
            </a:p>
          </p:txBody>
        </p:sp>
        <p:sp>
          <p:nvSpPr>
            <p:cNvPr id="75" name="Shape 26"/>
            <p:cNvSpPr/>
            <p:nvPr/>
          </p:nvSpPr>
          <p:spPr>
            <a:xfrm>
              <a:off x="472321" y="3346728"/>
              <a:ext cx="8198525" cy="38695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Text 27"/>
            <p:cNvSpPr/>
            <p:nvPr/>
          </p:nvSpPr>
          <p:spPr>
            <a:xfrm>
              <a:off x="606147" y="3434001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b="1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총합</a:t>
              </a:r>
              <a:endParaRPr lang="en-US" sz="1000" dirty="0"/>
            </a:p>
          </p:txBody>
        </p:sp>
        <p:sp>
          <p:nvSpPr>
            <p:cNvPr id="77" name="Text 28"/>
            <p:cNvSpPr/>
            <p:nvPr/>
          </p:nvSpPr>
          <p:spPr>
            <a:xfrm>
              <a:off x="3342442" y="3434001"/>
              <a:ext cx="245935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b="1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7,700만 ~ 2억 원</a:t>
              </a:r>
              <a:endParaRPr lang="en-US" sz="1000" dirty="0"/>
            </a:p>
          </p:txBody>
        </p:sp>
        <p:sp>
          <p:nvSpPr>
            <p:cNvPr id="78" name="Text 29"/>
            <p:cNvSpPr/>
            <p:nvPr/>
          </p:nvSpPr>
          <p:spPr>
            <a:xfrm>
              <a:off x="6074926" y="3434001"/>
              <a:ext cx="2463165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00" b="1" dirty="0">
                  <a:solidFill>
                    <a:srgbClr val="52586B"/>
                  </a:solidFill>
                  <a:latin typeface="Funnel Sans" pitchFamily="34" charset="0"/>
                  <a:ea typeface="Funnel Sans" pitchFamily="34" charset="-122"/>
                  <a:cs typeface="Funnel Sans" pitchFamily="34" charset="-120"/>
                </a:rPr>
                <a:t>내부 구축 완료</a:t>
              </a:r>
              <a:endParaRPr lang="en-US" sz="1000" dirty="0"/>
            </a:p>
          </p:txBody>
        </p:sp>
      </p:grp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4015237038"/>
              </p:ext>
            </p:extLst>
          </p:nvPr>
        </p:nvGraphicFramePr>
        <p:xfrm>
          <a:off x="485367" y="3044181"/>
          <a:ext cx="4748337" cy="312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90693" y="5265736"/>
            <a:ext cx="1207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</a:t>
            </a:r>
            <a:r>
              <a:rPr lang="ko-KR" altLang="en-US" sz="1050" dirty="0"/>
              <a:t>만원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D71750-8A48-4F71-0377-DB7BD751E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32152"/>
              </p:ext>
            </p:extLst>
          </p:nvPr>
        </p:nvGraphicFramePr>
        <p:xfrm>
          <a:off x="5370077" y="968095"/>
          <a:ext cx="3383846" cy="101452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41278">
                  <a:extLst>
                    <a:ext uri="{9D8B030D-6E8A-4147-A177-3AD203B41FA5}">
                      <a16:colId xmlns:a16="http://schemas.microsoft.com/office/drawing/2014/main" val="3971372179"/>
                    </a:ext>
                  </a:extLst>
                </a:gridCol>
                <a:gridCol w="1363254">
                  <a:extLst>
                    <a:ext uri="{9D8B030D-6E8A-4147-A177-3AD203B41FA5}">
                      <a16:colId xmlns:a16="http://schemas.microsoft.com/office/drawing/2014/main" val="3216927585"/>
                    </a:ext>
                  </a:extLst>
                </a:gridCol>
                <a:gridCol w="1079314">
                  <a:extLst>
                    <a:ext uri="{9D8B030D-6E8A-4147-A177-3AD203B41FA5}">
                      <a16:colId xmlns:a16="http://schemas.microsoft.com/office/drawing/2014/main" val="1648563059"/>
                    </a:ext>
                  </a:extLst>
                </a:gridCol>
              </a:tblGrid>
              <a:tr h="336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산출 근거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연간 절감 금액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469770"/>
                  </a:ext>
                </a:extLst>
              </a:tr>
              <a:tr h="3387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수기 리포트 자동화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× 260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× ₩30,000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₩</a:t>
                      </a:r>
                      <a:r>
                        <a:rPr lang="en-US" altLang="ko-KR" sz="1000" u="none" strike="noStrike" dirty="0">
                          <a:effectLst/>
                        </a:rPr>
                        <a:t>15,600,000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44778"/>
                  </a:ext>
                </a:extLst>
              </a:tr>
              <a:tr h="3387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장애 대응 시간 단축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</a:rPr>
                        <a:t>× 12 × ₩30,000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₩</a:t>
                      </a:r>
                      <a:r>
                        <a:rPr lang="en-US" altLang="ko-KR" sz="1000" u="none" strike="noStrike" dirty="0">
                          <a:effectLst/>
                        </a:rPr>
                        <a:t>360,000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32576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312719-ABB1-5FB9-2757-60D0702F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46614"/>
              </p:ext>
            </p:extLst>
          </p:nvPr>
        </p:nvGraphicFramePr>
        <p:xfrm>
          <a:off x="5370077" y="2271274"/>
          <a:ext cx="3383845" cy="244280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87689">
                  <a:extLst>
                    <a:ext uri="{9D8B030D-6E8A-4147-A177-3AD203B41FA5}">
                      <a16:colId xmlns:a16="http://schemas.microsoft.com/office/drawing/2014/main" val="3823915706"/>
                    </a:ext>
                  </a:extLst>
                </a:gridCol>
                <a:gridCol w="1816843">
                  <a:extLst>
                    <a:ext uri="{9D8B030D-6E8A-4147-A177-3AD203B41FA5}">
                      <a16:colId xmlns:a16="http://schemas.microsoft.com/office/drawing/2014/main" val="2128664305"/>
                    </a:ext>
                  </a:extLst>
                </a:gridCol>
                <a:gridCol w="1079313">
                  <a:extLst>
                    <a:ext uri="{9D8B030D-6E8A-4147-A177-3AD203B41FA5}">
                      <a16:colId xmlns:a16="http://schemas.microsoft.com/office/drawing/2014/main" val="816470912"/>
                    </a:ext>
                  </a:extLst>
                </a:gridCol>
              </a:tblGrid>
              <a:tr h="376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계산식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금액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833062"/>
                  </a:ext>
                </a:extLst>
              </a:tr>
              <a:tr h="5597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총 효과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외주비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+ </a:t>
                      </a:r>
                      <a:r>
                        <a:rPr lang="ko-KR" altLang="en-US" sz="1000" u="none" strike="noStrike" dirty="0">
                          <a:effectLst/>
                        </a:rPr>
                        <a:t>연 절감액 </a:t>
                      </a:r>
                      <a:r>
                        <a:rPr lang="en-US" altLang="ko-KR" sz="1000" u="none" strike="noStrike" dirty="0">
                          <a:effectLst/>
                        </a:rPr>
                        <a:t>= 127,000,000 + 15,600,000 </a:t>
                      </a:r>
                    </a:p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+ 360,000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₩</a:t>
                      </a:r>
                      <a:r>
                        <a:rPr lang="en-US" altLang="ko-KR" sz="1000" u="none" strike="noStrike">
                          <a:effectLst/>
                        </a:rPr>
                        <a:t>142,960,000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784466"/>
                  </a:ext>
                </a:extLst>
              </a:tr>
              <a:tr h="376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투자비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사내 </a:t>
                      </a:r>
                      <a:r>
                        <a:rPr lang="en-US" altLang="ko-KR" sz="1000" u="none" strike="noStrike" dirty="0">
                          <a:effectLst/>
                        </a:rPr>
                        <a:t>VM </a:t>
                      </a:r>
                      <a:r>
                        <a:rPr lang="ko-KR" altLang="en-US" sz="1000" u="none" strike="noStrike" dirty="0">
                          <a:effectLst/>
                        </a:rPr>
                        <a:t>및 환경 구성 비용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일회성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₩</a:t>
                      </a:r>
                      <a:r>
                        <a:rPr lang="en-US" altLang="ko-KR" sz="1000" u="none" strike="noStrike" dirty="0">
                          <a:effectLst/>
                        </a:rPr>
                        <a:t>2,000,000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198713"/>
                  </a:ext>
                </a:extLst>
              </a:tr>
              <a:tr h="376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순이익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A - 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142,960,000 - 2,000,000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₩</a:t>
                      </a:r>
                      <a:r>
                        <a:rPr lang="en-US" altLang="ko-KR" sz="1000" u="none" strike="noStrike" dirty="0">
                          <a:effectLst/>
                        </a:rPr>
                        <a:t>140,960,000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29462"/>
                  </a:ext>
                </a:extLst>
              </a:tr>
              <a:tr h="37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(A - B) / B × 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7048%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571698"/>
                  </a:ext>
                </a:extLst>
              </a:tr>
              <a:tr h="376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Pay-back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B / (A ÷ 12) ≒ 2,000,000 / 11,913,333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약 </a:t>
                      </a:r>
                      <a:r>
                        <a:rPr lang="en-US" altLang="ko-KR" sz="1000" u="none" strike="noStrike" dirty="0">
                          <a:effectLst/>
                        </a:rPr>
                        <a:t>0.17</a:t>
                      </a:r>
                      <a:r>
                        <a:rPr lang="ko-KR" altLang="en-US" sz="1000" u="none" strike="noStrike" dirty="0">
                          <a:effectLst/>
                        </a:rPr>
                        <a:t>개월 </a:t>
                      </a:r>
                      <a:r>
                        <a:rPr lang="en-US" altLang="ko-KR" sz="1000" u="none" strike="noStrike" dirty="0">
                          <a:effectLst/>
                        </a:rPr>
                        <a:t>(5</a:t>
                      </a:r>
                      <a:r>
                        <a:rPr lang="ko-KR" altLang="en-US" sz="1000" u="none" strike="noStrike" dirty="0">
                          <a:effectLst/>
                        </a:rPr>
                        <a:t>일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8103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7ADB83-B431-0B24-3E4B-8A5414E6D697}"/>
              </a:ext>
            </a:extLst>
          </p:cNvPr>
          <p:cNvSpPr txBox="1"/>
          <p:nvPr/>
        </p:nvSpPr>
        <p:spPr>
          <a:xfrm>
            <a:off x="5149652" y="4808535"/>
            <a:ext cx="3831978" cy="136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※ </a:t>
            </a:r>
            <a:r>
              <a:rPr lang="ko-KR" altLang="en-US" sz="800" dirty="0"/>
              <a:t>현재까지 개발 완료된 대시보드 시스템은 외주 개발 시 약 1억 2,700만 원 이상이 </a:t>
            </a:r>
            <a:r>
              <a:rPr lang="en-US" altLang="ko-KR" sz="800" dirty="0"/>
              <a:t> </a:t>
            </a:r>
            <a:r>
              <a:rPr lang="ko-KR" altLang="en-US" sz="800" dirty="0"/>
              <a:t>소요되는 범위이며, 직접 개발함으로써 전액을 내부 역량으로 절감하였습니다.	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800" dirty="0"/>
              <a:t>  </a:t>
            </a:r>
            <a:r>
              <a:rPr lang="ko-KR" altLang="en-US" sz="800" dirty="0"/>
              <a:t>또한</a:t>
            </a:r>
            <a:r>
              <a:rPr lang="en-US" altLang="ko-KR" sz="800" dirty="0"/>
              <a:t>,</a:t>
            </a:r>
            <a:r>
              <a:rPr lang="ko-KR" altLang="en-US" sz="800" dirty="0"/>
              <a:t> 연간 리포트 자동화 및 장애 대응 개선으로 약 1,596만 원의 추가 운영 효율을  확보하고</a:t>
            </a:r>
            <a:r>
              <a:rPr lang="en-US" altLang="ko-KR" sz="800" dirty="0"/>
              <a:t> </a:t>
            </a:r>
            <a:r>
              <a:rPr lang="ko-KR" altLang="en-US" sz="800" dirty="0"/>
              <a:t>사내 인프라 이전비용(200만 원)을 제외하면 순이익은 약 1억 4,096만 원, </a:t>
            </a:r>
            <a:r>
              <a:rPr lang="ko-KR" altLang="en-US" sz="800" dirty="0" err="1"/>
              <a:t>ROI는</a:t>
            </a:r>
            <a:r>
              <a:rPr lang="ko-KR" altLang="en-US" sz="800" dirty="0"/>
              <a:t> 약 7,048 %, 투자 회수는 5일 이내입니다.		</a:t>
            </a:r>
          </a:p>
        </p:txBody>
      </p:sp>
    </p:spTree>
    <p:extLst>
      <p:ext uri="{BB962C8B-B14F-4D97-AF65-F5344CB8AC3E}">
        <p14:creationId xmlns:p14="http://schemas.microsoft.com/office/powerpoint/2010/main" val="2183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85248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ROI</a:t>
            </a:r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445548" y="605121"/>
            <a:ext cx="297276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7.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품질자동화 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vs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제조기술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팀 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DB SYSTEM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C1981A-CBE0-758D-9893-3BC12FB69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82922"/>
              </p:ext>
            </p:extLst>
          </p:nvPr>
        </p:nvGraphicFramePr>
        <p:xfrm>
          <a:off x="628649" y="1063870"/>
          <a:ext cx="7908600" cy="333721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89800">
                  <a:extLst>
                    <a:ext uri="{9D8B030D-6E8A-4147-A177-3AD203B41FA5}">
                      <a16:colId xmlns:a16="http://schemas.microsoft.com/office/drawing/2014/main" val="1960953670"/>
                    </a:ext>
                  </a:extLst>
                </a:gridCol>
                <a:gridCol w="3420200">
                  <a:extLst>
                    <a:ext uri="{9D8B030D-6E8A-4147-A177-3AD203B41FA5}">
                      <a16:colId xmlns:a16="http://schemas.microsoft.com/office/drawing/2014/main" val="3467283678"/>
                    </a:ext>
                  </a:extLst>
                </a:gridCol>
                <a:gridCol w="3498600">
                  <a:extLst>
                    <a:ext uri="{9D8B030D-6E8A-4147-A177-3AD203B41FA5}">
                      <a16:colId xmlns:a16="http://schemas.microsoft.com/office/drawing/2014/main" val="805693088"/>
                    </a:ext>
                  </a:extLst>
                </a:gridCol>
              </a:tblGrid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b="1" u="none" strike="noStrike" dirty="0">
                          <a:effectLst/>
                        </a:rPr>
                        <a:t>검사 자동화 시스템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외주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3.5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억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b="1" u="none" strike="noStrike" dirty="0">
                          <a:effectLst/>
                        </a:rPr>
                        <a:t>제조기술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팀 시스템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내부 개발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200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만 투자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251113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전체 구성 형태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 dirty="0">
                          <a:effectLst/>
                        </a:rPr>
                        <a:t>센서 연동 중심의 검사 전용 </a:t>
                      </a:r>
                      <a:r>
                        <a:rPr lang="en-US" altLang="ko-KR" sz="1000" u="none" strike="noStrike" dirty="0">
                          <a:effectLst/>
                        </a:rPr>
                        <a:t>Web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기반 시스템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>
                          <a:effectLst/>
                        </a:rPr>
                        <a:t>데이터 분석 중심의 생산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품질 통합 대시보드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99821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서버 구성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 dirty="0">
                          <a:effectLst/>
                        </a:rPr>
                        <a:t>전용 검사 자동화 서버 </a:t>
                      </a:r>
                      <a:r>
                        <a:rPr lang="en-US" altLang="ko-KR" sz="1000" u="none" strike="noStrike" dirty="0">
                          <a:effectLst/>
                        </a:rPr>
                        <a:t>+ </a:t>
                      </a:r>
                      <a:r>
                        <a:rPr lang="ko-KR" altLang="en-US" sz="1000" u="none" strike="noStrike" dirty="0">
                          <a:effectLst/>
                        </a:rPr>
                        <a:t>보안 정책 실행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00" u="none" strike="noStrike">
                          <a:effectLst/>
                        </a:rPr>
                        <a:t>PostgreSQL + Flask API </a:t>
                      </a:r>
                      <a:r>
                        <a:rPr lang="ko-KR" altLang="en-US" sz="1000" u="none" strike="noStrike">
                          <a:effectLst/>
                        </a:rPr>
                        <a:t>서버 </a:t>
                      </a:r>
                      <a:r>
                        <a:rPr lang="en-US" altLang="ko-KR" sz="1000" u="none" strike="noStrike">
                          <a:effectLst/>
                        </a:rPr>
                        <a:t>+ </a:t>
                      </a:r>
                      <a:r>
                        <a:rPr lang="en-US" sz="1000" u="none" strike="noStrike">
                          <a:effectLst/>
                        </a:rPr>
                        <a:t>JWT </a:t>
                      </a:r>
                      <a:r>
                        <a:rPr lang="ko-KR" altLang="en-US" sz="1000" u="none" strike="noStrike">
                          <a:effectLst/>
                        </a:rPr>
                        <a:t>보안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466289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UI/</a:t>
                      </a:r>
                      <a:r>
                        <a:rPr lang="ko-KR" altLang="en-US" sz="1000" u="none" strike="noStrike" dirty="0">
                          <a:effectLst/>
                        </a:rPr>
                        <a:t>제어 구성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 dirty="0">
                          <a:effectLst/>
                        </a:rPr>
                        <a:t>태블릿 기반 검사 제어 </a:t>
                      </a:r>
                      <a:r>
                        <a:rPr lang="en-US" altLang="ko-KR" sz="1000" u="none" strike="noStrike" dirty="0">
                          <a:effectLst/>
                        </a:rPr>
                        <a:t>UI</a:t>
                      </a:r>
                      <a:r>
                        <a:rPr lang="ko-KR" altLang="en-US" sz="1000" u="none" strike="noStrike" dirty="0">
                          <a:effectLst/>
                        </a:rPr>
                        <a:t>현장 </a:t>
                      </a:r>
                      <a:r>
                        <a:rPr lang="en-US" altLang="ko-KR" sz="1000" u="none" strike="noStrike" dirty="0">
                          <a:effectLst/>
                        </a:rPr>
                        <a:t>MAT</a:t>
                      </a:r>
                      <a:r>
                        <a:rPr lang="ko-KR" altLang="en-US" sz="1000" u="none" strike="noStrike" dirty="0">
                          <a:effectLst/>
                        </a:rPr>
                        <a:t>와 직접 통신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u="none" strike="noStrike">
                          <a:effectLst/>
                        </a:rPr>
                        <a:t>HTML </a:t>
                      </a:r>
                      <a:r>
                        <a:rPr lang="ko-KR" altLang="en-US" sz="1000" u="none" strike="noStrike">
                          <a:effectLst/>
                        </a:rPr>
                        <a:t>기반 대시보드 슬라이드 </a:t>
                      </a:r>
                      <a:r>
                        <a:rPr lang="en-US" altLang="ko-KR" sz="1000" u="none" strike="noStrike">
                          <a:effectLst/>
                        </a:rPr>
                        <a:t>/ Report </a:t>
                      </a:r>
                      <a:r>
                        <a:rPr lang="ko-KR" altLang="en-US" sz="1000" u="none" strike="noStrike">
                          <a:effectLst/>
                        </a:rPr>
                        <a:t>발행 자동화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326824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데이터 </a:t>
                      </a:r>
                      <a:r>
                        <a:rPr lang="en-US" sz="1000" u="none" strike="noStrike">
                          <a:effectLst/>
                        </a:rPr>
                        <a:t>Input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 dirty="0">
                          <a:effectLst/>
                        </a:rPr>
                        <a:t>검사 시나리오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엑셀</a:t>
                      </a:r>
                      <a:r>
                        <a:rPr lang="en-US" altLang="ko-KR" sz="1000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</a:rPr>
                        <a:t>실측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신호값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센서 기반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u="none" strike="noStrike">
                          <a:effectLst/>
                        </a:rPr>
                        <a:t>Google Sheets, QR </a:t>
                      </a:r>
                      <a:r>
                        <a:rPr lang="ko-KR" altLang="en-US" sz="1000" u="none" strike="noStrike">
                          <a:effectLst/>
                        </a:rPr>
                        <a:t>입출고 로그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내부 계획 </a:t>
                      </a:r>
                      <a:r>
                        <a:rPr lang="en-US" altLang="ko-KR" sz="1000" u="none" strike="noStrike">
                          <a:effectLst/>
                        </a:rPr>
                        <a:t>DB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8234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Output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u="none" strike="noStrike" dirty="0">
                          <a:effectLst/>
                        </a:rPr>
                        <a:t>QMS, SAP, </a:t>
                      </a:r>
                      <a:r>
                        <a:rPr lang="ko-KR" altLang="en-US" sz="1000" u="none" strike="noStrike" dirty="0">
                          <a:effectLst/>
                        </a:rPr>
                        <a:t>그룹웨어 등 내부 시스템 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00" u="none" strike="noStrike" dirty="0">
                          <a:effectLst/>
                        </a:rPr>
                        <a:t>E-</a:t>
                      </a:r>
                      <a:r>
                        <a:rPr lang="en-US" sz="1000" u="none" strike="noStrike" dirty="0" err="1">
                          <a:effectLst/>
                        </a:rPr>
                        <a:t>mail,Kakao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알림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en-US" sz="1000" u="none" strike="noStrike" dirty="0">
                          <a:effectLst/>
                        </a:rPr>
                        <a:t>HTML Report, GitHub Pages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79292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자동화 장비 연동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00" u="none" strike="noStrike">
                          <a:effectLst/>
                        </a:rPr>
                        <a:t>Scrubber, Chiller, PLC </a:t>
                      </a:r>
                      <a:r>
                        <a:rPr lang="ko-KR" altLang="en-US" sz="1000" u="none" strike="noStrike">
                          <a:effectLst/>
                        </a:rPr>
                        <a:t>등 직접 연동 제어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u="none" strike="noStrike" dirty="0">
                          <a:effectLst/>
                        </a:rPr>
                        <a:t>QR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기반 물류 흐름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부족품</a:t>
                      </a:r>
                      <a:r>
                        <a:rPr lang="ko-KR" altLang="en-US" sz="1000" u="none" strike="noStrike" dirty="0">
                          <a:effectLst/>
                        </a:rPr>
                        <a:t> 자동 산출</a:t>
                      </a:r>
                      <a:r>
                        <a:rPr lang="en-US" altLang="ko-KR" sz="1000" u="none" strike="noStrike" dirty="0">
                          <a:effectLst/>
                        </a:rPr>
                        <a:t>, ML </a:t>
                      </a:r>
                      <a:r>
                        <a:rPr lang="ko-KR" altLang="en-US" sz="1000" u="none" strike="noStrike" dirty="0">
                          <a:effectLst/>
                        </a:rPr>
                        <a:t>예측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8206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리포트 기능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>
                          <a:effectLst/>
                        </a:rPr>
                        <a:t>검사 결과 레이아웃 자동 발행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 dirty="0">
                          <a:effectLst/>
                        </a:rPr>
                        <a:t>월간 불량 통계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실시간 진행률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협력사 </a:t>
                      </a:r>
                      <a:r>
                        <a:rPr lang="en-US" altLang="ko-KR" sz="1000" u="none" strike="noStrike" dirty="0">
                          <a:effectLst/>
                        </a:rPr>
                        <a:t>KPI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891457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보안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연동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>
                          <a:effectLst/>
                        </a:rPr>
                        <a:t>방화벽 정책</a:t>
                      </a:r>
                      <a:r>
                        <a:rPr lang="en-US" altLang="ko-KR" sz="1000" u="none" strike="noStrike">
                          <a:effectLst/>
                        </a:rPr>
                        <a:t>, SAP </a:t>
                      </a:r>
                      <a:r>
                        <a:rPr lang="ko-KR" altLang="en-US" sz="1000" u="none" strike="noStrike">
                          <a:effectLst/>
                        </a:rPr>
                        <a:t>연동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u="none" strike="noStrike" dirty="0">
                          <a:effectLst/>
                        </a:rPr>
                        <a:t>JWT </a:t>
                      </a:r>
                      <a:r>
                        <a:rPr lang="ko-KR" altLang="en-US" sz="1000" u="none" strike="noStrike" dirty="0">
                          <a:effectLst/>
                        </a:rPr>
                        <a:t>인증</a:t>
                      </a:r>
                      <a:r>
                        <a:rPr lang="en-US" altLang="ko-KR" sz="1000" u="none" strike="noStrike" dirty="0">
                          <a:effectLst/>
                        </a:rPr>
                        <a:t>, IP </a:t>
                      </a:r>
                      <a:r>
                        <a:rPr lang="ko-KR" altLang="en-US" sz="1000" u="none" strike="noStrike" dirty="0">
                          <a:effectLst/>
                        </a:rPr>
                        <a:t>화이트리스트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사내망</a:t>
                      </a:r>
                      <a:r>
                        <a:rPr lang="ko-KR" altLang="en-US" sz="1000" u="none" strike="noStrike" dirty="0">
                          <a:effectLst/>
                        </a:rPr>
                        <a:t> 전환 예정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399173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개발비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 dirty="0">
                          <a:effectLst/>
                        </a:rPr>
                        <a:t>₩</a:t>
                      </a:r>
                      <a:r>
                        <a:rPr lang="en-US" altLang="ko-KR" sz="1000" u="none" strike="noStrike" dirty="0">
                          <a:effectLst/>
                        </a:rPr>
                        <a:t>351,810,000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 dirty="0">
                          <a:effectLst/>
                        </a:rPr>
                        <a:t>₩ </a:t>
                      </a:r>
                      <a:r>
                        <a:rPr lang="en-US" altLang="ko-KR" sz="1000" u="none" strike="noStrike" dirty="0">
                          <a:effectLst/>
                        </a:rPr>
                        <a:t>2,000,000 + </a:t>
                      </a:r>
                      <a:r>
                        <a:rPr lang="ko-KR" altLang="en-US" sz="1000" u="none" strike="noStrike" dirty="0">
                          <a:effectLst/>
                        </a:rPr>
                        <a:t>내부 역량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56915"/>
                  </a:ext>
                </a:extLst>
              </a:tr>
              <a:tr h="30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ROI </a:t>
                      </a:r>
                      <a:r>
                        <a:rPr lang="ko-KR" altLang="en-US" sz="1000" u="none" strike="noStrike">
                          <a:effectLst/>
                        </a:rPr>
                        <a:t>기준 절감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u="none" strike="noStrike" dirty="0">
                          <a:effectLst/>
                        </a:rPr>
                        <a:t>₩ </a:t>
                      </a:r>
                      <a:r>
                        <a:rPr lang="en-US" altLang="ko-KR" sz="1000" u="none" strike="noStrike" dirty="0">
                          <a:effectLst/>
                        </a:rPr>
                        <a:t>127,000,000 </a:t>
                      </a:r>
                      <a:r>
                        <a:rPr lang="ko-KR" altLang="en-US" sz="1000" u="none" strike="noStrike" dirty="0">
                          <a:effectLst/>
                        </a:rPr>
                        <a:t>이상 절감 </a:t>
                      </a:r>
                      <a:r>
                        <a:rPr lang="en-US" altLang="ko-KR" sz="1000" u="none" strike="noStrike" dirty="0">
                          <a:effectLst/>
                        </a:rPr>
                        <a:t>(ROI 7,048%)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228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0B7B50-CD8B-3FC3-0D97-E7C0B4C6DD91}"/>
              </a:ext>
            </a:extLst>
          </p:cNvPr>
          <p:cNvSpPr txBox="1"/>
          <p:nvPr/>
        </p:nvSpPr>
        <p:spPr>
          <a:xfrm>
            <a:off x="539551" y="4527577"/>
            <a:ext cx="7664412" cy="692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※</a:t>
            </a:r>
            <a:r>
              <a:rPr lang="ko-KR" altLang="en-US" sz="900" dirty="0"/>
              <a:t>현재 당사 검사자동화 시스템(</a:t>
            </a:r>
            <a:r>
              <a:rPr lang="ko-KR" altLang="en-US" sz="900" dirty="0" err="1"/>
              <a:t>Linkgenesis</a:t>
            </a:r>
            <a:r>
              <a:rPr lang="ko-KR" altLang="en-US" sz="900" dirty="0"/>
              <a:t> 주관)은 유사한 구조의 웹 기반 자동화 시스템으로, 약 3.5억 원이 소요되었습니다.	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    반면, 본 대시보드 시스템은 유사한 아키텍처 구성(데이터 ETL, API, UI 구성, </a:t>
            </a:r>
            <a:r>
              <a:rPr lang="ko-KR" altLang="en-US" sz="900" dirty="0" err="1"/>
              <a:t>알림·챗봇·예측</a:t>
            </a:r>
            <a:r>
              <a:rPr lang="ko-KR" altLang="en-US" sz="900" dirty="0"/>
              <a:t> 기능 포함)을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내부 1인 개발로 구현함으로써 약 1억 4천만 원의 비용을 절감하고, </a:t>
            </a:r>
            <a:r>
              <a:rPr lang="ko-KR" altLang="en-US" sz="900" dirty="0" err="1"/>
              <a:t>ROI는</a:t>
            </a:r>
            <a:r>
              <a:rPr lang="ko-KR" altLang="en-US" sz="900" dirty="0"/>
              <a:t> 약 7,000% 수준입니다.		</a:t>
            </a:r>
          </a:p>
        </p:txBody>
      </p:sp>
    </p:spTree>
    <p:extLst>
      <p:ext uri="{BB962C8B-B14F-4D97-AF65-F5344CB8AC3E}">
        <p14:creationId xmlns:p14="http://schemas.microsoft.com/office/powerpoint/2010/main" val="423124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436479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약어</a:t>
            </a:r>
            <a:br>
              <a:rPr lang="en-US" altLang="ko-KR" sz="2400" dirty="0"/>
            </a:br>
            <a:endParaRPr lang="ko-KR" altLang="en-US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204DF10-4487-D577-096C-A848B904C630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805090"/>
          <a:ext cx="7460388" cy="439311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87794">
                  <a:extLst>
                    <a:ext uri="{9D8B030D-6E8A-4147-A177-3AD203B41FA5}">
                      <a16:colId xmlns:a16="http://schemas.microsoft.com/office/drawing/2014/main" val="3095781108"/>
                    </a:ext>
                  </a:extLst>
                </a:gridCol>
                <a:gridCol w="2978280">
                  <a:extLst>
                    <a:ext uri="{9D8B030D-6E8A-4147-A177-3AD203B41FA5}">
                      <a16:colId xmlns:a16="http://schemas.microsoft.com/office/drawing/2014/main" val="229704646"/>
                    </a:ext>
                  </a:extLst>
                </a:gridCol>
                <a:gridCol w="3494314">
                  <a:extLst>
                    <a:ext uri="{9D8B030D-6E8A-4147-A177-3AD203B41FA5}">
                      <a16:colId xmlns:a16="http://schemas.microsoft.com/office/drawing/2014/main" val="945051043"/>
                    </a:ext>
                  </a:extLst>
                </a:gridCol>
              </a:tblGrid>
              <a:tr h="147503"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약어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/>
                        <a:t>정식 명칭</a:t>
                      </a:r>
                      <a:endParaRPr lang="ko-KR" alt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뜻 </a:t>
                      </a:r>
                      <a:r>
                        <a:rPr lang="en-US" altLang="ko-KR" sz="1000" b="0" dirty="0"/>
                        <a:t>/ </a:t>
                      </a:r>
                      <a:r>
                        <a:rPr lang="ko-KR" altLang="en-US" sz="1000" b="0" dirty="0"/>
                        <a:t>설명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918196247"/>
                  </a:ext>
                </a:extLst>
              </a:tr>
              <a:tr h="700639">
                <a:tc>
                  <a:txBody>
                    <a:bodyPr/>
                    <a:lstStyle/>
                    <a:p>
                      <a:r>
                        <a:rPr lang="en-US" sz="1000" b="0" dirty="0"/>
                        <a:t>SSO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Single Sign-On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✅ 하나의 로그인으로 여러 시스템에 자동 </a:t>
                      </a:r>
                      <a:r>
                        <a:rPr lang="ko-KR" altLang="en-US" sz="1000" b="0" dirty="0" err="1"/>
                        <a:t>로그인회사</a:t>
                      </a:r>
                      <a:r>
                        <a:rPr lang="ko-KR" altLang="en-US" sz="1000" b="0" dirty="0"/>
                        <a:t> 내부에서 </a:t>
                      </a:r>
                      <a:r>
                        <a:rPr lang="en-US" altLang="ko-KR" sz="1000" b="0" dirty="0"/>
                        <a:t>AD(Active Directory), </a:t>
                      </a:r>
                      <a:r>
                        <a:rPr lang="ko-KR" altLang="en-US" sz="1000" b="0" dirty="0"/>
                        <a:t>그룹웨어</a:t>
                      </a:r>
                      <a:r>
                        <a:rPr lang="en-US" altLang="ko-KR" sz="1000" b="0" dirty="0"/>
                        <a:t>, ERP </a:t>
                      </a:r>
                      <a:r>
                        <a:rPr lang="ko-KR" altLang="en-US" sz="1000" b="0" dirty="0"/>
                        <a:t>등과 연동할 때 사용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1245353238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r>
                        <a:rPr lang="en-US" sz="1000" b="0"/>
                        <a:t>MVP</a:t>
                      </a:r>
                      <a:endParaRPr 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Minimum Viable Product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/>
                        <a:t>✅ 최소 기능 제품→ 기능은 작지만 바로 테스트 가능한 제품 버전예</a:t>
                      </a:r>
                      <a:r>
                        <a:rPr lang="en-US" altLang="ko-KR" sz="1000" b="0"/>
                        <a:t>: </a:t>
                      </a:r>
                      <a:r>
                        <a:rPr lang="ko-KR" altLang="en-US" sz="1000" b="0"/>
                        <a:t>카카오 챗봇 </a:t>
                      </a:r>
                      <a:r>
                        <a:rPr lang="en-US" altLang="ko-KR" sz="1000" b="0"/>
                        <a:t>MVP = "S/N </a:t>
                      </a:r>
                      <a:r>
                        <a:rPr lang="ko-KR" altLang="en-US" sz="1000" b="0"/>
                        <a:t>조회만 가능한 챗봇</a:t>
                      </a:r>
                      <a:r>
                        <a:rPr lang="en-US" altLang="ko-KR" sz="1000" b="0"/>
                        <a:t>"</a:t>
                      </a:r>
                      <a:endParaRPr lang="en-US" altLang="ko-KR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400387719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r>
                        <a:rPr lang="en-US" sz="1000" b="0" dirty="0"/>
                        <a:t>WAS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Web Application Server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✅ 웹 어플리케이션 서버→ </a:t>
                      </a:r>
                      <a:r>
                        <a:rPr lang="ko-KR" altLang="en-US" sz="1000" b="0" dirty="0" err="1"/>
                        <a:t>프론트엔드에서</a:t>
                      </a:r>
                      <a:r>
                        <a:rPr lang="ko-KR" altLang="en-US" sz="1000" b="0" dirty="0"/>
                        <a:t> 요청을 받아서 처리하는 중간 서버 </a:t>
                      </a:r>
                      <a:r>
                        <a:rPr lang="en-US" altLang="ko-KR" sz="1000" b="0" dirty="0"/>
                        <a:t>(Flask, Node.js, Spring </a:t>
                      </a:r>
                      <a:r>
                        <a:rPr lang="ko-KR" altLang="en-US" sz="1000" b="0" dirty="0"/>
                        <a:t>등이 여기에 해당</a:t>
                      </a:r>
                      <a:r>
                        <a:rPr lang="en-US" altLang="ko-KR" sz="1000" b="0" dirty="0"/>
                        <a:t>)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734018186"/>
                  </a:ext>
                </a:extLst>
              </a:tr>
              <a:tr h="258130">
                <a:tc>
                  <a:txBody>
                    <a:bodyPr/>
                    <a:lstStyle/>
                    <a:p>
                      <a:r>
                        <a:rPr lang="en-US" sz="1000" b="0"/>
                        <a:t>FE</a:t>
                      </a:r>
                      <a:endParaRPr 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Front-End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✅ 사용자 화면</a:t>
                      </a:r>
                      <a:r>
                        <a:rPr lang="en-US" altLang="ko-KR" sz="1000" b="0" dirty="0"/>
                        <a:t>(UI) / HTML·JS·</a:t>
                      </a:r>
                      <a:r>
                        <a:rPr lang="ko-KR" altLang="en-US" sz="1000" b="0" dirty="0"/>
                        <a:t>그래프 등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4167189949"/>
                  </a:ext>
                </a:extLst>
              </a:tr>
              <a:tr h="258130">
                <a:tc>
                  <a:txBody>
                    <a:bodyPr/>
                    <a:lstStyle/>
                    <a:p>
                      <a:r>
                        <a:rPr lang="en-US" sz="1000" b="0"/>
                        <a:t>BE</a:t>
                      </a:r>
                      <a:endParaRPr 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sz="1000" b="0"/>
                        <a:t>Back-End</a:t>
                      </a:r>
                      <a:endParaRPr 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✅ 서버 로직 </a:t>
                      </a:r>
                      <a:r>
                        <a:rPr lang="en-US" altLang="ko-KR" sz="1000" b="0" dirty="0"/>
                        <a:t>/ </a:t>
                      </a:r>
                      <a:r>
                        <a:rPr lang="ko-KR" altLang="en-US" sz="1000" b="0" dirty="0"/>
                        <a:t>데이터 처리 </a:t>
                      </a:r>
                      <a:r>
                        <a:rPr lang="en-US" altLang="ko-KR" sz="1000" b="0" dirty="0"/>
                        <a:t>/ DB </a:t>
                      </a:r>
                      <a:r>
                        <a:rPr lang="ko-KR" altLang="en-US" sz="1000" b="0" dirty="0"/>
                        <a:t>저장 등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985943949"/>
                  </a:ext>
                </a:extLst>
              </a:tr>
              <a:tr h="479385">
                <a:tc>
                  <a:txBody>
                    <a:bodyPr/>
                    <a:lstStyle/>
                    <a:p>
                      <a:r>
                        <a:rPr lang="en-US" sz="1000" b="0"/>
                        <a:t>API</a:t>
                      </a:r>
                      <a:endParaRPr 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Application Programming Interface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✅ </a:t>
                      </a:r>
                      <a:r>
                        <a:rPr lang="ko-KR" altLang="en-US" sz="1000" b="0" dirty="0" err="1"/>
                        <a:t>프론트엔드와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백엔드가</a:t>
                      </a:r>
                      <a:r>
                        <a:rPr lang="ko-KR" altLang="en-US" sz="1000" b="0" dirty="0"/>
                        <a:t> 통신하는 약속된 </a:t>
                      </a:r>
                      <a:r>
                        <a:rPr lang="ko-KR" altLang="en-US" sz="1000" b="0" dirty="0" err="1"/>
                        <a:t>규칙예</a:t>
                      </a:r>
                      <a:r>
                        <a:rPr lang="en-US" altLang="ko-KR" sz="1000" b="0" dirty="0"/>
                        <a:t>: /</a:t>
                      </a:r>
                      <a:r>
                        <a:rPr lang="en-US" altLang="ko-KR" sz="1000" b="0" dirty="0" err="1"/>
                        <a:t>api</a:t>
                      </a:r>
                      <a:r>
                        <a:rPr lang="en-US" altLang="ko-KR" sz="1000" b="0" dirty="0"/>
                        <a:t>/data, /</a:t>
                      </a:r>
                      <a:r>
                        <a:rPr lang="en-US" altLang="ko-KR" sz="1000" b="0" dirty="0" err="1"/>
                        <a:t>api</a:t>
                      </a:r>
                      <a:r>
                        <a:rPr lang="en-US" altLang="ko-KR" sz="1000" b="0" dirty="0"/>
                        <a:t>/status </a:t>
                      </a:r>
                      <a:r>
                        <a:rPr lang="ko-KR" altLang="en-US" sz="1000" b="0" dirty="0"/>
                        <a:t>등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278112882"/>
                  </a:ext>
                </a:extLst>
              </a:tr>
              <a:tr h="479385">
                <a:tc>
                  <a:txBody>
                    <a:bodyPr/>
                    <a:lstStyle/>
                    <a:p>
                      <a:r>
                        <a:rPr lang="en-US" sz="1000" b="0"/>
                        <a:t>JWT</a:t>
                      </a:r>
                      <a:endParaRPr 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JSON Web Token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✅ 사용자 로그인 인증용 토큰→ 암호화된 사용자 정보와 만료시간이 들어 있는 문자열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360657040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r>
                        <a:rPr lang="en-US" sz="1000" b="0"/>
                        <a:t>IP Whitelist</a:t>
                      </a:r>
                      <a:endParaRPr 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/>
                        <a:t>-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✅ 허용된 </a:t>
                      </a:r>
                      <a:r>
                        <a:rPr lang="en-US" altLang="ko-KR" sz="1000" b="0" dirty="0"/>
                        <a:t>IP</a:t>
                      </a:r>
                      <a:r>
                        <a:rPr lang="ko-KR" altLang="en-US" sz="1000" b="0" dirty="0"/>
                        <a:t>만 접속 가능하게 제한하는 보안 방식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1383994395"/>
                  </a:ext>
                </a:extLst>
              </a:tr>
              <a:tr h="479385">
                <a:tc>
                  <a:txBody>
                    <a:bodyPr/>
                    <a:lstStyle/>
                    <a:p>
                      <a:r>
                        <a:rPr lang="en-US" sz="1000" b="0"/>
                        <a:t>CI/CD</a:t>
                      </a:r>
                      <a:endParaRPr lang="en-US" sz="1000" b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Continuous Integration / Continuous Deployment</a:t>
                      </a:r>
                      <a:endParaRPr lang="en-US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/>
                        <a:t>✅ 개발 → 테스트 → 배포 과정을 자동화하는 파이프라인 </a:t>
                      </a:r>
                      <a:r>
                        <a:rPr lang="en-US" altLang="ko-KR" sz="1000" b="0" dirty="0"/>
                        <a:t>(ex: GitHub Actions)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177969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8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539552" y="84887"/>
            <a:ext cx="9220200" cy="436479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도입 배경</a:t>
            </a:r>
            <a:br>
              <a:rPr lang="en-US" altLang="ko-KR" sz="2400" dirty="0"/>
            </a:br>
            <a:endParaRPr lang="ko-KR" altLang="en-US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2D1C77-B43F-2F5C-879B-CF551677EB49}"/>
              </a:ext>
            </a:extLst>
          </p:cNvPr>
          <p:cNvGrpSpPr/>
          <p:nvPr/>
        </p:nvGrpSpPr>
        <p:grpSpPr>
          <a:xfrm>
            <a:off x="646386" y="303126"/>
            <a:ext cx="7851227" cy="3411624"/>
            <a:chOff x="646386" y="1665233"/>
            <a:chExt cx="7851227" cy="3527534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D671DEBD-90F8-1C12-22D4-DFA7D0C8227C}"/>
                </a:ext>
              </a:extLst>
            </p:cNvPr>
            <p:cNvGrpSpPr/>
            <p:nvPr/>
          </p:nvGrpSpPr>
          <p:grpSpPr>
            <a:xfrm>
              <a:off x="646386" y="4625209"/>
              <a:ext cx="7851227" cy="567558"/>
              <a:chOff x="189186" y="3570889"/>
              <a:chExt cx="7851227" cy="567558"/>
            </a:xfrm>
          </p:grpSpPr>
          <p:sp>
            <p:nvSpPr>
              <p:cNvPr id="46" name="Rounded Rectangle 1">
                <a:extLst>
                  <a:ext uri="{FF2B5EF4-FFF2-40B4-BE49-F238E27FC236}">
                    <a16:creationId xmlns:a16="http://schemas.microsoft.com/office/drawing/2014/main" id="{F1B3EE07-B4E7-7676-58C0-416EAE673309}"/>
                  </a:ext>
                </a:extLst>
              </p:cNvPr>
              <p:cNvSpPr/>
              <p:nvPr/>
            </p:nvSpPr>
            <p:spPr>
              <a:xfrm>
                <a:off x="189186" y="3570889"/>
                <a:ext cx="7851227" cy="567558"/>
              </a:xfrm>
              <a:custGeom>
                <a:avLst/>
                <a:gdLst/>
                <a:ahLst/>
                <a:cxnLst/>
                <a:rect l="0" t="0" r="0" b="0"/>
                <a:pathLst>
                  <a:path w="7851227" h="567558">
                    <a:moveTo>
                      <a:pt x="0" y="0"/>
                    </a:moveTo>
                    <a:lnTo>
                      <a:pt x="7851227" y="0"/>
                    </a:lnTo>
                    <a:lnTo>
                      <a:pt x="7851227" y="567558"/>
                    </a:lnTo>
                    <a:lnTo>
                      <a:pt x="0" y="56755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BCBCBC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47" name="Rounded Rectangle 2">
                <a:extLst>
                  <a:ext uri="{FF2B5EF4-FFF2-40B4-BE49-F238E27FC236}">
                    <a16:creationId xmlns:a16="http://schemas.microsoft.com/office/drawing/2014/main" id="{51717019-0AE5-B1EC-B94D-90D2249C6982}"/>
                  </a:ext>
                </a:extLst>
              </p:cNvPr>
              <p:cNvSpPr/>
              <p:nvPr/>
            </p:nvSpPr>
            <p:spPr>
              <a:xfrm>
                <a:off x="189186" y="3570889"/>
                <a:ext cx="7851227" cy="567558"/>
              </a:xfrm>
              <a:custGeom>
                <a:avLst/>
                <a:gdLst/>
                <a:ahLst/>
                <a:cxnLst/>
                <a:rect l="0" t="0" r="0" b="0"/>
                <a:pathLst>
                  <a:path w="7851227" h="567558">
                    <a:moveTo>
                      <a:pt x="0" y="567558"/>
                    </a:moveTo>
                    <a:lnTo>
                      <a:pt x="7851227" y="567558"/>
                    </a:lnTo>
                    <a:moveTo>
                      <a:pt x="0" y="0"/>
                    </a:moveTo>
                    <a:lnTo>
                      <a:pt x="7851227" y="0"/>
                    </a:lnTo>
                    <a:moveTo>
                      <a:pt x="0" y="283779"/>
                    </a:moveTo>
                    <a:lnTo>
                      <a:pt x="189186" y="283779"/>
                    </a:lnTo>
                    <a:moveTo>
                      <a:pt x="472965" y="283779"/>
                    </a:moveTo>
                    <a:lnTo>
                      <a:pt x="283779" y="283779"/>
                    </a:lnTo>
                    <a:moveTo>
                      <a:pt x="567558" y="283779"/>
                    </a:moveTo>
                    <a:lnTo>
                      <a:pt x="756744" y="283779"/>
                    </a:lnTo>
                    <a:moveTo>
                      <a:pt x="851337" y="283779"/>
                    </a:moveTo>
                    <a:lnTo>
                      <a:pt x="1040524" y="283779"/>
                    </a:lnTo>
                    <a:moveTo>
                      <a:pt x="1135117" y="283779"/>
                    </a:moveTo>
                    <a:lnTo>
                      <a:pt x="1324303" y="283779"/>
                    </a:lnTo>
                    <a:moveTo>
                      <a:pt x="1608082" y="283779"/>
                    </a:moveTo>
                    <a:lnTo>
                      <a:pt x="1418896" y="283779"/>
                    </a:lnTo>
                    <a:moveTo>
                      <a:pt x="1891862" y="283779"/>
                    </a:moveTo>
                    <a:lnTo>
                      <a:pt x="1702675" y="283779"/>
                    </a:lnTo>
                    <a:moveTo>
                      <a:pt x="2175641" y="283779"/>
                    </a:moveTo>
                    <a:lnTo>
                      <a:pt x="1986455" y="283779"/>
                    </a:lnTo>
                    <a:moveTo>
                      <a:pt x="2459420" y="283779"/>
                    </a:moveTo>
                    <a:lnTo>
                      <a:pt x="2270234" y="283779"/>
                    </a:lnTo>
                    <a:moveTo>
                      <a:pt x="2743200" y="283779"/>
                    </a:moveTo>
                    <a:lnTo>
                      <a:pt x="2554013" y="283779"/>
                    </a:lnTo>
                    <a:moveTo>
                      <a:pt x="2837793" y="283779"/>
                    </a:moveTo>
                    <a:lnTo>
                      <a:pt x="3026979" y="283779"/>
                    </a:lnTo>
                    <a:moveTo>
                      <a:pt x="3121572" y="283779"/>
                    </a:moveTo>
                    <a:lnTo>
                      <a:pt x="3310758" y="283779"/>
                    </a:lnTo>
                    <a:moveTo>
                      <a:pt x="3405351" y="283779"/>
                    </a:moveTo>
                    <a:lnTo>
                      <a:pt x="3594537" y="283779"/>
                    </a:lnTo>
                    <a:moveTo>
                      <a:pt x="3689131" y="283779"/>
                    </a:moveTo>
                    <a:lnTo>
                      <a:pt x="3878317" y="283779"/>
                    </a:lnTo>
                    <a:moveTo>
                      <a:pt x="3972910" y="283779"/>
                    </a:moveTo>
                    <a:lnTo>
                      <a:pt x="4162096" y="283779"/>
                    </a:lnTo>
                    <a:moveTo>
                      <a:pt x="4256689" y="283779"/>
                    </a:moveTo>
                    <a:lnTo>
                      <a:pt x="4445875" y="283779"/>
                    </a:lnTo>
                    <a:moveTo>
                      <a:pt x="4540468" y="283779"/>
                    </a:moveTo>
                    <a:lnTo>
                      <a:pt x="4729655" y="283779"/>
                    </a:lnTo>
                    <a:moveTo>
                      <a:pt x="4824248" y="283779"/>
                    </a:moveTo>
                    <a:lnTo>
                      <a:pt x="5013434" y="283779"/>
                    </a:lnTo>
                    <a:moveTo>
                      <a:pt x="5108027" y="283779"/>
                    </a:moveTo>
                    <a:lnTo>
                      <a:pt x="5297213" y="283779"/>
                    </a:lnTo>
                    <a:moveTo>
                      <a:pt x="5391806" y="283779"/>
                    </a:moveTo>
                    <a:lnTo>
                      <a:pt x="5580993" y="283779"/>
                    </a:lnTo>
                    <a:moveTo>
                      <a:pt x="5675586" y="283779"/>
                    </a:moveTo>
                    <a:lnTo>
                      <a:pt x="5864772" y="283779"/>
                    </a:lnTo>
                    <a:moveTo>
                      <a:pt x="6148551" y="283779"/>
                    </a:moveTo>
                    <a:lnTo>
                      <a:pt x="5959365" y="283779"/>
                    </a:lnTo>
                    <a:moveTo>
                      <a:pt x="6432331" y="283779"/>
                    </a:moveTo>
                    <a:lnTo>
                      <a:pt x="6243144" y="283779"/>
                    </a:lnTo>
                    <a:moveTo>
                      <a:pt x="6716110" y="283779"/>
                    </a:moveTo>
                    <a:lnTo>
                      <a:pt x="6526924" y="283779"/>
                    </a:lnTo>
                    <a:moveTo>
                      <a:pt x="6999889" y="283779"/>
                    </a:moveTo>
                    <a:lnTo>
                      <a:pt x="6810703" y="283779"/>
                    </a:lnTo>
                    <a:moveTo>
                      <a:pt x="7283668" y="283779"/>
                    </a:moveTo>
                    <a:lnTo>
                      <a:pt x="7094482" y="283779"/>
                    </a:lnTo>
                    <a:moveTo>
                      <a:pt x="7567448" y="283779"/>
                    </a:moveTo>
                    <a:lnTo>
                      <a:pt x="7378262" y="283779"/>
                    </a:lnTo>
                    <a:moveTo>
                      <a:pt x="7851227" y="283779"/>
                    </a:moveTo>
                    <a:lnTo>
                      <a:pt x="7662041" y="283779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CD220670-EBC4-A163-EF09-767637083A1B}"/>
                </a:ext>
              </a:extLst>
            </p:cNvPr>
            <p:cNvGrpSpPr/>
            <p:nvPr/>
          </p:nvGrpSpPr>
          <p:grpSpPr>
            <a:xfrm>
              <a:off x="930165" y="2473216"/>
              <a:ext cx="756744" cy="2459421"/>
              <a:chOff x="472965" y="1418896"/>
              <a:chExt cx="756744" cy="2459421"/>
            </a:xfrm>
          </p:grpSpPr>
          <p:sp>
            <p:nvSpPr>
              <p:cNvPr id="42" name="Rounded Rectangle 4">
                <a:extLst>
                  <a:ext uri="{FF2B5EF4-FFF2-40B4-BE49-F238E27FC236}">
                    <a16:creationId xmlns:a16="http://schemas.microsoft.com/office/drawing/2014/main" id="{BFFFD667-CE47-8C4B-E1E0-EE1C2400CAC5}"/>
                  </a:ext>
                </a:extLst>
              </p:cNvPr>
              <p:cNvSpPr/>
              <p:nvPr/>
            </p:nvSpPr>
            <p:spPr>
              <a:xfrm>
                <a:off x="472965" y="1418896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CC2FF"/>
                  </a:gs>
                  <a:gs pos="100000">
                    <a:srgbClr val="4F92FF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CBD20A41-D767-E191-2FCB-7518E39C0373}"/>
                  </a:ext>
                </a:extLst>
              </p:cNvPr>
              <p:cNvSpPr/>
              <p:nvPr/>
            </p:nvSpPr>
            <p:spPr>
              <a:xfrm>
                <a:off x="819806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9CC2FF"/>
                  </a:gs>
                  <a:gs pos="100000">
                    <a:srgbClr val="4F92FF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44" name="Rounded Rectangle 6">
                <a:extLst>
                  <a:ext uri="{FF2B5EF4-FFF2-40B4-BE49-F238E27FC236}">
                    <a16:creationId xmlns:a16="http://schemas.microsoft.com/office/drawing/2014/main" id="{6C436CDF-684D-CD19-D2AC-77C63CEFDCDE}"/>
                  </a:ext>
                </a:extLst>
              </p:cNvPr>
              <p:cNvSpPr/>
              <p:nvPr/>
            </p:nvSpPr>
            <p:spPr>
              <a:xfrm>
                <a:off x="472965" y="1418896"/>
                <a:ext cx="756744" cy="2420006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420006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420006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45" name="Rounded Rectangle 7">
                <a:extLst>
                  <a:ext uri="{FF2B5EF4-FFF2-40B4-BE49-F238E27FC236}">
                    <a16:creationId xmlns:a16="http://schemas.microsoft.com/office/drawing/2014/main" id="{D21D94C2-9FC8-A291-59E0-4C8EA083888B}"/>
                  </a:ext>
                </a:extLst>
              </p:cNvPr>
              <p:cNvSpPr/>
              <p:nvPr/>
            </p:nvSpPr>
            <p:spPr>
              <a:xfrm>
                <a:off x="819806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6FE07208-C18F-784D-F01A-2D37A9DFAF1B}"/>
                </a:ext>
              </a:extLst>
            </p:cNvPr>
            <p:cNvGrpSpPr/>
            <p:nvPr/>
          </p:nvGrpSpPr>
          <p:grpSpPr>
            <a:xfrm>
              <a:off x="2349062" y="2094844"/>
              <a:ext cx="756744" cy="2837793"/>
              <a:chOff x="1891862" y="1040524"/>
              <a:chExt cx="756744" cy="2837793"/>
            </a:xfrm>
          </p:grpSpPr>
          <p:sp>
            <p:nvSpPr>
              <p:cNvPr id="38" name="Rounded Rectangle 9">
                <a:extLst>
                  <a:ext uri="{FF2B5EF4-FFF2-40B4-BE49-F238E27FC236}">
                    <a16:creationId xmlns:a16="http://schemas.microsoft.com/office/drawing/2014/main" id="{FFFEAC79-628A-E651-227A-7EEC537DA986}"/>
                  </a:ext>
                </a:extLst>
              </p:cNvPr>
              <p:cNvSpPr/>
              <p:nvPr/>
            </p:nvSpPr>
            <p:spPr>
              <a:xfrm>
                <a:off x="1891862" y="1040524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3FAC1"/>
                  </a:gs>
                  <a:gs pos="100000">
                    <a:srgbClr val="44E095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39" name="Rounded Rectangle 10">
                <a:extLst>
                  <a:ext uri="{FF2B5EF4-FFF2-40B4-BE49-F238E27FC236}">
                    <a16:creationId xmlns:a16="http://schemas.microsoft.com/office/drawing/2014/main" id="{ECF72F66-CA63-9C8A-2FD7-60B4986B97A7}"/>
                  </a:ext>
                </a:extLst>
              </p:cNvPr>
              <p:cNvSpPr/>
              <p:nvPr/>
            </p:nvSpPr>
            <p:spPr>
              <a:xfrm>
                <a:off x="2238703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83FAC1"/>
                  </a:gs>
                  <a:gs pos="100000">
                    <a:srgbClr val="44E095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40" name="Rounded Rectangle 11">
                <a:extLst>
                  <a:ext uri="{FF2B5EF4-FFF2-40B4-BE49-F238E27FC236}">
                    <a16:creationId xmlns:a16="http://schemas.microsoft.com/office/drawing/2014/main" id="{360F4D32-81B4-F05B-E73F-BBC6BDD619DF}"/>
                  </a:ext>
                </a:extLst>
              </p:cNvPr>
              <p:cNvSpPr/>
              <p:nvPr/>
            </p:nvSpPr>
            <p:spPr>
              <a:xfrm>
                <a:off x="1891862" y="1040524"/>
                <a:ext cx="756744" cy="2798379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798379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798379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41" name="Rounded Rectangle 12">
                <a:extLst>
                  <a:ext uri="{FF2B5EF4-FFF2-40B4-BE49-F238E27FC236}">
                    <a16:creationId xmlns:a16="http://schemas.microsoft.com/office/drawing/2014/main" id="{81162505-CAB1-723E-B147-1EF9DB15E079}"/>
                  </a:ext>
                </a:extLst>
              </p:cNvPr>
              <p:cNvSpPr/>
              <p:nvPr/>
            </p:nvSpPr>
            <p:spPr>
              <a:xfrm>
                <a:off x="2238703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6" name="Group 18">
              <a:extLst>
                <a:ext uri="{FF2B5EF4-FFF2-40B4-BE49-F238E27FC236}">
                  <a16:creationId xmlns:a16="http://schemas.microsoft.com/office/drawing/2014/main" id="{126BEFA8-2D68-AE3F-E59E-8A055A0E06FC}"/>
                </a:ext>
              </a:extLst>
            </p:cNvPr>
            <p:cNvGrpSpPr/>
            <p:nvPr/>
          </p:nvGrpSpPr>
          <p:grpSpPr>
            <a:xfrm>
              <a:off x="3767958" y="2473216"/>
              <a:ext cx="756744" cy="2459421"/>
              <a:chOff x="3310758" y="1418896"/>
              <a:chExt cx="756744" cy="2459421"/>
            </a:xfrm>
          </p:grpSpPr>
          <p:sp>
            <p:nvSpPr>
              <p:cNvPr id="34" name="Rounded Rectangle 14">
                <a:extLst>
                  <a:ext uri="{FF2B5EF4-FFF2-40B4-BE49-F238E27FC236}">
                    <a16:creationId xmlns:a16="http://schemas.microsoft.com/office/drawing/2014/main" id="{7746684B-9972-2665-A469-7B1C3DD90357}"/>
                  </a:ext>
                </a:extLst>
              </p:cNvPr>
              <p:cNvSpPr/>
              <p:nvPr/>
            </p:nvSpPr>
            <p:spPr>
              <a:xfrm>
                <a:off x="3310758" y="1418896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FF976"/>
                  </a:gs>
                  <a:gs pos="100000">
                    <a:srgbClr val="A8DD38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35" name="Rounded Rectangle 15">
                <a:extLst>
                  <a:ext uri="{FF2B5EF4-FFF2-40B4-BE49-F238E27FC236}">
                    <a16:creationId xmlns:a16="http://schemas.microsoft.com/office/drawing/2014/main" id="{C9FD7251-9B60-24A1-6D85-D7AE741B6311}"/>
                  </a:ext>
                </a:extLst>
              </p:cNvPr>
              <p:cNvSpPr/>
              <p:nvPr/>
            </p:nvSpPr>
            <p:spPr>
              <a:xfrm>
                <a:off x="3657600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CFF976"/>
                  </a:gs>
                  <a:gs pos="100000">
                    <a:srgbClr val="A8DD38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36" name="Rounded Rectangle 16">
                <a:extLst>
                  <a:ext uri="{FF2B5EF4-FFF2-40B4-BE49-F238E27FC236}">
                    <a16:creationId xmlns:a16="http://schemas.microsoft.com/office/drawing/2014/main" id="{D0C15A79-9673-ACF5-CB45-90DA197FE538}"/>
                  </a:ext>
                </a:extLst>
              </p:cNvPr>
              <p:cNvSpPr/>
              <p:nvPr/>
            </p:nvSpPr>
            <p:spPr>
              <a:xfrm>
                <a:off x="3310758" y="1418896"/>
                <a:ext cx="756744" cy="2420006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420006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420006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37" name="Rounded Rectangle 17">
                <a:extLst>
                  <a:ext uri="{FF2B5EF4-FFF2-40B4-BE49-F238E27FC236}">
                    <a16:creationId xmlns:a16="http://schemas.microsoft.com/office/drawing/2014/main" id="{13F4B0AD-3130-C233-54B8-A6A51265889E}"/>
                  </a:ext>
                </a:extLst>
              </p:cNvPr>
              <p:cNvSpPr/>
              <p:nvPr/>
            </p:nvSpPr>
            <p:spPr>
              <a:xfrm>
                <a:off x="3657600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id="{3528C2A1-F33B-F62A-B7E4-72F8FB28BDFA}"/>
                </a:ext>
              </a:extLst>
            </p:cNvPr>
            <p:cNvGrpSpPr/>
            <p:nvPr/>
          </p:nvGrpSpPr>
          <p:grpSpPr>
            <a:xfrm>
              <a:off x="5186855" y="2094844"/>
              <a:ext cx="756744" cy="2837793"/>
              <a:chOff x="4729655" y="1040524"/>
              <a:chExt cx="756744" cy="2837793"/>
            </a:xfrm>
          </p:grpSpPr>
          <p:sp>
            <p:nvSpPr>
              <p:cNvPr id="30" name="Rounded Rectangle 19">
                <a:extLst>
                  <a:ext uri="{FF2B5EF4-FFF2-40B4-BE49-F238E27FC236}">
                    <a16:creationId xmlns:a16="http://schemas.microsoft.com/office/drawing/2014/main" id="{ABFAE402-1834-BE0D-AB62-DF15E1A884B5}"/>
                  </a:ext>
                </a:extLst>
              </p:cNvPr>
              <p:cNvSpPr/>
              <p:nvPr/>
            </p:nvSpPr>
            <p:spPr>
              <a:xfrm>
                <a:off x="4729655" y="1040524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282"/>
                  </a:gs>
                  <a:gs pos="100000">
                    <a:srgbClr val="FFE714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85B0977D-CF1B-481F-2C27-53095A27D03D}"/>
                  </a:ext>
                </a:extLst>
              </p:cNvPr>
              <p:cNvSpPr/>
              <p:nvPr/>
            </p:nvSpPr>
            <p:spPr>
              <a:xfrm>
                <a:off x="5076496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FFF282"/>
                  </a:gs>
                  <a:gs pos="100000">
                    <a:srgbClr val="FFE714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32" name="Rounded Rectangle 21">
                <a:extLst>
                  <a:ext uri="{FF2B5EF4-FFF2-40B4-BE49-F238E27FC236}">
                    <a16:creationId xmlns:a16="http://schemas.microsoft.com/office/drawing/2014/main" id="{8263DDF6-26FA-22FF-B49B-736B9E13605A}"/>
                  </a:ext>
                </a:extLst>
              </p:cNvPr>
              <p:cNvSpPr/>
              <p:nvPr/>
            </p:nvSpPr>
            <p:spPr>
              <a:xfrm>
                <a:off x="4729655" y="1040524"/>
                <a:ext cx="756744" cy="2798379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798379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798379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33" name="Rounded Rectangle 22">
                <a:extLst>
                  <a:ext uri="{FF2B5EF4-FFF2-40B4-BE49-F238E27FC236}">
                    <a16:creationId xmlns:a16="http://schemas.microsoft.com/office/drawing/2014/main" id="{1DED3B0F-7489-005E-66F3-522697C02644}"/>
                  </a:ext>
                </a:extLst>
              </p:cNvPr>
              <p:cNvSpPr/>
              <p:nvPr/>
            </p:nvSpPr>
            <p:spPr>
              <a:xfrm>
                <a:off x="5076496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id="{0A285E4D-425E-AB73-D1A4-B4A5C2D05740}"/>
                </a:ext>
              </a:extLst>
            </p:cNvPr>
            <p:cNvGrpSpPr/>
            <p:nvPr/>
          </p:nvGrpSpPr>
          <p:grpSpPr>
            <a:xfrm>
              <a:off x="6605751" y="2473216"/>
              <a:ext cx="756744" cy="2459421"/>
              <a:chOff x="6148551" y="1418896"/>
              <a:chExt cx="756744" cy="2459421"/>
            </a:xfrm>
          </p:grpSpPr>
          <p:sp>
            <p:nvSpPr>
              <p:cNvPr id="26" name="Rounded Rectangle 24">
                <a:extLst>
                  <a:ext uri="{FF2B5EF4-FFF2-40B4-BE49-F238E27FC236}">
                    <a16:creationId xmlns:a16="http://schemas.microsoft.com/office/drawing/2014/main" id="{E68A9701-C951-382A-D0A8-CDC7FE5B0B89}"/>
                  </a:ext>
                </a:extLst>
              </p:cNvPr>
              <p:cNvSpPr/>
              <p:nvPr/>
            </p:nvSpPr>
            <p:spPr>
              <a:xfrm>
                <a:off x="6148551" y="1418896"/>
                <a:ext cx="756744" cy="756744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756744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188"/>
                  </a:gs>
                  <a:gs pos="100000">
                    <a:srgbClr val="FA963A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27" name="Rounded Rectangle 25">
                <a:extLst>
                  <a:ext uri="{FF2B5EF4-FFF2-40B4-BE49-F238E27FC236}">
                    <a16:creationId xmlns:a16="http://schemas.microsoft.com/office/drawing/2014/main" id="{319ECBD8-2392-2527-624A-A7FE1A843580}"/>
                  </a:ext>
                </a:extLst>
              </p:cNvPr>
              <p:cNvSpPr/>
              <p:nvPr/>
            </p:nvSpPr>
            <p:spPr>
              <a:xfrm>
                <a:off x="6495393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gradFill rotWithShape="1">
                <a:gsLst>
                  <a:gs pos="0">
                    <a:srgbClr val="FFC188"/>
                  </a:gs>
                  <a:gs pos="100000">
                    <a:srgbClr val="FA963A"/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28" name="Rounded Rectangle 26">
                <a:extLst>
                  <a:ext uri="{FF2B5EF4-FFF2-40B4-BE49-F238E27FC236}">
                    <a16:creationId xmlns:a16="http://schemas.microsoft.com/office/drawing/2014/main" id="{9B4C718F-9DB5-E5CB-4F92-89270C57A431}"/>
                  </a:ext>
                </a:extLst>
              </p:cNvPr>
              <p:cNvSpPr/>
              <p:nvPr/>
            </p:nvSpPr>
            <p:spPr>
              <a:xfrm>
                <a:off x="6148551" y="1418896"/>
                <a:ext cx="756744" cy="2420006"/>
              </a:xfrm>
              <a:custGeom>
                <a:avLst/>
                <a:gdLst/>
                <a:ahLst/>
                <a:cxnLst/>
                <a:rect l="0" t="0" r="0" b="0"/>
                <a:pathLst>
                  <a:path w="756744" h="2420006">
                    <a:moveTo>
                      <a:pt x="0" y="378372"/>
                    </a:moveTo>
                    <a:cubicBezTo>
                      <a:pt x="0" y="169402"/>
                      <a:pt x="169402" y="0"/>
                      <a:pt x="378372" y="0"/>
                    </a:cubicBezTo>
                    <a:cubicBezTo>
                      <a:pt x="587341" y="0"/>
                      <a:pt x="756744" y="169402"/>
                      <a:pt x="756744" y="378372"/>
                    </a:cubicBezTo>
                    <a:cubicBezTo>
                      <a:pt x="756744" y="587341"/>
                      <a:pt x="587341" y="756744"/>
                      <a:pt x="378372" y="756744"/>
                    </a:cubicBezTo>
                    <a:cubicBezTo>
                      <a:pt x="169402" y="756744"/>
                      <a:pt x="0" y="587341"/>
                      <a:pt x="0" y="378372"/>
                    </a:cubicBezTo>
                    <a:close/>
                    <a:moveTo>
                      <a:pt x="378372" y="662151"/>
                    </a:moveTo>
                    <a:cubicBezTo>
                      <a:pt x="535098" y="662151"/>
                      <a:pt x="662151" y="535098"/>
                      <a:pt x="662151" y="378372"/>
                    </a:cubicBezTo>
                    <a:cubicBezTo>
                      <a:pt x="662151" y="221645"/>
                      <a:pt x="535098" y="94593"/>
                      <a:pt x="378372" y="94593"/>
                    </a:cubicBezTo>
                    <a:cubicBezTo>
                      <a:pt x="221645" y="94593"/>
                      <a:pt x="94593" y="221645"/>
                      <a:pt x="94593" y="378372"/>
                    </a:cubicBezTo>
                    <a:cubicBezTo>
                      <a:pt x="94593" y="535098"/>
                      <a:pt x="221645" y="662151"/>
                      <a:pt x="378372" y="662151"/>
                    </a:cubicBezTo>
                    <a:close/>
                    <a:moveTo>
                      <a:pt x="378372" y="2420006"/>
                    </a:moveTo>
                    <a:lnTo>
                      <a:pt x="378372" y="756744"/>
                    </a:ln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87811BD8-2BFF-EAEE-BBBB-FF34D09A31A4}"/>
                  </a:ext>
                </a:extLst>
              </p:cNvPr>
              <p:cNvSpPr/>
              <p:nvPr/>
            </p:nvSpPr>
            <p:spPr>
              <a:xfrm>
                <a:off x="6495393" y="3815255"/>
                <a:ext cx="63062" cy="63062"/>
              </a:xfrm>
              <a:custGeom>
                <a:avLst/>
                <a:gdLst/>
                <a:ahLst/>
                <a:cxnLst/>
                <a:rect l="0" t="0" r="0" b="0"/>
                <a:pathLst>
                  <a:path w="63062" h="63062">
                    <a:moveTo>
                      <a:pt x="0" y="31531"/>
                    </a:moveTo>
                    <a:cubicBezTo>
                      <a:pt x="0" y="14116"/>
                      <a:pt x="14116" y="0"/>
                      <a:pt x="31531" y="0"/>
                    </a:cubicBezTo>
                    <a:cubicBezTo>
                      <a:pt x="48945" y="0"/>
                      <a:pt x="63062" y="14116"/>
                      <a:pt x="63062" y="31531"/>
                    </a:cubicBezTo>
                    <a:cubicBezTo>
                      <a:pt x="63062" y="48945"/>
                      <a:pt x="48945" y="63062"/>
                      <a:pt x="31531" y="63062"/>
                    </a:cubicBezTo>
                    <a:cubicBezTo>
                      <a:pt x="14116" y="63062"/>
                      <a:pt x="0" y="48945"/>
                      <a:pt x="0" y="31531"/>
                    </a:cubicBezTo>
                  </a:path>
                </a:pathLst>
              </a:custGeom>
              <a:noFill/>
              <a:ln w="11823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7B6E44-8365-88D1-6304-EF244C27FA83}"/>
                </a:ext>
              </a:extLst>
            </p:cNvPr>
            <p:cNvSpPr txBox="1"/>
            <p:nvPr/>
          </p:nvSpPr>
          <p:spPr>
            <a:xfrm>
              <a:off x="4120130" y="1665233"/>
              <a:ext cx="64" cy="2473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endParaRPr sz="15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5545BB-4AFC-A86B-9CAD-26E7B33C7CC8}"/>
                </a:ext>
              </a:extLst>
            </p:cNvPr>
            <p:cNvSpPr txBox="1"/>
            <p:nvPr/>
          </p:nvSpPr>
          <p:spPr>
            <a:xfrm>
              <a:off x="1559891" y="3403117"/>
              <a:ext cx="856004" cy="381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데이터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수집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 </a:t>
              </a:r>
              <a:endParaRPr lang="en-US" sz="1200" b="1" dirty="0">
                <a:solidFill>
                  <a:srgbClr val="484848"/>
                </a:solidFill>
                <a:latin typeface="+mn-ea"/>
              </a:endParaRPr>
            </a:p>
            <a:p>
              <a:pPr algn="ctr"/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자동화</a:t>
              </a:r>
              <a:endParaRPr sz="12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19F590-ACD6-A942-E5AB-342FF22B9BF8}"/>
                </a:ext>
              </a:extLst>
            </p:cNvPr>
            <p:cNvSpPr txBox="1"/>
            <p:nvPr/>
          </p:nvSpPr>
          <p:spPr>
            <a:xfrm>
              <a:off x="2821059" y="3403117"/>
              <a:ext cx="1186223" cy="190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484848"/>
                  </a:solidFill>
                  <a:latin typeface="+mn-ea"/>
                </a:rPr>
                <a:t>실시간 검색 기능</a:t>
              </a:r>
              <a:endParaRPr sz="12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D9CED1-7548-4EF4-E475-9631C17A7A66}"/>
                </a:ext>
              </a:extLst>
            </p:cNvPr>
            <p:cNvSpPr txBox="1"/>
            <p:nvPr/>
          </p:nvSpPr>
          <p:spPr>
            <a:xfrm>
              <a:off x="4272718" y="3411870"/>
              <a:ext cx="11205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대시보드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시각화</a:t>
              </a:r>
              <a:endParaRPr sz="12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6E47F4-3D78-E76E-F6B7-A0167616D8EE}"/>
                </a:ext>
              </a:extLst>
            </p:cNvPr>
            <p:cNvSpPr txBox="1"/>
            <p:nvPr/>
          </p:nvSpPr>
          <p:spPr>
            <a:xfrm>
              <a:off x="5793028" y="3377763"/>
              <a:ext cx="81272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알림</a:t>
              </a:r>
              <a:r>
                <a:rPr sz="1200" b="1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1200" b="1" dirty="0" err="1">
                  <a:solidFill>
                    <a:srgbClr val="484848"/>
                  </a:solidFill>
                  <a:latin typeface="+mn-ea"/>
                </a:rPr>
                <a:t>시스템</a:t>
              </a:r>
              <a:endParaRPr sz="12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458FCD-919E-6A32-CF30-0D183E09A345}"/>
                </a:ext>
              </a:extLst>
            </p:cNvPr>
            <p:cNvSpPr txBox="1"/>
            <p:nvPr/>
          </p:nvSpPr>
          <p:spPr>
            <a:xfrm>
              <a:off x="7155319" y="3392119"/>
              <a:ext cx="1032334" cy="3463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484848"/>
                  </a:solidFill>
                  <a:latin typeface="+mn-ea"/>
                </a:rPr>
                <a:t>구매 기안 초안</a:t>
              </a:r>
              <a:endParaRPr lang="en-US" altLang="ko-KR" sz="1200" b="1" dirty="0">
                <a:solidFill>
                  <a:srgbClr val="484848"/>
                </a:solidFill>
                <a:latin typeface="+mn-ea"/>
              </a:endParaRPr>
            </a:p>
            <a:p>
              <a:pPr algn="ctr"/>
              <a:r>
                <a:rPr lang="ko-KR" altLang="en-US" sz="900" b="1" dirty="0">
                  <a:solidFill>
                    <a:srgbClr val="484848"/>
                  </a:solidFill>
                  <a:latin typeface="+mn-ea"/>
                </a:rPr>
                <a:t>（Ｑ４계획）</a:t>
              </a:r>
              <a:endParaRPr sz="900" b="1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62CDA2-798A-EDC4-E47D-83EDF580FB73}"/>
                </a:ext>
              </a:extLst>
            </p:cNvPr>
            <p:cNvSpPr txBox="1"/>
            <p:nvPr/>
          </p:nvSpPr>
          <p:spPr>
            <a:xfrm>
              <a:off x="2877007" y="3813408"/>
              <a:ext cx="1102867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실시간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데이터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제공을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
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위한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API가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설정됩니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
다.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858C41-3A39-365A-8171-C1C16D55650A}"/>
                </a:ext>
              </a:extLst>
            </p:cNvPr>
            <p:cNvSpPr txBox="1"/>
            <p:nvPr/>
          </p:nvSpPr>
          <p:spPr>
            <a:xfrm>
              <a:off x="4250132" y="3813407"/>
              <a:ext cx="1122102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진행률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,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불량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및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KPI가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
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시각적으로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표시됩니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
다.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F53727-97AC-CD2D-7914-5636E00E5C13}"/>
                </a:ext>
              </a:extLst>
            </p:cNvPr>
            <p:cNvSpPr txBox="1"/>
            <p:nvPr/>
          </p:nvSpPr>
          <p:spPr>
            <a:xfrm>
              <a:off x="5749553" y="3812288"/>
              <a:ext cx="923330" cy="4452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ko-KR" altLang="en-US" sz="900" b="0" dirty="0" err="1">
                  <a:solidFill>
                    <a:srgbClr val="484848"/>
                  </a:solidFill>
                  <a:latin typeface="+mn-ea"/>
                </a:rPr>
                <a:t>작업누락，누락률</a:t>
              </a:r>
              <a:endParaRPr lang="en-US" altLang="ko-KR" sz="900" b="0" dirty="0">
                <a:solidFill>
                  <a:srgbClr val="484848"/>
                </a:solidFill>
                <a:latin typeface="+mn-ea"/>
              </a:endParaRPr>
            </a:p>
            <a:p>
              <a:pPr algn="ctr"/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알림이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전송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
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됩니다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61E371-3986-35B2-02EA-53A9F0309591}"/>
                </a:ext>
              </a:extLst>
            </p:cNvPr>
            <p:cNvSpPr txBox="1"/>
            <p:nvPr/>
          </p:nvSpPr>
          <p:spPr>
            <a:xfrm>
              <a:off x="7104022" y="3816761"/>
              <a:ext cx="1134927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ko-KR" altLang="en-US" sz="900" b="0" dirty="0">
                  <a:solidFill>
                    <a:srgbClr val="484848"/>
                  </a:solidFill>
                  <a:latin typeface="+mn-ea"/>
                </a:rPr>
                <a:t>부족 자재에 대한 초안
이 자동으로 </a:t>
              </a:r>
              <a:r>
                <a:rPr lang="ko-KR" altLang="en-US" sz="900" b="0" dirty="0" err="1">
                  <a:solidFill>
                    <a:srgbClr val="484848"/>
                  </a:solidFill>
                  <a:latin typeface="+mn-ea"/>
                </a:rPr>
                <a:t>생성됩니</a:t>
              </a:r>
              <a:r>
                <a:rPr lang="ko-KR" altLang="en-US" sz="900" b="0" dirty="0">
                  <a:solidFill>
                    <a:srgbClr val="484848"/>
                  </a:solidFill>
                  <a:latin typeface="+mn-ea"/>
                </a:rPr>
                <a:t>
다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FB0B15-21E1-5C5E-70D4-86C61F6E44AF}"/>
                </a:ext>
              </a:extLst>
            </p:cNvPr>
            <p:cNvSpPr txBox="1"/>
            <p:nvPr/>
          </p:nvSpPr>
          <p:spPr>
            <a:xfrm>
              <a:off x="1412393" y="3823215"/>
              <a:ext cx="1186223" cy="4296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84848"/>
                  </a:solidFill>
                  <a:latin typeface="+mn-ea"/>
                </a:rPr>
                <a:t>엑셀</a:t>
              </a:r>
              <a:r>
                <a:rPr sz="900" b="0" dirty="0" err="1">
                  <a:solidFill>
                    <a:srgbClr val="484848"/>
                  </a:solidFill>
                  <a:latin typeface="+mn-ea"/>
                </a:rPr>
                <a:t>데이터가</a:t>
              </a:r>
              <a:r>
                <a:rPr sz="900" b="0" dirty="0">
                  <a:solidFill>
                    <a:srgbClr val="484848"/>
                  </a:solidFill>
                  <a:latin typeface="+mn-ea"/>
                </a:rPr>
                <a:t> </a:t>
              </a:r>
              <a:r>
                <a:rPr lang="ko-KR" altLang="en-US" sz="900" b="0" dirty="0">
                  <a:solidFill>
                    <a:srgbClr val="484848"/>
                  </a:solidFill>
                  <a:latin typeface="+mn-ea"/>
                </a:rPr>
                <a:t>자동으로</a:t>
              </a:r>
              <a:endParaRPr lang="en-US" altLang="ko-KR" sz="900" b="0" dirty="0">
                <a:solidFill>
                  <a:srgbClr val="484848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rgbClr val="484848"/>
                  </a:solidFill>
                  <a:latin typeface="+mn-ea"/>
                </a:rPr>
                <a:t>사내</a:t>
              </a:r>
              <a:r>
                <a:rPr lang="en-US" altLang="ko-KR" sz="900" dirty="0">
                  <a:solidFill>
                    <a:srgbClr val="484848"/>
                  </a:solidFill>
                  <a:latin typeface="+mn-ea"/>
                </a:rPr>
                <a:t>DB</a:t>
              </a:r>
              <a:r>
                <a:rPr lang="ko-KR" altLang="en-US" sz="900" dirty="0">
                  <a:solidFill>
                    <a:srgbClr val="484848"/>
                  </a:solidFill>
                  <a:latin typeface="+mn-ea"/>
                </a:rPr>
                <a:t>로 자동저장</a:t>
              </a:r>
              <a:endParaRPr lang="en-US" altLang="ko-KR" sz="900" dirty="0">
                <a:solidFill>
                  <a:srgbClr val="484848"/>
                </a:solidFill>
                <a:latin typeface="+mn-ea"/>
              </a:endParaRPr>
            </a:p>
            <a:p>
              <a:pPr algn="ctr"/>
              <a:r>
                <a:rPr lang="ko-KR" altLang="en-US" sz="900" b="0" dirty="0">
                  <a:solidFill>
                    <a:srgbClr val="484848"/>
                  </a:solidFill>
                  <a:latin typeface="+mn-ea"/>
                </a:rPr>
                <a:t>됩니다</a:t>
              </a:r>
              <a:r>
                <a:rPr lang="en-US" altLang="ko-KR" sz="900" b="0" dirty="0">
                  <a:solidFill>
                    <a:srgbClr val="484848"/>
                  </a:solidFill>
                  <a:latin typeface="+mn-ea"/>
                </a:rPr>
                <a:t>.</a:t>
              </a:r>
              <a:endParaRPr sz="900" b="0" dirty="0">
                <a:solidFill>
                  <a:srgbClr val="484848"/>
                </a:solidFill>
                <a:latin typeface="+mn-ea"/>
              </a:endParaRPr>
            </a:p>
          </p:txBody>
        </p:sp>
        <p:sp>
          <p:nvSpPr>
            <p:cNvPr id="21" name="Rounded Rectangle 40">
              <a:extLst>
                <a:ext uri="{FF2B5EF4-FFF2-40B4-BE49-F238E27FC236}">
                  <a16:creationId xmlns:a16="http://schemas.microsoft.com/office/drawing/2014/main" id="{607AE18B-4117-71D8-85F4-A4A0D232A93A}"/>
                </a:ext>
              </a:extLst>
            </p:cNvPr>
            <p:cNvSpPr/>
            <p:nvPr/>
          </p:nvSpPr>
          <p:spPr>
            <a:xfrm>
              <a:off x="5383924" y="2291913"/>
              <a:ext cx="362606" cy="362619"/>
            </a:xfrm>
            <a:custGeom>
              <a:avLst/>
              <a:gdLst/>
              <a:ahLst/>
              <a:cxnLst/>
              <a:rect l="0" t="0" r="0" b="0"/>
              <a:pathLst>
                <a:path w="362606" h="362619">
                  <a:moveTo>
                    <a:pt x="268013" y="130065"/>
                  </a:moveTo>
                  <a:lnTo>
                    <a:pt x="268013" y="130065"/>
                  </a:lnTo>
                  <a:moveTo>
                    <a:pt x="268013" y="130049"/>
                  </a:moveTo>
                  <a:cubicBezTo>
                    <a:pt x="265837" y="130049"/>
                    <a:pt x="264072" y="131814"/>
                    <a:pt x="264072" y="133991"/>
                  </a:cubicBezTo>
                  <a:cubicBezTo>
                    <a:pt x="264072" y="136167"/>
                    <a:pt x="265837" y="137932"/>
                    <a:pt x="268013" y="137932"/>
                  </a:cubicBezTo>
                  <a:cubicBezTo>
                    <a:pt x="270190" y="137932"/>
                    <a:pt x="271955" y="136167"/>
                    <a:pt x="271955" y="133991"/>
                  </a:cubicBezTo>
                  <a:cubicBezTo>
                    <a:pt x="271955" y="131814"/>
                    <a:pt x="270190" y="130049"/>
                    <a:pt x="268013" y="130049"/>
                  </a:cubicBezTo>
                  <a:moveTo>
                    <a:pt x="268013" y="51237"/>
                  </a:moveTo>
                  <a:lnTo>
                    <a:pt x="268013" y="98534"/>
                  </a:lnTo>
                  <a:moveTo>
                    <a:pt x="173420" y="94593"/>
                  </a:moveTo>
                  <a:cubicBezTo>
                    <a:pt x="173420" y="42350"/>
                    <a:pt x="215771" y="0"/>
                    <a:pt x="268013" y="0"/>
                  </a:cubicBezTo>
                  <a:cubicBezTo>
                    <a:pt x="320256" y="0"/>
                    <a:pt x="362606" y="42350"/>
                    <a:pt x="362606" y="94593"/>
                  </a:cubicBezTo>
                  <a:cubicBezTo>
                    <a:pt x="362606" y="146835"/>
                    <a:pt x="320256" y="189186"/>
                    <a:pt x="268013" y="189186"/>
                  </a:cubicBezTo>
                  <a:cubicBezTo>
                    <a:pt x="215771" y="189186"/>
                    <a:pt x="173420" y="146835"/>
                    <a:pt x="173420" y="94593"/>
                  </a:cubicBezTo>
                  <a:moveTo>
                    <a:pt x="212834" y="207852"/>
                  </a:moveTo>
                  <a:lnTo>
                    <a:pt x="212834" y="291662"/>
                  </a:lnTo>
                  <a:cubicBezTo>
                    <a:pt x="212834" y="304722"/>
                    <a:pt x="223422" y="315310"/>
                    <a:pt x="236482" y="315310"/>
                  </a:cubicBezTo>
                  <a:lnTo>
                    <a:pt x="0" y="315310"/>
                  </a:lnTo>
                  <a:cubicBezTo>
                    <a:pt x="13060" y="315310"/>
                    <a:pt x="23648" y="304722"/>
                    <a:pt x="23648" y="291662"/>
                  </a:cubicBezTo>
                  <a:lnTo>
                    <a:pt x="23648" y="204951"/>
                  </a:lnTo>
                  <a:cubicBezTo>
                    <a:pt x="23574" y="175386"/>
                    <a:pt x="37362" y="147494"/>
                    <a:pt x="60898" y="129601"/>
                  </a:cubicBezTo>
                  <a:cubicBezTo>
                    <a:pt x="84434" y="111707"/>
                    <a:pt x="114997" y="105880"/>
                    <a:pt x="143466" y="113858"/>
                  </a:cubicBezTo>
                  <a:moveTo>
                    <a:pt x="140549" y="346841"/>
                  </a:moveTo>
                  <a:cubicBezTo>
                    <a:pt x="137212" y="356296"/>
                    <a:pt x="128275" y="362619"/>
                    <a:pt x="118249" y="362619"/>
                  </a:cubicBezTo>
                  <a:cubicBezTo>
                    <a:pt x="108222" y="362619"/>
                    <a:pt x="99285" y="356296"/>
                    <a:pt x="95948" y="346841"/>
                  </a:cubicBezTo>
                  <a:moveTo>
                    <a:pt x="118241" y="110342"/>
                  </a:moveTo>
                  <a:lnTo>
                    <a:pt x="118241" y="78811"/>
                  </a:lnTo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22" name="Rounded Rectangle 41">
              <a:extLst>
                <a:ext uri="{FF2B5EF4-FFF2-40B4-BE49-F238E27FC236}">
                  <a16:creationId xmlns:a16="http://schemas.microsoft.com/office/drawing/2014/main" id="{09A65E39-B750-7948-B3BB-B67CA98B9127}"/>
                </a:ext>
              </a:extLst>
            </p:cNvPr>
            <p:cNvSpPr/>
            <p:nvPr/>
          </p:nvSpPr>
          <p:spPr>
            <a:xfrm>
              <a:off x="2546131" y="2286432"/>
              <a:ext cx="362626" cy="365975"/>
            </a:xfrm>
            <a:custGeom>
              <a:avLst/>
              <a:gdLst/>
              <a:ahLst/>
              <a:cxnLst/>
              <a:rect l="0" t="0" r="0" b="0"/>
              <a:pathLst>
                <a:path w="362626" h="365975">
                  <a:moveTo>
                    <a:pt x="303754" y="365975"/>
                  </a:moveTo>
                  <a:lnTo>
                    <a:pt x="303754" y="262963"/>
                  </a:lnTo>
                  <a:moveTo>
                    <a:pt x="324359" y="262963"/>
                  </a:moveTo>
                  <a:lnTo>
                    <a:pt x="283148" y="262963"/>
                  </a:lnTo>
                  <a:moveTo>
                    <a:pt x="283148" y="365975"/>
                  </a:moveTo>
                  <a:lnTo>
                    <a:pt x="324359" y="365975"/>
                  </a:lnTo>
                  <a:moveTo>
                    <a:pt x="167414" y="365975"/>
                  </a:moveTo>
                  <a:lnTo>
                    <a:pt x="167414" y="324764"/>
                  </a:lnTo>
                  <a:moveTo>
                    <a:pt x="167414" y="262963"/>
                  </a:moveTo>
                  <a:lnTo>
                    <a:pt x="198330" y="262963"/>
                  </a:lnTo>
                  <a:cubicBezTo>
                    <a:pt x="215394" y="262965"/>
                    <a:pt x="229226" y="276799"/>
                    <a:pt x="229226" y="293863"/>
                  </a:cubicBezTo>
                  <a:cubicBezTo>
                    <a:pt x="229226" y="310927"/>
                    <a:pt x="215394" y="324761"/>
                    <a:pt x="198330" y="324764"/>
                  </a:cubicBezTo>
                  <a:lnTo>
                    <a:pt x="167414" y="324764"/>
                  </a:lnTo>
                  <a:close/>
                  <a:moveTo>
                    <a:pt x="31073" y="365975"/>
                  </a:moveTo>
                  <a:lnTo>
                    <a:pt x="42708" y="288424"/>
                  </a:lnTo>
                  <a:cubicBezTo>
                    <a:pt x="45039" y="273899"/>
                    <a:pt x="57573" y="263216"/>
                    <a:pt x="72284" y="263216"/>
                  </a:cubicBezTo>
                  <a:cubicBezTo>
                    <a:pt x="86996" y="263216"/>
                    <a:pt x="99530" y="273899"/>
                    <a:pt x="101861" y="288424"/>
                  </a:cubicBezTo>
                  <a:lnTo>
                    <a:pt x="113511" y="365975"/>
                  </a:lnTo>
                  <a:moveTo>
                    <a:pt x="108088" y="329919"/>
                  </a:moveTo>
                  <a:lnTo>
                    <a:pt x="36481" y="329919"/>
                  </a:lnTo>
                  <a:moveTo>
                    <a:pt x="291662" y="228310"/>
                  </a:moveTo>
                  <a:lnTo>
                    <a:pt x="63062" y="228310"/>
                  </a:lnTo>
                  <a:cubicBezTo>
                    <a:pt x="63062" y="228310"/>
                    <a:pt x="0" y="229256"/>
                    <a:pt x="0" y="169190"/>
                  </a:cubicBezTo>
                  <a:cubicBezTo>
                    <a:pt x="1" y="151380"/>
                    <a:pt x="8029" y="134519"/>
                    <a:pt x="21854" y="123291"/>
                  </a:cubicBezTo>
                  <a:cubicBezTo>
                    <a:pt x="35679" y="112062"/>
                    <a:pt x="53828" y="107663"/>
                    <a:pt x="71260" y="111314"/>
                  </a:cubicBezTo>
                  <a:cubicBezTo>
                    <a:pt x="74199" y="61015"/>
                    <a:pt x="110883" y="19118"/>
                    <a:pt x="160352" y="9559"/>
                  </a:cubicBezTo>
                  <a:cubicBezTo>
                    <a:pt x="209822" y="0"/>
                    <a:pt x="259474" y="25214"/>
                    <a:pt x="280941" y="70797"/>
                  </a:cubicBezTo>
                  <a:cubicBezTo>
                    <a:pt x="302322" y="69982"/>
                    <a:pt x="323113" y="77912"/>
                    <a:pt x="338521" y="92758"/>
                  </a:cubicBezTo>
                  <a:cubicBezTo>
                    <a:pt x="353930" y="107604"/>
                    <a:pt x="362626" y="128086"/>
                    <a:pt x="362606" y="149483"/>
                  </a:cubicBezTo>
                  <a:cubicBezTo>
                    <a:pt x="362606" y="219072"/>
                    <a:pt x="291662" y="228310"/>
                    <a:pt x="291662" y="228310"/>
                  </a:cubicBezTo>
                  <a:close/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23" name="Rounded Rectangle 42">
              <a:extLst>
                <a:ext uri="{FF2B5EF4-FFF2-40B4-BE49-F238E27FC236}">
                  <a16:creationId xmlns:a16="http://schemas.microsoft.com/office/drawing/2014/main" id="{398A4C1F-ADD4-4597-D46E-13B8564BBB1D}"/>
                </a:ext>
              </a:extLst>
            </p:cNvPr>
            <p:cNvSpPr/>
            <p:nvPr/>
          </p:nvSpPr>
          <p:spPr>
            <a:xfrm>
              <a:off x="1127234" y="2670537"/>
              <a:ext cx="362606" cy="364182"/>
            </a:xfrm>
            <a:custGeom>
              <a:avLst/>
              <a:gdLst/>
              <a:ahLst/>
              <a:cxnLst/>
              <a:rect l="0" t="0" r="0" b="0"/>
              <a:pathLst>
                <a:path w="362606" h="364182">
                  <a:moveTo>
                    <a:pt x="236813" y="290605"/>
                  </a:moveTo>
                  <a:lnTo>
                    <a:pt x="179632" y="290605"/>
                  </a:lnTo>
                  <a:lnTo>
                    <a:pt x="179632" y="350183"/>
                  </a:lnTo>
                  <a:moveTo>
                    <a:pt x="353715" y="302256"/>
                  </a:moveTo>
                  <a:cubicBezTo>
                    <a:pt x="342108" y="339577"/>
                    <a:pt x="306558" y="364182"/>
                    <a:pt x="267540" y="361897"/>
                  </a:cubicBezTo>
                  <a:cubicBezTo>
                    <a:pt x="228475" y="358537"/>
                    <a:pt x="196594" y="329246"/>
                    <a:pt x="189942" y="290605"/>
                  </a:cubicBezTo>
                  <a:moveTo>
                    <a:pt x="305425" y="242962"/>
                  </a:moveTo>
                  <a:lnTo>
                    <a:pt x="362606" y="242962"/>
                  </a:lnTo>
                  <a:lnTo>
                    <a:pt x="362606" y="183400"/>
                  </a:lnTo>
                  <a:moveTo>
                    <a:pt x="188524" y="231280"/>
                  </a:moveTo>
                  <a:cubicBezTo>
                    <a:pt x="200147" y="193977"/>
                    <a:pt x="235694" y="169395"/>
                    <a:pt x="274698" y="171686"/>
                  </a:cubicBezTo>
                  <a:cubicBezTo>
                    <a:pt x="313746" y="175059"/>
                    <a:pt x="345616" y="204326"/>
                    <a:pt x="352296" y="242946"/>
                  </a:cubicBezTo>
                  <a:moveTo>
                    <a:pt x="312724" y="64165"/>
                  </a:moveTo>
                  <a:lnTo>
                    <a:pt x="0" y="64165"/>
                  </a:lnTo>
                  <a:moveTo>
                    <a:pt x="150939" y="200773"/>
                  </a:moveTo>
                  <a:lnTo>
                    <a:pt x="0" y="200773"/>
                  </a:lnTo>
                  <a:moveTo>
                    <a:pt x="312645" y="132572"/>
                  </a:moveTo>
                  <a:lnTo>
                    <a:pt x="0" y="132572"/>
                  </a:lnTo>
                  <a:moveTo>
                    <a:pt x="127732" y="271466"/>
                  </a:moveTo>
                  <a:lnTo>
                    <a:pt x="127732" y="64165"/>
                  </a:lnTo>
                  <a:moveTo>
                    <a:pt x="219314" y="149961"/>
                  </a:moveTo>
                  <a:lnTo>
                    <a:pt x="219314" y="64165"/>
                  </a:lnTo>
                  <a:moveTo>
                    <a:pt x="139020" y="271419"/>
                  </a:moveTo>
                  <a:lnTo>
                    <a:pt x="32981" y="271419"/>
                  </a:lnTo>
                  <a:cubicBezTo>
                    <a:pt x="14809" y="271419"/>
                    <a:pt x="78" y="256688"/>
                    <a:pt x="78" y="238516"/>
                  </a:cubicBezTo>
                  <a:lnTo>
                    <a:pt x="78" y="32855"/>
                  </a:lnTo>
                  <a:cubicBezTo>
                    <a:pt x="104" y="14702"/>
                    <a:pt x="14828" y="0"/>
                    <a:pt x="32981" y="0"/>
                  </a:cubicBezTo>
                  <a:lnTo>
                    <a:pt x="279743" y="0"/>
                  </a:lnTo>
                  <a:cubicBezTo>
                    <a:pt x="297896" y="0"/>
                    <a:pt x="312619" y="14702"/>
                    <a:pt x="312645" y="32855"/>
                  </a:cubicBezTo>
                  <a:lnTo>
                    <a:pt x="312645" y="151096"/>
                  </a:lnTo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24" name="Rounded Rectangle 43">
              <a:extLst>
                <a:ext uri="{FF2B5EF4-FFF2-40B4-BE49-F238E27FC236}">
                  <a16:creationId xmlns:a16="http://schemas.microsoft.com/office/drawing/2014/main" id="{BCAB07DA-0D02-C5DC-773A-3F70DADADFCD}"/>
                </a:ext>
              </a:extLst>
            </p:cNvPr>
            <p:cNvSpPr/>
            <p:nvPr/>
          </p:nvSpPr>
          <p:spPr>
            <a:xfrm>
              <a:off x="3965027" y="2670285"/>
              <a:ext cx="362606" cy="362606"/>
            </a:xfrm>
            <a:custGeom>
              <a:avLst/>
              <a:gdLst/>
              <a:ahLst/>
              <a:cxnLst/>
              <a:rect l="0" t="0" r="0" b="0"/>
              <a:pathLst>
                <a:path w="362606" h="362606">
                  <a:moveTo>
                    <a:pt x="204951" y="102475"/>
                  </a:moveTo>
                  <a:cubicBezTo>
                    <a:pt x="204951" y="132950"/>
                    <a:pt x="229656" y="157655"/>
                    <a:pt x="260131" y="157655"/>
                  </a:cubicBezTo>
                  <a:cubicBezTo>
                    <a:pt x="290605" y="157655"/>
                    <a:pt x="315310" y="132950"/>
                    <a:pt x="315310" y="102475"/>
                  </a:cubicBezTo>
                  <a:cubicBezTo>
                    <a:pt x="315310" y="72001"/>
                    <a:pt x="290605" y="47296"/>
                    <a:pt x="260131" y="47296"/>
                  </a:cubicBezTo>
                  <a:cubicBezTo>
                    <a:pt x="229656" y="47296"/>
                    <a:pt x="204951" y="72001"/>
                    <a:pt x="204951" y="102475"/>
                  </a:cubicBezTo>
                  <a:moveTo>
                    <a:pt x="47296" y="315310"/>
                  </a:moveTo>
                  <a:lnTo>
                    <a:pt x="81980" y="266705"/>
                  </a:lnTo>
                  <a:cubicBezTo>
                    <a:pt x="83212" y="264980"/>
                    <a:pt x="85087" y="263824"/>
                    <a:pt x="87181" y="263498"/>
                  </a:cubicBezTo>
                  <a:cubicBezTo>
                    <a:pt x="89275" y="263172"/>
                    <a:pt x="91412" y="263703"/>
                    <a:pt x="93111" y="264971"/>
                  </a:cubicBezTo>
                  <a:lnTo>
                    <a:pt x="111935" y="279049"/>
                  </a:lnTo>
                  <a:cubicBezTo>
                    <a:pt x="115418" y="281661"/>
                    <a:pt x="120358" y="280955"/>
                    <a:pt x="122971" y="277473"/>
                  </a:cubicBezTo>
                  <a:lnTo>
                    <a:pt x="165537" y="220717"/>
                  </a:lnTo>
                  <a:moveTo>
                    <a:pt x="314900" y="95775"/>
                  </a:moveTo>
                  <a:lnTo>
                    <a:pt x="260131" y="102475"/>
                  </a:lnTo>
                  <a:lnTo>
                    <a:pt x="271970" y="48573"/>
                  </a:lnTo>
                  <a:moveTo>
                    <a:pt x="228600" y="204951"/>
                  </a:moveTo>
                  <a:cubicBezTo>
                    <a:pt x="220717" y="204951"/>
                    <a:pt x="220717" y="212834"/>
                    <a:pt x="220717" y="212834"/>
                  </a:cubicBezTo>
                  <a:lnTo>
                    <a:pt x="220717" y="307427"/>
                  </a:lnTo>
                  <a:cubicBezTo>
                    <a:pt x="220717" y="315310"/>
                    <a:pt x="228600" y="315310"/>
                    <a:pt x="228600" y="315310"/>
                  </a:cubicBezTo>
                  <a:lnTo>
                    <a:pt x="307427" y="315310"/>
                  </a:lnTo>
                  <a:cubicBezTo>
                    <a:pt x="315310" y="315310"/>
                    <a:pt x="315310" y="307427"/>
                    <a:pt x="315310" y="307427"/>
                  </a:cubicBezTo>
                  <a:lnTo>
                    <a:pt x="315310" y="212834"/>
                  </a:lnTo>
                  <a:cubicBezTo>
                    <a:pt x="315310" y="204951"/>
                    <a:pt x="307427" y="204951"/>
                    <a:pt x="307427" y="204951"/>
                  </a:cubicBezTo>
                  <a:lnTo>
                    <a:pt x="228600" y="204951"/>
                  </a:lnTo>
                  <a:moveTo>
                    <a:pt x="283779" y="252248"/>
                  </a:moveTo>
                  <a:lnTo>
                    <a:pt x="252248" y="252248"/>
                  </a:lnTo>
                  <a:moveTo>
                    <a:pt x="252248" y="283779"/>
                  </a:moveTo>
                  <a:lnTo>
                    <a:pt x="268013" y="283779"/>
                  </a:lnTo>
                  <a:moveTo>
                    <a:pt x="55179" y="47296"/>
                  </a:moveTo>
                  <a:cubicBezTo>
                    <a:pt x="47296" y="47296"/>
                    <a:pt x="47296" y="55179"/>
                    <a:pt x="47296" y="55179"/>
                  </a:cubicBezTo>
                  <a:lnTo>
                    <a:pt x="47296" y="149772"/>
                  </a:lnTo>
                  <a:cubicBezTo>
                    <a:pt x="47296" y="157655"/>
                    <a:pt x="55179" y="157655"/>
                    <a:pt x="55179" y="157655"/>
                  </a:cubicBezTo>
                  <a:lnTo>
                    <a:pt x="134006" y="157655"/>
                  </a:lnTo>
                  <a:cubicBezTo>
                    <a:pt x="141889" y="157655"/>
                    <a:pt x="141889" y="149772"/>
                    <a:pt x="141889" y="149772"/>
                  </a:cubicBezTo>
                  <a:lnTo>
                    <a:pt x="141889" y="55179"/>
                  </a:lnTo>
                  <a:cubicBezTo>
                    <a:pt x="141889" y="47296"/>
                    <a:pt x="134006" y="47296"/>
                    <a:pt x="134006" y="47296"/>
                  </a:cubicBezTo>
                  <a:lnTo>
                    <a:pt x="55179" y="47296"/>
                  </a:lnTo>
                  <a:moveTo>
                    <a:pt x="78827" y="78827"/>
                  </a:moveTo>
                  <a:lnTo>
                    <a:pt x="110358" y="78827"/>
                  </a:lnTo>
                  <a:moveTo>
                    <a:pt x="78827" y="110358"/>
                  </a:moveTo>
                  <a:lnTo>
                    <a:pt x="94593" y="110358"/>
                  </a:lnTo>
                  <a:moveTo>
                    <a:pt x="15765" y="0"/>
                  </a:moveTo>
                  <a:lnTo>
                    <a:pt x="346841" y="0"/>
                  </a:lnTo>
                  <a:cubicBezTo>
                    <a:pt x="346841" y="0"/>
                    <a:pt x="362606" y="0"/>
                    <a:pt x="362606" y="15765"/>
                  </a:cubicBezTo>
                  <a:lnTo>
                    <a:pt x="362606" y="346841"/>
                  </a:lnTo>
                  <a:cubicBezTo>
                    <a:pt x="362606" y="346841"/>
                    <a:pt x="362606" y="362606"/>
                    <a:pt x="346841" y="362606"/>
                  </a:cubicBezTo>
                  <a:lnTo>
                    <a:pt x="15765" y="362606"/>
                  </a:lnTo>
                  <a:cubicBezTo>
                    <a:pt x="15765" y="362606"/>
                    <a:pt x="0" y="362606"/>
                    <a:pt x="0" y="346841"/>
                  </a:cubicBezTo>
                  <a:lnTo>
                    <a:pt x="0" y="15765"/>
                  </a:lnTo>
                  <a:cubicBezTo>
                    <a:pt x="0" y="15765"/>
                    <a:pt x="0" y="0"/>
                    <a:pt x="15765" y="0"/>
                  </a:cubicBezTo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25" name="Rounded Rectangle 44">
              <a:extLst>
                <a:ext uri="{FF2B5EF4-FFF2-40B4-BE49-F238E27FC236}">
                  <a16:creationId xmlns:a16="http://schemas.microsoft.com/office/drawing/2014/main" id="{7B2D09EC-E3D7-C36C-AB62-3E02FD5F741F}"/>
                </a:ext>
              </a:extLst>
            </p:cNvPr>
            <p:cNvSpPr/>
            <p:nvPr/>
          </p:nvSpPr>
          <p:spPr>
            <a:xfrm>
              <a:off x="6802820" y="2670280"/>
              <a:ext cx="363315" cy="362612"/>
            </a:xfrm>
            <a:custGeom>
              <a:avLst/>
              <a:gdLst/>
              <a:ahLst/>
              <a:cxnLst/>
              <a:rect l="0" t="0" r="0" b="0"/>
              <a:pathLst>
                <a:path w="363315" h="362612">
                  <a:moveTo>
                    <a:pt x="15765" y="220722"/>
                  </a:moveTo>
                  <a:lnTo>
                    <a:pt x="204951" y="220722"/>
                  </a:lnTo>
                  <a:cubicBezTo>
                    <a:pt x="204951" y="220722"/>
                    <a:pt x="220717" y="220722"/>
                    <a:pt x="220717" y="236488"/>
                  </a:cubicBezTo>
                  <a:lnTo>
                    <a:pt x="220717" y="346846"/>
                  </a:lnTo>
                  <a:cubicBezTo>
                    <a:pt x="220717" y="346846"/>
                    <a:pt x="220717" y="362612"/>
                    <a:pt x="204951" y="362612"/>
                  </a:cubicBezTo>
                  <a:lnTo>
                    <a:pt x="15765" y="362612"/>
                  </a:lnTo>
                  <a:cubicBezTo>
                    <a:pt x="15765" y="362612"/>
                    <a:pt x="0" y="362612"/>
                    <a:pt x="0" y="346846"/>
                  </a:cubicBezTo>
                  <a:lnTo>
                    <a:pt x="0" y="236488"/>
                  </a:lnTo>
                  <a:cubicBezTo>
                    <a:pt x="0" y="236488"/>
                    <a:pt x="0" y="220722"/>
                    <a:pt x="15765" y="220722"/>
                  </a:cubicBezTo>
                  <a:moveTo>
                    <a:pt x="31531" y="220722"/>
                  </a:moveTo>
                  <a:lnTo>
                    <a:pt x="70944" y="165543"/>
                  </a:lnTo>
                  <a:moveTo>
                    <a:pt x="189186" y="220722"/>
                  </a:moveTo>
                  <a:lnTo>
                    <a:pt x="149772" y="165543"/>
                  </a:lnTo>
                  <a:moveTo>
                    <a:pt x="55179" y="323198"/>
                  </a:moveTo>
                  <a:lnTo>
                    <a:pt x="55179" y="260136"/>
                  </a:lnTo>
                  <a:moveTo>
                    <a:pt x="110358" y="323198"/>
                  </a:moveTo>
                  <a:lnTo>
                    <a:pt x="110358" y="260136"/>
                  </a:lnTo>
                  <a:moveTo>
                    <a:pt x="165537" y="260136"/>
                  </a:moveTo>
                  <a:lnTo>
                    <a:pt x="165537" y="323198"/>
                  </a:lnTo>
                  <a:moveTo>
                    <a:pt x="141889" y="118246"/>
                  </a:moveTo>
                  <a:cubicBezTo>
                    <a:pt x="141889" y="135660"/>
                    <a:pt x="127772" y="149777"/>
                    <a:pt x="110358" y="149777"/>
                  </a:cubicBezTo>
                  <a:cubicBezTo>
                    <a:pt x="92944" y="149777"/>
                    <a:pt x="78827" y="135660"/>
                    <a:pt x="78827" y="118246"/>
                  </a:cubicBezTo>
                  <a:cubicBezTo>
                    <a:pt x="79244" y="104954"/>
                    <a:pt x="87681" y="93243"/>
                    <a:pt x="100158" y="88639"/>
                  </a:cubicBezTo>
                  <a:cubicBezTo>
                    <a:pt x="106298" y="86322"/>
                    <a:pt x="110361" y="80444"/>
                    <a:pt x="110358" y="73882"/>
                  </a:cubicBezTo>
                  <a:lnTo>
                    <a:pt x="110358" y="5"/>
                  </a:lnTo>
                  <a:moveTo>
                    <a:pt x="283779" y="86715"/>
                  </a:moveTo>
                  <a:lnTo>
                    <a:pt x="283779" y="47301"/>
                  </a:lnTo>
                  <a:moveTo>
                    <a:pt x="360377" y="149929"/>
                  </a:moveTo>
                  <a:cubicBezTo>
                    <a:pt x="357544" y="154712"/>
                    <a:pt x="352401" y="157650"/>
                    <a:pt x="346841" y="157660"/>
                  </a:cubicBezTo>
                  <a:lnTo>
                    <a:pt x="220717" y="157660"/>
                  </a:lnTo>
                  <a:cubicBezTo>
                    <a:pt x="215146" y="157672"/>
                    <a:pt x="209982" y="154743"/>
                    <a:pt x="207134" y="149956"/>
                  </a:cubicBezTo>
                  <a:cubicBezTo>
                    <a:pt x="204285" y="145168"/>
                    <a:pt x="204175" y="139233"/>
                    <a:pt x="206843" y="134343"/>
                  </a:cubicBezTo>
                  <a:lnTo>
                    <a:pt x="269905" y="8219"/>
                  </a:lnTo>
                  <a:cubicBezTo>
                    <a:pt x="272667" y="3152"/>
                    <a:pt x="277977" y="0"/>
                    <a:pt x="283747" y="0"/>
                  </a:cubicBezTo>
                  <a:cubicBezTo>
                    <a:pt x="289518" y="0"/>
                    <a:pt x="294827" y="3152"/>
                    <a:pt x="297589" y="8219"/>
                  </a:cubicBezTo>
                  <a:lnTo>
                    <a:pt x="360651" y="134343"/>
                  </a:lnTo>
                  <a:cubicBezTo>
                    <a:pt x="363315" y="139223"/>
                    <a:pt x="363210" y="145145"/>
                    <a:pt x="360377" y="149929"/>
                  </a:cubicBezTo>
                  <a:close/>
                  <a:moveTo>
                    <a:pt x="283779" y="114305"/>
                  </a:moveTo>
                  <a:cubicBezTo>
                    <a:pt x="281602" y="114305"/>
                    <a:pt x="279837" y="116069"/>
                    <a:pt x="279837" y="118246"/>
                  </a:cubicBezTo>
                  <a:cubicBezTo>
                    <a:pt x="279837" y="120423"/>
                    <a:pt x="281602" y="122188"/>
                    <a:pt x="283779" y="122188"/>
                  </a:cubicBezTo>
                  <a:cubicBezTo>
                    <a:pt x="285956" y="122188"/>
                    <a:pt x="287720" y="120423"/>
                    <a:pt x="287720" y="118246"/>
                  </a:cubicBezTo>
                  <a:cubicBezTo>
                    <a:pt x="287720" y="116069"/>
                    <a:pt x="285956" y="114305"/>
                    <a:pt x="283779" y="114305"/>
                  </a:cubicBezTo>
                </a:path>
              </a:pathLst>
            </a:custGeom>
            <a:noFill/>
            <a:ln w="1182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93EE5E79-11D6-6FBB-364B-9C1E45E35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189"/>
              </p:ext>
            </p:extLst>
          </p:nvPr>
        </p:nvGraphicFramePr>
        <p:xfrm>
          <a:off x="711699" y="3857035"/>
          <a:ext cx="7851226" cy="237641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06399">
                  <a:extLst>
                    <a:ext uri="{9D8B030D-6E8A-4147-A177-3AD203B41FA5}">
                      <a16:colId xmlns:a16="http://schemas.microsoft.com/office/drawing/2014/main" val="570040174"/>
                    </a:ext>
                  </a:extLst>
                </a:gridCol>
                <a:gridCol w="6444827">
                  <a:extLst>
                    <a:ext uri="{9D8B030D-6E8A-4147-A177-3AD203B41FA5}">
                      <a16:colId xmlns:a16="http://schemas.microsoft.com/office/drawing/2014/main" val="1422335739"/>
                    </a:ext>
                  </a:extLst>
                </a:gridCol>
              </a:tblGrid>
              <a:tr h="208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83081"/>
                  </a:ext>
                </a:extLst>
              </a:tr>
              <a:tr h="10450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도입　배경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데이터를 사람이 직접 모아 입력 → 많은 시간이 소요</a:t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보관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불편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 중복 보고 많음</a:t>
                      </a:r>
                      <a:b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 데이터가 많아도 분석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활용이 어려움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•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협력사 리소스 낭비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작업시간 낭비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85277"/>
                  </a:ext>
                </a:extLst>
              </a:tr>
              <a:tr h="11226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주요 기능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 수집 자동화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 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· Google Sheets → JSON → PostgreSQL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 자동 적재</a:t>
                      </a:r>
                      <a:b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Flask API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실시간 데이터 제공</a:t>
                      </a:r>
                      <a:b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대시보드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(HTML)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진행률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불량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·KPI 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즉시 시각화</a:t>
                      </a:r>
                      <a:b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알림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작업누락，누락률，카카오톡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메일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276494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C733DC2-3AF9-4D2E-35B0-BE07A4D9ECAE}"/>
              </a:ext>
            </a:extLst>
          </p:cNvPr>
          <p:cNvSpPr txBox="1"/>
          <p:nvPr/>
        </p:nvSpPr>
        <p:spPr>
          <a:xfrm>
            <a:off x="6123845" y="4178579"/>
            <a:ext cx="4878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→ “사람이 엑셀로 직접 입력 → 시간↑</a:t>
            </a:r>
            <a:r>
              <a:rPr lang="en-US" altLang="ko-KR" sz="800" b="1" dirty="0">
                <a:solidFill>
                  <a:srgbClr val="FF0000"/>
                </a:solidFill>
              </a:rPr>
              <a:t>·</a:t>
            </a:r>
            <a:r>
              <a:rPr lang="ko-KR" altLang="en-US" sz="800" b="1" dirty="0">
                <a:solidFill>
                  <a:srgbClr val="FF0000"/>
                </a:solidFill>
              </a:rPr>
              <a:t>오류↑”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6910F0-446B-A584-4388-9A3B7D9F09DF}"/>
              </a:ext>
            </a:extLst>
          </p:cNvPr>
          <p:cNvSpPr txBox="1"/>
          <p:nvPr/>
        </p:nvSpPr>
        <p:spPr>
          <a:xfrm>
            <a:off x="7216255" y="5789157"/>
            <a:ext cx="1908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 “Google Sheets(</a:t>
            </a:r>
            <a:r>
              <a:rPr lang="ko-KR" altLang="en-US" sz="800" dirty="0"/>
              <a:t>온라인 엑셀</a:t>
            </a:r>
            <a:r>
              <a:rPr lang="en-US" altLang="ko-KR" sz="800" dirty="0"/>
              <a:t>)”</a:t>
            </a:r>
            <a:br>
              <a:rPr lang="en-US" altLang="ko-KR" sz="800" dirty="0"/>
            </a:br>
            <a:r>
              <a:rPr lang="en-US" altLang="ko-KR" sz="800" dirty="0"/>
              <a:t> “PostgreSQL(</a:t>
            </a:r>
            <a:r>
              <a:rPr lang="ko-KR" altLang="en-US" sz="800" dirty="0"/>
              <a:t>사내 </a:t>
            </a:r>
            <a:r>
              <a:rPr lang="en-US" altLang="ko-KR" sz="800" dirty="0"/>
              <a:t>DB)”</a:t>
            </a:r>
            <a:br>
              <a:rPr lang="en-US" altLang="ko-KR" sz="800" dirty="0"/>
            </a:br>
            <a:r>
              <a:rPr lang="en-US" altLang="ko-KR" sz="800" dirty="0"/>
              <a:t> “API(</a:t>
            </a:r>
            <a:r>
              <a:rPr lang="ko-KR" altLang="en-US" sz="800" dirty="0"/>
              <a:t>실시간 </a:t>
            </a:r>
            <a:r>
              <a:rPr lang="ko-KR" altLang="en-US" sz="800" dirty="0" err="1"/>
              <a:t>검색창</a:t>
            </a:r>
            <a:r>
              <a:rPr lang="en-US" altLang="ko-KR" sz="800" dirty="0"/>
              <a:t>)”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428151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17BCA08498714BB30CC12774ABEF85" ma:contentTypeVersion="3" ma:contentTypeDescription="새 문서를 만듭니다." ma:contentTypeScope="" ma:versionID="5c15047e691ac46dd015a170510b122f">
  <xsd:schema xmlns:xsd="http://www.w3.org/2001/XMLSchema" xmlns:xs="http://www.w3.org/2001/XMLSchema" xmlns:p="http://schemas.microsoft.com/office/2006/metadata/properties" xmlns:ns2="90b0dd7a-46a1-44a0-93f1-16b671d0de01" targetNamespace="http://schemas.microsoft.com/office/2006/metadata/properties" ma:root="true" ma:fieldsID="06d7c377d64582488293fdecd66956c3" ns2:_="">
    <xsd:import namespace="90b0dd7a-46a1-44a0-93f1-16b671d0de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0dd7a-46a1-44a0-93f1-16b671d0d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CA7EA-65BF-4DD6-919F-9D9F1246A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b0dd7a-46a1-44a0-93f1-16b671d0de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8BB94A-9088-4D51-B7B6-311C68B6D5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13C66A-E1F7-4B51-9CB5-BC5B6563C9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8076</TotalTime>
  <Words>2193</Words>
  <Application>Microsoft Macintosh PowerPoint</Application>
  <PresentationFormat>화면 슬라이드 쇼(4:3)</PresentationFormat>
  <Paragraphs>351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연결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Funnel Sans</vt:lpstr>
      <vt:lpstr>HY견고딕</vt:lpstr>
      <vt:lpstr>Mona Sans Semi Bold</vt:lpstr>
      <vt:lpstr>Arial</vt:lpstr>
      <vt:lpstr>Arial Narrow</vt:lpstr>
      <vt:lpstr>1_Office 테마</vt:lpstr>
      <vt:lpstr>file:///I:\000.혁신과제\시스템%20도입%20전략실행%20로드맵_김동규.pptx</vt:lpstr>
      <vt:lpstr>ROAD MAP</vt:lpstr>
      <vt:lpstr>Architecture Overview</vt:lpstr>
      <vt:lpstr>ＤＡＳＨＢＯＡＲＤ</vt:lpstr>
      <vt:lpstr>내부 시스템 구축에 따른 기대 효과</vt:lpstr>
      <vt:lpstr>확장 계획 및 미래 방향성</vt:lpstr>
      <vt:lpstr>ROI </vt:lpstr>
      <vt:lpstr>ROI</vt:lpstr>
      <vt:lpstr>약어 </vt:lpstr>
      <vt:lpstr>도입 배경 </vt:lpstr>
      <vt:lpstr>구성 요소</vt:lpstr>
      <vt:lpstr>운영 효과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해외법인 부품 현지화 Process 개선</dc:title>
  <dc:creator>jskwon</dc:creator>
  <cp:lastModifiedBy>Tyrone White</cp:lastModifiedBy>
  <cp:revision>891</cp:revision>
  <cp:lastPrinted>2024-09-19T07:06:20Z</cp:lastPrinted>
  <dcterms:created xsi:type="dcterms:W3CDTF">2024-01-18T02:03:06Z</dcterms:created>
  <dcterms:modified xsi:type="dcterms:W3CDTF">2025-05-28T06:53:36Z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0x010100B817BCA08498714BB30CC12774ABEF85</vt:lpwstr>
  </property>
</Properties>
</file>