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1111" r:id="rId3"/>
    <p:sldId id="1112" r:id="rId4"/>
    <p:sldId id="1113" r:id="rId5"/>
    <p:sldId id="257" r:id="rId6"/>
    <p:sldId id="1121" r:id="rId7"/>
    <p:sldId id="1124" r:id="rId8"/>
    <p:sldId id="1109" r:id="rId9"/>
    <p:sldId id="1096" r:id="rId10"/>
    <p:sldId id="1120" r:id="rId11"/>
    <p:sldId id="1122" r:id="rId12"/>
    <p:sldId id="1123" r:id="rId13"/>
    <p:sldId id="1126" r:id="rId14"/>
    <p:sldId id="1127" r:id="rId15"/>
    <p:sldId id="1097" r:id="rId16"/>
    <p:sldId id="1098" r:id="rId17"/>
    <p:sldId id="1116" r:id="rId18"/>
    <p:sldId id="1117" r:id="rId19"/>
    <p:sldId id="1118" r:id="rId20"/>
    <p:sldId id="1119" r:id="rId2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eborg Sætersdal Sollid" initials="ISS" lastIdx="1" clrIdx="0">
    <p:extLst>
      <p:ext uri="{19B8F6BF-5375-455C-9EA6-DF929625EA0E}">
        <p15:presenceInfo xmlns:p15="http://schemas.microsoft.com/office/powerpoint/2012/main" userId="Ingeborg Sætersdal Soll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/>
    <p:restoredTop sz="86798" autoAdjust="0"/>
  </p:normalViewPr>
  <p:slideViewPr>
    <p:cSldViewPr>
      <p:cViewPr>
        <p:scale>
          <a:sx n="76" d="100"/>
          <a:sy n="76" d="100"/>
        </p:scale>
        <p:origin x="1416" y="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87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83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65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7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4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97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50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5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1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29/10/19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G21-A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CBC73AE-981A-744B-B670-1D92C9476741}"/>
              </a:ext>
            </a:extLst>
          </p:cNvPr>
          <p:cNvSpPr txBox="1">
            <a:spLocks/>
          </p:cNvSpPr>
          <p:nvPr/>
        </p:nvSpPr>
        <p:spPr>
          <a:xfrm>
            <a:off x="1979712" y="5030940"/>
            <a:ext cx="4569806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2400" b="0" dirty="0">
                <a:solidFill>
                  <a:schemeClr val="bg2"/>
                </a:solidFill>
              </a:rPr>
              <a:t>94904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cs-CZ" sz="2400" b="0" dirty="0">
                <a:solidFill>
                  <a:schemeClr val="bg2"/>
                </a:solidFill>
              </a:rPr>
              <a:t>Matyáš Skalický</a:t>
            </a:r>
            <a:br>
              <a:rPr lang="pt-PT" sz="2400" b="0" dirty="0">
                <a:solidFill>
                  <a:schemeClr val="bg2"/>
                </a:solidFill>
              </a:rPr>
            </a:br>
            <a:r>
              <a:rPr lang="cs-CZ" sz="2400" b="0" dirty="0">
                <a:solidFill>
                  <a:schemeClr val="bg2"/>
                </a:solidFill>
              </a:rPr>
              <a:t>95110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cs-CZ" sz="2400" b="0" dirty="0">
                <a:solidFill>
                  <a:schemeClr val="bg2"/>
                </a:solidFill>
              </a:rPr>
              <a:t>Lenka Obermajerová</a:t>
            </a:r>
            <a:br>
              <a:rPr lang="pt-PT" sz="2400" b="0" dirty="0">
                <a:solidFill>
                  <a:schemeClr val="bg2"/>
                </a:solidFill>
              </a:rPr>
            </a:br>
            <a:r>
              <a:rPr lang="cs-CZ" sz="2400" b="0" dirty="0">
                <a:solidFill>
                  <a:schemeClr val="bg2"/>
                </a:solidFill>
              </a:rPr>
              <a:t>95201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cs-CZ" sz="2400" b="0" dirty="0">
                <a:solidFill>
                  <a:schemeClr val="bg2"/>
                </a:solidFill>
              </a:rPr>
              <a:t>Ingeborg </a:t>
            </a:r>
            <a:r>
              <a:rPr lang="cs-CZ" sz="2400" b="0" dirty="0" err="1">
                <a:solidFill>
                  <a:schemeClr val="bg2"/>
                </a:solidFill>
              </a:rPr>
              <a:t>Sætersdal</a:t>
            </a:r>
            <a:r>
              <a:rPr lang="cs-CZ" sz="2400" b="0" dirty="0">
                <a:solidFill>
                  <a:schemeClr val="bg2"/>
                </a:solidFill>
              </a:rPr>
              <a:t> </a:t>
            </a:r>
            <a:r>
              <a:rPr lang="cs-CZ" sz="2400" b="0" dirty="0" err="1">
                <a:solidFill>
                  <a:schemeClr val="bg2"/>
                </a:solidFill>
              </a:rPr>
              <a:t>Sollid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dirty="0"/>
              <a:t>Item: </a:t>
            </a:r>
            <a:r>
              <a:rPr lang="en-US" sz="2400" b="0" dirty="0" err="1"/>
              <a:t>SendingCountry</a:t>
            </a:r>
            <a:r>
              <a:rPr lang="en-US" sz="2400" b="0" dirty="0"/>
              <a:t> and </a:t>
            </a:r>
            <a:r>
              <a:rPr lang="en-US" sz="2400" b="0" dirty="0" err="1"/>
              <a:t>ReceivingCountry</a:t>
            </a:r>
            <a:endParaRPr lang="en-US" sz="2400" b="0" dirty="0"/>
          </a:p>
          <a:p>
            <a:r>
              <a:rPr lang="en-US" sz="2400" b="0" dirty="0"/>
              <a:t>Type: nominal</a:t>
            </a:r>
          </a:p>
          <a:p>
            <a:r>
              <a:rPr lang="en-US" sz="2400" b="0" dirty="0"/>
              <a:t>Visual Encoding: </a:t>
            </a:r>
            <a:r>
              <a:rPr lang="en-US" sz="2400" b="0" dirty="0" err="1"/>
              <a:t>Flowmap</a:t>
            </a:r>
            <a:r>
              <a:rPr lang="en-US" sz="2400" b="0" dirty="0"/>
              <a:t>. Arrows show from/to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70CBB4-86AE-E740-879A-351D4A6E2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5" r="35044" b="27388"/>
          <a:stretch/>
        </p:blipFill>
        <p:spPr bwMode="auto">
          <a:xfrm>
            <a:off x="1835696" y="3429000"/>
            <a:ext cx="424847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dirty="0"/>
              <a:t>Item: </a:t>
            </a:r>
            <a:r>
              <a:rPr lang="en-US" sz="2400" b="0" dirty="0" err="1"/>
              <a:t>StudentIncomingCount</a:t>
            </a:r>
            <a:r>
              <a:rPr lang="en-US" sz="2400" b="0" dirty="0"/>
              <a:t>, </a:t>
            </a:r>
            <a:r>
              <a:rPr lang="en-US" sz="2400" b="0" dirty="0" err="1"/>
              <a:t>StudentOutgoingCount</a:t>
            </a:r>
            <a:endParaRPr lang="en-US" sz="2400" b="0" dirty="0"/>
          </a:p>
          <a:p>
            <a:r>
              <a:rPr lang="en-US" sz="2400" b="0" dirty="0"/>
              <a:t>Type: continues</a:t>
            </a:r>
          </a:p>
          <a:p>
            <a:r>
              <a:rPr lang="en-US" sz="2400" b="0" dirty="0"/>
              <a:t>Visual Encoding: </a:t>
            </a:r>
            <a:r>
              <a:rPr lang="en-US" sz="2400" b="0" dirty="0" err="1"/>
              <a:t>Flowmap</a:t>
            </a:r>
            <a:r>
              <a:rPr lang="en-US" sz="2400" b="0" dirty="0"/>
              <a:t>. Thickness of arrows shows number of students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70CBB4-86AE-E740-879A-351D4A6E2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5" r="35044" b="27388"/>
          <a:stretch/>
        </p:blipFill>
        <p:spPr bwMode="auto">
          <a:xfrm>
            <a:off x="1835696" y="3429000"/>
            <a:ext cx="424847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7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dirty="0"/>
              <a:t>Item: </a:t>
            </a:r>
            <a:r>
              <a:rPr lang="en-US" sz="2400" b="0" dirty="0" err="1"/>
              <a:t>StudentsBachelorIncomingCount</a:t>
            </a:r>
            <a:r>
              <a:rPr lang="en-US" sz="2400" b="0" dirty="0"/>
              <a:t>, </a:t>
            </a:r>
            <a:r>
              <a:rPr lang="en-US" sz="2400" b="0" dirty="0" err="1"/>
              <a:t>StudentMasterIncomingCount</a:t>
            </a:r>
            <a:r>
              <a:rPr lang="en-US" sz="2400" b="0" dirty="0"/>
              <a:t>, </a:t>
            </a:r>
            <a:r>
              <a:rPr lang="en-US" sz="2400" b="0" dirty="0" err="1"/>
              <a:t>StudentPhDIncomingCount</a:t>
            </a:r>
            <a:r>
              <a:rPr lang="en-US" sz="2400" b="0" dirty="0"/>
              <a:t>. </a:t>
            </a:r>
          </a:p>
          <a:p>
            <a:r>
              <a:rPr lang="en-US" sz="2400" b="0" dirty="0"/>
              <a:t>Type: ratio</a:t>
            </a:r>
          </a:p>
          <a:p>
            <a:r>
              <a:rPr lang="en-US" sz="2400" b="0" dirty="0"/>
              <a:t>Visual Encoding: Parallel sets / Sankey Diagram</a:t>
            </a:r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CCD111-CB2D-FE4A-BECC-FF2454B0C6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57" t="4635" b="33568"/>
          <a:stretch/>
        </p:blipFill>
        <p:spPr bwMode="auto">
          <a:xfrm>
            <a:off x="2987824" y="3429000"/>
            <a:ext cx="2476596" cy="321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49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dirty="0"/>
              <a:t>Item: </a:t>
            </a:r>
            <a:r>
              <a:rPr lang="en-US" sz="2400" b="0" dirty="0" err="1"/>
              <a:t>travelDistance</a:t>
            </a:r>
            <a:r>
              <a:rPr lang="en-US" sz="2400" b="0" dirty="0"/>
              <a:t> (aggregated from </a:t>
            </a:r>
            <a:r>
              <a:rPr lang="en-US" sz="2400" b="0" dirty="0" err="1"/>
              <a:t>CoordinatesSending</a:t>
            </a:r>
            <a:r>
              <a:rPr lang="en-US" sz="2400" b="0" dirty="0"/>
              <a:t>, </a:t>
            </a:r>
            <a:r>
              <a:rPr lang="en-US" sz="2400" b="0" dirty="0" err="1"/>
              <a:t>CoordinatesReceiving</a:t>
            </a:r>
            <a:r>
              <a:rPr lang="en-US" sz="2400" b="0" dirty="0"/>
              <a:t>) </a:t>
            </a:r>
          </a:p>
          <a:p>
            <a:r>
              <a:rPr lang="en-US" sz="2400" b="0" dirty="0"/>
              <a:t>Type: continues</a:t>
            </a:r>
          </a:p>
          <a:p>
            <a:r>
              <a:rPr lang="en-US" sz="2400" b="0" dirty="0"/>
              <a:t>Visual Encoding: Boxplot</a:t>
            </a:r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0AFF314-68F9-CF40-917C-0228D3F85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2" t="71540" r="6961" b="2196"/>
          <a:stretch/>
        </p:blipFill>
        <p:spPr bwMode="auto">
          <a:xfrm>
            <a:off x="1691679" y="3933056"/>
            <a:ext cx="5481079" cy="216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35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dirty="0"/>
              <a:t>Item: Gender</a:t>
            </a:r>
          </a:p>
          <a:p>
            <a:r>
              <a:rPr lang="en-US" sz="2400" b="0" dirty="0"/>
              <a:t>Type: continues</a:t>
            </a:r>
          </a:p>
          <a:p>
            <a:r>
              <a:rPr lang="en-US" sz="2400" b="0" dirty="0"/>
              <a:t>Visual Encoding: Boxplot</a:t>
            </a:r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0AFF314-68F9-CF40-917C-0228D3F85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2" t="71540" r="6961" b="2196"/>
          <a:stretch/>
        </p:blipFill>
        <p:spPr bwMode="auto">
          <a:xfrm>
            <a:off x="1691679" y="3933056"/>
            <a:ext cx="5481079" cy="216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76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Answering</a:t>
            </a:r>
            <a:r>
              <a:rPr lang="pt-PT" sz="6000" dirty="0"/>
              <a:t> </a:t>
            </a:r>
            <a:r>
              <a:rPr lang="pt-PT" sz="6000" dirty="0" err="1"/>
              <a:t>the</a:t>
            </a:r>
            <a:r>
              <a:rPr lang="pt-PT" sz="6000" dirty="0"/>
              <a:t> </a:t>
            </a:r>
            <a:r>
              <a:rPr lang="pt-PT" sz="6000" dirty="0" err="1"/>
              <a:t>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35280" cy="5214974"/>
          </a:xfrm>
        </p:spPr>
        <p:txBody>
          <a:bodyPr>
            <a:noAutofit/>
          </a:bodyPr>
          <a:lstStyle/>
          <a:p>
            <a:r>
              <a:rPr lang="en-US" dirty="0"/>
              <a:t>&lt;Question&gt;</a:t>
            </a:r>
          </a:p>
          <a:p>
            <a:r>
              <a:rPr lang="en-US" dirty="0"/>
              <a:t>(Visual) explanation of how the vis allows us to answer it</a:t>
            </a:r>
          </a:p>
          <a:p>
            <a:r>
              <a:rPr lang="en-US" dirty="0"/>
              <a:t>For at least one of the questions: storyboard depicting the use of several idioms in tandem.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357166"/>
            <a:ext cx="9144032" cy="857256"/>
          </a:xfrm>
        </p:spPr>
        <p:txBody>
          <a:bodyPr/>
          <a:lstStyle/>
          <a:p>
            <a:r>
              <a:rPr lang="en-US" dirty="0"/>
              <a:t>Question 1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1285860"/>
            <a:ext cx="8435280" cy="5214974"/>
          </a:xfrm>
        </p:spPr>
        <p:txBody>
          <a:bodyPr>
            <a:noAutofit/>
          </a:bodyPr>
          <a:lstStyle/>
          <a:p>
            <a:r>
              <a:rPr lang="nb-NO" b="0" dirty="0" err="1"/>
              <a:t>Which</a:t>
            </a:r>
            <a:r>
              <a:rPr lang="nb-NO" b="0" dirty="0"/>
              <a:t> </a:t>
            </a:r>
            <a:r>
              <a:rPr lang="nb-NO" b="0" dirty="0" err="1"/>
              <a:t>countries</a:t>
            </a:r>
            <a:r>
              <a:rPr lang="nb-NO" b="0" dirty="0"/>
              <a:t> do </a:t>
            </a:r>
            <a:r>
              <a:rPr lang="nb-NO" b="0" dirty="0" err="1"/>
              <a:t>Portuguese</a:t>
            </a:r>
            <a:r>
              <a:rPr lang="nb-NO" b="0" dirty="0"/>
              <a:t> bachelor students </a:t>
            </a:r>
            <a:r>
              <a:rPr lang="nb-NO" b="0" dirty="0" err="1"/>
              <a:t>choose</a:t>
            </a:r>
            <a:r>
              <a:rPr lang="nb-NO" b="0" dirty="0"/>
              <a:t> as an Erasmus </a:t>
            </a:r>
            <a:r>
              <a:rPr lang="nb-NO" b="0" dirty="0" err="1"/>
              <a:t>destination</a:t>
            </a:r>
            <a:r>
              <a:rPr lang="nb-NO" b="0" dirty="0"/>
              <a:t> in </a:t>
            </a:r>
            <a:r>
              <a:rPr lang="nb-NO" b="0" dirty="0" err="1"/>
              <a:t>comparison</a:t>
            </a:r>
            <a:r>
              <a:rPr lang="nb-NO" b="0" dirty="0"/>
              <a:t> to masters and </a:t>
            </a:r>
            <a:r>
              <a:rPr lang="nb-NO" b="0" dirty="0" err="1"/>
              <a:t>PhDs</a:t>
            </a:r>
            <a:r>
              <a:rPr lang="nb-NO" b="0" dirty="0"/>
              <a:t>?</a:t>
            </a:r>
          </a:p>
          <a:p>
            <a:r>
              <a:rPr lang="en-US" sz="2000" dirty="0"/>
              <a:t>Storyboard</a:t>
            </a:r>
            <a:r>
              <a:rPr lang="en-US" dirty="0"/>
              <a:t>:</a:t>
            </a:r>
          </a:p>
          <a:p>
            <a:pPr lvl="1"/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C18F96-1A36-EE4A-849C-7F3F97E6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06948"/>
            <a:ext cx="5268287" cy="37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24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35280" cy="5214974"/>
          </a:xfrm>
        </p:spPr>
        <p:txBody>
          <a:bodyPr>
            <a:noAutofit/>
          </a:bodyPr>
          <a:lstStyle/>
          <a:p>
            <a:r>
              <a:rPr lang="nb-NO" b="0" dirty="0"/>
              <a:t>Is it </a:t>
            </a:r>
            <a:r>
              <a:rPr lang="nb-NO" b="0" dirty="0" err="1"/>
              <a:t>popular</a:t>
            </a:r>
            <a:r>
              <a:rPr lang="nb-NO" b="0" dirty="0"/>
              <a:t> for </a:t>
            </a:r>
            <a:r>
              <a:rPr lang="nb-NO" b="0" dirty="0" err="1"/>
              <a:t>danish</a:t>
            </a:r>
            <a:r>
              <a:rPr lang="nb-NO" b="0" dirty="0"/>
              <a:t> students to </a:t>
            </a:r>
            <a:r>
              <a:rPr lang="nb-NO" b="0" dirty="0" err="1"/>
              <a:t>go</a:t>
            </a:r>
            <a:r>
              <a:rPr lang="nb-NO" b="0" dirty="0"/>
              <a:t> to </a:t>
            </a:r>
            <a:r>
              <a:rPr lang="nb-NO" b="0" dirty="0" err="1"/>
              <a:t>countries</a:t>
            </a:r>
            <a:r>
              <a:rPr lang="nb-NO" b="0" dirty="0"/>
              <a:t> </a:t>
            </a:r>
            <a:r>
              <a:rPr lang="nb-NO" b="0" dirty="0" err="1"/>
              <a:t>with</a:t>
            </a:r>
            <a:r>
              <a:rPr lang="nb-NO" b="0" dirty="0"/>
              <a:t> same or </a:t>
            </a:r>
            <a:r>
              <a:rPr lang="nb-NO" b="0" dirty="0" err="1"/>
              <a:t>lower</a:t>
            </a:r>
            <a:r>
              <a:rPr lang="nb-NO" b="0" dirty="0"/>
              <a:t> </a:t>
            </a:r>
            <a:r>
              <a:rPr lang="nb-NO" b="0" dirty="0" err="1"/>
              <a:t>cost</a:t>
            </a:r>
            <a:r>
              <a:rPr lang="nb-NO" b="0" dirty="0"/>
              <a:t> </a:t>
            </a:r>
            <a:r>
              <a:rPr lang="nb-NO" b="0" dirty="0" err="1"/>
              <a:t>of</a:t>
            </a:r>
            <a:r>
              <a:rPr lang="nb-NO" b="0" dirty="0"/>
              <a:t> </a:t>
            </a:r>
            <a:r>
              <a:rPr lang="nb-NO" b="0" dirty="0" err="1"/>
              <a:t>living</a:t>
            </a:r>
            <a:r>
              <a:rPr lang="nb-NO" b="0" dirty="0"/>
              <a:t>?</a:t>
            </a:r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E19907-140E-6644-A7DA-3F3021E61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2" r="48255"/>
          <a:stretch/>
        </p:blipFill>
        <p:spPr bwMode="auto">
          <a:xfrm>
            <a:off x="683568" y="3068960"/>
            <a:ext cx="630005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494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357166"/>
            <a:ext cx="9144032" cy="857256"/>
          </a:xfrm>
        </p:spPr>
        <p:txBody>
          <a:bodyPr/>
          <a:lstStyle/>
          <a:p>
            <a:r>
              <a:rPr lang="en-US" dirty="0"/>
              <a:t>Question 3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35280" cy="5214974"/>
          </a:xfrm>
        </p:spPr>
        <p:txBody>
          <a:bodyPr>
            <a:noAutofit/>
          </a:bodyPr>
          <a:lstStyle/>
          <a:p>
            <a:pPr fontAlgn="base"/>
            <a:r>
              <a:rPr lang="nb-NO" b="0" dirty="0" err="1"/>
              <a:t>Where</a:t>
            </a:r>
            <a:r>
              <a:rPr lang="nb-NO" b="0" dirty="0"/>
              <a:t> do </a:t>
            </a:r>
            <a:r>
              <a:rPr lang="nb-NO" b="0" dirty="0" err="1"/>
              <a:t>the</a:t>
            </a:r>
            <a:r>
              <a:rPr lang="nb-NO" b="0" dirty="0"/>
              <a:t> Erasmus students from Portugal like to </a:t>
            </a:r>
            <a:r>
              <a:rPr lang="nb-NO" b="0" dirty="0" err="1"/>
              <a:t>go</a:t>
            </a:r>
            <a:r>
              <a:rPr lang="nb-NO" b="0" dirty="0"/>
              <a:t> </a:t>
            </a:r>
            <a:r>
              <a:rPr lang="nb-NO" b="0" dirty="0" err="1"/>
              <a:t>on</a:t>
            </a:r>
            <a:r>
              <a:rPr lang="nb-NO" b="0" dirty="0"/>
              <a:t> Erasmus?</a:t>
            </a:r>
          </a:p>
          <a:p>
            <a:pPr lvl="1"/>
            <a:endParaRPr lang="en-US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2624E15-E37A-1547-B0BF-A7A50D5F4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t="4020" r="34587" b="26826"/>
          <a:stretch/>
        </p:blipFill>
        <p:spPr bwMode="auto">
          <a:xfrm>
            <a:off x="1907704" y="2655541"/>
            <a:ext cx="4896544" cy="384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71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35280" cy="5214974"/>
          </a:xfrm>
        </p:spPr>
        <p:txBody>
          <a:bodyPr>
            <a:noAutofit/>
          </a:bodyPr>
          <a:lstStyle/>
          <a:p>
            <a:pPr fontAlgn="base"/>
            <a:r>
              <a:rPr lang="nb-NO" b="0" dirty="0"/>
              <a:t>Do </a:t>
            </a:r>
            <a:r>
              <a:rPr lang="nb-NO" b="0" dirty="0" err="1"/>
              <a:t>Czech</a:t>
            </a:r>
            <a:r>
              <a:rPr lang="nb-NO" b="0" dirty="0"/>
              <a:t> </a:t>
            </a:r>
            <a:r>
              <a:rPr lang="nb-NO" b="0" dirty="0" err="1"/>
              <a:t>females</a:t>
            </a:r>
            <a:r>
              <a:rPr lang="nb-NO" b="0" dirty="0"/>
              <a:t> travel </a:t>
            </a:r>
            <a:r>
              <a:rPr lang="nb-NO" b="0" dirty="0" err="1"/>
              <a:t>smaller</a:t>
            </a:r>
            <a:r>
              <a:rPr lang="nb-NO" b="0" dirty="0"/>
              <a:t> </a:t>
            </a:r>
            <a:r>
              <a:rPr lang="nb-NO" b="0" dirty="0" err="1"/>
              <a:t>distance</a:t>
            </a:r>
            <a:r>
              <a:rPr lang="nb-NO" b="0" dirty="0"/>
              <a:t> to </a:t>
            </a:r>
            <a:r>
              <a:rPr lang="nb-NO" b="0" dirty="0" err="1"/>
              <a:t>their</a:t>
            </a:r>
            <a:r>
              <a:rPr lang="nb-NO" b="0" dirty="0"/>
              <a:t> target country </a:t>
            </a:r>
            <a:r>
              <a:rPr lang="nb-NO" b="0" dirty="0" err="1"/>
              <a:t>than</a:t>
            </a:r>
            <a:r>
              <a:rPr lang="nb-NO" b="0" dirty="0"/>
              <a:t> </a:t>
            </a:r>
            <a:r>
              <a:rPr lang="nb-NO" b="0" dirty="0" err="1"/>
              <a:t>the</a:t>
            </a:r>
            <a:r>
              <a:rPr lang="nb-NO" b="0" dirty="0"/>
              <a:t> </a:t>
            </a:r>
            <a:r>
              <a:rPr lang="nb-NO" b="0" dirty="0" err="1"/>
              <a:t>Czech</a:t>
            </a:r>
            <a:r>
              <a:rPr lang="nb-NO" b="0" dirty="0"/>
              <a:t> males? </a:t>
            </a:r>
          </a:p>
          <a:p>
            <a:endParaRPr lang="en-US" dirty="0"/>
          </a:p>
          <a:p>
            <a:pPr lvl="1"/>
            <a:endParaRPr 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13FE64-E5F8-6044-808B-7359EA066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5" t="72612" b="4213"/>
          <a:stretch/>
        </p:blipFill>
        <p:spPr bwMode="auto">
          <a:xfrm>
            <a:off x="1518715" y="3353286"/>
            <a:ext cx="7164707" cy="245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90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0CD94E-4EAB-D342-9F39-9B31C418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7B8879-86AD-7240-B3C9-05A4882A8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85860"/>
            <a:ext cx="657860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5D50-9FAA-0C4B-9602-17FB13F6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9594-ED0E-E240-BF65-EDC4B6C8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121A04-43A2-384B-909D-61E21C600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54050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49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Item1 | Type:</a:t>
            </a:r>
          </a:p>
          <a:p>
            <a:r>
              <a:rPr lang="en-US" sz="4000" dirty="0"/>
              <a:t>Visual Encoding:</a:t>
            </a:r>
          </a:p>
        </p:txBody>
      </p:sp>
    </p:spTree>
    <p:extLst>
      <p:ext uri="{BB962C8B-B14F-4D97-AF65-F5344CB8AC3E}">
        <p14:creationId xmlns:p14="http://schemas.microsoft.com/office/powerpoint/2010/main" val="365207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dirty="0"/>
              <a:t>Item: Country</a:t>
            </a:r>
          </a:p>
          <a:p>
            <a:r>
              <a:rPr lang="en-US" sz="2400" b="0" dirty="0"/>
              <a:t>Type: nominal</a:t>
            </a:r>
          </a:p>
          <a:p>
            <a:r>
              <a:rPr lang="en-US" sz="2400" b="0" dirty="0"/>
              <a:t>Visual Encoding: Map, labels </a:t>
            </a:r>
          </a:p>
        </p:txBody>
      </p:sp>
    </p:spTree>
    <p:extLst>
      <p:ext uri="{BB962C8B-B14F-4D97-AF65-F5344CB8AC3E}">
        <p14:creationId xmlns:p14="http://schemas.microsoft.com/office/powerpoint/2010/main" val="209151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dirty="0"/>
              <a:t>Item: Cost of living index, rent index, beer prices</a:t>
            </a:r>
          </a:p>
          <a:p>
            <a:r>
              <a:rPr lang="en-US" sz="2400" b="0" dirty="0"/>
              <a:t>Type: Continues</a:t>
            </a:r>
          </a:p>
          <a:p>
            <a:r>
              <a:rPr lang="en-US" sz="2400" b="0" dirty="0"/>
              <a:t>Visual Encoding: </a:t>
            </a:r>
            <a:r>
              <a:rPr lang="en-US" sz="2400" b="0" dirty="0" err="1"/>
              <a:t>Barchart</a:t>
            </a:r>
            <a:r>
              <a:rPr lang="en-US" sz="2400" b="0" dirty="0"/>
              <a:t>. The height shows the attribute value.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51399BA-ABB0-AA4D-A719-80993DA8D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" t="72612" r="48256" b="4213"/>
          <a:stretch/>
        </p:blipFill>
        <p:spPr bwMode="auto">
          <a:xfrm>
            <a:off x="286466" y="3212976"/>
            <a:ext cx="8571035" cy="306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dirty="0"/>
              <a:t>Item: Incoming/Outcoming ratio</a:t>
            </a:r>
          </a:p>
          <a:p>
            <a:r>
              <a:rPr lang="en-US" sz="2400" b="0" dirty="0"/>
              <a:t>Type: Continues</a:t>
            </a:r>
          </a:p>
          <a:p>
            <a:r>
              <a:rPr lang="en-US" sz="2400" b="0" dirty="0"/>
              <a:t>Visual Encoding: Choropleth map. The color tells the ratio value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AF9662E-3C19-FB4A-B06B-DC01E0553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9" r="33231" b="27755"/>
          <a:stretch/>
        </p:blipFill>
        <p:spPr bwMode="auto">
          <a:xfrm>
            <a:off x="1619672" y="3068960"/>
            <a:ext cx="4809496" cy="343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3107</TotalTime>
  <Words>310</Words>
  <Application>Microsoft Macintosh PowerPoint</Application>
  <PresentationFormat>On-screen Show (4:3)</PresentationFormat>
  <Paragraphs>76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template-gvip</vt:lpstr>
      <vt:lpstr>Information Visualization Visualization Sketch</vt:lpstr>
      <vt:lpstr>Overview</vt:lpstr>
      <vt:lpstr>Overview</vt:lpstr>
      <vt:lpstr>PowerPoint Presentation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Answering the Questions</vt:lpstr>
      <vt:lpstr>Question </vt:lpstr>
      <vt:lpstr>Question 1 </vt:lpstr>
      <vt:lpstr>Question 2</vt:lpstr>
      <vt:lpstr>Question 3 </vt:lpstr>
      <vt:lpstr>Question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Ingeborg Sætersdal Sollid</cp:lastModifiedBy>
  <cp:revision>348</cp:revision>
  <dcterms:created xsi:type="dcterms:W3CDTF">2010-04-13T09:45:33Z</dcterms:created>
  <dcterms:modified xsi:type="dcterms:W3CDTF">2019-10-29T15:22:15Z</dcterms:modified>
</cp:coreProperties>
</file>