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83" r:id="rId4"/>
    <p:sldId id="284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50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3177-A5BC-4FF2-AE6C-70B1C3956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8E354-FBF6-4609-96D9-134B8FC1C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1AD5B-C665-4349-830E-5ECE7144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53B5-A01A-4FA7-A8AA-C90289273FBF}" type="datetimeFigureOut">
              <a:rPr lang="en-SG" smtClean="0"/>
              <a:t>21/6/2021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6F020-670E-496D-847B-AF37760D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EB084-8260-4597-AB46-72566BB3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818D-3E13-416F-BEF0-8654A84591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536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E326-ADD7-40F0-95C3-C01A3BA1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659E2-5505-4AB2-A8D3-1BA5E012C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63078-65E3-466F-80C2-3B628621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53B5-A01A-4FA7-A8AA-C90289273FBF}" type="datetimeFigureOut">
              <a:rPr lang="en-SG" smtClean="0"/>
              <a:t>21/6/2021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DE7EB-0A72-40A1-A1AB-977590A4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CDB7C-8192-4A81-B04A-EC45C668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818D-3E13-416F-BEF0-8654A84591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326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D25F6-C421-4EA1-9E67-6C650D607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C3130-AB9F-4C04-9650-D7273F8BE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D5D95-9919-4CFE-807E-8542FEDB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53B5-A01A-4FA7-A8AA-C90289273FBF}" type="datetimeFigureOut">
              <a:rPr lang="en-SG" smtClean="0"/>
              <a:t>21/6/2021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16229-94C7-4F07-BCCC-6059248B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9E7B5-2CB6-4A07-BD54-0557E1C4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818D-3E13-416F-BEF0-8654A84591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016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3A52D-1B0B-46D2-9400-08603A06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E9A55-78F9-4D38-9B5B-8542F73C2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A6D2B-51CE-4166-AE3B-D6E438DC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53B5-A01A-4FA7-A8AA-C90289273FBF}" type="datetimeFigureOut">
              <a:rPr lang="en-SG" smtClean="0"/>
              <a:t>21/6/2021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D68B6-024C-4CEA-83E3-291CF865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B1981-E1AB-4A56-B971-FBDECC28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818D-3E13-416F-BEF0-8654A84591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181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A872-9954-441A-A11B-4ED7A998E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881F5-A7D8-4973-BD1A-1976BD437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F66F5-9428-4468-AC6B-5D5F4C5BE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53B5-A01A-4FA7-A8AA-C90289273FBF}" type="datetimeFigureOut">
              <a:rPr lang="en-SG" smtClean="0"/>
              <a:t>21/6/2021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BAF3B-B27B-4C48-9669-5EA405A0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E234B-6AA3-40A9-95D8-857F9BD5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818D-3E13-416F-BEF0-8654A84591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559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A7B6-2778-4A3C-A513-5FFA87A9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D3858-F1F1-44BC-B29A-2DCDA9CF4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13617-BC59-451B-B037-942184B02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56EE1-20EC-49F9-A062-4853A204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53B5-A01A-4FA7-A8AA-C90289273FBF}" type="datetimeFigureOut">
              <a:rPr lang="en-SG" smtClean="0"/>
              <a:t>21/6/2021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3A454-EA78-40DB-A203-F7B59A85B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D3014-7589-4FCF-B384-79BC2F3B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818D-3E13-416F-BEF0-8654A84591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08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A6AD7-E255-41DD-BC35-B8293BC6D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A4509-216E-44E2-A5D7-A3AA5427C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AC2BB-33E6-43CD-8005-E2B162B68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490C2-E9D5-4A91-95D4-FAE6163D1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CEC18-770B-4E33-A889-007C9E68A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5E1ECE-56D0-4433-8427-8B4317429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53B5-A01A-4FA7-A8AA-C90289273FBF}" type="datetimeFigureOut">
              <a:rPr lang="en-SG" smtClean="0"/>
              <a:t>21/6/2021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DB6BE6-EF51-4AFC-BB66-467EFC6B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043728-401E-4B2B-9F31-2CD34BDE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818D-3E13-416F-BEF0-8654A84591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72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F7A6-CFAE-49C5-B5CE-B307D50B6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FBD215-E0C4-44EC-B321-3D256FFBB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53B5-A01A-4FA7-A8AA-C90289273FBF}" type="datetimeFigureOut">
              <a:rPr lang="en-SG" smtClean="0"/>
              <a:t>21/6/2021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4BE19-F527-4678-8CF4-3B399555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78C42-E978-472A-9370-50FB0DC7F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818D-3E13-416F-BEF0-8654A84591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335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BEBD9-3567-41C6-B5AD-9B5321B4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53B5-A01A-4FA7-A8AA-C90289273FBF}" type="datetimeFigureOut">
              <a:rPr lang="en-SG" smtClean="0"/>
              <a:t>21/6/2021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5651FA-9AA1-495A-8E91-18AE43ED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B7B6C-DB49-460F-8433-BB4FEFA4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818D-3E13-416F-BEF0-8654A84591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756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CFCE-0180-4592-8A4F-517923A8C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1D1F5-E6A4-41C9-8AD9-39B8CB899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E3DE2-B6D0-436F-8867-52296A5DC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06B9D-AC04-4816-A343-BC539744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53B5-A01A-4FA7-A8AA-C90289273FBF}" type="datetimeFigureOut">
              <a:rPr lang="en-SG" smtClean="0"/>
              <a:t>21/6/2021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0D52E-15E6-499B-B1B7-96047406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30AD2-5AAE-47E3-A247-E9384C3D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818D-3E13-416F-BEF0-8654A84591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768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5A5E-F5B0-4835-B96E-79C663E0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EFB5E2-4779-4E10-B215-4617A7B8D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7930C-1BF7-4D91-8351-A5B0D6F25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30BFE-C130-4BC8-AF97-A479EA858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253B5-A01A-4FA7-A8AA-C90289273FBF}" type="datetimeFigureOut">
              <a:rPr lang="en-SG" smtClean="0"/>
              <a:t>21/6/2021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AFED4-60C6-4B71-AE89-1A57D2AA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E5079-D983-4172-8177-5228627E1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818D-3E13-416F-BEF0-8654A84591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143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67A3FF-97CC-41CF-A76D-352697DA0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A3B8C-FB03-44F4-A423-B17EA5C1B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08CF6-AF5E-4B9C-883F-7846054DF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253B5-A01A-4FA7-A8AA-C90289273FBF}" type="datetimeFigureOut">
              <a:rPr lang="en-SG" smtClean="0"/>
              <a:t>21/6/2021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FC407-06F6-4001-B6CC-FA5987766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22AA-815C-42ED-A2A8-B45DFDE84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818D-3E13-416F-BEF0-8654A84591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073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oh.gov.sg/licensing-and-regulation/regulations-guidelines-and-circulars/details/list-of-covid-19-swab-provide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h.gov.sg/covid-19/pe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AB11-7037-4A3A-8D5F-14AA2B36E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8601" y="4142301"/>
            <a:ext cx="856533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SG" sz="4900" b="1" dirty="0">
                <a:solidFill>
                  <a:srgbClr val="0070C0"/>
                </a:solidFill>
              </a:rPr>
              <a:t>PHASE THREE - HEIGHTENED ALERT </a:t>
            </a:r>
            <a:br>
              <a:rPr lang="en-SG" sz="4900" dirty="0"/>
            </a:br>
            <a:r>
              <a:rPr lang="en-SG" sz="4900" b="1" dirty="0"/>
              <a:t>PRECAUTIONARY MEASURES FOR RELIGIOUS ACTIVITIES</a:t>
            </a:r>
            <a:br>
              <a:rPr lang="en-SG" dirty="0"/>
            </a:br>
            <a:r>
              <a:rPr lang="en-SG" dirty="0"/>
              <a:t> </a:t>
            </a:r>
            <a:br>
              <a:rPr lang="en-SG" dirty="0"/>
            </a:br>
            <a:br>
              <a:rPr lang="en-US" b="1" dirty="0">
                <a:latin typeface="+mn-lt"/>
              </a:rPr>
            </a:br>
            <a:br>
              <a:rPr lang="en-US" b="1" dirty="0">
                <a:latin typeface="+mn-lt"/>
              </a:rPr>
            </a:br>
            <a:endParaRPr lang="en-SG" b="1" i="1" dirty="0">
              <a:latin typeface="+mn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D19E3E2-1D7F-4DFE-A120-D12DF1F39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543" y="775849"/>
            <a:ext cx="3872380" cy="160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129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D1595C9-EC7F-42FE-952F-9BE26CBAC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967808"/>
              </p:ext>
            </p:extLst>
          </p:nvPr>
        </p:nvGraphicFramePr>
        <p:xfrm>
          <a:off x="0" y="1"/>
          <a:ext cx="12191999" cy="685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659">
                  <a:extLst>
                    <a:ext uri="{9D8B030D-6E8A-4147-A177-3AD203B41FA5}">
                      <a16:colId xmlns:a16="http://schemas.microsoft.com/office/drawing/2014/main" val="3329449552"/>
                    </a:ext>
                  </a:extLst>
                </a:gridCol>
                <a:gridCol w="3401891">
                  <a:extLst>
                    <a:ext uri="{9D8B030D-6E8A-4147-A177-3AD203B41FA5}">
                      <a16:colId xmlns:a16="http://schemas.microsoft.com/office/drawing/2014/main" val="1571082701"/>
                    </a:ext>
                  </a:extLst>
                </a:gridCol>
                <a:gridCol w="3562350">
                  <a:extLst>
                    <a:ext uri="{9D8B030D-6E8A-4147-A177-3AD203B41FA5}">
                      <a16:colId xmlns:a16="http://schemas.microsoft.com/office/drawing/2014/main" val="1122175234"/>
                    </a:ext>
                  </a:extLst>
                </a:gridCol>
                <a:gridCol w="3467099">
                  <a:extLst>
                    <a:ext uri="{9D8B030D-6E8A-4147-A177-3AD203B41FA5}">
                      <a16:colId xmlns:a16="http://schemas.microsoft.com/office/drawing/2014/main" val="365616056"/>
                    </a:ext>
                  </a:extLst>
                </a:gridCol>
              </a:tblGrid>
              <a:tr h="325197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Religious Activity</a:t>
                      </a:r>
                      <a:endParaRPr lang="en-SG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Safe Management Measures (SMMs) </a:t>
                      </a:r>
                      <a:endParaRPr lang="en-SG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628856"/>
                  </a:ext>
                </a:extLst>
              </a:tr>
              <a:tr h="780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Congregational and Worship Services</a:t>
                      </a:r>
                    </a:p>
                    <a:p>
                      <a:endParaRPr lang="en-SG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14 June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 to 50 persons, without pre-event testing, Up to</a:t>
                      </a:r>
                      <a:r>
                        <a:rPr lang="en-SG" sz="14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  <a:r>
                        <a:rPr lang="en-SG" sz="14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persons, in zones holding no more than 50 persons each, </a:t>
                      </a:r>
                      <a:r>
                        <a:rPr lang="en-SG" sz="1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pre-event testing for all worshippers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752039"/>
                  </a:ext>
                </a:extLst>
              </a:tr>
              <a:tr h="1691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Live performance elements during congregational and other worship services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14 June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 to 30 persons allowed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Unmasking for singing, playing of wind/brass instruments and speaking is not allowed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of face shields in lieu of masks is not permitted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/>
                        <a:t>From 21 June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 to 30 persons allowed </a:t>
                      </a:r>
                      <a:endParaRPr lang="en-US" sz="1400" b="0" dirty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sz="1400" b="0" dirty="0"/>
                        <a:t> allowed to unmask, of which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400" b="0" dirty="0"/>
                        <a:t> can be unmasked for singing or playing of wind/brass instruments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Mid-July (date to be announced later)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 to 30 persons allowed </a:t>
                      </a:r>
                      <a:endParaRPr lang="en-US" sz="1400" b="0" dirty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sz="1400" b="0" dirty="0"/>
                        <a:t> allowed to unmask, of which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400" b="0" dirty="0"/>
                        <a:t> can be unmasked for singing or playing of wind/brass instruments</a:t>
                      </a:r>
                      <a:endParaRPr lang="en-SG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SG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41693"/>
                  </a:ext>
                </a:extLst>
              </a:tr>
              <a:tr h="1463385">
                <a:tc>
                  <a:txBody>
                    <a:bodyPr/>
                    <a:lstStyle/>
                    <a:p>
                      <a:r>
                        <a:rPr lang="en-SG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 Religious Activities (e.g. religious rites, classes)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14 June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Religious rites allowed  subject to prevailing group size of </a:t>
                      </a:r>
                      <a:r>
                        <a:rPr lang="en-SG" sz="1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SG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persons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All other religious activities (e.g. religious classes) are not allowed.</a:t>
                      </a:r>
                      <a:endParaRPr lang="en-SG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/>
                        <a:t>From 21 June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Religious rites and all other religious activities (e.g. religious classes)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are allowed not exceeding 50 persons </a:t>
                      </a:r>
                      <a:r>
                        <a:rPr lang="en-US" sz="1400" b="0" dirty="0"/>
                        <a:t>per activity and subject to a total premise cap of 150 </a:t>
                      </a:r>
                      <a:endParaRPr lang="en-SG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1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75416"/>
                  </a:ext>
                </a:extLst>
              </a:tr>
              <a:tr h="552834">
                <a:tc>
                  <a:txBody>
                    <a:bodyPr/>
                    <a:lstStyle/>
                    <a:p>
                      <a:r>
                        <a:rPr lang="en-SG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Marriage Solemnisations</a:t>
                      </a:r>
                      <a:endParaRPr lang="en-SG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14 June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 to 50 attendees without pre-event testing , Up to 250 attendees, with pre-event testing for all attendees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933733"/>
                  </a:ext>
                </a:extLst>
              </a:tr>
              <a:tr h="581702">
                <a:tc>
                  <a:txBody>
                    <a:bodyPr/>
                    <a:lstStyle/>
                    <a:p>
                      <a:r>
                        <a:rPr lang="en-SG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Wakes, Funerals and Post-Funeral Rites </a:t>
                      </a:r>
                      <a:endParaRPr lang="en-SG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SG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14 June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 to 20 persons at any one time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SG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983137"/>
                  </a:ext>
                </a:extLst>
              </a:tr>
              <a:tr h="1463385">
                <a:tc>
                  <a:txBody>
                    <a:bodyPr/>
                    <a:lstStyle/>
                    <a:p>
                      <a:r>
                        <a:rPr lang="en-SG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Recording and Broadcasting Services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 to 15 persons allowed. Out of which 10 persons can un-mask, with no more than 2 un-masked for singing and/or playing of wind/brass instruments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ROs must notify CPRO in advance</a:t>
                      </a:r>
                      <a:endParaRPr lang="en-SG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i="0" dirty="0">
                          <a:solidFill>
                            <a:schemeClr val="tx1"/>
                          </a:solidFill>
                        </a:rPr>
                        <a:t>From 21 June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 to</a:t>
                      </a:r>
                      <a:r>
                        <a:rPr lang="en-SG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en-SG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persons allowed. Out of which 10 persons can un-mask, with no more than </a:t>
                      </a:r>
                      <a:r>
                        <a:rPr lang="en-SG" sz="14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SG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un-masked for singing and/or playing of wind/brass instruments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ROs </a:t>
                      </a:r>
                      <a:r>
                        <a:rPr lang="en-SG" sz="14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need to notify </a:t>
                      </a:r>
                      <a:r>
                        <a:rPr lang="en-SG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CPRO in advance</a:t>
                      </a:r>
                      <a:endParaRPr lang="en-SG" sz="14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SG" sz="14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Mid-July (date to be announced later)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 to</a:t>
                      </a:r>
                      <a:r>
                        <a:rPr lang="en-SG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400" b="1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en-SG" sz="14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SG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persons allowed. Out of which 10 persons can un-mask, with no more than </a:t>
                      </a:r>
                      <a:r>
                        <a:rPr lang="en-SG" sz="1400" b="1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SG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un-masked for singing and/or playing of wind/brass instruments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40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ROs </a:t>
                      </a:r>
                      <a:r>
                        <a:rPr lang="en-SG" sz="1400" b="1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need to notify </a:t>
                      </a:r>
                      <a:r>
                        <a:rPr lang="en-SG" sz="140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CPRO in advance</a:t>
                      </a:r>
                      <a:endParaRPr lang="en-SG" sz="1400" i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238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35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8A1B2-67B8-4AC1-856D-3EF8A68D0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25" y="-5341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SG" b="1" dirty="0"/>
              <a:t>REQUIREMENTS FOR PRE-EVENT TESTING (PET)</a:t>
            </a:r>
            <a:br>
              <a:rPr lang="en-SG" dirty="0"/>
            </a:br>
            <a:endParaRPr lang="en-SG" sz="40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353209-4190-4278-A0B1-F6DD0A25E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233597"/>
              </p:ext>
            </p:extLst>
          </p:nvPr>
        </p:nvGraphicFramePr>
        <p:xfrm>
          <a:off x="69773" y="789260"/>
          <a:ext cx="12052453" cy="6064451"/>
        </p:xfrm>
        <a:graphic>
          <a:graphicData uri="http://schemas.openxmlformats.org/drawingml/2006/table">
            <a:tbl>
              <a:tblPr firstRow="1" firstCol="1" bandRow="1"/>
              <a:tblGrid>
                <a:gridCol w="4812536">
                  <a:extLst>
                    <a:ext uri="{9D8B030D-6E8A-4147-A177-3AD203B41FA5}">
                      <a16:colId xmlns:a16="http://schemas.microsoft.com/office/drawing/2014/main" val="814783508"/>
                    </a:ext>
                  </a:extLst>
                </a:gridCol>
                <a:gridCol w="7239917">
                  <a:extLst>
                    <a:ext uri="{9D8B030D-6E8A-4147-A177-3AD203B41FA5}">
                      <a16:colId xmlns:a16="http://schemas.microsoft.com/office/drawing/2014/main" val="2619583318"/>
                    </a:ext>
                  </a:extLst>
                </a:gridCol>
              </a:tblGrid>
              <a:tr h="5466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Pre-event testing 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</a:t>
                      </a:r>
                      <a:r>
                        <a:rPr lang="en-SG" sz="20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etails</a:t>
                      </a:r>
                      <a:r>
                        <a:rPr lang="en-SG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929522"/>
                  </a:ext>
                </a:extLst>
              </a:tr>
              <a:tr h="1120664">
                <a:tc>
                  <a:txBody>
                    <a:bodyPr/>
                    <a:lstStyle/>
                    <a:p>
                      <a:pPr marL="34290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W</a:t>
                      </a:r>
                      <a:r>
                        <a:rPr lang="en-SG" sz="20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hat type of test is acceptable?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S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MOH-approved COVID-19 test (either an Antigen Rapid Test (ART) or Polymerase Chain Reaction (PCR) test) administered by an approved test provider.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S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en-SG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 Test Kit results are not acceptable</a:t>
                      </a:r>
                      <a:r>
                        <a:rPr lang="en-S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SG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090492"/>
                  </a:ext>
                </a:extLst>
              </a:tr>
              <a:tr h="591794">
                <a:tc>
                  <a:txBody>
                    <a:bodyPr/>
                    <a:lstStyle/>
                    <a:p>
                      <a:pPr marL="34290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SG" sz="20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How much does it cost?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ART : Avg $50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PCR :  Ranges from $150 - $250.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# no funding provided for tests</a:t>
                      </a:r>
                      <a:endParaRPr lang="en-SG" sz="2000" b="1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226276"/>
                  </a:ext>
                </a:extLst>
              </a:tr>
              <a:tr h="840498">
                <a:tc>
                  <a:txBody>
                    <a:bodyPr/>
                    <a:lstStyle/>
                    <a:p>
                      <a:pPr marL="34290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SG" sz="20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Where can I book the test?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List of approved PCR and ART test providers are at </a:t>
                      </a:r>
                      <a:r>
                        <a:rPr lang="en-SG" sz="18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https://www.moh.gov.sg/licensing-and-regulation/regulations-guidelines-and-circulars/details/list-of-covid-19-swab-providers</a:t>
                      </a:r>
                      <a:r>
                        <a:rPr lang="en-SG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SG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856858"/>
                  </a:ext>
                </a:extLst>
              </a:tr>
              <a:tr h="1006751">
                <a:tc>
                  <a:txBody>
                    <a:bodyPr/>
                    <a:lstStyle/>
                    <a:p>
                      <a:pPr marL="34290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Are there exemptions to taking PET?</a:t>
                      </a:r>
                      <a:endParaRPr lang="en-SG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0050" indent="-400050" algn="l">
                        <a:buAutoNum type="romanLcPeriod"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Individuals vaccinated in Singapore </a:t>
                      </a:r>
                    </a:p>
                    <a:p>
                      <a:pPr marL="400050" indent="-400050" algn="l">
                        <a:buAutoNum type="romanLcPeriod"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Individuals with an exemption notice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Valid documentation must be shown</a:t>
                      </a:r>
                      <a:endParaRPr lang="en-SG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389050"/>
                  </a:ext>
                </a:extLst>
              </a:tr>
              <a:tr h="1479486">
                <a:tc>
                  <a:txBody>
                    <a:bodyPr/>
                    <a:lstStyle/>
                    <a:p>
                      <a:pPr marL="342900" indent="-342900" algn="l"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How long is my test result valid for?</a:t>
                      </a:r>
                      <a:endParaRPr lang="en-SG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test results are only valid for 24 hours from the time an individual registers at the testing premises to take the test.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RO must ensure that the result of the test is valid until the </a:t>
                      </a:r>
                      <a:r>
                        <a:rPr lang="en-SG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en-S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worshipper’s participation in the worship service.  </a:t>
                      </a:r>
                    </a:p>
                    <a:p>
                      <a:pPr marL="0" indent="0" algn="l">
                        <a:spcAft>
                          <a:spcPts val="0"/>
                        </a:spcAft>
                        <a:buNone/>
                      </a:pPr>
                      <a:endParaRPr lang="en-SG" sz="2000" dirty="0"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343586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EBDBA3BA-6B9F-491B-AC53-AA4BEF9F2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953" y="61977"/>
            <a:ext cx="1664047" cy="691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092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40A645-5E74-41A7-AC97-B66B20A2B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3" y="388090"/>
            <a:ext cx="12192000" cy="64699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ACBC475-2CD1-4E23-B8ED-F1D8C8DDDBFB}"/>
              </a:ext>
            </a:extLst>
          </p:cNvPr>
          <p:cNvSpPr/>
          <p:nvPr/>
        </p:nvSpPr>
        <p:spPr>
          <a:xfrm>
            <a:off x="1880171" y="64924"/>
            <a:ext cx="92570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</a:rPr>
              <a:t>Turning on the PET status check function in </a:t>
            </a:r>
            <a:r>
              <a:rPr lang="en-US" sz="2000" i="1" dirty="0" err="1">
                <a:solidFill>
                  <a:srgbClr val="000000"/>
                </a:solidFill>
              </a:rPr>
              <a:t>SafeEntry</a:t>
            </a:r>
            <a:r>
              <a:rPr lang="en-US" sz="2000" i="1" dirty="0">
                <a:solidFill>
                  <a:srgbClr val="000000"/>
                </a:solidFill>
              </a:rPr>
              <a:t> (Business) application 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07592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3D92-F81E-4907-B44E-B58720D4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19" y="0"/>
            <a:ext cx="10196245" cy="549275"/>
          </a:xfrm>
        </p:spPr>
        <p:txBody>
          <a:bodyPr>
            <a:normAutofit/>
          </a:bodyPr>
          <a:lstStyle/>
          <a:p>
            <a:pPr algn="ctr"/>
            <a:r>
              <a:rPr lang="en-US" sz="3200" u="sng" dirty="0"/>
              <a:t>Examples of acceptable documents</a:t>
            </a:r>
            <a:endParaRPr lang="en-SG" sz="32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E32519-0EF0-4FD9-9032-B9A2CA360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263" y="549275"/>
            <a:ext cx="5634457" cy="61438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93C013E-2157-4BBA-A46E-633F8B514CF3}"/>
              </a:ext>
            </a:extLst>
          </p:cNvPr>
          <p:cNvSpPr/>
          <p:nvPr/>
        </p:nvSpPr>
        <p:spPr>
          <a:xfrm>
            <a:off x="2926673" y="2165278"/>
            <a:ext cx="3173398" cy="2527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58C907-311F-43BA-8608-92888605E6A7}"/>
              </a:ext>
            </a:extLst>
          </p:cNvPr>
          <p:cNvSpPr/>
          <p:nvPr/>
        </p:nvSpPr>
        <p:spPr>
          <a:xfrm>
            <a:off x="0" y="6211669"/>
            <a:ext cx="6269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SG" b="1" dirty="0">
                <a:ea typeface="Calibri" panose="020F0502020204030204" pitchFamily="34" charset="0"/>
                <a:cs typeface="Times New Roman" panose="02020603050405020304" pitchFamily="18" charset="0"/>
              </a:rPr>
              <a:t>For further details on PET requirements, </a:t>
            </a:r>
            <a:r>
              <a:rPr lang="en-SG" b="1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refer to: </a:t>
            </a:r>
            <a:r>
              <a:rPr lang="en-SG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https://www.moh.gov.sg/covid-19/pet</a:t>
            </a:r>
            <a:r>
              <a:rPr lang="en-SG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B61C81-5623-4CFD-93D9-E6C8E2A44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814" y="549275"/>
            <a:ext cx="3834592" cy="536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07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656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PHASE THREE - HEIGHTENED ALERT  PRECAUTIONARY MEASURES FOR RELIGIOUS ACTIVITIES     </vt:lpstr>
      <vt:lpstr>PowerPoint Presentation</vt:lpstr>
      <vt:lpstr>REQUIREMENTS FOR PRE-EVENT TESTING (PET) </vt:lpstr>
      <vt:lpstr>PowerPoint Presentation</vt:lpstr>
      <vt:lpstr>Examples of acceptable documents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CRED</dc:creator>
  <cp:lastModifiedBy>Tracey Leow</cp:lastModifiedBy>
  <cp:revision>24</cp:revision>
  <dcterms:created xsi:type="dcterms:W3CDTF">2021-05-14T14:37:02Z</dcterms:created>
  <dcterms:modified xsi:type="dcterms:W3CDTF">2021-06-21T03:39:16Z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f9331f7-95a2-472a-92bc-d73219eb516b_Enabled">
    <vt:lpwstr>True</vt:lpwstr>
  </property>
  <property fmtid="{D5CDD505-2E9C-101B-9397-08002B2CF9AE}" pid="3" name="MSIP_Label_3f9331f7-95a2-472a-92bc-d73219eb516b_SiteId">
    <vt:lpwstr>0b11c524-9a1c-4e1b-84cb-6336aefc2243</vt:lpwstr>
  </property>
  <property fmtid="{D5CDD505-2E9C-101B-9397-08002B2CF9AE}" pid="4" name="MSIP_Label_3f9331f7-95a2-472a-92bc-d73219eb516b_Owner">
    <vt:lpwstr>Arvinder_KAUR@mccy.gov.sg</vt:lpwstr>
  </property>
  <property fmtid="{D5CDD505-2E9C-101B-9397-08002B2CF9AE}" pid="5" name="MSIP_Label_3f9331f7-95a2-472a-92bc-d73219eb516b_SetDate">
    <vt:lpwstr>2021-05-14T14:42:58.1786285Z</vt:lpwstr>
  </property>
  <property fmtid="{D5CDD505-2E9C-101B-9397-08002B2CF9AE}" pid="6" name="MSIP_Label_3f9331f7-95a2-472a-92bc-d73219eb516b_Name">
    <vt:lpwstr>CONFIDENTIAL</vt:lpwstr>
  </property>
  <property fmtid="{D5CDD505-2E9C-101B-9397-08002B2CF9AE}" pid="7" name="MSIP_Label_3f9331f7-95a2-472a-92bc-d73219eb516b_Application">
    <vt:lpwstr>Microsoft Azure Information Protection</vt:lpwstr>
  </property>
  <property fmtid="{D5CDD505-2E9C-101B-9397-08002B2CF9AE}" pid="8" name="MSIP_Label_3f9331f7-95a2-472a-92bc-d73219eb516b_ActionId">
    <vt:lpwstr>61acca85-b9c6-4e03-869a-0496761db028</vt:lpwstr>
  </property>
  <property fmtid="{D5CDD505-2E9C-101B-9397-08002B2CF9AE}" pid="9" name="MSIP_Label_3f9331f7-95a2-472a-92bc-d73219eb516b_Extended_MSFT_Method">
    <vt:lpwstr>Automatic</vt:lpwstr>
  </property>
  <property fmtid="{D5CDD505-2E9C-101B-9397-08002B2CF9AE}" pid="10" name="MSIP_Label_4f288355-fb4c-44cd-b9ca-40cfc2aee5f8_Enabled">
    <vt:lpwstr>True</vt:lpwstr>
  </property>
  <property fmtid="{D5CDD505-2E9C-101B-9397-08002B2CF9AE}" pid="11" name="MSIP_Label_4f288355-fb4c-44cd-b9ca-40cfc2aee5f8_SiteId">
    <vt:lpwstr>0b11c524-9a1c-4e1b-84cb-6336aefc2243</vt:lpwstr>
  </property>
  <property fmtid="{D5CDD505-2E9C-101B-9397-08002B2CF9AE}" pid="12" name="MSIP_Label_4f288355-fb4c-44cd-b9ca-40cfc2aee5f8_Owner">
    <vt:lpwstr>Arvinder_KAUR@mccy.gov.sg</vt:lpwstr>
  </property>
  <property fmtid="{D5CDD505-2E9C-101B-9397-08002B2CF9AE}" pid="13" name="MSIP_Label_4f288355-fb4c-44cd-b9ca-40cfc2aee5f8_SetDate">
    <vt:lpwstr>2021-05-14T14:42:58.1786285Z</vt:lpwstr>
  </property>
  <property fmtid="{D5CDD505-2E9C-101B-9397-08002B2CF9AE}" pid="14" name="MSIP_Label_4f288355-fb4c-44cd-b9ca-40cfc2aee5f8_Name">
    <vt:lpwstr>NON-SENSITIVE</vt:lpwstr>
  </property>
  <property fmtid="{D5CDD505-2E9C-101B-9397-08002B2CF9AE}" pid="15" name="MSIP_Label_4f288355-fb4c-44cd-b9ca-40cfc2aee5f8_Application">
    <vt:lpwstr>Microsoft Azure Information Protection</vt:lpwstr>
  </property>
  <property fmtid="{D5CDD505-2E9C-101B-9397-08002B2CF9AE}" pid="16" name="MSIP_Label_4f288355-fb4c-44cd-b9ca-40cfc2aee5f8_ActionId">
    <vt:lpwstr>61acca85-b9c6-4e03-869a-0496761db028</vt:lpwstr>
  </property>
  <property fmtid="{D5CDD505-2E9C-101B-9397-08002B2CF9AE}" pid="17" name="MSIP_Label_4f288355-fb4c-44cd-b9ca-40cfc2aee5f8_Parent">
    <vt:lpwstr>3f9331f7-95a2-472a-92bc-d73219eb516b</vt:lpwstr>
  </property>
  <property fmtid="{D5CDD505-2E9C-101B-9397-08002B2CF9AE}" pid="18" name="MSIP_Label_4f288355-fb4c-44cd-b9ca-40cfc2aee5f8_Extended_MSFT_Method">
    <vt:lpwstr>Automatic</vt:lpwstr>
  </property>
  <property fmtid="{D5CDD505-2E9C-101B-9397-08002B2CF9AE}" pid="19" name="Sensitivity">
    <vt:lpwstr>CONFIDENTIAL NON-SENSITIVE</vt:lpwstr>
  </property>
</Properties>
</file>