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5"/>
  </p:sldMasterIdLst>
  <p:notesMasterIdLst>
    <p:notesMasterId r:id="rId7"/>
  </p:notesMasterIdLst>
  <p:sldIdLst>
    <p:sldId id="257" r:id="rId6"/>
  </p:sldIdLst>
  <p:sldSz cx="12190413" cy="39604950"/>
  <p:notesSz cx="7104063" cy="10234613"/>
  <p:defaultTextStyle>
    <a:defPPr>
      <a:defRPr lang="en-US"/>
    </a:defPPr>
    <a:lvl1pPr marL="0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66196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32393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98589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64786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830982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97179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963375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529572" algn="l" defTabSz="5661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-872" y="5272"/>
      </p:cViewPr>
      <p:guideLst>
        <p:guide orient="horz" pos="12475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203" y="0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/>
          <a:lstStyle>
            <a:lvl1pPr algn="r">
              <a:defRPr sz="1200"/>
            </a:lvl1pPr>
          </a:lstStyle>
          <a:p>
            <a:fld id="{600100DE-7394-4A31-A2CC-EA53EA913D41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1013" y="1279525"/>
            <a:ext cx="10620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96" tIns="47398" rIns="94796" bIns="47398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075" y="4924989"/>
            <a:ext cx="5683914" cy="4029684"/>
          </a:xfrm>
          <a:prstGeom prst="rect">
            <a:avLst/>
          </a:prstGeom>
        </p:spPr>
        <p:txBody>
          <a:bodyPr vert="horz" lIns="94796" tIns="47398" rIns="94796" bIns="47398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2309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203" y="9722309"/>
            <a:ext cx="3079202" cy="512304"/>
          </a:xfrm>
          <a:prstGeom prst="rect">
            <a:avLst/>
          </a:prstGeom>
        </p:spPr>
        <p:txBody>
          <a:bodyPr vert="horz" lIns="94796" tIns="47398" rIns="94796" bIns="47398" rtlCol="0" anchor="b"/>
          <a:lstStyle>
            <a:lvl1pPr algn="r">
              <a:defRPr sz="1200"/>
            </a:lvl1pPr>
          </a:lstStyle>
          <a:p>
            <a:fld id="{9703E15A-B21E-4787-B437-DA5946F1F94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4117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566196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132393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698589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264786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830982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397179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3963375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529572" algn="l" defTabSz="1132393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6" y="6481650"/>
            <a:ext cx="10361851" cy="13788390"/>
          </a:xfrm>
        </p:spPr>
        <p:txBody>
          <a:bodyPr anchor="b"/>
          <a:lstStyle>
            <a:lvl1pPr algn="ctr"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802" y="20801775"/>
            <a:ext cx="9142810" cy="9562026"/>
          </a:xfrm>
        </p:spPr>
        <p:txBody>
          <a:bodyPr/>
          <a:lstStyle>
            <a:lvl1pPr marL="0" indent="0" algn="ctr">
              <a:buNone/>
              <a:defRPr sz="4000"/>
            </a:lvl1pPr>
            <a:lvl2pPr marL="754947" indent="0" algn="ctr">
              <a:buNone/>
              <a:defRPr sz="3300"/>
            </a:lvl2pPr>
            <a:lvl3pPr marL="1509894" indent="0" algn="ctr">
              <a:buNone/>
              <a:defRPr sz="3000"/>
            </a:lvl3pPr>
            <a:lvl4pPr marL="2264840" indent="0" algn="ctr">
              <a:buNone/>
              <a:defRPr sz="2600"/>
            </a:lvl4pPr>
            <a:lvl5pPr marL="3019786" indent="0" algn="ctr">
              <a:buNone/>
              <a:defRPr sz="2600"/>
            </a:lvl5pPr>
            <a:lvl6pPr marL="3774734" indent="0" algn="ctr">
              <a:buNone/>
              <a:defRPr sz="2600"/>
            </a:lvl6pPr>
            <a:lvl7pPr marL="4529681" indent="0" algn="ctr">
              <a:buNone/>
              <a:defRPr sz="2600"/>
            </a:lvl7pPr>
            <a:lvl8pPr marL="5284627" indent="0" algn="ctr">
              <a:buNone/>
              <a:defRPr sz="2600"/>
            </a:lvl8pPr>
            <a:lvl9pPr marL="6039574" indent="0" algn="ctr">
              <a:buNone/>
              <a:defRPr sz="2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039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5266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3765" y="2108600"/>
            <a:ext cx="2628558" cy="335633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096" y="2108600"/>
            <a:ext cx="7733293" cy="335633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27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80999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746" y="9873751"/>
            <a:ext cx="10514232" cy="16474555"/>
          </a:xfrm>
        </p:spPr>
        <p:txBody>
          <a:bodyPr anchor="b"/>
          <a:lstStyle>
            <a:lvl1pPr>
              <a:defRPr sz="9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746" y="26504165"/>
            <a:ext cx="10514232" cy="8663579"/>
          </a:xfrm>
        </p:spPr>
        <p:txBody>
          <a:bodyPr/>
          <a:lstStyle>
            <a:lvl1pPr marL="0" indent="0">
              <a:buNone/>
              <a:defRPr sz="4000">
                <a:solidFill>
                  <a:schemeClr val="tx1"/>
                </a:solidFill>
              </a:defRPr>
            </a:lvl1pPr>
            <a:lvl2pPr marL="754947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2pPr>
            <a:lvl3pPr marL="150989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3pPr>
            <a:lvl4pPr marL="226484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4pPr>
            <a:lvl5pPr marL="3019786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5pPr>
            <a:lvl6pPr marL="377473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6pPr>
            <a:lvl7pPr marL="452968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7pPr>
            <a:lvl8pPr marL="5284627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8pPr>
            <a:lvl9pPr marL="6039574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63480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095" y="10542988"/>
            <a:ext cx="5180926" cy="25128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1400" y="10542988"/>
            <a:ext cx="5180926" cy="251289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197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83" y="2108613"/>
            <a:ext cx="10514232" cy="76551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682" y="9708718"/>
            <a:ext cx="5157116" cy="475809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4947" indent="0">
              <a:buNone/>
              <a:defRPr sz="3300" b="1"/>
            </a:lvl2pPr>
            <a:lvl3pPr marL="1509894" indent="0">
              <a:buNone/>
              <a:defRPr sz="3000" b="1"/>
            </a:lvl3pPr>
            <a:lvl4pPr marL="2264840" indent="0">
              <a:buNone/>
              <a:defRPr sz="2600" b="1"/>
            </a:lvl4pPr>
            <a:lvl5pPr marL="3019786" indent="0">
              <a:buNone/>
              <a:defRPr sz="2600" b="1"/>
            </a:lvl5pPr>
            <a:lvl6pPr marL="3774734" indent="0">
              <a:buNone/>
              <a:defRPr sz="2600" b="1"/>
            </a:lvl6pPr>
            <a:lvl7pPr marL="4529681" indent="0">
              <a:buNone/>
              <a:defRPr sz="2600" b="1"/>
            </a:lvl7pPr>
            <a:lvl8pPr marL="5284627" indent="0">
              <a:buNone/>
              <a:defRPr sz="2600" b="1"/>
            </a:lvl8pPr>
            <a:lvl9pPr marL="6039574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682" y="14466813"/>
            <a:ext cx="5157116" cy="212784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1405" y="9708718"/>
            <a:ext cx="5182513" cy="4758090"/>
          </a:xfrm>
        </p:spPr>
        <p:txBody>
          <a:bodyPr anchor="b"/>
          <a:lstStyle>
            <a:lvl1pPr marL="0" indent="0">
              <a:buNone/>
              <a:defRPr sz="4000" b="1"/>
            </a:lvl1pPr>
            <a:lvl2pPr marL="754947" indent="0">
              <a:buNone/>
              <a:defRPr sz="3300" b="1"/>
            </a:lvl2pPr>
            <a:lvl3pPr marL="1509894" indent="0">
              <a:buNone/>
              <a:defRPr sz="3000" b="1"/>
            </a:lvl3pPr>
            <a:lvl4pPr marL="2264840" indent="0">
              <a:buNone/>
              <a:defRPr sz="2600" b="1"/>
            </a:lvl4pPr>
            <a:lvl5pPr marL="3019786" indent="0">
              <a:buNone/>
              <a:defRPr sz="2600" b="1"/>
            </a:lvl5pPr>
            <a:lvl6pPr marL="3774734" indent="0">
              <a:buNone/>
              <a:defRPr sz="2600" b="1"/>
            </a:lvl6pPr>
            <a:lvl7pPr marL="4529681" indent="0">
              <a:buNone/>
              <a:defRPr sz="2600" b="1"/>
            </a:lvl7pPr>
            <a:lvl8pPr marL="5284627" indent="0">
              <a:buNone/>
              <a:defRPr sz="2600" b="1"/>
            </a:lvl8pPr>
            <a:lvl9pPr marL="6039574" indent="0">
              <a:buNone/>
              <a:defRPr sz="2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1405" y="14466813"/>
            <a:ext cx="5182513" cy="212784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28893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1933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72447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90" y="2640333"/>
            <a:ext cx="3931725" cy="9241156"/>
          </a:xfrm>
        </p:spPr>
        <p:txBody>
          <a:bodyPr anchor="b"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517" y="5702394"/>
            <a:ext cx="6171396" cy="28145185"/>
          </a:xfrm>
        </p:spPr>
        <p:txBody>
          <a:bodyPr/>
          <a:lstStyle>
            <a:lvl1pPr>
              <a:defRPr sz="5300"/>
            </a:lvl1pPr>
            <a:lvl2pPr>
              <a:defRPr sz="4600"/>
            </a:lvl2pPr>
            <a:lvl3pPr>
              <a:defRPr sz="40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90" y="11881491"/>
            <a:ext cx="3931725" cy="22011921"/>
          </a:xfrm>
        </p:spPr>
        <p:txBody>
          <a:bodyPr/>
          <a:lstStyle>
            <a:lvl1pPr marL="0" indent="0">
              <a:buNone/>
              <a:defRPr sz="2600"/>
            </a:lvl1pPr>
            <a:lvl2pPr marL="754947" indent="0">
              <a:buNone/>
              <a:defRPr sz="2300"/>
            </a:lvl2pPr>
            <a:lvl3pPr marL="1509894" indent="0">
              <a:buNone/>
              <a:defRPr sz="2000"/>
            </a:lvl3pPr>
            <a:lvl4pPr marL="2264840" indent="0">
              <a:buNone/>
              <a:defRPr sz="1700"/>
            </a:lvl4pPr>
            <a:lvl5pPr marL="3019786" indent="0">
              <a:buNone/>
              <a:defRPr sz="1700"/>
            </a:lvl5pPr>
            <a:lvl6pPr marL="3774734" indent="0">
              <a:buNone/>
              <a:defRPr sz="1700"/>
            </a:lvl6pPr>
            <a:lvl7pPr marL="4529681" indent="0">
              <a:buNone/>
              <a:defRPr sz="1700"/>
            </a:lvl7pPr>
            <a:lvl8pPr marL="5284627" indent="0">
              <a:buNone/>
              <a:defRPr sz="1700"/>
            </a:lvl8pPr>
            <a:lvl9pPr marL="6039574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6493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690" y="2640333"/>
            <a:ext cx="3931725" cy="9241156"/>
          </a:xfrm>
        </p:spPr>
        <p:txBody>
          <a:bodyPr anchor="b"/>
          <a:lstStyle>
            <a:lvl1pPr>
              <a:defRPr sz="5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2517" y="5702394"/>
            <a:ext cx="6171396" cy="28145185"/>
          </a:xfrm>
        </p:spPr>
        <p:txBody>
          <a:bodyPr anchor="t"/>
          <a:lstStyle>
            <a:lvl1pPr marL="0" indent="0">
              <a:buNone/>
              <a:defRPr sz="5300"/>
            </a:lvl1pPr>
            <a:lvl2pPr marL="754947" indent="0">
              <a:buNone/>
              <a:defRPr sz="4600"/>
            </a:lvl2pPr>
            <a:lvl3pPr marL="1509894" indent="0">
              <a:buNone/>
              <a:defRPr sz="4000"/>
            </a:lvl3pPr>
            <a:lvl4pPr marL="2264840" indent="0">
              <a:buNone/>
              <a:defRPr sz="3300"/>
            </a:lvl4pPr>
            <a:lvl5pPr marL="3019786" indent="0">
              <a:buNone/>
              <a:defRPr sz="3300"/>
            </a:lvl5pPr>
            <a:lvl6pPr marL="3774734" indent="0">
              <a:buNone/>
              <a:defRPr sz="3300"/>
            </a:lvl6pPr>
            <a:lvl7pPr marL="4529681" indent="0">
              <a:buNone/>
              <a:defRPr sz="3300"/>
            </a:lvl7pPr>
            <a:lvl8pPr marL="5284627" indent="0">
              <a:buNone/>
              <a:defRPr sz="3300"/>
            </a:lvl8pPr>
            <a:lvl9pPr marL="6039574" indent="0">
              <a:buNone/>
              <a:defRPr sz="3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690" y="11881491"/>
            <a:ext cx="3931725" cy="22011921"/>
          </a:xfrm>
        </p:spPr>
        <p:txBody>
          <a:bodyPr/>
          <a:lstStyle>
            <a:lvl1pPr marL="0" indent="0">
              <a:buNone/>
              <a:defRPr sz="2600"/>
            </a:lvl1pPr>
            <a:lvl2pPr marL="754947" indent="0">
              <a:buNone/>
              <a:defRPr sz="2300"/>
            </a:lvl2pPr>
            <a:lvl3pPr marL="1509894" indent="0">
              <a:buNone/>
              <a:defRPr sz="2000"/>
            </a:lvl3pPr>
            <a:lvl4pPr marL="2264840" indent="0">
              <a:buNone/>
              <a:defRPr sz="1700"/>
            </a:lvl4pPr>
            <a:lvl5pPr marL="3019786" indent="0">
              <a:buNone/>
              <a:defRPr sz="1700"/>
            </a:lvl5pPr>
            <a:lvl6pPr marL="3774734" indent="0">
              <a:buNone/>
              <a:defRPr sz="1700"/>
            </a:lvl6pPr>
            <a:lvl7pPr marL="4529681" indent="0">
              <a:buNone/>
              <a:defRPr sz="1700"/>
            </a:lvl7pPr>
            <a:lvl8pPr marL="5284627" indent="0">
              <a:buNone/>
              <a:defRPr sz="1700"/>
            </a:lvl8pPr>
            <a:lvl9pPr marL="6039574" indent="0">
              <a:buNone/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DD968C-18A9-4288-B339-3605DF27355E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11242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096" y="2108613"/>
            <a:ext cx="10514232" cy="7655129"/>
          </a:xfrm>
          <a:prstGeom prst="rect">
            <a:avLst/>
          </a:prstGeom>
        </p:spPr>
        <p:txBody>
          <a:bodyPr vert="horz" lIns="113239" tIns="56620" rIns="113239" bIns="566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096" y="10542988"/>
            <a:ext cx="10514232" cy="25128976"/>
          </a:xfrm>
          <a:prstGeom prst="rect">
            <a:avLst/>
          </a:prstGeom>
        </p:spPr>
        <p:txBody>
          <a:bodyPr vert="horz" lIns="113239" tIns="56620" rIns="113239" bIns="566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100" y="36707934"/>
            <a:ext cx="2742843" cy="2108597"/>
          </a:xfrm>
          <a:prstGeom prst="rect">
            <a:avLst/>
          </a:prstGeom>
        </p:spPr>
        <p:txBody>
          <a:bodyPr vert="horz" lIns="113239" tIns="56620" rIns="113239" bIns="56620" rtlCol="0" anchor="ctr"/>
          <a:lstStyle>
            <a:lvl1pPr algn="l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D968C-18A9-4288-B339-3605DF27355E}" type="datetimeFigureOut">
              <a:rPr lang="en-SG" smtClean="0"/>
              <a:t>8/4/2021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079" y="36707934"/>
            <a:ext cx="4114265" cy="2108597"/>
          </a:xfrm>
          <a:prstGeom prst="rect">
            <a:avLst/>
          </a:prstGeom>
        </p:spPr>
        <p:txBody>
          <a:bodyPr vert="horz" lIns="113239" tIns="56620" rIns="113239" bIns="56620" rtlCol="0" anchor="ctr"/>
          <a:lstStyle>
            <a:lvl1pPr algn="ct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9488" y="36707934"/>
            <a:ext cx="2742843" cy="2108597"/>
          </a:xfrm>
          <a:prstGeom prst="rect">
            <a:avLst/>
          </a:prstGeom>
        </p:spPr>
        <p:txBody>
          <a:bodyPr vert="horz" lIns="113239" tIns="56620" rIns="113239" bIns="56620" rtlCol="0" anchor="ctr"/>
          <a:lstStyle>
            <a:lvl1pPr algn="r">
              <a:defRPr sz="2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B83B9-2D15-4304-9807-B8B12B68E11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002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509894" rtl="0" eaLnBrk="1" latinLnBrk="0" hangingPunct="1">
        <a:lnSpc>
          <a:spcPct val="90000"/>
        </a:lnSpc>
        <a:spcBef>
          <a:spcPct val="0"/>
        </a:spcBef>
        <a:buNone/>
        <a:defRPr sz="7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473" indent="-377473" algn="l" defTabSz="1509894" rtl="0" eaLnBrk="1" latinLnBrk="0" hangingPunct="1">
        <a:lnSpc>
          <a:spcPct val="90000"/>
        </a:lnSpc>
        <a:spcBef>
          <a:spcPts val="1652"/>
        </a:spcBef>
        <a:buFont typeface="Arial" panose="020B0604020202020204" pitchFamily="34" charset="0"/>
        <a:buChar char="•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1132420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887367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300" kern="1200">
          <a:solidFill>
            <a:schemeClr val="tx1"/>
          </a:solidFill>
          <a:latin typeface="+mn-lt"/>
          <a:ea typeface="+mn-ea"/>
          <a:cs typeface="+mn-cs"/>
        </a:defRPr>
      </a:lvl3pPr>
      <a:lvl4pPr marL="2642313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397259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4152207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907154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662101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417047" indent="-377473" algn="l" defTabSz="1509894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54947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509894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264840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4pPr>
      <a:lvl5pPr marL="3019786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5pPr>
      <a:lvl6pPr marL="3774734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6pPr>
      <a:lvl7pPr marL="4529681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7pPr>
      <a:lvl8pPr marL="5284627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8pPr>
      <a:lvl9pPr marL="6039574" algn="l" defTabSz="1509894" rtl="0" eaLnBrk="1" latinLnBrk="0" hangingPunct="1">
        <a:defRPr sz="3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https://www.gobusiness.gov.sg/licences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665971"/>
              </p:ext>
            </p:extLst>
          </p:nvPr>
        </p:nvGraphicFramePr>
        <p:xfrm>
          <a:off x="229321" y="539984"/>
          <a:ext cx="11731779" cy="38874909"/>
        </p:xfrm>
        <a:graphic>
          <a:graphicData uri="http://schemas.openxmlformats.org/drawingml/2006/table">
            <a:tbl>
              <a:tblPr firstRow="1" bandRow="1"/>
              <a:tblGrid>
                <a:gridCol w="634404">
                  <a:extLst>
                    <a:ext uri="{9D8B030D-6E8A-4147-A177-3AD203B41FA5}">
                      <a16:colId xmlns:a16="http://schemas.microsoft.com/office/drawing/2014/main" xmlns="" val="2075240424"/>
                    </a:ext>
                  </a:extLst>
                </a:gridCol>
                <a:gridCol w="4398899">
                  <a:extLst>
                    <a:ext uri="{9D8B030D-6E8A-4147-A177-3AD203B41FA5}">
                      <a16:colId xmlns:a16="http://schemas.microsoft.com/office/drawing/2014/main" xmlns="" val="1645367786"/>
                    </a:ext>
                  </a:extLst>
                </a:gridCol>
                <a:gridCol w="3829630">
                  <a:extLst>
                    <a:ext uri="{9D8B030D-6E8A-4147-A177-3AD203B41FA5}">
                      <a16:colId xmlns:a16="http://schemas.microsoft.com/office/drawing/2014/main" xmlns="" val="1011061901"/>
                    </a:ext>
                  </a:extLst>
                </a:gridCol>
                <a:gridCol w="2868846">
                  <a:extLst>
                    <a:ext uri="{9D8B030D-6E8A-4147-A177-3AD203B41FA5}">
                      <a16:colId xmlns:a16="http://schemas.microsoft.com/office/drawing/2014/main" xmlns="" val="1135896582"/>
                    </a:ext>
                  </a:extLst>
                </a:gridCol>
              </a:tblGrid>
              <a:tr h="87089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S/N</a:t>
                      </a:r>
                      <a:endParaRPr lang="en-SG" sz="2000" dirty="0"/>
                    </a:p>
                  </a:txBody>
                  <a:tcPr marL="91428" marR="91428" marT="70721" marB="70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Type of Amendment</a:t>
                      </a:r>
                    </a:p>
                  </a:txBody>
                  <a:tcPr marL="91428" marR="91428" marT="70721" marB="70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Process</a:t>
                      </a:r>
                    </a:p>
                  </a:txBody>
                  <a:tcPr marL="91428" marR="91428" marT="70721" marB="70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/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b="1" kern="1200">
                          <a:solidFill>
                            <a:schemeClr val="lt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/>
                        <a:t>Fees Payable?</a:t>
                      </a:r>
                    </a:p>
                  </a:txBody>
                  <a:tcPr marL="91428" marR="91428" marT="70721" marB="70721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75469332"/>
                  </a:ext>
                </a:extLst>
              </a:tr>
              <a:tr h="5556582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1</a:t>
                      </a:r>
                      <a:endParaRPr lang="en-SG" sz="200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="1" u="sng" baseline="0" dirty="0"/>
                        <a:t>Duty to notify Registrar of change in particulars 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sz="2000" b="1" u="none" baseline="0" dirty="0">
                          <a:solidFill>
                            <a:srgbClr val="C00000"/>
                          </a:solidFill>
                        </a:rPr>
                        <a:t>which </a:t>
                      </a:r>
                      <a:r>
                        <a:rPr lang="en-US" sz="2000" b="1" u="sng" baseline="0" dirty="0">
                          <a:solidFill>
                            <a:srgbClr val="C00000"/>
                          </a:solidFill>
                        </a:rPr>
                        <a:t>involves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updating information with ACRA)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0" b="1" baseline="0" dirty="0"/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baseline="0" dirty="0"/>
                        <a:t>Change of </a:t>
                      </a:r>
                      <a:r>
                        <a:rPr lang="en-US" sz="2000" baseline="0" dirty="0" smtClean="0"/>
                        <a:t>Organization </a:t>
                      </a:r>
                      <a:r>
                        <a:rPr lang="en-US" sz="2000" baseline="0" dirty="0"/>
                        <a:t>D</a:t>
                      </a:r>
                      <a:r>
                        <a:rPr lang="en-US" sz="2000" baseline="0" dirty="0" smtClean="0"/>
                        <a:t>etails</a:t>
                      </a:r>
                      <a:endParaRPr lang="en-US" sz="2000" baseline="0" dirty="0"/>
                    </a:p>
                    <a:p>
                      <a:pPr marL="400050" indent="-400050">
                        <a:buFont typeface="+mj-lt"/>
                        <a:buAutoNum type="romanLcPeriod" startAt="2"/>
                      </a:pPr>
                      <a:r>
                        <a:rPr lang="en-US" sz="2000" baseline="0" dirty="0"/>
                        <a:t>Change of O</a:t>
                      </a:r>
                      <a:r>
                        <a:rPr lang="en-US" sz="2000" baseline="0" dirty="0" smtClean="0"/>
                        <a:t>rganization Registered </a:t>
                      </a:r>
                      <a:r>
                        <a:rPr lang="en-US" sz="2000" baseline="0" dirty="0"/>
                        <a:t>A</a:t>
                      </a:r>
                      <a:r>
                        <a:rPr lang="en-US" sz="2000" baseline="0" dirty="0" smtClean="0"/>
                        <a:t>ddress</a:t>
                      </a:r>
                      <a:endParaRPr lang="en-US" sz="2000" baseline="0" dirty="0"/>
                    </a:p>
                    <a:p>
                      <a:pPr marL="400050" indent="-400050">
                        <a:buFont typeface="+mj-lt"/>
                        <a:buAutoNum type="romanLcPeriod" startAt="3"/>
                      </a:pPr>
                      <a:r>
                        <a:rPr lang="en-US" sz="2000" baseline="0" dirty="0"/>
                        <a:t>Add/Edit Directors/ Managing Directors/ Partners/ Company Secretary/ Owner/ Manager identification particulars</a:t>
                      </a:r>
                    </a:p>
                    <a:p>
                      <a:pPr marL="400050" indent="-400050">
                        <a:buFont typeface="+mj-lt"/>
                        <a:buAutoNum type="romanLcPeriod" startAt="4"/>
                      </a:pPr>
                      <a:r>
                        <a:rPr lang="en-US" sz="2000" baseline="0" dirty="0"/>
                        <a:t>Add/Edit substantial shareholder identification particulars</a:t>
                      </a:r>
                      <a:endParaRPr lang="en-SG" sz="2000" baseline="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b="1" u="sng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Step </a:t>
                      </a:r>
                      <a:r>
                        <a:rPr lang="en-US" sz="2000" b="1" u="sng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1</a:t>
                      </a:r>
                      <a:r>
                        <a:rPr lang="en-US" sz="2000" b="1" u="sng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:</a:t>
                      </a:r>
                      <a:endParaRPr lang="en-US" sz="2000" b="1" u="sng" baseline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2000" baseline="0" dirty="0"/>
                        <a:t>Make the changes with the Accounting and Corporate Regulatory Authority (ACRA).</a:t>
                      </a:r>
                    </a:p>
                    <a:p>
                      <a:endParaRPr lang="en-US" sz="2000" b="0" baseline="0" dirty="0"/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u="sng" baseline="0" dirty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Step </a:t>
                      </a:r>
                      <a:r>
                        <a:rPr lang="en-US" sz="2000" b="1" u="sng" baseline="0" dirty="0" smtClean="0">
                          <a:solidFill>
                            <a:schemeClr val="accent4">
                              <a:lumMod val="50000"/>
                            </a:schemeClr>
                          </a:solidFill>
                        </a:rPr>
                        <a:t>2:</a:t>
                      </a:r>
                      <a:endParaRPr lang="en-US" sz="2000" b="1" u="sng" baseline="0" dirty="0">
                        <a:solidFill>
                          <a:schemeClr val="accent4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2000" b="0" baseline="0" dirty="0" smtClean="0"/>
                        <a:t>Within 14 days after the matter occurs, submit an amendment application </a:t>
                      </a:r>
                      <a:r>
                        <a:rPr lang="en-US" sz="2000" b="1" baseline="0" dirty="0" smtClean="0"/>
                        <a:t>in </a:t>
                      </a:r>
                      <a:r>
                        <a:rPr lang="en-US" sz="2000" b="1" baseline="0" dirty="0" err="1" smtClean="0"/>
                        <a:t>GoBusiness</a:t>
                      </a:r>
                      <a:r>
                        <a:rPr lang="en-US" sz="2000" b="1" baseline="0" dirty="0" smtClean="0"/>
                        <a:t> Licensing Portal</a:t>
                      </a:r>
                      <a:r>
                        <a:rPr lang="en-US" sz="2000" b="0" baseline="0" dirty="0" smtClean="0"/>
                        <a:t> (</a:t>
                      </a:r>
                      <a:r>
                        <a:rPr lang="en-US" sz="2000" b="0" baseline="0" dirty="0" smtClean="0">
                          <a:hlinkClick r:id="rId2"/>
                        </a:rPr>
                        <a:t>https://www.gobusiness.gov.sg/licences</a:t>
                      </a:r>
                      <a:r>
                        <a:rPr lang="en-US" sz="2000" b="0" baseline="0" dirty="0" smtClean="0"/>
                        <a:t>). Changes made to ACRA records will be auto updated in </a:t>
                      </a:r>
                      <a:r>
                        <a:rPr lang="en-US" sz="2000" b="0" baseline="0" dirty="0" err="1" smtClean="0"/>
                        <a:t>LicenceOne</a:t>
                      </a:r>
                      <a:r>
                        <a:rPr lang="en-US" sz="2000" b="0" baseline="0" dirty="0" smtClean="0"/>
                        <a:t>. You only need to confirm that the information is in order to before submitting to the Registrar.</a:t>
                      </a:r>
                      <a:endParaRPr lang="en-SG" sz="200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 smtClean="0"/>
                        <a:t>No.</a:t>
                      </a:r>
                      <a:endParaRPr lang="en-SG" sz="200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8728694"/>
                  </a:ext>
                </a:extLst>
              </a:tr>
              <a:tr h="9379271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2</a:t>
                      </a:r>
                      <a:endParaRPr lang="en-SG" sz="200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u="sng" baseline="0" dirty="0"/>
                        <a:t>Duty to notify Registrar of change in particulars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(which </a:t>
                      </a:r>
                      <a:r>
                        <a:rPr lang="en-US" sz="2000" b="1" u="sng" baseline="0" dirty="0">
                          <a:solidFill>
                            <a:srgbClr val="C00000"/>
                          </a:solidFill>
                        </a:rPr>
                        <a:t>does not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</a:rPr>
                        <a:t> involve updating information with ACRA)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0" baseline="0" dirty="0" smtClean="0"/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 smtClean="0"/>
                        <a:t>Change of Applicant Details (Only if the registered dealer is an individual) 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 smtClean="0"/>
                        <a:t>Change of Applicant Address (Only if the registered dealer is an individual)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 smtClean="0"/>
                        <a:t>Change of Organization Operating Address (Primary outlet/ headquarter)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 smtClean="0"/>
                        <a:t>Change of Organization Contact Details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 smtClean="0"/>
                        <a:t>Change of Mailing Address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 smtClean="0"/>
                        <a:t>Change of Compliance Officer Details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 smtClean="0"/>
                        <a:t>Add/Edit Outlet Manager Details 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 smtClean="0"/>
                        <a:t>Change of Approved Precious Stones and Precious Metals Dealers license(s), or equivalent, obtained overseas.</a:t>
                      </a:r>
                    </a:p>
                    <a:p>
                      <a:pPr marL="514350" indent="-514350">
                        <a:buFont typeface="+mj-lt"/>
                        <a:buAutoNum type="romanLcPeriod"/>
                      </a:pPr>
                      <a:r>
                        <a:rPr lang="en-US" sz="2000" baseline="0" dirty="0" smtClean="0"/>
                        <a:t>Change of Other Information (Includes declarations relating to banking and credit card facilities, criminal investigations, bankruptcy)</a:t>
                      </a:r>
                      <a:endParaRPr lang="en-US" sz="2000" baseline="0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sz="2000" baseline="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 smtClean="0"/>
                        <a:t>Within 14 days after the matter occurs, submit an amendment application in </a:t>
                      </a:r>
                      <a:r>
                        <a:rPr lang="en-US" sz="2000" b="1" dirty="0" err="1" smtClean="0"/>
                        <a:t>GoBusiness</a:t>
                      </a:r>
                      <a:r>
                        <a:rPr lang="en-US" sz="2000" b="1" dirty="0" smtClean="0"/>
                        <a:t> Licensing Portal</a:t>
                      </a:r>
                      <a:r>
                        <a:rPr lang="en-US" sz="2000" dirty="0" smtClean="0"/>
                        <a:t> (</a:t>
                      </a:r>
                      <a:r>
                        <a:rPr lang="en-US" sz="2000" dirty="0" smtClean="0">
                          <a:hlinkClick r:id="rId2"/>
                        </a:rPr>
                        <a:t>https://www.gobusiness.gov.sg/licences</a:t>
                      </a:r>
                      <a:r>
                        <a:rPr lang="en-US" sz="2000" dirty="0" smtClean="0"/>
                        <a:t>).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Note: Email address of Compliance Officer is used by the Registrar to contact the registered dealer</a:t>
                      </a:r>
                      <a:endParaRPr lang="en-US" sz="2000" baseline="0" dirty="0" smtClean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 smtClean="0"/>
                        <a:t>No.</a:t>
                      </a:r>
                      <a:endParaRPr lang="en-SG" sz="200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72514255"/>
                  </a:ext>
                </a:extLst>
              </a:tr>
              <a:tr h="13520518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3</a:t>
                      </a:r>
                      <a:endParaRPr lang="en-SG" sz="200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u="sng" baseline="0" dirty="0" smtClean="0"/>
                        <a:t>Duty to notify Registrar of change in place of business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endParaRPr lang="en-US" sz="2000" baseline="0" dirty="0" smtClean="0"/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baseline="0" dirty="0" smtClean="0"/>
                        <a:t>Change in place of business (Relocation of existing outlet(s)/ Addition of new outlet(s) / Closing of outlet(s))</a:t>
                      </a:r>
                      <a:endParaRPr lang="en-US" sz="2000" i="1" baseline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u="sng" dirty="0" smtClean="0"/>
                        <a:t>At least 14 days before </a:t>
                      </a:r>
                      <a:r>
                        <a:rPr lang="en-US" sz="2000" dirty="0" smtClean="0"/>
                        <a:t>starting to carry out any regulated activity at the new outlet (addition of new outlet) or </a:t>
                      </a:r>
                      <a:r>
                        <a:rPr lang="en-US" sz="2000" u="sng" dirty="0" smtClean="0"/>
                        <a:t>at least 14 days before </a:t>
                      </a:r>
                      <a:r>
                        <a:rPr lang="en-US" sz="2000" dirty="0" smtClean="0"/>
                        <a:t>ceasing to carry out any regulated activity at the existing outlet (closing of outlet), submit an amendment application in </a:t>
                      </a:r>
                      <a:r>
                        <a:rPr lang="en-US" sz="2000" b="1" dirty="0" err="1" smtClean="0"/>
                        <a:t>GoBusiness</a:t>
                      </a:r>
                      <a:r>
                        <a:rPr lang="en-US" sz="2000" b="1" dirty="0" smtClean="0"/>
                        <a:t> Licensing Portal 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smtClean="0">
                          <a:hlinkClick r:id="rId2"/>
                        </a:rPr>
                        <a:t>https://www.gobusiness.gov.sg/licences</a:t>
                      </a:r>
                      <a:r>
                        <a:rPr lang="en-US" sz="2000" dirty="0" smtClean="0"/>
                        <a:t>).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registered dealers on Class 1, Class 2 and Class 3 registration, registration fees for additional outlet(s) will be charged on a pro rated basis based on the </a:t>
                      </a:r>
                      <a:r>
                        <a:rPr lang="en-US" sz="2000" dirty="0" smtClean="0"/>
                        <a:t>formula D/365 </a:t>
                      </a:r>
                      <a:r>
                        <a:rPr lang="en-US" sz="2000" dirty="0" smtClean="0"/>
                        <a:t>x S$300 x years x number of outlet(s).</a:t>
                      </a:r>
                    </a:p>
                    <a:p>
                      <a:r>
                        <a:rPr lang="en-US" sz="2000" dirty="0" smtClean="0"/>
                        <a:t>Where </a:t>
                      </a:r>
                      <a:r>
                        <a:rPr lang="en-US" sz="2000" dirty="0" smtClean="0"/>
                        <a:t>D </a:t>
                      </a:r>
                      <a:r>
                        <a:rPr lang="en-US" sz="2000" dirty="0" smtClean="0"/>
                        <a:t>is the number of days remaining 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registered dealers on Class A and Class B, </a:t>
                      </a:r>
                      <a:r>
                        <a:rPr lang="en-US" sz="2000" dirty="0" smtClean="0"/>
                        <a:t>registration </a:t>
                      </a:r>
                      <a:r>
                        <a:rPr lang="en-US" sz="2000" dirty="0" smtClean="0"/>
                        <a:t>fees for additional outlet(s) will be charged on a pro rated basis based on the </a:t>
                      </a:r>
                      <a:r>
                        <a:rPr lang="en-US" sz="2000" dirty="0" smtClean="0"/>
                        <a:t>formula </a:t>
                      </a:r>
                      <a:r>
                        <a:rPr lang="en-US" sz="2000" dirty="0" smtClean="0"/>
                        <a:t>[(F x D x E) divided by 365] + [(F - G) x D x M divided by 365], where —</a:t>
                      </a:r>
                    </a:p>
                    <a:p>
                      <a:r>
                        <a:rPr lang="en-US" sz="2000" dirty="0" smtClean="0"/>
                        <a:t>F is S$350; </a:t>
                      </a:r>
                    </a:p>
                    <a:p>
                      <a:r>
                        <a:rPr lang="en-US" sz="2000" dirty="0" smtClean="0"/>
                        <a:t>G is S$250; </a:t>
                      </a:r>
                    </a:p>
                    <a:p>
                      <a:r>
                        <a:rPr lang="en-US" sz="2000" dirty="0" smtClean="0"/>
                        <a:t>D is the period (in days) of the remainder of the period of the registered dealer’s registration if not earlier revoked; </a:t>
                      </a:r>
                    </a:p>
                    <a:p>
                      <a:r>
                        <a:rPr lang="en-US" sz="2000" dirty="0" smtClean="0"/>
                        <a:t>E is the number of every place of business in excess of that maximum; and</a:t>
                      </a:r>
                    </a:p>
                    <a:p>
                      <a:r>
                        <a:rPr lang="en-US" sz="2000" dirty="0" smtClean="0"/>
                        <a:t>M is the maximum number of places of business the registered dealer is allowed under the conditions of registration.</a:t>
                      </a:r>
                      <a:endParaRPr lang="en-US" sz="2000" baseline="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 smtClean="0"/>
                        <a:t>Yes.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reduction in number of outlets, there is no refund of registration fees.</a:t>
                      </a:r>
                      <a:endParaRPr lang="en-SG" sz="200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464152"/>
                  </a:ext>
                </a:extLst>
              </a:tr>
              <a:tr h="9547644"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algn="ctr"/>
                      <a:r>
                        <a:rPr lang="en-US" sz="2000" dirty="0"/>
                        <a:t>4</a:t>
                      </a:r>
                      <a:endParaRPr lang="en-SG" sz="200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000" b="1" u="sng" baseline="0" dirty="0" smtClean="0"/>
                        <a:t>Duty to notify Registrar of change in condition restricting the net price of product that is sold </a:t>
                      </a:r>
                      <a:r>
                        <a:rPr lang="en-US" sz="2000" b="1" u="sng" baseline="0" dirty="0" smtClean="0">
                          <a:solidFill>
                            <a:srgbClr val="C00000"/>
                          </a:solidFill>
                        </a:rPr>
                        <a:t>(Only for registered dealers on Class A and Class B)</a:t>
                      </a:r>
                      <a:endParaRPr lang="en-US" sz="2000" u="sng" baseline="0" dirty="0"/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endParaRPr lang="en-US" sz="2000" baseline="0" dirty="0"/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r>
                        <a:rPr lang="en-US" sz="2000" baseline="0" dirty="0" smtClean="0"/>
                        <a:t>Where the registration is subject to a condition that the net price of every precious stone, precious metal or precious product that is or is to be sold by the registered dealer be less than S$2,000 a piece and would like to remove the restriction.</a:t>
                      </a:r>
                    </a:p>
                    <a:p>
                      <a:pPr marL="400050" indent="-400050">
                        <a:buFont typeface="+mj-lt"/>
                        <a:buAutoNum type="romanLcPeriod"/>
                      </a:pPr>
                      <a:endParaRPr lang="en-US" sz="2000" baseline="0" dirty="0" smtClean="0"/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2000" baseline="0" dirty="0" smtClean="0">
                          <a:solidFill>
                            <a:srgbClr val="FF0000"/>
                          </a:solidFill>
                        </a:rPr>
                        <a:t>Not applicable for registered dealers on Class 1, Class 2 and Class 3 registration</a:t>
                      </a:r>
                      <a:r>
                        <a:rPr lang="en-US" sz="2000" baseline="0" dirty="0" smtClean="0"/>
                        <a:t>.</a:t>
                      </a:r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 smtClean="0"/>
                        <a:t>Before </a:t>
                      </a:r>
                      <a:r>
                        <a:rPr lang="en-US" sz="2000" u="sng" dirty="0" smtClean="0"/>
                        <a:t>starting to carry out </a:t>
                      </a:r>
                      <a:r>
                        <a:rPr lang="en-US" sz="2000" dirty="0" smtClean="0"/>
                        <a:t>any regulated activity where the net price of any precious stone, precious metal or precious product that is or is to be sold by the registered dealer is S$2,000 or more a piece, submit an amendment application in </a:t>
                      </a:r>
                      <a:r>
                        <a:rPr lang="en-US" sz="2000" b="1" dirty="0" err="1" smtClean="0"/>
                        <a:t>GoBusiness</a:t>
                      </a:r>
                      <a:r>
                        <a:rPr lang="en-US" sz="2000" b="1" dirty="0" smtClean="0"/>
                        <a:t> Licensing Portal </a:t>
                      </a:r>
                      <a:r>
                        <a:rPr lang="en-US" sz="2000" dirty="0" smtClean="0"/>
                        <a:t>(</a:t>
                      </a:r>
                      <a:r>
                        <a:rPr lang="en-US" sz="2000" dirty="0" smtClean="0">
                          <a:hlinkClick r:id="rId2"/>
                        </a:rPr>
                        <a:t>https://www.gobusiness.gov.sg/licences</a:t>
                      </a:r>
                      <a:r>
                        <a:rPr lang="en-US" sz="2000" dirty="0" smtClean="0"/>
                        <a:t>).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Registration fees will be charged on a pro rated basis based on the </a:t>
                      </a:r>
                      <a:r>
                        <a:rPr lang="en-US" sz="2000" dirty="0" smtClean="0"/>
                        <a:t>formula </a:t>
                      </a:r>
                      <a:r>
                        <a:rPr lang="en-US" sz="2000" dirty="0" smtClean="0"/>
                        <a:t>[(F - G x D) divided by 365], where —</a:t>
                      </a:r>
                    </a:p>
                    <a:p>
                      <a:r>
                        <a:rPr lang="en-US" sz="2000" dirty="0" smtClean="0"/>
                        <a:t>F is S$350; </a:t>
                      </a:r>
                    </a:p>
                    <a:p>
                      <a:r>
                        <a:rPr lang="en-US" sz="2000" dirty="0" smtClean="0"/>
                        <a:t>G is S$250; </a:t>
                      </a:r>
                    </a:p>
                    <a:p>
                      <a:r>
                        <a:rPr lang="en-US" sz="2000" dirty="0" smtClean="0"/>
                        <a:t>D is the period (in days) of the remainder of the period of the registered dealer’s registration if not earlier revoked; </a:t>
                      </a:r>
                    </a:p>
                    <a:p>
                      <a:r>
                        <a:rPr lang="en-US" sz="2000" dirty="0" smtClean="0"/>
                        <a:t>E is the number of every place of business in excess of that maximum; and </a:t>
                      </a:r>
                    </a:p>
                    <a:p>
                      <a:r>
                        <a:rPr lang="en-US" sz="2000" dirty="0" smtClean="0"/>
                        <a:t>M is the maximum number of places of business the registered dealer is allowed under the conditions of registration.</a:t>
                      </a:r>
                      <a:endParaRPr lang="en-SG" sz="200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1pPr>
                      <a:lvl2pPr marL="609585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2pPr>
                      <a:lvl3pPr marL="1219170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3pPr>
                      <a:lvl4pPr marL="182875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4pPr>
                      <a:lvl5pPr marL="243833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5pPr>
                      <a:lvl6pPr marL="3047924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6pPr>
                      <a:lvl7pPr marL="3657509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7pPr>
                      <a:lvl8pPr marL="4267093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8pPr>
                      <a:lvl9pPr marL="4876678" algn="l" defTabSz="1219170" rtl="0" eaLnBrk="1" latinLnBrk="0" hangingPunct="1">
                        <a:defRPr sz="2400" kern="1200">
                          <a:solidFill>
                            <a:schemeClr val="dk1"/>
                          </a:solidFill>
                          <a:latin typeface="Corbel"/>
                        </a:defRPr>
                      </a:lvl9pPr>
                    </a:lstStyle>
                    <a:p>
                      <a:r>
                        <a:rPr lang="en-US" sz="2000" dirty="0" smtClean="0"/>
                        <a:t>Yes.</a:t>
                      </a:r>
                    </a:p>
                    <a:p>
                      <a:endParaRPr lang="en-US" sz="2000" dirty="0" smtClean="0"/>
                    </a:p>
                    <a:p>
                      <a:r>
                        <a:rPr lang="en-US" sz="2000" dirty="0" smtClean="0"/>
                        <a:t>For changes from Class B to Class A, there is no refund of registration fees.</a:t>
                      </a:r>
                    </a:p>
                    <a:p>
                      <a:endParaRPr lang="en-US" sz="2000" dirty="0" smtClean="0"/>
                    </a:p>
                    <a:p>
                      <a:endParaRPr lang="en-US" sz="2000" dirty="0"/>
                    </a:p>
                  </a:txBody>
                  <a:tcPr marL="91428" marR="91428" marT="70721" marB="70721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C956E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318514083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5" y="2"/>
            <a:ext cx="12190413" cy="447619"/>
          </a:xfrm>
          <a:prstGeom prst="rect">
            <a:avLst/>
          </a:prstGeom>
          <a:solidFill>
            <a:srgbClr val="AD0101"/>
          </a:solidFill>
          <a:ln w="26425" cap="flat" cmpd="sng" algn="ctr">
            <a:noFill/>
            <a:prstDash val="solid"/>
          </a:ln>
          <a:effectLst/>
        </p:spPr>
        <p:txBody>
          <a:bodyPr lIns="113239" tIns="56620" rIns="113239" bIns="56620" rtlCol="0" anchor="ctr"/>
          <a:lstStyle/>
          <a:p>
            <a:pPr algn="ctr" defTabSz="1132379">
              <a:defRPr/>
            </a:pPr>
            <a:endParaRPr lang="en-US" kern="0" dirty="0">
              <a:solidFill>
                <a:prstClr val="white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27093" y="-29756"/>
            <a:ext cx="9454889" cy="569741"/>
          </a:xfrm>
          <a:prstGeom prst="rect">
            <a:avLst/>
          </a:prstGeom>
        </p:spPr>
        <p:txBody>
          <a:bodyPr vert="horz" lIns="113239" tIns="56620" rIns="113239" bIns="566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b="0" kern="1200" spc="-100" baseline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endParaRPr lang="en-SG" sz="3000" b="1" dirty="0">
              <a:solidFill>
                <a:sysClr val="window" lastClr="FFFFFF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" y="-54999"/>
            <a:ext cx="9456120" cy="5576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1600" b="0" kern="1200" spc="-100" baseline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altLang="zh-CN" sz="2400" b="1" dirty="0">
                <a:solidFill>
                  <a:sysClr val="window" lastClr="FFFFFF"/>
                </a:solidFill>
                <a:latin typeface="+mn-lt"/>
              </a:rPr>
              <a:t>Duty to Notify Registrar of Change in Particulars and Circumstances</a:t>
            </a:r>
            <a:endParaRPr lang="en-SG" sz="2400" b="1" dirty="0">
              <a:solidFill>
                <a:sysClr val="window" lastClr="FFFFFF"/>
              </a:solidFill>
              <a:latin typeface="+mn-lt"/>
            </a:endParaRPr>
          </a:p>
        </p:txBody>
      </p:sp>
      <p:pic>
        <p:nvPicPr>
          <p:cNvPr id="8" name="Picture 7" descr="Ministry of La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19157" y="1"/>
            <a:ext cx="1371258" cy="447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21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8102fb6d-ee62-459b-bf66-4cc38a152917" ContentTypeId="0x010100ED95446D556EF74A943384CE557254A9" PreviousValue="false"/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MinLaw Document" ma:contentTypeID="0x010100ED95446D556EF74A943384CE557254A900BBA171D2A1CB9E4987BC34BA344F002C" ma:contentTypeVersion="3" ma:contentTypeDescription="Create a new document." ma:contentTypeScope="" ma:versionID="a4e29336844b7e997b80ac5d4c52e4a4">
  <xsd:schema xmlns:xsd="http://www.w3.org/2001/XMLSchema" xmlns:xs="http://www.w3.org/2001/XMLSchema" xmlns:p="http://schemas.microsoft.com/office/2006/metadata/properties" xmlns:ns1="http://schemas.microsoft.com/sharepoint/v3" xmlns:ns2="a85b171a-1052-409b-8da0-7018bcbcf029" targetNamespace="http://schemas.microsoft.com/office/2006/metadata/properties" ma:root="true" ma:fieldsID="c42aad7470ad929989d0b5f94ef14958" ns1:_="" ns2:_="">
    <xsd:import namespace="http://schemas.microsoft.com/sharepoint/v3"/>
    <xsd:import namespace="a85b171a-1052-409b-8da0-7018bcbcf029"/>
    <xsd:element name="properties">
      <xsd:complexType>
        <xsd:sequence>
          <xsd:element name="documentManagement">
            <xsd:complexType>
              <xsd:all>
                <xsd:element ref="ns2:MinlawDescription" minOccurs="0"/>
                <xsd:element ref="ns1:RelatedItems" minOccurs="0"/>
                <xsd:element ref="ns2:TaxKeywordTaxHTField" minOccurs="0"/>
                <xsd:element ref="ns2:TaxCatchAll" minOccurs="0"/>
                <xsd:element ref="ns2:TaxCatchAllLabe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RelatedItems" ma:index="4" nillable="true" ma:displayName="Related Items" ma:internalName="RelatedItems" ma:readOnly="fals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5b171a-1052-409b-8da0-7018bcbcf029" elementFormDefault="qualified">
    <xsd:import namespace="http://schemas.microsoft.com/office/2006/documentManagement/types"/>
    <xsd:import namespace="http://schemas.microsoft.com/office/infopath/2007/PartnerControls"/>
    <xsd:element name="MinlawDescription" ma:index="2" nillable="true" ma:displayName="File Description" ma:internalName="MinlawDescription" ma:readOnly="false">
      <xsd:simpleType>
        <xsd:restriction base="dms:Note">
          <xsd:maxLength value="255"/>
        </xsd:restriction>
      </xsd:simpleType>
    </xsd:element>
    <xsd:element name="TaxKeywordTaxHTField" ma:index="9" nillable="true" ma:taxonomy="true" ma:internalName="TaxKeywordTaxHTField" ma:taxonomyFieldName="TaxKeyword" ma:displayName="Enterprise Keywords" ma:readOnly="false" ma:fieldId="{23f27201-bee3-471e-b2e7-b64fd8b7ca38}" ma:taxonomyMulti="true" ma:sspId="f269ef15-6d1c-4bd8-9ea5-c78506d778e5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8bac74fa-a7f8-47a4-b4ec-a0414f056bdd}" ma:internalName="TaxCatchAll" ma:showField="CatchAllData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1" nillable="true" ma:displayName="Taxonomy Catch All Column1" ma:hidden="true" ma:list="{8bac74fa-a7f8-47a4-b4ec-a0414f056bdd}" ma:internalName="TaxCatchAllLabel" ma:readOnly="true" ma:showField="CatchAllDataLabel" ma:web="70f3842e-249c-4a0c-b2e7-7ddb502172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8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nlawDescription xmlns="a85b171a-1052-409b-8da0-7018bcbcf029" xsi:nil="true"/>
    <TaxKeywordTaxHTField xmlns="a85b171a-1052-409b-8da0-7018bcbcf029">
      <Terms xmlns="http://schemas.microsoft.com/office/infopath/2007/PartnerControls"/>
    </TaxKeywordTaxHTField>
    <TaxCatchAll xmlns="a85b171a-1052-409b-8da0-7018bcbcf029"/>
    <RelatedItem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A3026165-D500-475E-9845-6AEBD3DABA46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5F84CDB8-8C7B-4B44-BCFE-60C6682E163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C71480-79C1-47DF-856D-E7E7C27A00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85b171a-1052-409b-8da0-7018bcbcf02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4C14323-4352-4FB8-9FA0-2D005816ABC9}">
  <ds:schemaRefs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purl.org/dc/terms/"/>
    <ds:schemaRef ds:uri="http://schemas.openxmlformats.org/package/2006/metadata/core-properties"/>
    <ds:schemaRef ds:uri="a85b171a-1052-409b-8da0-7018bcbcf029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4655</TotalTime>
  <Words>829</Words>
  <Application>Microsoft Office PowerPoint</Application>
  <PresentationFormat>Custom</PresentationFormat>
  <Paragraphs>71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WOG 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 Hui NG (MLAW)</dc:creator>
  <cp:lastModifiedBy>shi xian tan</cp:lastModifiedBy>
  <cp:revision>52</cp:revision>
  <cp:lastPrinted>2019-11-11T03:42:25Z</cp:lastPrinted>
  <dcterms:created xsi:type="dcterms:W3CDTF">2019-11-11T03:23:50Z</dcterms:created>
  <dcterms:modified xsi:type="dcterms:W3CDTF">2021-04-08T07:58:30Z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0x010100ED95446D556EF74A943384CE557254A900BBA171D2A1CB9E4987BC34BA344F002C</vt:lpwstr>
  </property>
  <property fmtid="{D5CDD505-2E9C-101B-9397-08002B2CF9AE}" pid="3" name="MSIP_Label_3f9331f7-95a2-472a-92bc-d73219eb516b_Enabled">
    <vt:lpwstr>True</vt:lpwstr>
  </property>
  <property fmtid="{D5CDD505-2E9C-101B-9397-08002B2CF9AE}" pid="4" name="MSIP_Label_3f9331f7-95a2-472a-92bc-d73219eb516b_SiteId">
    <vt:lpwstr>0b11c524-9a1c-4e1b-84cb-6336aefc2243</vt:lpwstr>
  </property>
  <property fmtid="{D5CDD505-2E9C-101B-9397-08002B2CF9AE}" pid="5" name="MSIP_Label_3f9331f7-95a2-472a-92bc-d73219eb516b_Owner">
    <vt:lpwstr>MLAWCOCE@soe.sgnet.gov.sg</vt:lpwstr>
  </property>
  <property fmtid="{D5CDD505-2E9C-101B-9397-08002B2CF9AE}" pid="6" name="MSIP_Label_3f9331f7-95a2-472a-92bc-d73219eb516b_SetDate">
    <vt:lpwstr>2020-06-09T06:13:19.2337614Z</vt:lpwstr>
  </property>
  <property fmtid="{D5CDD505-2E9C-101B-9397-08002B2CF9AE}" pid="7" name="MSIP_Label_3f9331f7-95a2-472a-92bc-d73219eb516b_Name">
    <vt:lpwstr>CONFIDENTIAL</vt:lpwstr>
  </property>
  <property fmtid="{D5CDD505-2E9C-101B-9397-08002B2CF9AE}" pid="8" name="MSIP_Label_3f9331f7-95a2-472a-92bc-d73219eb516b_Application">
    <vt:lpwstr>Microsoft Azure Information Protection</vt:lpwstr>
  </property>
  <property fmtid="{D5CDD505-2E9C-101B-9397-08002B2CF9AE}" pid="9" name="MSIP_Label_3f9331f7-95a2-472a-92bc-d73219eb516b_ActionId">
    <vt:lpwstr>d82610eb-b0d2-466b-ab3b-732c7d59bc10</vt:lpwstr>
  </property>
  <property fmtid="{D5CDD505-2E9C-101B-9397-08002B2CF9AE}" pid="10" name="MSIP_Label_3f9331f7-95a2-472a-92bc-d73219eb516b_Extended_MSFT_Method">
    <vt:lpwstr>Automatic</vt:lpwstr>
  </property>
  <property fmtid="{D5CDD505-2E9C-101B-9397-08002B2CF9AE}" pid="11" name="MSIP_Label_4f288355-fb4c-44cd-b9ca-40cfc2aee5f8_Enabled">
    <vt:lpwstr>True</vt:lpwstr>
  </property>
  <property fmtid="{D5CDD505-2E9C-101B-9397-08002B2CF9AE}" pid="12" name="MSIP_Label_4f288355-fb4c-44cd-b9ca-40cfc2aee5f8_SiteId">
    <vt:lpwstr>0b11c524-9a1c-4e1b-84cb-6336aefc2243</vt:lpwstr>
  </property>
  <property fmtid="{D5CDD505-2E9C-101B-9397-08002B2CF9AE}" pid="13" name="MSIP_Label_4f288355-fb4c-44cd-b9ca-40cfc2aee5f8_Owner">
    <vt:lpwstr>MLAWCOCE@soe.sgnet.gov.sg</vt:lpwstr>
  </property>
  <property fmtid="{D5CDD505-2E9C-101B-9397-08002B2CF9AE}" pid="14" name="MSIP_Label_4f288355-fb4c-44cd-b9ca-40cfc2aee5f8_SetDate">
    <vt:lpwstr>2020-06-09T06:13:19.2337614Z</vt:lpwstr>
  </property>
  <property fmtid="{D5CDD505-2E9C-101B-9397-08002B2CF9AE}" pid="15" name="MSIP_Label_4f288355-fb4c-44cd-b9ca-40cfc2aee5f8_Name">
    <vt:lpwstr>NON-SENSITIVE</vt:lpwstr>
  </property>
  <property fmtid="{D5CDD505-2E9C-101B-9397-08002B2CF9AE}" pid="16" name="MSIP_Label_4f288355-fb4c-44cd-b9ca-40cfc2aee5f8_Application">
    <vt:lpwstr>Microsoft Azure Information Protection</vt:lpwstr>
  </property>
  <property fmtid="{D5CDD505-2E9C-101B-9397-08002B2CF9AE}" pid="17" name="MSIP_Label_4f288355-fb4c-44cd-b9ca-40cfc2aee5f8_ActionId">
    <vt:lpwstr>d82610eb-b0d2-466b-ab3b-732c7d59bc10</vt:lpwstr>
  </property>
  <property fmtid="{D5CDD505-2E9C-101B-9397-08002B2CF9AE}" pid="18" name="MSIP_Label_4f288355-fb4c-44cd-b9ca-40cfc2aee5f8_Parent">
    <vt:lpwstr>3f9331f7-95a2-472a-92bc-d73219eb516b</vt:lpwstr>
  </property>
  <property fmtid="{D5CDD505-2E9C-101B-9397-08002B2CF9AE}" pid="19" name="MSIP_Label_4f288355-fb4c-44cd-b9ca-40cfc2aee5f8_Extended_MSFT_Method">
    <vt:lpwstr>Automatic</vt:lpwstr>
  </property>
  <property fmtid="{D5CDD505-2E9C-101B-9397-08002B2CF9AE}" pid="20" name="Sensitivity">
    <vt:lpwstr>CONFIDENTIAL NON-SENSITIVE</vt:lpwstr>
  </property>
</Properties>
</file>