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5"/>
  </p:sldMasterIdLst>
  <p:notesMasterIdLst>
    <p:notesMasterId r:id="rId7"/>
  </p:notesMasterIdLst>
  <p:sldIdLst>
    <p:sldId id="257" r:id="rId6"/>
  </p:sldIdLst>
  <p:sldSz cx="12190413" cy="32404050"/>
  <p:notesSz cx="7104063" cy="10234613"/>
  <p:defaultTextStyle>
    <a:defPPr>
      <a:defRPr lang="en-US"/>
    </a:defPPr>
    <a:lvl1pPr marL="0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-524"/>
      </p:cViewPr>
      <p:guideLst>
        <p:guide orient="horz" pos="10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600100DE-7394-4A31-A2CC-EA53EA913D41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1279525"/>
            <a:ext cx="12969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5" y="4924989"/>
            <a:ext cx="5683914" cy="4029684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703E15A-B21E-4787-B437-DA5946F1F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17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5303168"/>
            <a:ext cx="10361851" cy="1128141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17019635"/>
            <a:ext cx="9142810" cy="7823476"/>
          </a:xfrm>
        </p:spPr>
        <p:txBody>
          <a:bodyPr/>
          <a:lstStyle>
            <a:lvl1pPr marL="0" indent="0" algn="ctr">
              <a:buNone/>
              <a:defRPr sz="4000"/>
            </a:lvl1pPr>
            <a:lvl2pPr marL="754947" indent="0" algn="ctr">
              <a:buNone/>
              <a:defRPr sz="3300"/>
            </a:lvl2pPr>
            <a:lvl3pPr marL="1509894" indent="0" algn="ctr">
              <a:buNone/>
              <a:defRPr sz="3000"/>
            </a:lvl3pPr>
            <a:lvl4pPr marL="2264840" indent="0" algn="ctr">
              <a:buNone/>
              <a:defRPr sz="2600"/>
            </a:lvl4pPr>
            <a:lvl5pPr marL="3019786" indent="0" algn="ctr">
              <a:buNone/>
              <a:defRPr sz="2600"/>
            </a:lvl5pPr>
            <a:lvl6pPr marL="3774734" indent="0" algn="ctr">
              <a:buNone/>
              <a:defRPr sz="2600"/>
            </a:lvl6pPr>
            <a:lvl7pPr marL="4529681" indent="0" algn="ctr">
              <a:buNone/>
              <a:defRPr sz="2600"/>
            </a:lvl7pPr>
            <a:lvl8pPr marL="5284627" indent="0" algn="ctr">
              <a:buNone/>
              <a:defRPr sz="2600"/>
            </a:lvl8pPr>
            <a:lvl9pPr marL="6039574" indent="0" algn="ctr">
              <a:buNone/>
              <a:defRPr sz="2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3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5" y="1725219"/>
            <a:ext cx="2628558" cy="27460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8" y="1725219"/>
            <a:ext cx="7733293" cy="27460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9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6" y="8078524"/>
            <a:ext cx="10514232" cy="13479181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6" y="21685227"/>
            <a:ext cx="10514232" cy="7088383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5494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98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648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01978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37747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45296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2846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0395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4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5" y="8626080"/>
            <a:ext cx="5180926" cy="20560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400" y="8626080"/>
            <a:ext cx="5180926" cy="20560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9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3" y="1725229"/>
            <a:ext cx="10514232" cy="6263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2" y="7943497"/>
            <a:ext cx="5157116" cy="38929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2" y="11836484"/>
            <a:ext cx="5157116" cy="17409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07" y="7943497"/>
            <a:ext cx="5182513" cy="38929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407" y="11836484"/>
            <a:ext cx="5182513" cy="17409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8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4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2" y="2160273"/>
            <a:ext cx="3931725" cy="756094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7" y="4665595"/>
            <a:ext cx="6171396" cy="23027879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2" y="9721221"/>
            <a:ext cx="3931725" cy="18009753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4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2" y="2160273"/>
            <a:ext cx="3931725" cy="756094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7" y="4665595"/>
            <a:ext cx="6171396" cy="23027879"/>
          </a:xfrm>
        </p:spPr>
        <p:txBody>
          <a:bodyPr anchor="t"/>
          <a:lstStyle>
            <a:lvl1pPr marL="0" indent="0">
              <a:buNone/>
              <a:defRPr sz="5300"/>
            </a:lvl1pPr>
            <a:lvl2pPr marL="754947" indent="0">
              <a:buNone/>
              <a:defRPr sz="4600"/>
            </a:lvl2pPr>
            <a:lvl3pPr marL="1509894" indent="0">
              <a:buNone/>
              <a:defRPr sz="4000"/>
            </a:lvl3pPr>
            <a:lvl4pPr marL="2264840" indent="0">
              <a:buNone/>
              <a:defRPr sz="3300"/>
            </a:lvl4pPr>
            <a:lvl5pPr marL="3019786" indent="0">
              <a:buNone/>
              <a:defRPr sz="3300"/>
            </a:lvl5pPr>
            <a:lvl6pPr marL="3774734" indent="0">
              <a:buNone/>
              <a:defRPr sz="3300"/>
            </a:lvl6pPr>
            <a:lvl7pPr marL="4529681" indent="0">
              <a:buNone/>
              <a:defRPr sz="3300"/>
            </a:lvl7pPr>
            <a:lvl8pPr marL="5284627" indent="0">
              <a:buNone/>
              <a:defRPr sz="3300"/>
            </a:lvl8pPr>
            <a:lvl9pPr marL="6039574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2" y="9721221"/>
            <a:ext cx="3931725" cy="18009753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6" y="1725229"/>
            <a:ext cx="10514232" cy="6263287"/>
          </a:xfrm>
          <a:prstGeom prst="rect">
            <a:avLst/>
          </a:prstGeom>
        </p:spPr>
        <p:txBody>
          <a:bodyPr vert="horz" lIns="113239" tIns="56620" rIns="113239" bIns="566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6" y="8626080"/>
            <a:ext cx="10514232" cy="20560072"/>
          </a:xfrm>
          <a:prstGeom prst="rect">
            <a:avLst/>
          </a:prstGeom>
        </p:spPr>
        <p:txBody>
          <a:bodyPr vert="horz" lIns="113239" tIns="56620" rIns="113239" bIns="566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02" y="30033765"/>
            <a:ext cx="2742843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968C-18A9-4288-B339-3605DF27355E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9" y="30033765"/>
            <a:ext cx="4114265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90" y="30033765"/>
            <a:ext cx="2742843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0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9894" rtl="0" eaLnBrk="1" latinLnBrk="0" hangingPunct="1">
        <a:lnSpc>
          <a:spcPct val="90000"/>
        </a:lnSpc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473" indent="-377473" algn="l" defTabSz="1509894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32420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88736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2313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397259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5220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07154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662101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1704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94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89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84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9786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473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9681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462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957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gobusiness.gov.sg/licenc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2821"/>
              </p:ext>
            </p:extLst>
          </p:nvPr>
        </p:nvGraphicFramePr>
        <p:xfrm>
          <a:off x="229322" y="441806"/>
          <a:ext cx="11731779" cy="31981209"/>
        </p:xfrm>
        <a:graphic>
          <a:graphicData uri="http://schemas.openxmlformats.org/drawingml/2006/table">
            <a:tbl>
              <a:tblPr firstRow="1" bandRow="1"/>
              <a:tblGrid>
                <a:gridCol w="634404">
                  <a:extLst>
                    <a:ext uri="{9D8B030D-6E8A-4147-A177-3AD203B41FA5}">
                      <a16:colId xmlns:a16="http://schemas.microsoft.com/office/drawing/2014/main" val="2075240424"/>
                    </a:ext>
                  </a:extLst>
                </a:gridCol>
                <a:gridCol w="4398899">
                  <a:extLst>
                    <a:ext uri="{9D8B030D-6E8A-4147-A177-3AD203B41FA5}">
                      <a16:colId xmlns:a16="http://schemas.microsoft.com/office/drawing/2014/main" val="1645367786"/>
                    </a:ext>
                  </a:extLst>
                </a:gridCol>
                <a:gridCol w="5221078">
                  <a:extLst>
                    <a:ext uri="{9D8B030D-6E8A-4147-A177-3AD203B41FA5}">
                      <a16:colId xmlns:a16="http://schemas.microsoft.com/office/drawing/2014/main" val="1011061901"/>
                    </a:ext>
                  </a:extLst>
                </a:gridCol>
                <a:gridCol w="1477398">
                  <a:extLst>
                    <a:ext uri="{9D8B030D-6E8A-4147-A177-3AD203B41FA5}">
                      <a16:colId xmlns:a16="http://schemas.microsoft.com/office/drawing/2014/main" val="1135896582"/>
                    </a:ext>
                  </a:extLst>
                </a:gridCol>
              </a:tblGrid>
              <a:tr h="73502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S/N</a:t>
                      </a:r>
                      <a:endParaRPr lang="en-SG" sz="2000" dirty="0"/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Type of Amendment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Process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Fees Payable?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69332"/>
                  </a:ext>
                </a:extLst>
              </a:tr>
              <a:tr h="460706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000" b="1" u="none" baseline="0" dirty="0">
                          <a:solidFill>
                            <a:srgbClr val="C00000"/>
                          </a:solidFill>
                        </a:rPr>
                        <a:t>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involves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="1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Details</a:t>
                      </a:r>
                    </a:p>
                    <a:p>
                      <a:pPr marL="400050" indent="-400050">
                        <a:buFont typeface="+mj-lt"/>
                        <a:buAutoNum type="romanLcPeriod" startAt="2"/>
                      </a:pPr>
                      <a:r>
                        <a:rPr lang="en-US" sz="2000" baseline="0" dirty="0"/>
                        <a:t>Change of Organization Registered Address</a:t>
                      </a:r>
                    </a:p>
                    <a:p>
                      <a:pPr marL="400050" indent="-400050">
                        <a:buFont typeface="+mj-lt"/>
                        <a:buAutoNum type="romanLcPeriod" startAt="3"/>
                      </a:pPr>
                      <a:r>
                        <a:rPr lang="en-US" sz="2000" baseline="0" dirty="0"/>
                        <a:t>Add/Edit Directors/ Managing Directors/ Partners/ Company Secretary/ Owner/ Manager identification particulars</a:t>
                      </a:r>
                    </a:p>
                    <a:p>
                      <a:pPr marL="400050" indent="-400050">
                        <a:buFont typeface="+mj-lt"/>
                        <a:buAutoNum type="romanLcPeriod" startAt="4"/>
                      </a:pPr>
                      <a:r>
                        <a:rPr lang="en-US" sz="2000" baseline="0" dirty="0"/>
                        <a:t>Add/Edit substantial shareholder identification particulars</a:t>
                      </a:r>
                      <a:endParaRPr lang="en-SG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1:</a:t>
                      </a:r>
                    </a:p>
                    <a:p>
                      <a:r>
                        <a:rPr lang="en-US" sz="2000" baseline="0" dirty="0"/>
                        <a:t>Make the changes with the Accounting and Corporate Regulatory Authority (ACRA).</a:t>
                      </a:r>
                    </a:p>
                    <a:p>
                      <a:endParaRPr lang="en-US" sz="2000" b="0" baseline="0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2:</a:t>
                      </a:r>
                    </a:p>
                    <a:p>
                      <a:r>
                        <a:rPr lang="en-US" sz="2000" b="0" baseline="0" dirty="0"/>
                        <a:t>Within 14 days after the matter occurs, submit an amendment application </a:t>
                      </a:r>
                      <a:r>
                        <a:rPr lang="en-US" sz="2000" b="1" baseline="0" dirty="0"/>
                        <a:t>in </a:t>
                      </a:r>
                      <a:r>
                        <a:rPr lang="en-US" sz="2000" b="1" baseline="0" dirty="0" err="1"/>
                        <a:t>GoBusiness</a:t>
                      </a:r>
                      <a:r>
                        <a:rPr lang="en-US" sz="2000" b="1" baseline="0" dirty="0"/>
                        <a:t> Licensing Portal</a:t>
                      </a:r>
                      <a:r>
                        <a:rPr lang="en-US" sz="2000" b="0" baseline="0" dirty="0"/>
                        <a:t> (</a:t>
                      </a:r>
                      <a:r>
                        <a:rPr lang="en-US" sz="2000" b="0" baseline="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b="0" baseline="0" dirty="0"/>
                        <a:t>). Changes made to ACRA records will be auto updated in </a:t>
                      </a:r>
                      <a:r>
                        <a:rPr lang="en-US" sz="2000" b="0" baseline="0" dirty="0" err="1"/>
                        <a:t>GoBusiness</a:t>
                      </a:r>
                      <a:r>
                        <a:rPr lang="en-US" sz="2000" b="0" baseline="0" dirty="0"/>
                        <a:t> Licensing. You only need to confirm that the information is in order to before submitting to the Registrar.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No.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8694"/>
                  </a:ext>
                </a:extLst>
              </a:tr>
              <a:tr h="907462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does not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involve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/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Applicant Details (Only if the registered dealer is an individual)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Applicant Address (Only if the registered dealer is an individual)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Operating Address (Primary outlet/ headquarter)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Contact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Mailing Address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Compliance Officer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Add/Edit Outlet Manager Details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Approved Precious Stones and Precious Metals Dealers license(s), or equivalent, obtained overseas.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Other Information (Includes declarations relating to banking and credit card facilities, criminal investigations, bankruptcy)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Within 14 days after the matter occurs,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Note: Email address of Compliance Officer is used by the Registrar to contact the registered dealer</a:t>
                      </a: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No.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14255"/>
                  </a:ext>
                </a:extLst>
              </a:tr>
              <a:tr h="988502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3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place of business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in place of business (Relocation of existing outlet(s)/ Addition of new outlet(s) / Closing of outlet(s))</a:t>
                      </a:r>
                      <a:endParaRPr lang="en-US" sz="2000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u="sng" dirty="0"/>
                        <a:t>At least 14 days before </a:t>
                      </a:r>
                      <a:r>
                        <a:rPr lang="en-US" sz="2000" dirty="0"/>
                        <a:t>starting to carry out any regulated activity at the new outlet (addition of new outlet) or </a:t>
                      </a:r>
                      <a:r>
                        <a:rPr lang="en-US" sz="2000" u="sng" dirty="0"/>
                        <a:t>at least 14 days before </a:t>
                      </a:r>
                      <a:r>
                        <a:rPr lang="en-US" sz="2000" dirty="0"/>
                        <a:t>ceasing to carry out any regulated activity at the existing outlet (closing of outlet),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registered dealers on Class 1, Class 2 and Class 3 registration, registration fees for additional outlet(s) will be charged on a pro rated basis based on the formula D/365 x S$300 x years x number of outlet(s).</a:t>
                      </a:r>
                    </a:p>
                    <a:p>
                      <a:r>
                        <a:rPr lang="en-US" sz="2000" dirty="0"/>
                        <a:t>Where D is the number of days remaining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registered dealers on Class A and Class B, registration fees for additional outlet(s) will be charged on a pro rated basis based on the formula [(F x D x E) divided by 365] + [(F - G) x D x M divided by 365], where —</a:t>
                      </a:r>
                    </a:p>
                    <a:p>
                      <a:r>
                        <a:rPr lang="en-US" sz="2000" dirty="0"/>
                        <a:t>F is S$350; </a:t>
                      </a:r>
                    </a:p>
                    <a:p>
                      <a:r>
                        <a:rPr lang="en-US" sz="2000" dirty="0"/>
                        <a:t>G is S$250; </a:t>
                      </a:r>
                    </a:p>
                    <a:p>
                      <a:r>
                        <a:rPr lang="en-US" sz="2000" dirty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/>
                        <a:t>E is the number of every place of business in excess of that maximum; and</a:t>
                      </a:r>
                    </a:p>
                    <a:p>
                      <a:r>
                        <a:rPr lang="en-US" sz="2000" dirty="0"/>
                        <a:t>M is the maximum number of places of business the registered dealer is allowed under the conditions of registration.</a:t>
                      </a: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Yes.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reduction in number of outlets, there is no refund of registration fees.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64152"/>
                  </a:ext>
                </a:extLst>
              </a:tr>
              <a:tr h="749437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condition restricting the net price of product that is sold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(Only for registered dealers on Class A and Class B)</a:t>
                      </a:r>
                      <a:endParaRPr lang="en-US" sz="2000" u="sng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Where the registration is subject to a condition that the net price of every precious stone, precious metal or precious product that is or is to be sold by the registered dealer be less than S$2,000 a piece and would like to remove the restriction.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Not applicable for registered dealers on Class 1, Class 2 and Class 3 registration</a:t>
                      </a:r>
                      <a:r>
                        <a:rPr lang="en-US" sz="2000" baseline="0" dirty="0"/>
                        <a:t>.</a:t>
                      </a:r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Before </a:t>
                      </a:r>
                      <a:r>
                        <a:rPr lang="en-US" sz="2000" u="sng" dirty="0"/>
                        <a:t>starting to carry out </a:t>
                      </a:r>
                      <a:r>
                        <a:rPr lang="en-US" sz="2000" dirty="0"/>
                        <a:t>any regulated activity where the net price of any precious stone, precious metal or precious product that is or is to be sold by the registered dealer is S$2,000 or more a piece,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Registration fees will be charged on a pro rated basis based on the formula [(F - G x D) divided by 365], where —</a:t>
                      </a:r>
                    </a:p>
                    <a:p>
                      <a:r>
                        <a:rPr lang="en-US" sz="2000" dirty="0"/>
                        <a:t>F is S$350; </a:t>
                      </a:r>
                    </a:p>
                    <a:p>
                      <a:r>
                        <a:rPr lang="en-US" sz="2000" dirty="0"/>
                        <a:t>G is S$250; </a:t>
                      </a:r>
                    </a:p>
                    <a:p>
                      <a:r>
                        <a:rPr lang="en-US" sz="2000" dirty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/>
                        <a:t>E is the number of every place of business in excess of that maximum; and </a:t>
                      </a:r>
                    </a:p>
                    <a:p>
                      <a:r>
                        <a:rPr lang="en-US" sz="2000" dirty="0"/>
                        <a:t>M is the maximum number of places of business the registered dealer is allowed under the conditions of registration.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Yes.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changes from Class B to Class A, there is no refund of registration fees.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1408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" y="2"/>
            <a:ext cx="12190413" cy="366233"/>
          </a:xfrm>
          <a:prstGeom prst="rect">
            <a:avLst/>
          </a:prstGeom>
          <a:solidFill>
            <a:srgbClr val="AD0101"/>
          </a:solidFill>
          <a:ln w="26425" cap="flat" cmpd="sng" algn="ctr">
            <a:noFill/>
            <a:prstDash val="solid"/>
          </a:ln>
          <a:effectLst/>
        </p:spPr>
        <p:txBody>
          <a:bodyPr lIns="113239" tIns="56620" rIns="113239" bIns="56620" rtlCol="0" anchor="ctr"/>
          <a:lstStyle/>
          <a:p>
            <a:pPr algn="ctr" defTabSz="1132379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095" y="-24345"/>
            <a:ext cx="9454889" cy="466151"/>
          </a:xfrm>
          <a:prstGeom prst="rect">
            <a:avLst/>
          </a:prstGeom>
        </p:spPr>
        <p:txBody>
          <a:bodyPr vert="horz" lIns="113239" tIns="56620" rIns="113239" bIns="566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sz="3000" b="1" dirty="0">
              <a:solidFill>
                <a:sysClr val="window" lastClr="FFFFFF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" y="-44998"/>
            <a:ext cx="9456120" cy="456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2400" b="1" dirty="0">
                <a:solidFill>
                  <a:sysClr val="window" lastClr="FFFFFF"/>
                </a:solidFill>
                <a:latin typeface="+mn-lt"/>
              </a:rPr>
              <a:t>Duty to Notify Registrar of Change in Particulars and Circumstances</a:t>
            </a:r>
            <a:endParaRPr lang="en-SG" sz="2400" b="1" dirty="0">
              <a:solidFill>
                <a:sysClr val="window" lastClr="FFFFFF"/>
              </a:solidFill>
              <a:latin typeface="+mn-lt"/>
            </a:endParaRPr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9157" y="2"/>
            <a:ext cx="1371258" cy="3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2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14323-4352-4FB8-9FA0-2D005816ABC9}">
  <ds:schemaRefs>
    <ds:schemaRef ds:uri="http://schemas.microsoft.com/sharepoint/v3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85b171a-1052-409b-8da0-7018bcbcf02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026165-D500-475E-9845-6AEBD3DABA4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F84CDB8-8C7B-4B44-BCFE-60C6682E16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DC71480-79C1-47DF-856D-E7E7C27A0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4759</TotalTime>
  <Words>900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Hui NG (MLAW)</dc:creator>
  <cp:lastModifiedBy>Corinne ONG (MLAW)</cp:lastModifiedBy>
  <cp:revision>55</cp:revision>
  <cp:lastPrinted>2019-11-11T03:42:25Z</cp:lastPrinted>
  <dcterms:created xsi:type="dcterms:W3CDTF">2019-11-11T03:23:50Z</dcterms:created>
  <dcterms:modified xsi:type="dcterms:W3CDTF">2021-06-04T09:28:22Z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  <property fmtid="{D5CDD505-2E9C-101B-9397-08002B2CF9AE}" pid="3" name="MSIP_Label_3f9331f7-95a2-472a-92bc-d73219eb516b_Enabled">
    <vt:lpwstr>True</vt:lpwstr>
  </property>
  <property fmtid="{D5CDD505-2E9C-101B-9397-08002B2CF9AE}" pid="4" name="MSIP_Label_3f9331f7-95a2-472a-92bc-d73219eb516b_SiteId">
    <vt:lpwstr>0b11c524-9a1c-4e1b-84cb-6336aefc2243</vt:lpwstr>
  </property>
  <property fmtid="{D5CDD505-2E9C-101B-9397-08002B2CF9AE}" pid="5" name="MSIP_Label_3f9331f7-95a2-472a-92bc-d73219eb516b_Owner">
    <vt:lpwstr>MLAWCOCE@soe.sgnet.gov.sg</vt:lpwstr>
  </property>
  <property fmtid="{D5CDD505-2E9C-101B-9397-08002B2CF9AE}" pid="6" name="MSIP_Label_3f9331f7-95a2-472a-92bc-d73219eb516b_SetDate">
    <vt:lpwstr>2020-06-09T06:13:19.2337614Z</vt:lpwstr>
  </property>
  <property fmtid="{D5CDD505-2E9C-101B-9397-08002B2CF9AE}" pid="7" name="MSIP_Label_3f9331f7-95a2-472a-92bc-d73219eb516b_Name">
    <vt:lpwstr>CONFIDENTIAL</vt:lpwstr>
  </property>
  <property fmtid="{D5CDD505-2E9C-101B-9397-08002B2CF9AE}" pid="8" name="MSIP_Label_3f9331f7-95a2-472a-92bc-d73219eb516b_Application">
    <vt:lpwstr>Microsoft Azure Information Protection</vt:lpwstr>
  </property>
  <property fmtid="{D5CDD505-2E9C-101B-9397-08002B2CF9AE}" pid="9" name="MSIP_Label_3f9331f7-95a2-472a-92bc-d73219eb516b_ActionId">
    <vt:lpwstr>d82610eb-b0d2-466b-ab3b-732c7d59bc10</vt:lpwstr>
  </property>
  <property fmtid="{D5CDD505-2E9C-101B-9397-08002B2CF9AE}" pid="10" name="MSIP_Label_3f9331f7-95a2-472a-92bc-d73219eb516b_Extended_MSFT_Method">
    <vt:lpwstr>Automatic</vt:lpwstr>
  </property>
  <property fmtid="{D5CDD505-2E9C-101B-9397-08002B2CF9AE}" pid="11" name="MSIP_Label_4f288355-fb4c-44cd-b9ca-40cfc2aee5f8_Enabled">
    <vt:lpwstr>True</vt:lpwstr>
  </property>
  <property fmtid="{D5CDD505-2E9C-101B-9397-08002B2CF9AE}" pid="12" name="MSIP_Label_4f288355-fb4c-44cd-b9ca-40cfc2aee5f8_SiteId">
    <vt:lpwstr>0b11c524-9a1c-4e1b-84cb-6336aefc2243</vt:lpwstr>
  </property>
  <property fmtid="{D5CDD505-2E9C-101B-9397-08002B2CF9AE}" pid="13" name="MSIP_Label_4f288355-fb4c-44cd-b9ca-40cfc2aee5f8_Owner">
    <vt:lpwstr>MLAWCOCE@soe.sgnet.gov.sg</vt:lpwstr>
  </property>
  <property fmtid="{D5CDD505-2E9C-101B-9397-08002B2CF9AE}" pid="14" name="MSIP_Label_4f288355-fb4c-44cd-b9ca-40cfc2aee5f8_SetDate">
    <vt:lpwstr>2020-06-09T06:13:19.2337614Z</vt:lpwstr>
  </property>
  <property fmtid="{D5CDD505-2E9C-101B-9397-08002B2CF9AE}" pid="15" name="MSIP_Label_4f288355-fb4c-44cd-b9ca-40cfc2aee5f8_Name">
    <vt:lpwstr>NON-SENSITIVE</vt:lpwstr>
  </property>
  <property fmtid="{D5CDD505-2E9C-101B-9397-08002B2CF9AE}" pid="16" name="MSIP_Label_4f288355-fb4c-44cd-b9ca-40cfc2aee5f8_Application">
    <vt:lpwstr>Microsoft Azure Information Protection</vt:lpwstr>
  </property>
  <property fmtid="{D5CDD505-2E9C-101B-9397-08002B2CF9AE}" pid="17" name="MSIP_Label_4f288355-fb4c-44cd-b9ca-40cfc2aee5f8_ActionId">
    <vt:lpwstr>d82610eb-b0d2-466b-ab3b-732c7d59bc10</vt:lpwstr>
  </property>
  <property fmtid="{D5CDD505-2E9C-101B-9397-08002B2CF9AE}" pid="18" name="MSIP_Label_4f288355-fb4c-44cd-b9ca-40cfc2aee5f8_Parent">
    <vt:lpwstr>3f9331f7-95a2-472a-92bc-d73219eb516b</vt:lpwstr>
  </property>
  <property fmtid="{D5CDD505-2E9C-101B-9397-08002B2CF9AE}" pid="19" name="MSIP_Label_4f288355-fb4c-44cd-b9ca-40cfc2aee5f8_Extended_MSFT_Method">
    <vt:lpwstr>Automatic</vt:lpwstr>
  </property>
  <property fmtid="{D5CDD505-2E9C-101B-9397-08002B2CF9AE}" pid="20" name="Sensitivity">
    <vt:lpwstr>CONFIDENTIAL NON-SENSITIVE</vt:lpwstr>
  </property>
  <property fmtid="{D5CDD505-2E9C-101B-9397-08002B2CF9AE}" pid="21" name="TaxKeyword">
    <vt:lpwstr/>
  </property>
</Properties>
</file>