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0"/>
  </p:notesMasterIdLst>
  <p:sldIdLst>
    <p:sldId id="257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9" r:id="rId17"/>
    <p:sldId id="287" r:id="rId18"/>
    <p:sldId id="277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C70-016E-447C-9410-D690E0003EB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88E-87CF-4658-8AB7-D388FB850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smtClean="0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smtClean="0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</p:grpSp>
      <p:sp>
        <p:nvSpPr>
          <p:cNvPr id="35533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60350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534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26368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34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00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3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9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537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243BD-E88D-4CCC-BF1D-2916DE0B8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6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19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64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23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7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74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01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26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5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Arial" pitchFamily="34" charset="0"/>
              </a:defRPr>
            </a:lvl1pPr>
          </a:lstStyle>
          <a:p>
            <a:fld id="{3E44CFE3-EBE3-4E43-B415-6EC68288487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36EDD5F7-2E94-437B-B04B-AE5D6C31C7B8}" type="slidenum">
              <a:rPr lang="en-US" smtClean="0"/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6" name="Group 5"/>
            <p:cNvGrpSpPr>
              <a:grpSpLocks/>
            </p:cNvGrpSpPr>
            <p:nvPr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431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35431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ramond" pitchFamily="18" charset="0"/>
                </a:endParaRPr>
              </a:p>
            </p:txBody>
          </p:sp>
        </p:grpSp>
        <p:sp>
          <p:nvSpPr>
            <p:cNvPr id="35431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35431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endParaRPr>
            </a:p>
          </p:txBody>
        </p:sp>
      </p:grpSp>
      <p:sp>
        <p:nvSpPr>
          <p:cNvPr id="35431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43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543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510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9A3453-FD41-40AB-B6C4-8C42E63DD4AB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984375" y="5300663"/>
            <a:ext cx="55435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 b="0" dirty="0" smtClean="0">
                <a:latin typeface="Helvetica" pitchFamily="34" charset="0"/>
                <a:cs typeface="Times New Roman" pitchFamily="18" charset="0"/>
              </a:rPr>
              <a:t>Ambassador Philip Griffiths</a:t>
            </a:r>
          </a:p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GB" altLang="en-US" sz="1600" dirty="0" smtClean="0">
                <a:latin typeface="Helvetica" pitchFamily="34" charset="0"/>
                <a:cs typeface="Times New Roman" pitchFamily="18" charset="0"/>
              </a:rPr>
              <a:t>Head of Secretariat</a:t>
            </a:r>
            <a:endParaRPr lang="en-GB" altLang="en-US" sz="1600" b="0" dirty="0" smtClean="0">
              <a:latin typeface="Helvetica" pitchFamily="34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 b="0" dirty="0" smtClean="0">
                <a:latin typeface="Helvetica" pitchFamily="34" charset="0"/>
                <a:cs typeface="Times New Roman" pitchFamily="18" charset="0"/>
              </a:rPr>
              <a:t>www.wassenaar.org</a:t>
            </a:r>
            <a:endParaRPr lang="en-US" altLang="en-US" sz="1600" b="0" dirty="0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9750" y="341313"/>
            <a:ext cx="8135938" cy="261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 ARRANGEMENT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MEETING WITH SINGAPORE INDUSTRY</a:t>
            </a:r>
            <a:endParaRPr lang="en-US" altLang="en-US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Singapore, 12 July 2017</a:t>
            </a:r>
            <a:endParaRPr lang="en-US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algn="ctr">
              <a:spcBef>
                <a:spcPts val="18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Introduction to the </a:t>
            </a:r>
            <a:r>
              <a:rPr lang="en-US" altLang="en-US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</a:t>
            </a:r>
            <a:r>
              <a:rPr lang="en-US" alt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Arrangement</a:t>
            </a:r>
            <a:endParaRPr lang="en-US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800" dirty="0">
              <a:solidFill>
                <a:srgbClr val="FFC000"/>
              </a:solidFill>
              <a:latin typeface="Helvetica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724525" y="1889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0">
              <a:latin typeface="Times New Roman" pitchFamily="18" charset="0"/>
            </a:endParaRPr>
          </a:p>
        </p:txBody>
      </p:sp>
      <p:pic>
        <p:nvPicPr>
          <p:cNvPr id="30726" name="Picture 8" descr="Picture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2852738"/>
            <a:ext cx="40290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3596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229600" cy="360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C000"/>
                </a:solidFill>
                <a:latin typeface="Helvetica" pitchFamily="34" charset="0"/>
              </a:rPr>
              <a:t/>
            </a:r>
            <a:br>
              <a:rPr lang="en-US" sz="2800" dirty="0" smtClean="0">
                <a:solidFill>
                  <a:srgbClr val="FFC000"/>
                </a:solidFill>
                <a:latin typeface="Helvetica" pitchFamily="34" charset="0"/>
              </a:rPr>
            </a:b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ARRANGEMENT</a:t>
            </a:r>
            <a:b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/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n-GB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BEST PRACTICES,</a:t>
            </a:r>
            <a:br>
              <a:rPr lang="en-GB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n-GB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ELEMENTS AND PROCEDURES</a:t>
            </a:r>
            <a:endParaRPr lang="en-US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9B2E99C-B181-4357-9F52-A8F8FAECE7CA}" type="slidenum">
              <a:rPr lang="en-US" altLang="en-US" sz="1200" smtClean="0">
                <a:latin typeface="Arial" pitchFamily="34" charset="0"/>
                <a:cs typeface="Arial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95288" y="2781300"/>
            <a:ext cx="828040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1176338" indent="-4572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1519238" indent="-438150" algn="just" eaLnBrk="1" hangingPunct="1">
              <a:spcBef>
                <a:spcPts val="0"/>
              </a:spcBef>
              <a:spcAft>
                <a:spcPts val="100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altLang="en-US" sz="2600" b="0" dirty="0" smtClean="0">
              <a:latin typeface="Helvetica" panose="020B0604020202020204" pitchFamily="34" charset="0"/>
            </a:endParaRPr>
          </a:p>
          <a:p>
            <a:pPr marL="1524000" indent="-444500">
              <a:spcBef>
                <a:spcPts val="0"/>
              </a:spcBef>
              <a:defRPr/>
            </a:pPr>
            <a:r>
              <a:rPr lang="en-GB" altLang="en-US" sz="2400" b="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Some 25 best practices, elements and procedures </a:t>
            </a:r>
          </a:p>
          <a:p>
            <a:pPr marL="1524000" indent="-444500">
              <a:spcBef>
                <a:spcPts val="1800"/>
              </a:spcBef>
              <a:defRPr/>
            </a:pPr>
            <a:r>
              <a:rPr lang="en-GB" altLang="en-US" sz="2400" b="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Non-binding guidance for national export control policy and practice</a:t>
            </a:r>
          </a:p>
          <a:p>
            <a:pPr marL="1524000" indent="-444500">
              <a:spcBef>
                <a:spcPts val="1800"/>
              </a:spcBef>
              <a:defRPr/>
            </a:pPr>
            <a:r>
              <a:rPr lang="en-GB" altLang="en-US" sz="2400" b="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A thematically-based Compendium issued</a:t>
            </a:r>
          </a:p>
          <a:p>
            <a:pPr marL="1524000" indent="-444500">
              <a:spcBef>
                <a:spcPts val="1800"/>
              </a:spcBef>
              <a:defRPr/>
            </a:pPr>
            <a:r>
              <a:rPr lang="en-GB" altLang="en-US" sz="2400" b="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</a:t>
            </a:r>
            <a:r>
              <a:rPr lang="en-GB" altLang="en-US" sz="2400" b="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egular </a:t>
            </a:r>
            <a:r>
              <a:rPr lang="en-GB" altLang="en-US" sz="2400" b="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review and updating </a:t>
            </a:r>
          </a:p>
          <a:p>
            <a:pPr marL="1524000" indent="-444500">
              <a:spcBef>
                <a:spcPts val="1800"/>
              </a:spcBef>
              <a:defRPr/>
            </a:pPr>
            <a:r>
              <a:rPr lang="en-GB" altLang="en-US" sz="2400" b="0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Available on the WA </a:t>
            </a:r>
            <a:r>
              <a:rPr lang="en-GB" altLang="en-US" sz="2400" b="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website</a:t>
            </a:r>
          </a:p>
          <a:p>
            <a:pPr marL="719138" indent="0" eaLnBrk="1" hangingPunct="1">
              <a:spcBef>
                <a:spcPts val="100"/>
              </a:spcBef>
              <a:spcAft>
                <a:spcPts val="1000"/>
              </a:spcAft>
              <a:buClr>
                <a:srgbClr val="FFC000"/>
              </a:buClr>
              <a:buSzPct val="125000"/>
              <a:buFont typeface="Wingdings" pitchFamily="2" charset="2"/>
              <a:buNone/>
              <a:defRPr/>
            </a:pPr>
            <a:endParaRPr lang="en-GB" altLang="en-US" sz="2800" b="0" dirty="0">
              <a:latin typeface="Helv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Wassenaar Arrangement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4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549275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Arial" panose="020B0604020202020204" pitchFamily="34" charset="0"/>
              </a:rPr>
              <a:t>WASSENAAR </a:t>
            </a:r>
            <a:r>
              <a:rPr lang="en-US" sz="3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lang="en-US" sz="3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/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n-US" sz="29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OUTREACH</a:t>
            </a:r>
            <a:r>
              <a:rPr lang="en-U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1772816"/>
            <a:ext cx="9144000" cy="3671888"/>
          </a:xfrm>
        </p:spPr>
        <p:txBody>
          <a:bodyPr lIns="0">
            <a:noAutofit/>
          </a:bodyPr>
          <a:lstStyle/>
          <a:p>
            <a:pPr marL="2152650" lvl="2" indent="-449263" algn="l" eaLnBrk="1" hangingPunct="1"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en-US" dirty="0" smtClean="0">
                <a:effectLst/>
                <a:latin typeface="Helvetica" pitchFamily="34" charset="0"/>
              </a:rPr>
              <a:t>Collective briefings </a:t>
            </a:r>
          </a:p>
          <a:p>
            <a:pPr marL="2152650" lvl="2" indent="-449263" algn="l" eaLnBrk="1" hangingPunct="1"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en-US" dirty="0" smtClean="0">
                <a:effectLst/>
                <a:latin typeface="Helvetica" pitchFamily="34" charset="0"/>
              </a:rPr>
              <a:t>Bilateral dialogue/visits</a:t>
            </a:r>
          </a:p>
          <a:p>
            <a:pPr marL="2152650" lvl="2" indent="-449263" algn="l" eaLnBrk="1" hangingPunct="1">
              <a:spcBef>
                <a:spcPts val="1200"/>
              </a:spcBef>
              <a:spcAft>
                <a:spcPts val="2400"/>
              </a:spcAft>
              <a:buClr>
                <a:srgbClr val="FFC00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en-US" dirty="0" smtClean="0">
                <a:effectLst/>
                <a:latin typeface="Helvetica" pitchFamily="34" charset="0"/>
              </a:rPr>
              <a:t>International conferences, including industry/ academia</a:t>
            </a:r>
          </a:p>
          <a:p>
            <a:pPr marL="2152650" lvl="2" indent="-449263" algn="l" eaLnBrk="1" hangingPunct="1">
              <a:spcBef>
                <a:spcPts val="0"/>
              </a:spcBef>
              <a:buClr>
                <a:srgbClr val="FFC00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en-US" dirty="0" smtClean="0">
                <a:effectLst/>
                <a:latin typeface="Helvetica" pitchFamily="34" charset="0"/>
              </a:rPr>
              <a:t>Other export control regimes and relevant </a:t>
            </a:r>
            <a:r>
              <a:rPr lang="en-GB" altLang="en-US" dirty="0" smtClean="0">
                <a:effectLst/>
                <a:latin typeface="Helvetica" pitchFamily="34" charset="0"/>
              </a:rPr>
              <a:t>organisations</a:t>
            </a:r>
          </a:p>
          <a:p>
            <a:pPr marL="2152650" lvl="2" indent="-449263" algn="l" eaLnBrk="1" hangingPunct="1">
              <a:spcBef>
                <a:spcPts val="2400"/>
              </a:spcBef>
              <a:buClr>
                <a:srgbClr val="FFC000"/>
              </a:buClr>
              <a:buSzPct val="100000"/>
              <a:buFont typeface="Wingdings" pitchFamily="2" charset="2"/>
              <a:buChar char="§"/>
              <a:defRPr/>
            </a:pPr>
            <a:r>
              <a:rPr lang="en-GB" altLang="en-US" dirty="0" smtClean="0">
                <a:effectLst/>
                <a:latin typeface="Helvetica" pitchFamily="34" charset="0"/>
              </a:rPr>
              <a:t>Individual WA Participating States active in their national and/or regional capacities </a:t>
            </a:r>
          </a:p>
          <a:p>
            <a:pPr algn="l" eaLnBrk="1" hangingPunct="1">
              <a:defRPr/>
            </a:pPr>
            <a:endParaRPr lang="en-US" altLang="en-US" sz="24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 </a:t>
            </a: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3200">
                <a:solidFill>
                  <a:schemeClr val="tx1"/>
                </a:solidFill>
                <a:latin typeface="Garamond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n"/>
              <a:defRPr sz="2800">
                <a:solidFill>
                  <a:schemeClr val="tx1"/>
                </a:solidFill>
                <a:latin typeface="Garamond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n"/>
              <a:defRPr sz="2400">
                <a:solidFill>
                  <a:schemeClr val="tx1"/>
                </a:solidFill>
                <a:latin typeface="Garamond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Garamond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Garamond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Garamond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Garamond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Garamond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Garamond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>
                <a:latin typeface="Arial" charset="0"/>
              </a:rPr>
              <a:t>Wassenaar Arrangement</a:t>
            </a:r>
          </a:p>
        </p:txBody>
      </p:sp>
      <p:sp>
        <p:nvSpPr>
          <p:cNvPr id="43012" name="Rectangle 15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55E3AFE-9759-4DA9-BAF9-7883C984F6D6}" type="slidenum">
              <a:rPr lang="en-US" altLang="en-US" sz="1200" smtClean="0">
                <a:latin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2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5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anose="020B0604020202020204" pitchFamily="34" charset="0"/>
              </a:rPr>
              <a:t>WASSENAAR ARRANGEMENT &amp;</a:t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  <a:cs typeface="Arial" panose="020B0604020202020204" pitchFamily="34" charset="0"/>
              </a:rPr>
              <a:t>ARMS TRADE TREATY (ATT)</a:t>
            </a:r>
            <a:endParaRPr lang="en-US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504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2476500"/>
          </a:xfrm>
        </p:spPr>
        <p:txBody>
          <a:bodyPr>
            <a:normAutofit fontScale="25000" lnSpcReduction="20000"/>
          </a:bodyPr>
          <a:lstStyle/>
          <a:p>
            <a:pPr marL="1252538" indent="-531813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600" dirty="0" smtClean="0">
                <a:effectLst/>
                <a:latin typeface="Helvetica" pitchFamily="34" charset="0"/>
              </a:rPr>
              <a:t>Wide-spread international acceptance of need for regulation of international transfers of conventional arms</a:t>
            </a:r>
          </a:p>
          <a:p>
            <a:pPr marL="1252538" indent="-531813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tabLst>
                <a:tab pos="1252538" algn="l"/>
              </a:tabLst>
              <a:defRPr/>
            </a:pPr>
            <a:r>
              <a:rPr lang="en-US" sz="9600" dirty="0" smtClean="0">
                <a:effectLst/>
                <a:latin typeface="Helvetica" pitchFamily="34" charset="0"/>
              </a:rPr>
              <a:t>Goals of ATT align with those of WA</a:t>
            </a:r>
          </a:p>
          <a:p>
            <a:pPr marL="1252538" indent="-533400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tabLst>
                <a:tab pos="1616075" algn="l"/>
              </a:tabLst>
              <a:defRPr/>
            </a:pPr>
            <a:r>
              <a:rPr lang="en-US" sz="9600" dirty="0" smtClean="0">
                <a:effectLst/>
                <a:latin typeface="Helvetica" pitchFamily="34" charset="0"/>
              </a:rPr>
              <a:t>WA members ready to share experience &amp; expertise with other countries</a:t>
            </a:r>
          </a:p>
          <a:p>
            <a:pPr marL="1252538" indent="-531813">
              <a:spcBef>
                <a:spcPts val="2400"/>
              </a:spcBef>
              <a:buSzPct val="100000"/>
              <a:buFont typeface="Wingdings" panose="05000000000000000000" pitchFamily="2" charset="2"/>
              <a:buChar char="§"/>
              <a:tabLst>
                <a:tab pos="1616075" algn="l"/>
              </a:tabLst>
              <a:defRPr/>
            </a:pPr>
            <a:r>
              <a:rPr lang="en-US" sz="9600" dirty="0" smtClean="0">
                <a:effectLst/>
                <a:latin typeface="Helvetica" pitchFamily="34" charset="0"/>
              </a:rPr>
              <a:t>WA Secretariat monitoring opportunities for WA to contribute to international cooperation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1616075" algn="l"/>
              </a:tabLst>
              <a:defRPr/>
            </a:pPr>
            <a:endParaRPr lang="en-US" sz="2800" dirty="0" smtClean="0">
              <a:latin typeface="Helvetica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F6DAB96-B711-49F5-922A-2C754C2413A1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303311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064500" cy="12954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Arial" panose="020B0604020202020204" pitchFamily="34" charset="0"/>
              </a:rPr>
              <a:t>WASSENAAR ARRANGEMENT</a:t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Arial" panose="020B0604020202020204" pitchFamily="34" charset="0"/>
              </a:rPr>
              <a:t>OTHER WORK IN 2016</a:t>
            </a:r>
            <a:endParaRPr lang="en-US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989138"/>
            <a:ext cx="8569325" cy="4608512"/>
          </a:xfrm>
        </p:spPr>
        <p:txBody>
          <a:bodyPr/>
          <a:lstStyle/>
          <a:p>
            <a:pPr marL="1519238" indent="-360363" algn="just" eaLnBrk="1" hangingPunct="1">
              <a:spcBef>
                <a:spcPts val="100"/>
              </a:spcBef>
              <a:spcAft>
                <a:spcPts val="1000"/>
              </a:spcAft>
              <a:buClr>
                <a:srgbClr val="FFC000"/>
              </a:buClr>
              <a:buSzPct val="125000"/>
              <a:buFont typeface="Wingdings" pitchFamily="2" charset="2"/>
              <a:buChar char="§"/>
              <a:defRPr/>
            </a:pPr>
            <a:r>
              <a:rPr lang="en-GB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Fifth internal</a:t>
            </a:r>
            <a:r>
              <a:rPr lang="en-GB" alt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  <a:r>
              <a:rPr lang="en-GB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Assessment </a:t>
            </a:r>
            <a:r>
              <a:rPr lang="en-GB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of overall functioning:</a:t>
            </a:r>
            <a:endParaRPr lang="en-GB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700213" lvl="1" indent="360363" eaLnBrk="1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lang="en-GB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Conclusions adopted by 2016 WA Plenary </a:t>
            </a:r>
          </a:p>
          <a:p>
            <a:pPr marL="1262063" lvl="1" indent="-103188" eaLnBrk="1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25000"/>
              <a:buFont typeface="Wingdings" pitchFamily="2" charset="2"/>
              <a:buChar char="§"/>
              <a:defRPr/>
            </a:pPr>
            <a:endParaRPr lang="en-GB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519238" lvl="1" indent="-360363" eaLnBrk="1" hangingPunct="1">
              <a:spcBef>
                <a:spcPts val="100"/>
              </a:spcBef>
              <a:spcAft>
                <a:spcPts val="1000"/>
              </a:spcAft>
              <a:buClr>
                <a:srgbClr val="FFC000"/>
              </a:buClr>
              <a:buSzPct val="125000"/>
              <a:buFont typeface="Wingdings" pitchFamily="2" charset="2"/>
              <a:buChar char="§"/>
              <a:tabLst>
                <a:tab pos="90488" algn="l"/>
                <a:tab pos="1609725" algn="l"/>
              </a:tabLst>
              <a:defRPr/>
            </a:pPr>
            <a:r>
              <a:rPr lang="en-GB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</a:t>
            </a:r>
            <a:r>
              <a:rPr lang="en-GB" sz="2400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th</a:t>
            </a:r>
            <a:r>
              <a:rPr lang="en-GB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Anniversary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of the WA’s inception (1996),  including: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2060575" lvl="2" indent="-360363" eaLnBrk="1" hangingPunct="1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§"/>
              <a:tabLst>
                <a:tab pos="2060575" algn="l"/>
              </a:tabLst>
              <a:defRPr/>
            </a:pPr>
            <a:r>
              <a:rPr lang="en-GB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Practical Workshop</a:t>
            </a:r>
            <a:r>
              <a:rPr lang="en-GB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, 27-28 June 2016, Vienna </a:t>
            </a:r>
          </a:p>
          <a:p>
            <a:pPr marL="2060575" lvl="2" indent="-360363" eaLnBrk="1" hangingPunct="1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§"/>
              <a:tabLst>
                <a:tab pos="2060575" algn="l"/>
              </a:tabLst>
              <a:defRPr/>
            </a:pPr>
            <a:r>
              <a:rPr lang="en-GB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Commemorative Event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, 6 December 2016, Vienna</a:t>
            </a:r>
          </a:p>
          <a:p>
            <a:pPr marL="1519238" lvl="2" indent="-360363" eaLnBrk="1" hangingPunct="1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lang="en-GB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Upgrading of </a:t>
            </a:r>
            <a:r>
              <a:rPr lang="en-GB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 </a:t>
            </a:r>
            <a:r>
              <a:rPr lang="en-GB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outreach </a:t>
            </a:r>
            <a:r>
              <a:rPr lang="en-GB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tools </a:t>
            </a:r>
            <a:r>
              <a:rPr lang="en-GB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(see website)</a:t>
            </a:r>
            <a:endParaRPr lang="en-GB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616075" lvl="3" indent="-457200" eaLnBrk="1" hangingPunct="1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Clr>
                <a:srgbClr val="FFC000"/>
              </a:buClr>
              <a:buSzPct val="100000"/>
              <a:buFont typeface="Wingdings" pitchFamily="2" charset="2"/>
              <a:buChar char="§"/>
              <a:defRPr/>
            </a:pP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Clr>
                <a:srgbClr val="FFC000"/>
              </a:buClr>
              <a:buSzPct val="100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0" indent="0">
              <a:buSzPct val="100000"/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6727E0-26C8-44C9-B200-2E51C1EF9880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233719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3"/>
            <a:ext cx="9144000" cy="6357937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32025" y="44450"/>
            <a:ext cx="4679950" cy="2667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www.wassenaar.org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77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D0AE592-97F8-4D58-8ED4-0C1DB8F054B6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" pitchFamily="34" charset="0"/>
            </a:endParaRPr>
          </a:p>
        </p:txBody>
      </p:sp>
      <p:pic>
        <p:nvPicPr>
          <p:cNvPr id="43011" name="Picture 2" descr="WA_Logo_Jul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49275"/>
            <a:ext cx="72723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87450" y="58261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268538" y="5734050"/>
            <a:ext cx="450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614488" y="6021388"/>
            <a:ext cx="6094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Helvetica" pitchFamily="34" charset="0"/>
              </a:rPr>
              <a:t>www.wassenaar.org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798638" y="6321425"/>
            <a:ext cx="6094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Helvetica" pitchFamily="34" charset="0"/>
            </a:endParaRP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900113" y="5424488"/>
            <a:ext cx="7616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34" charset="0"/>
              </a:rPr>
              <a:t>Tel: +43 1 96003</a:t>
            </a:r>
            <a:r>
              <a:rPr lang="en-US" altLang="en-US" sz="2400">
                <a:latin typeface="Helvetica" pitchFamily="34" charset="0"/>
              </a:rPr>
              <a:t>    	             </a:t>
            </a:r>
            <a:r>
              <a:rPr lang="en-US" altLang="en-US" sz="2000">
                <a:latin typeface="Helvetica" pitchFamily="34" charset="0"/>
              </a:rPr>
              <a:t>secretariat@wassenaar.org</a:t>
            </a:r>
          </a:p>
        </p:txBody>
      </p:sp>
    </p:spTree>
    <p:extLst>
      <p:ext uri="{BB962C8B-B14F-4D97-AF65-F5344CB8AC3E}">
        <p14:creationId xmlns:p14="http://schemas.microsoft.com/office/powerpoint/2010/main" val="2947005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431800" y="1431925"/>
            <a:ext cx="8497888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" charset="0"/>
            </a:endParaRPr>
          </a:p>
          <a:p>
            <a:pPr marL="742950" indent="-22225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GB" altLang="en-US" sz="2800" b="0" dirty="0" smtClean="0">
                <a:latin typeface="Helv" charset="0"/>
              </a:rPr>
              <a:t>To contribute to regional and international security and stability by promoting:</a:t>
            </a:r>
          </a:p>
          <a:p>
            <a:pPr marL="742950" indent="-22225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100" b="0" dirty="0" smtClean="0">
              <a:latin typeface="Helv" charset="0"/>
            </a:endParaRPr>
          </a:p>
          <a:p>
            <a:pPr marL="1430338" indent="-709613">
              <a:spcBef>
                <a:spcPts val="600"/>
              </a:spcBef>
              <a:buClr>
                <a:srgbClr val="FFC000"/>
              </a:buClr>
              <a:buSzTx/>
              <a:buFont typeface="Wingdings" pitchFamily="2" charset="2"/>
              <a:buChar char="§"/>
              <a:tabLst>
                <a:tab pos="1158875" algn="l"/>
              </a:tabLst>
              <a:defRPr/>
            </a:pPr>
            <a:r>
              <a:rPr lang="en-GB" altLang="en-US" sz="2800" b="0" dirty="0" smtClean="0">
                <a:latin typeface="Helv" charset="0"/>
              </a:rPr>
              <a:t>Transparency </a:t>
            </a:r>
          </a:p>
          <a:p>
            <a:pPr marL="1430338" indent="-709613">
              <a:spcBef>
                <a:spcPts val="1200"/>
              </a:spcBef>
              <a:buClr>
                <a:srgbClr val="FFC000"/>
              </a:buClr>
              <a:buSzTx/>
              <a:buFont typeface="Wingdings" pitchFamily="2" charset="2"/>
              <a:buChar char="§"/>
              <a:defRPr/>
            </a:pPr>
            <a:r>
              <a:rPr lang="en-GB" altLang="en-US" sz="2800" b="0" dirty="0" smtClean="0">
                <a:latin typeface="Helv" charset="0"/>
              </a:rPr>
              <a:t>Greater responsibility in transfers of </a:t>
            </a:r>
            <a:r>
              <a:rPr lang="en-GB" altLang="en-US" sz="2800" b="0" dirty="0" smtClean="0">
                <a:solidFill>
                  <a:srgbClr val="FFC000"/>
                </a:solidFill>
                <a:latin typeface="Helv" charset="0"/>
              </a:rPr>
              <a:t>conventional arms</a:t>
            </a:r>
            <a:r>
              <a:rPr lang="en-GB" altLang="en-US" sz="2800" b="0" dirty="0" smtClean="0">
                <a:latin typeface="Helv" charset="0"/>
              </a:rPr>
              <a:t> and sensitive </a:t>
            </a:r>
            <a:r>
              <a:rPr lang="en-GB" altLang="en-US" sz="2800" b="0" dirty="0" smtClean="0">
                <a:solidFill>
                  <a:srgbClr val="FFC000"/>
                </a:solidFill>
                <a:latin typeface="Helv" charset="0"/>
              </a:rPr>
              <a:t>dual-use goods &amp; technologies</a:t>
            </a:r>
            <a:r>
              <a:rPr lang="en-GB" altLang="en-US" sz="2800" b="0" dirty="0" smtClean="0">
                <a:latin typeface="Helv" charset="0"/>
              </a:rPr>
              <a:t>, thus preventing:</a:t>
            </a:r>
          </a:p>
          <a:p>
            <a:pPr marL="2151063" lvl="1" indent="-360363">
              <a:spcBef>
                <a:spcPts val="1200"/>
              </a:spcBef>
              <a:buClr>
                <a:srgbClr val="FFC000"/>
              </a:buClr>
              <a:buSzTx/>
              <a:buFont typeface="Wingdings" pitchFamily="2" charset="2"/>
              <a:buChar char="§"/>
              <a:defRPr/>
            </a:pPr>
            <a:r>
              <a:rPr lang="en-GB" altLang="en-US" b="0" dirty="0" smtClean="0">
                <a:latin typeface="Helv" charset="0"/>
              </a:rPr>
              <a:t>destabilising accumulations</a:t>
            </a:r>
          </a:p>
          <a:p>
            <a:pPr marL="2151063" lvl="1" indent="-360363">
              <a:spcBef>
                <a:spcPts val="1200"/>
              </a:spcBef>
              <a:buClr>
                <a:srgbClr val="FFC000"/>
              </a:buClr>
              <a:buSzTx/>
              <a:buFont typeface="Wingdings" pitchFamily="2" charset="2"/>
              <a:buChar char="§"/>
              <a:defRPr/>
            </a:pPr>
            <a:r>
              <a:rPr lang="en-US" altLang="en-US" b="0" dirty="0" smtClean="0">
                <a:latin typeface="Helv" charset="0"/>
              </a:rPr>
              <a:t>acquisition by terrorists </a:t>
            </a:r>
          </a:p>
          <a:p>
            <a:pPr>
              <a:spcBef>
                <a:spcPts val="600"/>
              </a:spcBef>
              <a:buClrTx/>
              <a:buSzTx/>
              <a:buFont typeface="Wingdings" pitchFamily="2" charset="2"/>
              <a:buChar char="§"/>
              <a:defRPr/>
            </a:pPr>
            <a:endParaRPr lang="en-US" altLang="en-US" sz="2400" dirty="0" smtClean="0">
              <a:latin typeface="Helv" charset="0"/>
            </a:endParaRPr>
          </a:p>
          <a:p>
            <a:pPr>
              <a:spcBef>
                <a:spcPts val="600"/>
              </a:spcBef>
              <a:buClrTx/>
              <a:buSzTx/>
              <a:buFont typeface="Wingdings" pitchFamily="2" charset="2"/>
              <a:buChar char="§"/>
              <a:defRPr/>
            </a:pPr>
            <a:endParaRPr lang="en-US" altLang="en-US" sz="2400" dirty="0" smtClean="0">
              <a:latin typeface="Helv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187450" y="260350"/>
            <a:ext cx="69850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WASSENAAR ARRANGEMENT</a:t>
            </a:r>
          </a:p>
          <a:p>
            <a:pPr algn="ctr">
              <a:buClrTx/>
              <a:buSzTx/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 </a:t>
            </a:r>
            <a:r>
              <a:rPr lang="en-GB" altLang="en-US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PURPOSES</a:t>
            </a: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2339975" y="5661025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GB" altLang="en-US" u="sng">
              <a:solidFill>
                <a:srgbClr val="FFC000"/>
              </a:solidFill>
              <a:latin typeface="Helv" charset="0"/>
            </a:endParaRPr>
          </a:p>
        </p:txBody>
      </p:sp>
      <p:sp>
        <p:nvSpPr>
          <p:cNvPr id="29701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FFFFFF"/>
                </a:solidFill>
                <a:latin typeface="Arial" pitchFamily="34" charset="0"/>
              </a:rPr>
              <a:t>Wassenaar Arrangement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6639CA7-9A5D-4F74-844B-A6E0134575F2}" type="slidenum">
              <a:rPr lang="en-US" altLang="en-US" sz="1200" smtClean="0">
                <a:solidFill>
                  <a:srgbClr val="FFFFFF"/>
                </a:solidFill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6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WASSENAAR ARRANGEMENT</a:t>
            </a:r>
            <a:br>
              <a:rPr lang="en-GB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</a:br>
            <a:r>
              <a:rPr lang="en-GB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 </a:t>
            </a:r>
            <a:r>
              <a:rPr lang="en-GB" alt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BASIC COMMITMENTS</a:t>
            </a:r>
            <a:endParaRPr lang="en-GB" altLang="en-US" sz="2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84313"/>
            <a:ext cx="7848600" cy="4641850"/>
          </a:xfrm>
        </p:spPr>
        <p:txBody>
          <a:bodyPr rtlCol="0">
            <a:normAutofit/>
          </a:bodyPr>
          <a:lstStyle/>
          <a:p>
            <a:pPr lvl="1" indent="-742950" eaLnBrk="1" fontAlgn="auto" hangingPunct="1">
              <a:spcAft>
                <a:spcPts val="0"/>
              </a:spcAft>
              <a:defRPr/>
            </a:pPr>
            <a:endParaRPr lang="en-GB" dirty="0" smtClean="0">
              <a:latin typeface="Helvetica" pitchFamily="34" charset="0"/>
            </a:endParaRPr>
          </a:p>
          <a:p>
            <a:pPr marL="720725" lvl="1" indent="0" eaLnBrk="1" fontAlgn="auto" hangingPunct="1">
              <a:spcAft>
                <a:spcPts val="0"/>
              </a:spcAft>
              <a:buClr>
                <a:srgbClr val="FFC000"/>
              </a:buClr>
              <a:buNone/>
              <a:defRPr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 Participating States undertake to:</a:t>
            </a:r>
          </a:p>
          <a:p>
            <a:pPr marL="720725" lvl="1" indent="0" eaLnBrk="1" fontAlgn="auto" hangingPunct="1">
              <a:spcAft>
                <a:spcPts val="0"/>
              </a:spcAft>
              <a:buClr>
                <a:srgbClr val="FFC000"/>
              </a:buClr>
              <a:buNone/>
              <a:defRPr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177925" lvl="1" indent="-457200"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Apply fully effective export controls at the national level based on the collectively agreed WA Munitions and Dual-Use Control Lists</a:t>
            </a:r>
          </a:p>
          <a:p>
            <a:pPr marL="1177925" lvl="1" indent="-457200"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177925" lvl="1" indent="-457200"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Report to WA partners on a regular basis on transfers of conventional arms and sensitive dual-use items and all dual-use </a:t>
            </a:r>
            <a:r>
              <a:rPr lang="en-GB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transfer denials</a:t>
            </a: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lvl="1" indent="-7429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GB" dirty="0" smtClean="0">
              <a:latin typeface="Helvetic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>
              <a:latin typeface="Helvetica" pitchFamily="34" charset="0"/>
            </a:endParaRP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488F17-863B-4D61-9CB4-EF7CCAB09097}" type="slidenum">
              <a:rPr lang="en-US" altLang="en-US" sz="1200" smtClean="0">
                <a:solidFill>
                  <a:srgbClr val="FFFFFF"/>
                </a:solidFill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0725" name="Footer Placeholder 1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138414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7595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</a:rPr>
              <a:t>WASSENAAR ARRANGEMENT </a:t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504020202030204" pitchFamily="34" charset="0"/>
              </a:rPr>
              <a:t>CURRENTLY 41 PARTICIPATING STATES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>
              <a:buFont typeface="Wingdings" pitchFamily="2" charset="2"/>
              <a:buNone/>
            </a:pPr>
            <a:fld id="{4E79010B-D2DF-4DFA-8004-1FF596575F69}" type="slidenum">
              <a:rPr lang="en-US" altLang="en-US" sz="1200" smtClean="0">
                <a:latin typeface="Arial" pitchFamily="34" charset="0"/>
                <a:cs typeface="Arial" pitchFamily="34" charset="0"/>
              </a:rPr>
              <a:pPr algn="r">
                <a:buFont typeface="Wingdings" pitchFamily="2" charset="2"/>
                <a:buNone/>
              </a:pPr>
              <a:t>4</a:t>
            </a:fld>
            <a:endParaRPr lang="en-US" altLang="en-US" sz="1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Footer Placeholder 1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sz="1200" smtClean="0">
                <a:latin typeface="Arial" pitchFamily="34" charset="0"/>
              </a:rPr>
              <a:t>Wassenaar</a:t>
            </a:r>
            <a:r>
              <a:rPr lang="en-US" altLang="en-US" sz="1200" smtClean="0">
                <a:latin typeface="Arial" pitchFamily="34" charset="0"/>
                <a:cs typeface="Arial" pitchFamily="34" charset="0"/>
              </a:rPr>
              <a:t> Arrangement</a:t>
            </a:r>
          </a:p>
        </p:txBody>
      </p:sp>
    </p:spTree>
    <p:extLst>
      <p:ext uri="{BB962C8B-B14F-4D97-AF65-F5344CB8AC3E}">
        <p14:creationId xmlns:p14="http://schemas.microsoft.com/office/powerpoint/2010/main" val="835467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7399338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WHERE DOES THE </a:t>
            </a:r>
          </a:p>
          <a:p>
            <a:pPr algn="ctr">
              <a:buClrTx/>
              <a:buSzTx/>
              <a:buFontTx/>
              <a:buNone/>
            </a:pPr>
            <a:r>
              <a:rPr lang="en-GB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 ARRANGEMENT FIT?</a:t>
            </a:r>
          </a:p>
        </p:txBody>
      </p:sp>
      <p:pic>
        <p:nvPicPr>
          <p:cNvPr id="32771" name="Picture 3" descr="other_reg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893175" cy="4089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50825" y="3141663"/>
            <a:ext cx="4249738" cy="15462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itchFamily="34" charset="0"/>
              </a:rPr>
              <a:t>WA: Wassenaar Arrangement </a:t>
            </a:r>
            <a:r>
              <a:rPr lang="en-US" altLang="en-US" sz="1400" b="0">
                <a:solidFill>
                  <a:srgbClr val="FF0000"/>
                </a:solidFill>
                <a:latin typeface="Arial" pitchFamily="34" charset="0"/>
              </a:rPr>
              <a:t>(Conventional)</a:t>
            </a:r>
            <a:endParaRPr lang="en-US" altLang="en-US" sz="1400">
              <a:solidFill>
                <a:srgbClr val="FF0000"/>
              </a:solidFill>
              <a:latin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FF0000"/>
              </a:solidFill>
              <a:latin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AG: Australia Group </a:t>
            </a:r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(Chemical &amp; Biological)</a:t>
            </a:r>
            <a:endParaRPr lang="en-US" altLang="en-US" sz="1200">
              <a:solidFill>
                <a:srgbClr val="000000"/>
              </a:solidFill>
              <a:latin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MTCR: Missile Technology Control Regime </a:t>
            </a:r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(Missiles)</a:t>
            </a:r>
            <a:endParaRPr lang="en-US" altLang="en-US" sz="1200">
              <a:solidFill>
                <a:srgbClr val="000000"/>
              </a:solidFill>
              <a:latin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NSG: Nuclear Suppliers Group</a:t>
            </a:r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 (Nuclear)</a:t>
            </a:r>
            <a:endParaRPr lang="en-US" altLang="en-US" sz="1200">
              <a:solidFill>
                <a:srgbClr val="000000"/>
              </a:solidFill>
              <a:latin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ZC: Zangger Committee</a:t>
            </a:r>
            <a:r>
              <a:rPr lang="en-US" altLang="en-US" sz="1200" b="0">
                <a:solidFill>
                  <a:srgbClr val="000000"/>
                </a:solidFill>
                <a:latin typeface="Arial" pitchFamily="34" charset="0"/>
              </a:rPr>
              <a:t> (Nuclear)</a:t>
            </a:r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995738" y="2133600"/>
            <a:ext cx="1800225" cy="431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itchFamily="34" charset="0"/>
              </a:rPr>
              <a:t>Conventional arms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itchFamily="34" charset="0"/>
              </a:rPr>
              <a:t>&amp; related goods &amp; technologies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667625" y="5157788"/>
            <a:ext cx="1406525" cy="5032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itchFamily="34" charset="0"/>
              </a:rPr>
              <a:t>WMD and their means of delivery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380288" y="5373688"/>
            <a:ext cx="287337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27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  <p:sp>
        <p:nvSpPr>
          <p:cNvPr id="327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A5E3D95-E56F-42EB-93B9-F5588DA8547C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WASSENAAR ARRANGEMENT</a:t>
            </a:r>
            <a:r>
              <a:rPr lang="en-GB" altLang="en-US" sz="2800" dirty="0" smtClean="0">
                <a:solidFill>
                  <a:srgbClr val="FFC000"/>
                </a:solidFill>
                <a:latin typeface="Helv" charset="0"/>
              </a:rPr>
              <a:t/>
            </a:r>
            <a:br>
              <a:rPr lang="en-GB" altLang="en-US" sz="2800" dirty="0" smtClean="0">
                <a:solidFill>
                  <a:srgbClr val="FFC000"/>
                </a:solidFill>
                <a:latin typeface="Helv" charset="0"/>
              </a:rPr>
            </a:br>
            <a:r>
              <a:rPr lang="en-GB" altLang="en-US" sz="2800" dirty="0" smtClean="0">
                <a:solidFill>
                  <a:srgbClr val="FFC000"/>
                </a:solidFill>
                <a:latin typeface="Helv" charset="0"/>
              </a:rPr>
              <a:t> </a:t>
            </a:r>
            <a:endParaRPr lang="en-GB" altLang="en-US" sz="2600" dirty="0" smtClean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84313"/>
            <a:ext cx="7848600" cy="4641850"/>
          </a:xfrm>
        </p:spPr>
        <p:txBody>
          <a:bodyPr rtlCol="0">
            <a:normAutofit/>
          </a:bodyPr>
          <a:lstStyle/>
          <a:p>
            <a:pPr marL="457200" lvl="1"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 Collective Work</a:t>
            </a:r>
          </a:p>
          <a:p>
            <a:pPr marL="457200" lvl="1"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720725" lvl="1" indent="-269875" eaLnBrk="1" fontAlgn="auto" hangingPunct="1">
              <a:spcAft>
                <a:spcPts val="0"/>
              </a:spcAft>
              <a:buClr>
                <a:srgbClr val="FF9900"/>
              </a:buClr>
              <a:buSzPct val="100000"/>
              <a:buFont typeface="Wingdings" pitchFamily="2" charset="2"/>
              <a:buChar char="§"/>
              <a:defRPr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Munitions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and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Dual-Use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Export Control Lists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720725" lvl="1" indent="-269875" eaLnBrk="1" fontAlgn="auto" hangingPunct="1">
              <a:spcAft>
                <a:spcPts val="0"/>
              </a:spcAft>
              <a:buClr>
                <a:srgbClr val="FF9900"/>
              </a:buClr>
              <a:buSzPct val="100000"/>
              <a:buFont typeface="Wingdings" pitchFamily="2" charset="2"/>
              <a:buChar char="§"/>
              <a:defRPr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General and Specific Information Exchange</a:t>
            </a:r>
          </a:p>
          <a:p>
            <a:pPr marL="720725" lvl="1" indent="-269875" eaLnBrk="1" fontAlgn="auto" hangingPunct="1">
              <a:spcAft>
                <a:spcPts val="0"/>
              </a:spcAft>
              <a:buClr>
                <a:srgbClr val="FF9900"/>
              </a:buClr>
              <a:buSzPct val="100000"/>
              <a:buFont typeface="Wingdings" pitchFamily="2" charset="2"/>
              <a:buChar char="§"/>
              <a:defRPr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Best Practices, Elements and Procedures </a:t>
            </a:r>
          </a:p>
          <a:p>
            <a:pPr marL="0"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GB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National Implementation</a:t>
            </a:r>
            <a:endParaRPr lang="en-GB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lvl="1" indent="-742950" eaLnBrk="1" fontAlgn="auto" hangingPunct="1">
              <a:spcAft>
                <a:spcPts val="0"/>
              </a:spcAft>
              <a:defRPr/>
            </a:pPr>
            <a:endParaRPr lang="en-GB" dirty="0" smtClean="0">
              <a:latin typeface="Helvetica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>
              <a:latin typeface="Helvetica" pitchFamily="34" charset="0"/>
            </a:endParaRP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2C76A89-AD36-44DB-9239-4587535203F6}" type="slidenum">
              <a:rPr lang="en-US" altLang="en-US" sz="1200" smtClean="0">
                <a:solidFill>
                  <a:srgbClr val="FFFFFF"/>
                </a:solidFill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4821" name="Footer Placeholder 1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  <p:sp>
        <p:nvSpPr>
          <p:cNvPr id="6" name="AutoShape 39"/>
          <p:cNvSpPr>
            <a:spLocks noChangeArrowheads="1"/>
          </p:cNvSpPr>
          <p:nvPr/>
        </p:nvSpPr>
        <p:spPr bwMode="auto">
          <a:xfrm rot="5400000">
            <a:off x="4066381" y="4553744"/>
            <a:ext cx="72866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73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65863"/>
            <a:ext cx="2133600" cy="476250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8F8D50-03A8-4EB2-9209-4714A6C16F29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35846" name="Footer Placeholder 2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  <p:sp>
        <p:nvSpPr>
          <p:cNvPr id="34819" name="Text Box 1028"/>
          <p:cNvSpPr txBox="1">
            <a:spLocks noChangeArrowheads="1"/>
          </p:cNvSpPr>
          <p:nvPr/>
        </p:nvSpPr>
        <p:spPr bwMode="auto">
          <a:xfrm>
            <a:off x="1946275" y="333375"/>
            <a:ext cx="55435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WASSENAAR ARRANGEMENT </a:t>
            </a:r>
            <a:r>
              <a:rPr lang="en-GB" alt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CONTROL LISTS</a:t>
            </a:r>
            <a:endParaRPr lang="en-GB" altLang="en-US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5844" name="Text Box 1036"/>
          <p:cNvSpPr txBox="1">
            <a:spLocks noChangeArrowheads="1"/>
          </p:cNvSpPr>
          <p:nvPr/>
        </p:nvSpPr>
        <p:spPr bwMode="auto">
          <a:xfrm>
            <a:off x="1258888" y="1989138"/>
            <a:ext cx="6624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0">
              <a:latin typeface="Times New Roman" pitchFamily="18" charset="0"/>
            </a:endParaRPr>
          </a:p>
        </p:txBody>
      </p:sp>
      <p:sp>
        <p:nvSpPr>
          <p:cNvPr id="33797" name="Text Box 1039"/>
          <p:cNvSpPr txBox="1">
            <a:spLocks noChangeArrowheads="1"/>
          </p:cNvSpPr>
          <p:nvPr/>
        </p:nvSpPr>
        <p:spPr bwMode="auto">
          <a:xfrm>
            <a:off x="322263" y="1412875"/>
            <a:ext cx="8497887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1200150" indent="-4572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>
                <a:tab pos="365125" algn="l"/>
              </a:tabLst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1081088" indent="-630238" eaLnBrk="1" hangingPunct="1">
              <a:lnSpc>
                <a:spcPct val="15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  <a:tabLst>
                <a:tab pos="360363" algn="l"/>
              </a:tabLst>
              <a:defRPr/>
            </a:pPr>
            <a:r>
              <a:rPr lang="en-GB" alt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Munitions List (approx. 300 entries in 22 categories):</a:t>
            </a:r>
          </a:p>
          <a:p>
            <a:pPr marL="1430338" lvl="2" indent="-349250" eaLnBrk="1" hangingPunct="1"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lang="en-GB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</a:t>
            </a:r>
            <a:r>
              <a:rPr lang="en-GB" alt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ncluding ammunition, parts and components, production equipment, technology, software</a:t>
            </a:r>
            <a:endParaRPr lang="en-GB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1081088" indent="-630238" eaLnBrk="1" hangingPunct="1">
              <a:spcBef>
                <a:spcPts val="2400"/>
              </a:spcBef>
              <a:buClr>
                <a:srgbClr val="FFC000"/>
              </a:buClr>
              <a:buSzPct val="100000"/>
              <a:buFont typeface="Wingdings" pitchFamily="2" charset="2"/>
              <a:buChar char="§"/>
              <a:tabLst>
                <a:tab pos="1081088" algn="l"/>
              </a:tabLst>
              <a:defRPr/>
            </a:pPr>
            <a:r>
              <a:rPr lang="en-GB" alt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Dual-Use List (over 1,000 entries in 9 categories):</a:t>
            </a:r>
          </a:p>
          <a:p>
            <a:pPr marL="1081088" lvl="2" indent="349250" eaLnBrk="1" hangingPunct="1">
              <a:spcBef>
                <a:spcPts val="18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r>
              <a:rPr lang="en-GB" alt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Sensitive List (170 entries)</a:t>
            </a:r>
          </a:p>
          <a:p>
            <a:pPr marL="1430338" lvl="2" indent="-349250" eaLnBrk="1" hangingPunct="1">
              <a:spcBef>
                <a:spcPts val="1200"/>
              </a:spcBef>
              <a:buClr>
                <a:srgbClr val="FFC000"/>
              </a:buClr>
              <a:buFont typeface="Wingdings" pitchFamily="2" charset="2"/>
              <a:buChar char="§"/>
              <a:tabLst>
                <a:tab pos="450850" algn="l"/>
                <a:tab pos="1430338" algn="l"/>
              </a:tabLst>
              <a:defRPr/>
            </a:pPr>
            <a:r>
              <a:rPr lang="en-GB" alt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Very Sensitive List (80 entries)</a:t>
            </a:r>
          </a:p>
          <a:p>
            <a:pPr marL="450850" lvl="2" indent="0" algn="ctr" eaLnBrk="1" hangingPunct="1">
              <a:spcBef>
                <a:spcPts val="1200"/>
              </a:spcBef>
              <a:buClr>
                <a:srgbClr val="FFC000"/>
              </a:buClr>
              <a:buFont typeface="Wingdings" pitchFamily="2" charset="2"/>
              <a:buNone/>
              <a:tabLst>
                <a:tab pos="450850" algn="l"/>
                <a:tab pos="720725" algn="l"/>
              </a:tabLst>
              <a:defRPr/>
            </a:pPr>
            <a:r>
              <a:rPr lang="en-GB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" charset="0"/>
              </a:rPr>
              <a:t>* * * * * * * *</a:t>
            </a:r>
          </a:p>
          <a:p>
            <a:pPr marL="1081088" eaLnBrk="1" hangingPunct="1">
              <a:buFont typeface="Wingdings" pitchFamily="2" charset="2"/>
              <a:buNone/>
              <a:tabLst/>
              <a:defRPr/>
            </a:pPr>
            <a:r>
              <a:rPr lang="en-GB" alt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Non-listed dual-use exports are also controlled in certain circumstances (“catch-all”)  </a:t>
            </a:r>
            <a:endParaRPr lang="en-GB" alt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5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 ARRANGEMENT</a:t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TRANSPARENCY MEASURES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229600" cy="4033837"/>
          </a:xfrm>
        </p:spPr>
        <p:txBody>
          <a:bodyPr/>
          <a:lstStyle/>
          <a:p>
            <a:pPr marL="457200" lvl="1" indent="0" eaLnBrk="1" hangingPunct="1">
              <a:spcBef>
                <a:spcPts val="12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dirty="0" smtClean="0">
              <a:solidFill>
                <a:srgbClr val="FFC000"/>
              </a:solidFill>
              <a:latin typeface="Helvetica" pitchFamily="34" charset="0"/>
            </a:endParaRPr>
          </a:p>
          <a:p>
            <a:pPr marL="457200" lvl="1" indent="0" eaLnBrk="1" hangingPunct="1">
              <a:spcBef>
                <a:spcPts val="12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General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Information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Exchange:</a:t>
            </a:r>
          </a:p>
          <a:p>
            <a:pPr marL="1609725" lvl="1" indent="-528638" eaLnBrk="1" hangingPunct="1">
              <a:spcBef>
                <a:spcPts val="30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Regional Views</a:t>
            </a:r>
          </a:p>
          <a:p>
            <a:pPr marL="1609725" lvl="1" indent="-528638" eaLnBrk="1" hangingPunct="1">
              <a:spcBef>
                <a:spcPts val="180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Discussion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transfer risks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and concerns, e.g.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2511425" lvl="3" indent="-450850" eaLnBrk="1" hangingPunct="1"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tabLst>
                <a:tab pos="2241550" algn="l"/>
              </a:tabLst>
              <a:defRPr/>
            </a:pP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 Suspicious acquisition/brokering activities</a:t>
            </a:r>
          </a:p>
          <a:p>
            <a:pPr marL="2511425" lvl="3" indent="-450850" eaLnBrk="1" hangingPunct="1"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tabLst>
                <a:tab pos="2241550" algn="l"/>
              </a:tabLst>
              <a:defRPr/>
            </a:pP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 Projects and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programmes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of concern</a:t>
            </a:r>
          </a:p>
          <a:p>
            <a:pPr marL="2511425" lvl="3" indent="-450850" eaLnBrk="1" hangingPunct="1"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§"/>
              <a:tabLst>
                <a:tab pos="2241550" algn="l"/>
              </a:tabLst>
              <a:defRPr/>
            </a:pP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-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 Diversion activities</a:t>
            </a:r>
          </a:p>
          <a:p>
            <a:pPr marL="457200" lvl="1" indent="0" eaLnBrk="1" hangingPunct="1">
              <a:spcBef>
                <a:spcPts val="12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b="1" dirty="0" smtClean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2EF3F89-CF42-48DE-AE10-A7BFB1D021CB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36869" name="Footer Placeholder 2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1873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WASSENAAR ARRANGEMENT</a:t>
            </a:r>
            <a:b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</a:b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TRANSPARENCY MEASURES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362950" cy="4464050"/>
          </a:xfrm>
        </p:spPr>
        <p:txBody>
          <a:bodyPr/>
          <a:lstStyle/>
          <a:p>
            <a:pPr marL="457200" lvl="1" indent="0" eaLnBrk="1" hangingPunct="1">
              <a:buClr>
                <a:srgbClr val="FFC000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Specific Information Exchange:</a:t>
            </a:r>
          </a:p>
          <a:p>
            <a:pPr marL="1519238" lvl="1" indent="-438150" eaLnBrk="1" hangingPunct="1">
              <a:spcBef>
                <a:spcPts val="24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Semi-annual reporting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of certain transfers and denials to non-WA members</a:t>
            </a:r>
          </a:p>
          <a:p>
            <a:pPr marL="1519238" lvl="1" indent="-438150" eaLnBrk="1" hangingPunct="1">
              <a:spcBef>
                <a:spcPts val="12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8 categories of arms transfers</a:t>
            </a:r>
          </a:p>
          <a:p>
            <a:pPr marL="1519238" lvl="1" indent="-438150" eaLnBrk="1" hangingPunct="1">
              <a:spcBef>
                <a:spcPts val="12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Sensitive dual-use transfers</a:t>
            </a:r>
          </a:p>
          <a:p>
            <a:pPr marL="1519238" lvl="1" indent="-438150" eaLnBrk="1" hangingPunct="1">
              <a:spcBef>
                <a:spcPts val="12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All dual-use denials</a:t>
            </a:r>
          </a:p>
          <a:p>
            <a:pPr lvl="1" eaLnBrk="1" hangingPunct="1">
              <a:spcBef>
                <a:spcPts val="1200"/>
              </a:spcBef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  <a:p>
            <a:pPr marL="450850" lvl="1" indent="0" eaLnBrk="1" hangingPunct="1">
              <a:spcBef>
                <a:spcPts val="1200"/>
              </a:spcBef>
              <a:buClr>
                <a:srgbClr val="FFC000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WAIS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– secure electronic communications netwo</a:t>
            </a:r>
            <a:r>
              <a:rPr lang="en-US" sz="2400" dirty="0" smtClean="0">
                <a:latin typeface="Helvetica" pitchFamily="34" charset="0"/>
              </a:rPr>
              <a:t>rk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28E6703-DE50-465F-8F63-DDC971FBF4F7}" type="slidenum">
              <a:rPr lang="en-US" altLang="en-US" sz="1200" smtClean="0">
                <a:latin typeface="Arial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" pitchFamily="34" charset="0"/>
            </a:endParaRPr>
          </a:p>
        </p:txBody>
      </p:sp>
      <p:sp>
        <p:nvSpPr>
          <p:cNvPr id="37893" name="Footer Placeholder 2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itchFamily="34" charset="0"/>
              </a:rPr>
              <a:t>Wassenaar Arrangement</a:t>
            </a:r>
          </a:p>
        </p:txBody>
      </p:sp>
    </p:spTree>
    <p:extLst>
      <p:ext uri="{BB962C8B-B14F-4D97-AF65-F5344CB8AC3E}">
        <p14:creationId xmlns:p14="http://schemas.microsoft.com/office/powerpoint/2010/main" val="2451958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567B96A872E43A632520B16F972F8" ma:contentTypeVersion="0" ma:contentTypeDescription="Create a new document." ma:contentTypeScope="" ma:versionID="ea1d5906cdf149af23e9cbbb284670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E5BF6B-70E0-45FC-8A76-9FCA36329F87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A834F7-8422-4D2D-912B-E3CDC6A423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CE5C3D-D213-4FCB-BC11-2B39AE304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538</Words>
  <Application>Microsoft Office PowerPoint</Application>
  <PresentationFormat>On-screen Show (4:3)</PresentationFormat>
  <Paragraphs>127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Garamond</vt:lpstr>
      <vt:lpstr>Helv</vt:lpstr>
      <vt:lpstr>Helvetica</vt:lpstr>
      <vt:lpstr>Times New Roman</vt:lpstr>
      <vt:lpstr>Wingdings</vt:lpstr>
      <vt:lpstr>Stream</vt:lpstr>
      <vt:lpstr>PowerPoint Presentation</vt:lpstr>
      <vt:lpstr>PowerPoint Presentation</vt:lpstr>
      <vt:lpstr>WASSENAAR ARRANGEMENT  BASIC COMMITMENTS</vt:lpstr>
      <vt:lpstr>WASSENAAR ARRANGEMENT  CURRENTLY 41 PARTICIPATING STATES</vt:lpstr>
      <vt:lpstr>PowerPoint Presentation</vt:lpstr>
      <vt:lpstr>WASSENAAR ARRANGEMENT  </vt:lpstr>
      <vt:lpstr>PowerPoint Presentation</vt:lpstr>
      <vt:lpstr>WASSENAAR ARRANGEMENT TRANSPARENCY MEASURES</vt:lpstr>
      <vt:lpstr>WASSENAAR ARRANGEMENT TRANSPARENCY MEASURES</vt:lpstr>
      <vt:lpstr> WASSENAAR ARRANGEMENT  BEST PRACTICES, ELEMENTS AND PROCEDURES</vt:lpstr>
      <vt:lpstr>WASSENAAR ARRANGEMENT  OUTREACH </vt:lpstr>
      <vt:lpstr>WASSENAAR ARRANGEMENT &amp; ARMS TRADE TREATY (ATT)</vt:lpstr>
      <vt:lpstr>WASSENAAR ARRANGEMENT OTHER WORK IN 2016</vt:lpstr>
      <vt:lpstr>www.wassenaar.org</vt:lpstr>
      <vt:lpstr>PowerPoint Presentation</vt:lpstr>
    </vt:vector>
  </TitlesOfParts>
  <Company>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Griffiths</dc:creator>
  <cp:lastModifiedBy>Mark LIN (CUSTOMS)</cp:lastModifiedBy>
  <cp:revision>18</cp:revision>
  <cp:lastPrinted>2017-07-06T07:34:14Z</cp:lastPrinted>
  <dcterms:created xsi:type="dcterms:W3CDTF">2016-06-26T14:26:48Z</dcterms:created>
  <dcterms:modified xsi:type="dcterms:W3CDTF">2019-01-29T11:07:09Z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0x0101003CA567B96A872E43A632520B16F972F8</vt:lpwstr>
  </property>
</Properties>
</file>