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7" r:id="rId6"/>
    <p:sldMasterId id="2147483699" r:id="rId7"/>
    <p:sldMasterId id="2147483711" r:id="rId8"/>
  </p:sldMasterIdLst>
  <p:notesMasterIdLst>
    <p:notesMasterId r:id="rId25"/>
  </p:notesMasterIdLst>
  <p:sldIdLst>
    <p:sldId id="257" r:id="rId9"/>
    <p:sldId id="269" r:id="rId10"/>
    <p:sldId id="270" r:id="rId11"/>
    <p:sldId id="259" r:id="rId12"/>
    <p:sldId id="281" r:id="rId13"/>
    <p:sldId id="273" r:id="rId14"/>
    <p:sldId id="274" r:id="rId15"/>
    <p:sldId id="265" r:id="rId16"/>
    <p:sldId id="275" r:id="rId17"/>
    <p:sldId id="272" r:id="rId18"/>
    <p:sldId id="282" r:id="rId19"/>
    <p:sldId id="283" r:id="rId20"/>
    <p:sldId id="276" r:id="rId21"/>
    <p:sldId id="277" r:id="rId22"/>
    <p:sldId id="278" r:id="rId23"/>
    <p:sldId id="271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08"/>
    <p:restoredTop sz="94629" autoAdjust="0"/>
  </p:normalViewPr>
  <p:slideViewPr>
    <p:cSldViewPr>
      <p:cViewPr varScale="1">
        <p:scale>
          <a:sx n="77" d="100"/>
          <a:sy n="77" d="100"/>
        </p:scale>
        <p:origin x="5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C70-016E-447C-9410-D690E0003EB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88E-87CF-4658-8AB7-D388FB85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32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17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89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69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</p:grpSp>
      <p:sp>
        <p:nvSpPr>
          <p:cNvPr id="35533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60350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534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26368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920C7-30AB-424E-B60B-3951012864EE}" type="datetime1">
              <a:rPr lang="en-US" smtClean="0"/>
              <a:t>1/29/2019</a:t>
            </a:fld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3C9878-B8F1-C347-967A-2FEE049AD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3834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BBDB5-98A4-8A47-B1ED-7B84E51F90F8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B3EC9-B3DE-D348-923D-63B58D7091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19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D712-344C-2A48-B16E-F830AF1D8835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0B94E-FB09-564D-B1D0-6EE24E7002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64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79F42-942C-BF48-B60E-ADCA6F2B41E1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242FF-C9B1-A64E-9A56-1CF0D113F2C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23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4DF88-9728-B447-AF97-8D23BFE6519F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C879C-8FF6-A244-B4AE-061378B822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7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8B14-D592-CA4F-8EAE-92269D47ACB2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38845-2B6A-F645-B8C3-0BF2998A2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74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434C4-42CC-8B4A-820C-C2C3792FA224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91AD-2CB0-3948-8611-BBB7726C0A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01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995C-4C6A-8143-9112-F137FB29F95A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8D1FF-49F0-824A-944D-8BEC162F2D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26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07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DC3E-5F2B-F54A-B27B-D3498A5E5062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7DE0A-51F7-DA4D-BAB9-02924EC309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56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BFFA-BBE1-C74A-90CC-E5E8E9C432B7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32039-A096-0143-8E9A-5D0E596F85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00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1B541-49DF-8748-82B5-3A5454CFF4C9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4A395-B2ED-FD42-92EA-433E678E49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37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EFD92-7A22-434F-9BAE-842DC546DF7D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756AA-D7B1-0749-8544-8DE14C2D62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9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3629-606F-1B4C-AC88-B266F291EFCF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561F7-66D5-1749-BAE4-864E5F87D7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537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F4E53-F771-ED4F-B1C5-E611BCA03690}" type="datetime1">
              <a:rPr lang="en-US" smtClean="0"/>
              <a:t>1/29/2019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19207-DBDD-CF49-B238-CA519FACEB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61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08DEF39A-E951-FD4D-B146-0115DC8BDA5B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AC454A68-E7EB-2245-AF01-4DB72242CD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047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1B94B81D-B33B-1845-9737-79321866D00B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16858762-1A94-DB41-853F-9A0220C44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26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853F8BFD-DF8A-DE46-834F-8BEBCD01F129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E37AAB3B-6795-2843-9049-3BBE5AFAA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941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62349129-0ACF-4045-95B5-20B430AD2AB1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134C09B6-DC3A-A04D-AAFB-93AF0D9C6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4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485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E3718EF7-51E3-0A45-900A-0E8289B1B196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4B341B0B-F6AD-4646-AECB-4E4AB2D81A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76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45516C68-AE80-2840-BECC-34BBB54E3DAF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D45F66C6-C86C-A34A-89BF-0508E2B5C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43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90C001DC-2A82-434C-B592-77EAC041D9DE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B8FF5731-15F0-8547-94D8-8EC3A9817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608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32F20B12-B8B8-594B-B914-78645DFE0C91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24E90D07-73A2-A743-B682-6A1CCEDDA8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1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2FACAFDB-BEC6-F24A-8670-796ED28B9D2C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34506EA9-69BD-6E43-82AB-2699C34BC1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01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8E8E3DAE-FF81-C141-9C5C-326C795C2CA3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CEE3D3F7-302A-3440-A5B3-4A915394B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97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BDA71CD9-955C-DA46-97C0-BADB0E13F037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6A265194-1DEC-6D48-AC13-04ECF0F2E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071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1A482FE4-5060-8848-85C2-99910B3E3E6F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C57BAD85-B12B-F644-83FB-50F462C88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02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D221AD78-C976-3C40-81C2-69E1630E65A6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C074BE4C-91AA-0344-BC36-F0BC77467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87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E655DA3F-25D5-3248-811E-C711914CDDA1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65395040-6D56-074F-A23E-2AB72EB16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82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588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18BD64B4-CCE3-1C4F-83EC-2C6CB1D8C03D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2BE58F38-2335-1147-BEA8-80BB4864D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2930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EC0F6207-06E0-4743-A190-9362E9606EEE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28A5AD77-82FB-C548-A9FF-8D3DBC5332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666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78E78812-B3F7-E641-9636-8A94EEA557E0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699DAE30-5D8E-2943-984A-F4BF2B1F4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7058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11D20C78-A363-4F44-A394-5FE203731981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38B2C39E-44B7-DF45-96B3-5584BA232D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671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1B5BBCC3-DAE8-0540-858A-B4DE2101E776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3D1DFDF7-B411-5B49-98C4-082C49F21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0506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A6B83265-DA28-004D-B791-B16DB7E6F4F4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B6217DFB-8EAD-AE40-B8C4-3C2275DC3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769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4AF9FFD5-F613-7747-9E76-EBF0886465AA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F8A1F1C4-A36F-2744-B6BE-A17269743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0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fld id="{8F453DE6-AEF8-9C45-953E-3166DA66676D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aramond" charset="0"/>
              </a:defRPr>
            </a:lvl1pPr>
          </a:lstStyle>
          <a:p>
            <a:fld id="{040B625A-6421-1043-BB73-454572F19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58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</p:grpSp>
      <p:sp>
        <p:nvSpPr>
          <p:cNvPr id="35533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60350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534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26368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2F4AB-D964-2C4A-95F8-D02EBE000B7E}" type="datetime1">
              <a:rPr lang="en-US" smtClean="0"/>
              <a:t>1/29/2019</a:t>
            </a:fld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D87071-6DF5-754E-A8C3-604A193B4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85566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D069E-71D4-D34E-AA54-D1522A848CE3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591AF-D399-CA44-B82A-77355FB9BC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36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657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81277-9250-924A-858C-BEDB1B3B9B2C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C9832-301B-224C-AC0D-CDC076C200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267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364A1-F3CE-E74C-B604-B35A01D205CE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1F85A-1748-9948-99EC-BF3C4F2D3B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956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05F2-B157-2444-90E0-D97969FD8369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D2757-5EAD-5A4F-B981-EA0D6277D4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339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4B1B8-65FB-124F-A18B-BE4758D03D6B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E750E-9EEF-4A48-BB71-2FE73DAA68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90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50492-E829-6E49-A511-7D2A10A1D786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18D42-864E-2A42-A376-A502152FF4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004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234D-1235-DC42-9A81-9571E45F4C96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2941C-1509-784B-9371-F62BFA7E9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948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60CE-5F09-364B-A6FE-97237B770B2D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FB910-687C-A64B-8D00-356472111B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232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1E1A2-78E0-444C-BAD2-8BE9367319DC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68D56-3585-8241-9287-E61C7D4A68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0572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0D6F3-88E6-144E-A0F6-9724EFF99914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EAE3F-D067-FB47-9BD5-B8678A6ACA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930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338FC-2124-C141-8095-4A042A0C1E53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A4C3E-F1F7-5042-AFAA-5E6689E30F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0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69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76032-C779-8242-B738-1B39EEAA842F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6347-6145-2E4B-8BCA-92DCA00F48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313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9AC1-B26E-F449-A396-D26EB55734EA}" type="datetime1">
              <a:rPr lang="en-US" smtClean="0"/>
              <a:t>1/29/2019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6A256-3778-084B-9836-FBFEF3990B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45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02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96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16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effectLst/>
                <a:latin typeface="Times New Roman" pitchFamily="18" charset="0"/>
              </a:defRPr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Times New Roman" charset="0"/>
              </a:defRPr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8FCB4F1B-A9B7-404A-A67C-1E15CA040FC3}" type="datetime1">
              <a:rPr lang="en-US" smtClean="0"/>
              <a:t>1/29/2019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C8085E17-D3D1-044F-8D18-FC2E866174B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6" name="Group 5"/>
            <p:cNvGrpSpPr>
              <a:grpSpLocks/>
            </p:cNvGrpSpPr>
            <p:nvPr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431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</p:grpSp>
        <p:sp>
          <p:nvSpPr>
            <p:cNvPr id="35431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35431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</p:grpSp>
      <p:sp>
        <p:nvSpPr>
          <p:cNvPr id="35431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43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3543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510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>
              <a:defRPr/>
            </a:pPr>
            <a:endParaRPr lang="de-DE" sz="1800" b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080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8542 w 5740"/>
                <a:gd name="T1" fmla="*/ 0 h 4316"/>
                <a:gd name="T2" fmla="*/ 0 w 5740"/>
                <a:gd name="T3" fmla="*/ 0 h 4316"/>
                <a:gd name="T4" fmla="*/ 0 w 5740"/>
                <a:gd name="T5" fmla="*/ 0 h 4316"/>
                <a:gd name="T6" fmla="*/ 8542 w 5740"/>
                <a:gd name="T7" fmla="*/ 0 h 4316"/>
                <a:gd name="T8" fmla="*/ 8542 w 5740"/>
                <a:gd name="T9" fmla="*/ 0 h 4316"/>
                <a:gd name="T10" fmla="*/ 8542 w 5740"/>
                <a:gd name="T11" fmla="*/ 0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1" name="Group 5"/>
            <p:cNvGrpSpPr>
              <a:grpSpLocks/>
            </p:cNvGrpSpPr>
            <p:nvPr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409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3082" name="Group 17"/>
            <p:cNvGrpSpPr>
              <a:grpSpLocks/>
            </p:cNvGrpSpPr>
            <p:nvPr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409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3126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3131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3" name="Group 36"/>
            <p:cNvGrpSpPr>
              <a:grpSpLocks/>
            </p:cNvGrpSpPr>
            <p:nvPr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409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310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3084" name="Group 54"/>
            <p:cNvGrpSpPr>
              <a:grpSpLocks/>
            </p:cNvGrpSpPr>
            <p:nvPr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308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336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336 w 382"/>
                  <a:gd name="T19" fmla="*/ 96 h 96"/>
                  <a:gd name="T20" fmla="*/ 390 w 382"/>
                  <a:gd name="T21" fmla="*/ 90 h 96"/>
                  <a:gd name="T22" fmla="*/ 438 w 382"/>
                  <a:gd name="T23" fmla="*/ 84 h 96"/>
                  <a:gd name="T24" fmla="*/ 479 w 382"/>
                  <a:gd name="T25" fmla="*/ 66 h 96"/>
                  <a:gd name="T26" fmla="*/ 509 w 382"/>
                  <a:gd name="T27" fmla="*/ 42 h 96"/>
                  <a:gd name="T28" fmla="*/ 503 w 382"/>
                  <a:gd name="T29" fmla="*/ 42 h 96"/>
                  <a:gd name="T30" fmla="*/ 473 w 382"/>
                  <a:gd name="T31" fmla="*/ 66 h 96"/>
                  <a:gd name="T32" fmla="*/ 432 w 382"/>
                  <a:gd name="T33" fmla="*/ 78 h 96"/>
                  <a:gd name="T34" fmla="*/ 390 w 382"/>
                  <a:gd name="T35" fmla="*/ 90 h 96"/>
                  <a:gd name="T36" fmla="*/ 336 w 382"/>
                  <a:gd name="T37" fmla="*/ 96 h 96"/>
                  <a:gd name="T38" fmla="*/ 336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246 w 185"/>
                  <a:gd name="T5" fmla="*/ 36 h 210"/>
                  <a:gd name="T6" fmla="*/ 286 w 185"/>
                  <a:gd name="T7" fmla="*/ 72 h 210"/>
                  <a:gd name="T8" fmla="*/ 298 w 185"/>
                  <a:gd name="T9" fmla="*/ 90 h 210"/>
                  <a:gd name="T10" fmla="*/ 310 w 185"/>
                  <a:gd name="T11" fmla="*/ 114 h 210"/>
                  <a:gd name="T12" fmla="*/ 298 w 185"/>
                  <a:gd name="T13" fmla="*/ 138 h 210"/>
                  <a:gd name="T14" fmla="*/ 276 w 185"/>
                  <a:gd name="T15" fmla="*/ 162 h 210"/>
                  <a:gd name="T16" fmla="*/ 246 w 185"/>
                  <a:gd name="T17" fmla="*/ 180 h 210"/>
                  <a:gd name="T18" fmla="*/ 90 w 185"/>
                  <a:gd name="T19" fmla="*/ 198 h 210"/>
                  <a:gd name="T20" fmla="*/ 223 w 185"/>
                  <a:gd name="T21" fmla="*/ 210 h 210"/>
                  <a:gd name="T22" fmla="*/ 258 w 185"/>
                  <a:gd name="T23" fmla="*/ 192 h 210"/>
                  <a:gd name="T24" fmla="*/ 298 w 185"/>
                  <a:gd name="T25" fmla="*/ 168 h 210"/>
                  <a:gd name="T26" fmla="*/ 334 w 185"/>
                  <a:gd name="T27" fmla="*/ 144 h 210"/>
                  <a:gd name="T28" fmla="*/ 346 w 185"/>
                  <a:gd name="T29" fmla="*/ 114 h 210"/>
                  <a:gd name="T30" fmla="*/ 334 w 185"/>
                  <a:gd name="T31" fmla="*/ 90 h 210"/>
                  <a:gd name="T32" fmla="*/ 322 w 185"/>
                  <a:gd name="T33" fmla="*/ 66 h 210"/>
                  <a:gd name="T34" fmla="*/ 286 w 185"/>
                  <a:gd name="T35" fmla="*/ 48 h 210"/>
                  <a:gd name="T36" fmla="*/ 258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093" name="Oval 63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094" name="Oval 64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095" name="Oval 65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096" name="Oval 66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  <p:sp>
        <p:nvSpPr>
          <p:cNvPr id="410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2350EF36-F644-454D-BE60-5DF4AD0DA646}" type="datetime1">
              <a:rPr lang="en-US" smtClean="0"/>
              <a:t>1/29/2019</a:t>
            </a:fld>
            <a:endParaRPr lang="en-US"/>
          </a:p>
        </p:txBody>
      </p:sp>
      <p:sp>
        <p:nvSpPr>
          <p:cNvPr id="410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410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BCB74B5-F720-7A4C-804B-5EEE7120361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72" descr="WA Logo - Web site - 07-0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17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>
              <a:defRPr/>
            </a:pPr>
            <a:endParaRPr lang="de-DE" sz="1800" b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410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8515 w 5740"/>
                <a:gd name="T1" fmla="*/ 0 h 4316"/>
                <a:gd name="T2" fmla="*/ 0 w 5740"/>
                <a:gd name="T3" fmla="*/ 0 h 4316"/>
                <a:gd name="T4" fmla="*/ 0 w 5740"/>
                <a:gd name="T5" fmla="*/ 0 h 4316"/>
                <a:gd name="T6" fmla="*/ 8515 w 5740"/>
                <a:gd name="T7" fmla="*/ 0 h 4316"/>
                <a:gd name="T8" fmla="*/ 8515 w 5740"/>
                <a:gd name="T9" fmla="*/ 0 h 4316"/>
                <a:gd name="T10" fmla="*/ 8515 w 5740"/>
                <a:gd name="T11" fmla="*/ 0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5" name="Group 5"/>
            <p:cNvGrpSpPr>
              <a:grpSpLocks/>
            </p:cNvGrpSpPr>
            <p:nvPr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409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4106" name="Group 17"/>
            <p:cNvGrpSpPr>
              <a:grpSpLocks/>
            </p:cNvGrpSpPr>
            <p:nvPr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409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8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5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5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7" name="Group 36"/>
            <p:cNvGrpSpPr>
              <a:grpSpLocks/>
            </p:cNvGrpSpPr>
            <p:nvPr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409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99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28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eaLnBrk="0" hangingPunct="0">
                  <a:defRPr/>
                </a:pPr>
                <a:endParaRPr lang="de-DE" sz="1800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4108" name="Group 54"/>
            <p:cNvGrpSpPr>
              <a:grpSpLocks/>
            </p:cNvGrpSpPr>
            <p:nvPr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4109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335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335 w 382"/>
                  <a:gd name="T19" fmla="*/ 96 h 96"/>
                  <a:gd name="T20" fmla="*/ 389 w 382"/>
                  <a:gd name="T21" fmla="*/ 90 h 96"/>
                  <a:gd name="T22" fmla="*/ 437 w 382"/>
                  <a:gd name="T23" fmla="*/ 84 h 96"/>
                  <a:gd name="T24" fmla="*/ 478 w 382"/>
                  <a:gd name="T25" fmla="*/ 66 h 96"/>
                  <a:gd name="T26" fmla="*/ 508 w 382"/>
                  <a:gd name="T27" fmla="*/ 42 h 96"/>
                  <a:gd name="T28" fmla="*/ 502 w 382"/>
                  <a:gd name="T29" fmla="*/ 42 h 96"/>
                  <a:gd name="T30" fmla="*/ 472 w 382"/>
                  <a:gd name="T31" fmla="*/ 66 h 96"/>
                  <a:gd name="T32" fmla="*/ 431 w 382"/>
                  <a:gd name="T33" fmla="*/ 78 h 96"/>
                  <a:gd name="T34" fmla="*/ 389 w 382"/>
                  <a:gd name="T35" fmla="*/ 90 h 96"/>
                  <a:gd name="T36" fmla="*/ 335 w 382"/>
                  <a:gd name="T37" fmla="*/ 96 h 96"/>
                  <a:gd name="T38" fmla="*/ 335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245 w 185"/>
                  <a:gd name="T5" fmla="*/ 36 h 210"/>
                  <a:gd name="T6" fmla="*/ 284 w 185"/>
                  <a:gd name="T7" fmla="*/ 72 h 210"/>
                  <a:gd name="T8" fmla="*/ 296 w 185"/>
                  <a:gd name="T9" fmla="*/ 90 h 210"/>
                  <a:gd name="T10" fmla="*/ 308 w 185"/>
                  <a:gd name="T11" fmla="*/ 114 h 210"/>
                  <a:gd name="T12" fmla="*/ 296 w 185"/>
                  <a:gd name="T13" fmla="*/ 138 h 210"/>
                  <a:gd name="T14" fmla="*/ 275 w 185"/>
                  <a:gd name="T15" fmla="*/ 162 h 210"/>
                  <a:gd name="T16" fmla="*/ 245 w 185"/>
                  <a:gd name="T17" fmla="*/ 180 h 210"/>
                  <a:gd name="T18" fmla="*/ 90 w 185"/>
                  <a:gd name="T19" fmla="*/ 198 h 210"/>
                  <a:gd name="T20" fmla="*/ 222 w 185"/>
                  <a:gd name="T21" fmla="*/ 210 h 210"/>
                  <a:gd name="T22" fmla="*/ 257 w 185"/>
                  <a:gd name="T23" fmla="*/ 192 h 210"/>
                  <a:gd name="T24" fmla="*/ 296 w 185"/>
                  <a:gd name="T25" fmla="*/ 168 h 210"/>
                  <a:gd name="T26" fmla="*/ 332 w 185"/>
                  <a:gd name="T27" fmla="*/ 144 h 210"/>
                  <a:gd name="T28" fmla="*/ 344 w 185"/>
                  <a:gd name="T29" fmla="*/ 114 h 210"/>
                  <a:gd name="T30" fmla="*/ 332 w 185"/>
                  <a:gd name="T31" fmla="*/ 90 h 210"/>
                  <a:gd name="T32" fmla="*/ 320 w 185"/>
                  <a:gd name="T33" fmla="*/ 66 h 210"/>
                  <a:gd name="T34" fmla="*/ 284 w 185"/>
                  <a:gd name="T35" fmla="*/ 48 h 210"/>
                  <a:gd name="T36" fmla="*/ 257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6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4117" name="Oval 63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118" name="Oval 64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119" name="Oval 65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120" name="Oval 66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 b="1"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 algn="l">
                    <a:defRPr/>
                  </a:pPr>
                  <a:endParaRPr lang="de-DE" altLang="en-US" sz="1800" b="0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  <p:sp>
        <p:nvSpPr>
          <p:cNvPr id="410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2E153BD-DCFD-F84E-A2CA-A594820E2E86}" type="datetime1">
              <a:rPr lang="en-US" smtClean="0"/>
              <a:t>1/29/2019</a:t>
            </a:fld>
            <a:endParaRPr lang="en-US"/>
          </a:p>
        </p:txBody>
      </p:sp>
      <p:sp>
        <p:nvSpPr>
          <p:cNvPr id="410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410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6638A051-6505-1B46-BF7C-A9186322C4F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72" descr="WA Logo - Web site - 07-0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5951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FFFFFF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5C94CABB-2D23-2C4B-B6B2-9F5A171BF06E}" type="datetime1">
              <a:rPr lang="en-US" smtClean="0"/>
              <a:t>1/29/2019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FFFFFF"/>
                </a:solidFill>
                <a:latin typeface="Arial" charset="0"/>
              </a:defRPr>
            </a:lvl1pPr>
          </a:lstStyle>
          <a:p>
            <a:fld id="{3E877409-392B-F042-A12D-51F10520DF8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128" name="Group 5"/>
            <p:cNvGrpSpPr>
              <a:grpSpLocks/>
            </p:cNvGrpSpPr>
            <p:nvPr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431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</p:grpSp>
        <p:sp>
          <p:nvSpPr>
            <p:cNvPr id="35431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35431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</p:grpSp>
      <p:sp>
        <p:nvSpPr>
          <p:cNvPr id="35431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43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FFFFFF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  <p:sp>
        <p:nvSpPr>
          <p:cNvPr id="3543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2156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9A3453-FD41-40AB-B6C4-8C42E63DD4AB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004453" y="5517232"/>
            <a:ext cx="554355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GB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Ambassador Philip Griffiths</a:t>
            </a:r>
          </a:p>
          <a:p>
            <a:pPr algn="ctr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en-GB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Head of Secretariat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www.wassenaar.org</a:t>
            </a:r>
            <a:endParaRPr lang="en-US" altLang="en-US" sz="1800" b="0" dirty="0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6532" y="372269"/>
            <a:ext cx="8135938" cy="31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 ARRANGEMENT</a:t>
            </a:r>
            <a:r>
              <a:rPr lang="en-US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MEETING WITH SINGAPORE OFFICIALS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Singapore, 11 July 2017</a:t>
            </a:r>
          </a:p>
          <a:p>
            <a:pPr algn="ctr">
              <a:buFont typeface="Wingdings" pitchFamily="2" charset="2"/>
              <a:buNone/>
            </a:pPr>
            <a:endParaRPr lang="en-US" altLang="en-US" sz="1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 Best Practices &amp; Resources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>
              <a:latin typeface="Helvetica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724525" y="1889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0">
              <a:latin typeface="Times New Roman" pitchFamily="18" charset="0"/>
            </a:endParaRPr>
          </a:p>
        </p:txBody>
      </p:sp>
      <p:pic>
        <p:nvPicPr>
          <p:cNvPr id="30726" name="Picture 8" descr="Picture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90" y="2924944"/>
            <a:ext cx="402907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3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87166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WA BEST </a:t>
            </a:r>
            <a:r>
              <a:rPr lang="en-US" sz="2800" dirty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PRACTICES </a:t>
            </a:r>
            <a:r>
              <a:rPr lang="en-US" sz="28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GUIDELINES</a:t>
            </a:r>
            <a:br>
              <a:rPr lang="en-US" sz="28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 </a:t>
            </a:r>
            <a:br>
              <a:rPr lang="en-US" sz="32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List of Advisory Questions for Industry</a:t>
            </a:r>
            <a:endParaRPr lang="en-GB" sz="2600" dirty="0">
              <a:solidFill>
                <a:srgbClr val="FFC000"/>
              </a:solidFill>
              <a:latin typeface="Helvetica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024188"/>
          </a:xfrm>
        </p:spPr>
        <p:txBody>
          <a:bodyPr/>
          <a:lstStyle/>
          <a:p>
            <a:pPr marL="1617663" indent="-452438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Non-exhaustive list intended to guide companies in any export situation</a:t>
            </a:r>
          </a:p>
          <a:p>
            <a:pPr marL="1617663" indent="-452438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Intended to raise awareness of potentially suspicious transactions and when contact with national licensing authorities might be advisable</a:t>
            </a:r>
          </a:p>
          <a:p>
            <a:pPr marL="1617663" indent="-452438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Do you know your customer?</a:t>
            </a:r>
          </a:p>
          <a:p>
            <a:pPr marL="1617663" indent="-452438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Is there anything unusual about the order?</a:t>
            </a:r>
          </a:p>
          <a:p>
            <a:pPr marL="1622425" lvl="1" indent="-457200">
              <a:buFont typeface="Wingdings" panose="05000000000000000000" pitchFamily="2" charset="2"/>
              <a:buChar char="§"/>
              <a:defRPr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AADD195-0137-4635-808E-F6FC43E892E7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423412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439863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WA BEST PRACTICES GUIDELINES</a:t>
            </a:r>
            <a:br>
              <a:rPr lang="en-US" sz="28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BEST PRACTICE GUIDELINES FOR TRANSIT OR TRANS-SHIPMENT</a:t>
            </a:r>
            <a:endParaRPr lang="en-GB" sz="2600" dirty="0">
              <a:solidFill>
                <a:srgbClr val="FFC000"/>
              </a:solidFill>
              <a:latin typeface="Helvetica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88532"/>
          </a:xfrm>
        </p:spPr>
        <p:txBody>
          <a:bodyPr/>
          <a:lstStyle/>
          <a:p>
            <a:pPr marL="452438" indent="0">
              <a:buFont typeface="Wingdings" pitchFamily="2" charset="2"/>
              <a:buNone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Tools may include: </a:t>
            </a:r>
          </a:p>
          <a:p>
            <a:pPr marL="631825" indent="533400"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Establish and apply a transparent legal/regulatory 	   system, including the authority to stop, inspect, 	   seize and dispose of a shipment </a:t>
            </a:r>
          </a:p>
          <a:p>
            <a:pPr marL="631825" indent="533400">
              <a:spcBef>
                <a:spcPts val="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Extend authority to special Customs areas</a:t>
            </a:r>
          </a:p>
          <a:p>
            <a:pPr marL="631825" indent="533400">
              <a:spcBef>
                <a:spcPts val="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Require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authorisations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 for transit or trans-shipment 	   of listed items, as well as unlisted items where 	   reliable information exists</a:t>
            </a:r>
          </a:p>
          <a:p>
            <a:pPr marL="631825" indent="533400">
              <a:spcBef>
                <a:spcPts val="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Utilise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 an intelligence-led, risk-based approach</a:t>
            </a:r>
          </a:p>
          <a:p>
            <a:pPr marL="631825" indent="533400">
              <a:spcBef>
                <a:spcPts val="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Conduct focused outreach; provide training</a:t>
            </a:r>
          </a:p>
          <a:p>
            <a:pPr marL="631825" indent="533400">
              <a:spcBef>
                <a:spcPts val="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Deploy appropriate screening technologies</a:t>
            </a:r>
          </a:p>
          <a:p>
            <a:pPr marL="631825" indent="533400">
              <a:spcBef>
                <a:spcPts val="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Exchange information with WA partners</a:t>
            </a:r>
          </a:p>
          <a:p>
            <a:pPr marL="622300" indent="0">
              <a:spcBef>
                <a:spcPts val="1200"/>
              </a:spcBef>
              <a:buNone/>
              <a:defRPr/>
            </a:pPr>
            <a:endParaRPr lang="en-US" sz="2400" dirty="0" smtClean="0">
              <a:effectLst/>
              <a:latin typeface="Helvetica" pitchFamily="34" charset="0"/>
              <a:cs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638D01-CC07-407B-B739-6E4F2C868E76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6554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132597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439863"/>
          </a:xfrm>
        </p:spPr>
        <p:txBody>
          <a:bodyPr/>
          <a:lstStyle/>
          <a:p>
            <a:pPr>
              <a:defRPr/>
            </a:pPr>
            <a: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ELEMENTS FOR OBJECTIVE ANALYSIS AND ADVICE CONCERNING POTENTIALLY DESTABILISING ACCUMULATIONS OF CONVENTIONAL WEAPONS</a:t>
            </a:r>
            <a:endParaRPr lang="en-GB" sz="2600" dirty="0">
              <a:solidFill>
                <a:srgbClr val="FFC000"/>
              </a:solidFill>
              <a:latin typeface="Helvetica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744913"/>
          </a:xfrm>
        </p:spPr>
        <p:txBody>
          <a:bodyPr/>
          <a:lstStyle/>
          <a:p>
            <a:pPr marL="452438" indent="0">
              <a:buFont typeface="Wingdings" pitchFamily="2" charset="2"/>
              <a:buNone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Examples of factors to consider: </a:t>
            </a:r>
          </a:p>
          <a:p>
            <a:pPr marL="631825" indent="533400"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Impact on regional security balance</a:t>
            </a:r>
          </a:p>
          <a:p>
            <a:pPr marL="631825" indent="533400">
              <a:spcBef>
                <a:spcPts val="12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Foreign and military policy and non-proliferation 	   commitments of recipient country</a:t>
            </a:r>
          </a:p>
          <a:p>
            <a:pPr marL="631825" indent="533400">
              <a:spcBef>
                <a:spcPts val="12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Possible weapons use in human rights violations</a:t>
            </a:r>
          </a:p>
          <a:p>
            <a:pPr marL="631825" indent="533400">
              <a:spcBef>
                <a:spcPts val="12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Influence on civil armed conflicts</a:t>
            </a:r>
          </a:p>
          <a:p>
            <a:pPr marL="622300" indent="542925">
              <a:spcBef>
                <a:spcPts val="12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Export controls and secure weapons storage in 	   recipient country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638D01-CC07-407B-B739-6E4F2C868E76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6554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1019138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6632"/>
            <a:ext cx="89281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2453274">
            <a:off x="3664236" y="1824961"/>
            <a:ext cx="122413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7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70434"/>
          </a:xfrm>
        </p:spPr>
      </p:pic>
      <p:sp>
        <p:nvSpPr>
          <p:cNvPr id="5" name="Right Arrow 4"/>
          <p:cNvSpPr/>
          <p:nvPr/>
        </p:nvSpPr>
        <p:spPr>
          <a:xfrm rot="12453274">
            <a:off x="2104267" y="2590895"/>
            <a:ext cx="122413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86734"/>
          </a:xfrm>
        </p:spPr>
      </p:pic>
      <p:sp>
        <p:nvSpPr>
          <p:cNvPr id="5" name="Right Arrow 4"/>
          <p:cNvSpPr/>
          <p:nvPr/>
        </p:nvSpPr>
        <p:spPr>
          <a:xfrm rot="12453274">
            <a:off x="6640771" y="2115710"/>
            <a:ext cx="122413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8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D0AE592-97F8-4D58-8ED4-0C1DB8F054B6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" pitchFamily="34" charset="0"/>
            </a:endParaRPr>
          </a:p>
        </p:txBody>
      </p:sp>
      <p:pic>
        <p:nvPicPr>
          <p:cNvPr id="43011" name="Picture 2" descr="WA_Logo_Jul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49275"/>
            <a:ext cx="72723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87450" y="58261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268538" y="5734050"/>
            <a:ext cx="450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614488" y="6021388"/>
            <a:ext cx="6094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Helvetica" pitchFamily="34" charset="0"/>
              </a:rPr>
              <a:t>www.wassenaar.org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798638" y="6321425"/>
            <a:ext cx="6094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Helvetica" pitchFamily="34" charset="0"/>
            </a:endParaRP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900113" y="5424488"/>
            <a:ext cx="7616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34" charset="0"/>
              </a:rPr>
              <a:t>Tel: +43 1 96003</a:t>
            </a:r>
            <a:r>
              <a:rPr lang="en-US" altLang="en-US" sz="2400">
                <a:latin typeface="Helvetica" pitchFamily="34" charset="0"/>
              </a:rPr>
              <a:t>    	             </a:t>
            </a:r>
            <a:r>
              <a:rPr lang="en-US" altLang="en-US" sz="2000">
                <a:latin typeface="Helvetica" pitchFamily="34" charset="0"/>
              </a:rPr>
              <a:t>secretariat@wassenaar.org</a:t>
            </a:r>
          </a:p>
        </p:txBody>
      </p:sp>
    </p:spTree>
    <p:extLst>
      <p:ext uri="{BB962C8B-B14F-4D97-AF65-F5344CB8AC3E}">
        <p14:creationId xmlns:p14="http://schemas.microsoft.com/office/powerpoint/2010/main" val="67082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2656"/>
            <a:ext cx="8928100" cy="58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2453274">
            <a:off x="4696556" y="1323624"/>
            <a:ext cx="122413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51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9516"/>
            <a:ext cx="8928992" cy="6683860"/>
          </a:xfrm>
        </p:spPr>
      </p:pic>
    </p:spTree>
    <p:extLst>
      <p:ext uri="{BB962C8B-B14F-4D97-AF65-F5344CB8AC3E}">
        <p14:creationId xmlns:p14="http://schemas.microsoft.com/office/powerpoint/2010/main" val="123432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770"/>
            <a:ext cx="8229600" cy="115252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800" dirty="0" smtClean="0">
                <a:solidFill>
                  <a:srgbClr val="FFC000"/>
                </a:solidFill>
                <a:latin typeface="Helvetica" pitchFamily="34" charset="0"/>
              </a:rPr>
              <a:t>WA </a:t>
            </a:r>
            <a:r>
              <a:rPr lang="en-GB" sz="2800" dirty="0">
                <a:solidFill>
                  <a:srgbClr val="FFC000"/>
                </a:solidFill>
                <a:latin typeface="Helvetica" pitchFamily="34" charset="0"/>
              </a:rPr>
              <a:t>BEST PRACTICES GUIDELINES </a:t>
            </a:r>
            <a:endParaRPr lang="en-GB" sz="3200" dirty="0">
              <a:solidFill>
                <a:srgbClr val="FFC000"/>
              </a:solidFill>
              <a:latin typeface="Helvetica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8064500" cy="5400600"/>
          </a:xfrm>
        </p:spPr>
        <p:txBody>
          <a:bodyPr>
            <a:noAutofit/>
          </a:bodyPr>
          <a:lstStyle/>
          <a:p>
            <a:pPr marL="0" indent="0">
              <a:buSzPct val="100000"/>
              <a:buFont typeface="Wingdings" pitchFamily="2" charset="2"/>
              <a:buNone/>
              <a:defRPr/>
            </a:pP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Examples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:  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Introduction </a:t>
            </a:r>
            <a:r>
              <a:rPr lang="en-US" sz="200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to </a:t>
            </a:r>
            <a:r>
              <a:rPr lang="en-US" sz="2000" spc="-4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End User/End Use Controls </a:t>
            </a:r>
            <a:r>
              <a:rPr lang="en-US" sz="200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Arial" pitchFamily="34" charset="0"/>
              </a:rPr>
              <a:t>for Exports of Military-List Equipment (2014)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Arial" pitchFamily="34" charset="0"/>
            </a:endParaRP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Subsequent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Transfer (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Re-export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) Controls for Conventional Weapons Systems (2011)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Internal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Compliance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Programmes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for Dual-Use Goods and Technologies (2011)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Implementing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Intangible Transfers of Technology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Controls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2006)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Statement of Understanding on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Control of Non-Listed Dual-Use Items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(2003) 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List of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Advisory Questions for Industry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(2003)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Best Practice Guidelines for Exports of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Small Arms and Light Weapons (SALW)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(2002, amended 2007) </a:t>
            </a:r>
          </a:p>
          <a:p>
            <a:pPr marL="893763" indent="-441325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Elements for Export Controls of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Man-Portable Air </a:t>
            </a:r>
            <a:r>
              <a:rPr lang="en-US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Defence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Systems (MANPADS)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(2000, amended 2003 and 2007)</a:t>
            </a:r>
          </a:p>
          <a:p>
            <a:pPr marL="0" indent="0">
              <a:buSzPct val="100000"/>
              <a:buFont typeface="Wingdings" pitchFamily="2" charset="2"/>
              <a:buNone/>
              <a:defRPr/>
            </a:pPr>
            <a:endParaRPr lang="en-GB" sz="2000" b="1" dirty="0">
              <a:effectLst/>
              <a:latin typeface="Helvetica" pitchFamily="34" charset="0"/>
              <a:cs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E58F876-CB8F-40E9-BCC8-F7CD4CB8EEFA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230004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60350"/>
            <a:ext cx="8208962" cy="11525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solidFill>
                  <a:srgbClr val="FFC000"/>
                </a:solidFill>
                <a:latin typeface="Helvetica" pitchFamily="34" charset="0"/>
              </a:rPr>
              <a:t>LATEST WA BEST PRACTICES GUIDELINES</a:t>
            </a:r>
            <a:endParaRPr lang="en-US" sz="2800" dirty="0" smtClean="0">
              <a:solidFill>
                <a:srgbClr val="FFC000"/>
              </a:solidFill>
              <a:latin typeface="Helvetica" pitchFamily="34" charset="0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1844824"/>
            <a:ext cx="7991475" cy="4248472"/>
          </a:xfrm>
        </p:spPr>
        <p:txBody>
          <a:bodyPr/>
          <a:lstStyle/>
          <a:p>
            <a:pPr marL="1436688" lvl="1" indent="-814388" eaLnBrk="1" hangingPunct="1">
              <a:lnSpc>
                <a:spcPts val="3000"/>
              </a:lnSpc>
              <a:spcBef>
                <a:spcPts val="1200"/>
              </a:spcBef>
              <a:buClr>
                <a:srgbClr val="FFCC00"/>
              </a:buClr>
              <a:buFont typeface="Wingdings" pitchFamily="2" charset="2"/>
              <a:buNone/>
              <a:tabLst>
                <a:tab pos="7539038" algn="l"/>
              </a:tabLst>
              <a:defRPr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2016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436688" lvl="1" indent="-361950" eaLnBrk="1" hangingPunct="1">
              <a:lnSpc>
                <a:spcPts val="3000"/>
              </a:lnSpc>
              <a:spcBef>
                <a:spcPts val="1200"/>
              </a:spcBef>
              <a:buClr>
                <a:srgbClr val="FFCC00"/>
              </a:buClr>
              <a:buSzPct val="100000"/>
              <a:buFont typeface="Wingdings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Best Practices for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Effective Legislation on Arms Brokering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(updated)</a:t>
            </a:r>
          </a:p>
          <a:p>
            <a:pPr marL="1436688" lvl="1" indent="-361950" eaLnBrk="1" hangingPunct="1">
              <a:lnSpc>
                <a:spcPts val="3000"/>
              </a:lnSpc>
              <a:spcBef>
                <a:spcPts val="1200"/>
              </a:spcBef>
              <a:buClr>
                <a:srgbClr val="FFCC00"/>
              </a:buClr>
              <a:buSzPct val="100000"/>
              <a:buFont typeface="Wingdings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Best Practices for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Effective Enforcement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(updated)</a:t>
            </a:r>
          </a:p>
          <a:p>
            <a:pPr marL="1436688" lvl="1" indent="-814388" eaLnBrk="1" hangingPunct="1">
              <a:lnSpc>
                <a:spcPts val="3000"/>
              </a:lnSpc>
              <a:spcBef>
                <a:spcPts val="2400"/>
              </a:spcBef>
              <a:buClr>
                <a:srgbClr val="FFCC00"/>
              </a:buClr>
              <a:buSzPct val="100000"/>
              <a:buFont typeface="Wingdings" pitchFamily="2" charset="2"/>
              <a:buNone/>
              <a:tabLst>
                <a:tab pos="7539038" algn="l"/>
              </a:tabLst>
              <a:defRPr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2015</a:t>
            </a:r>
          </a:p>
          <a:p>
            <a:pPr marL="1436688" lvl="1" indent="-361950" eaLnBrk="1" hangingPunct="1">
              <a:lnSpc>
                <a:spcPts val="3000"/>
              </a:lnSpc>
              <a:spcBef>
                <a:spcPts val="600"/>
              </a:spcBef>
              <a:buClr>
                <a:srgbClr val="FFCC00"/>
              </a:buClr>
              <a:buSzPct val="100000"/>
              <a:buFont typeface="Wingdings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Best Practice Guidelines for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Transit or Trans-shipment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433388" lvl="1" indent="-342900" eaLnBrk="1" hangingPunct="1">
              <a:lnSpc>
                <a:spcPts val="3000"/>
              </a:lnSpc>
              <a:spcBef>
                <a:spcPts val="2400"/>
              </a:spcBef>
              <a:buClr>
                <a:srgbClr val="FFCC00"/>
              </a:buClr>
              <a:tabLst>
                <a:tab pos="7539038" algn="l"/>
              </a:tabLst>
              <a:defRPr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rgbClr val="FFCC00"/>
              </a:buClr>
              <a:buFont typeface="Wingdings" pitchFamily="2" charset="2"/>
              <a:buChar char="§"/>
              <a:tabLst>
                <a:tab pos="7539038" algn="l"/>
              </a:tabLst>
              <a:defRPr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0" indent="0" eaLnBrk="1" hangingPunct="1">
              <a:lnSpc>
                <a:spcPts val="3000"/>
              </a:lnSpc>
              <a:spcBef>
                <a:spcPts val="3000"/>
              </a:spcBef>
              <a:buFont typeface="Wingdings" pitchFamily="2" charset="2"/>
              <a:buNone/>
              <a:tabLst>
                <a:tab pos="7539038" algn="l"/>
              </a:tabLst>
              <a:defRPr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703FB22-FB66-4F9A-90B3-F0E1AAEE9314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0181" name="Footer Placeholder 1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 smtClean="0">
                <a:latin typeface="Arial" pitchFamily="34" charset="0"/>
              </a:rPr>
              <a:t>Wassenaar</a:t>
            </a:r>
            <a:r>
              <a:rPr lang="en-US" altLang="en-US" sz="1200" dirty="0" smtClean="0">
                <a:latin typeface="Arial" pitchFamily="34" charset="0"/>
              </a:rPr>
              <a:t> Arrangement</a:t>
            </a:r>
          </a:p>
        </p:txBody>
      </p:sp>
    </p:spTree>
    <p:extLst>
      <p:ext uri="{BB962C8B-B14F-4D97-AF65-F5344CB8AC3E}">
        <p14:creationId xmlns:p14="http://schemas.microsoft.com/office/powerpoint/2010/main" val="1235417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208963" cy="17287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WA </a:t>
            </a:r>
            <a:r>
              <a:rPr lang="en-US" sz="2800" dirty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BEST PRACTICES GUIDELINES </a:t>
            </a:r>
            <a:r>
              <a:rPr lang="en-GB" sz="2600" dirty="0" smtClean="0">
                <a:solidFill>
                  <a:srgbClr val="FFC000"/>
                </a:solidFill>
                <a:latin typeface="Helv" charset="0"/>
              </a:rPr>
              <a:t>Introduction to End User/End Use Controls for Exports of Military-List Equipment</a:t>
            </a:r>
            <a:endParaRPr lang="en-US" sz="2600" dirty="0" smtClean="0">
              <a:solidFill>
                <a:srgbClr val="FFC000"/>
              </a:solidFill>
              <a:latin typeface="Helv" charset="0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2205038"/>
            <a:ext cx="8640763" cy="3816350"/>
          </a:xfrm>
        </p:spPr>
        <p:txBody>
          <a:bodyPr/>
          <a:lstStyle/>
          <a:p>
            <a:pPr marL="1055688">
              <a:lnSpc>
                <a:spcPts val="3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Factors to consider in designing an end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use/end user control component 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 national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export control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system</a:t>
            </a:r>
          </a:p>
          <a:p>
            <a:pPr marL="1055688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To ensure that exported equipment is not diverted </a:t>
            </a:r>
          </a:p>
          <a:p>
            <a:pPr marL="1055688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Different forms – e.g.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Govt-Govt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agreements; commercial contracts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enforceable under national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law</a:t>
            </a:r>
          </a:p>
          <a:p>
            <a:pPr marL="1055688">
              <a:lnSpc>
                <a:spcPts val="3000"/>
              </a:lnSpc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Anti-circumvention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measures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– to ensure integrity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of 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assurance</a:t>
            </a:r>
          </a:p>
          <a:p>
            <a:pPr marL="542925" indent="-542925" eaLnBrk="1" hangingPunct="1">
              <a:lnSpc>
                <a:spcPts val="3000"/>
              </a:lnSpc>
              <a:spcBef>
                <a:spcPts val="3000"/>
              </a:spcBef>
              <a:buFont typeface="Wingdings" pitchFamily="2" charset="2"/>
              <a:buChar char="Ø"/>
              <a:tabLst>
                <a:tab pos="7539038" algn="l"/>
              </a:tabLst>
              <a:defRPr/>
            </a:pPr>
            <a:endParaRPr lang="en-US" sz="2400" dirty="0" smtClean="0">
              <a:latin typeface="Helvetica" pitchFamily="34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FF1B861-30DA-4D87-B1CC-EF28C6640090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318784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713"/>
            <a:ext cx="8507412" cy="1873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WA </a:t>
            </a:r>
            <a:r>
              <a:rPr lang="en-US" sz="28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BEST PRACTICES GUIDELINES</a:t>
            </a:r>
            <a:r>
              <a:rPr lang="en-US" sz="32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Subsequent Transfer (Re-export) Controls</a:t>
            </a:r>
            <a:br>
              <a:rPr lang="en-US" sz="26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for Conventional Weapons Systems</a:t>
            </a:r>
            <a:r>
              <a:rPr lang="en-US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28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435975" cy="3960390"/>
          </a:xfrm>
        </p:spPr>
        <p:txBody>
          <a:bodyPr/>
          <a:lstStyle/>
          <a:p>
            <a:pPr marL="1346200" indent="-452438"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Government-to-Government agreements, </a:t>
            </a:r>
          </a:p>
          <a:p>
            <a:pPr marL="893762" indent="0">
              <a:buSzPct val="100000"/>
              <a:buNone/>
              <a:defRPr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     end-user assurances and export licences </a:t>
            </a:r>
          </a:p>
          <a:p>
            <a:pPr marL="1346200" indent="-452438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Re-exports should require prior authorisation, and an undertaking that they will not be used for other than declared purposes, and will not be transferred to an unauthorised internal end-user </a:t>
            </a:r>
          </a:p>
          <a:p>
            <a:pPr marL="1346200" indent="-452438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400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Also applicable to weapons produced under licen</a:t>
            </a:r>
            <a:r>
              <a:rPr lang="en-GB" sz="2400" spc="-80" dirty="0" smtClean="0">
                <a:effectLst/>
                <a:latin typeface="Helvetica" panose="020B0504020202030204" pitchFamily="34" charset="0"/>
                <a:cs typeface="Arial" pitchFamily="34" charset="0"/>
              </a:rPr>
              <a:t>ce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FB1DC26-FA12-4EAB-8999-56C8A08CAF29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2149832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871662"/>
          </a:xfrm>
        </p:spPr>
        <p:txBody>
          <a:bodyPr/>
          <a:lstStyle/>
          <a:p>
            <a:pPr marL="803275" indent="-803275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	WA BEST </a:t>
            </a:r>
            <a:r>
              <a:rPr lang="en-US" sz="2800" dirty="0">
                <a:solidFill>
                  <a:srgbClr val="FFC000"/>
                </a:solidFill>
                <a:latin typeface="Helvetica" panose="020B0504020202030204" pitchFamily="34" charset="0"/>
                <a:cs typeface="Arial" pitchFamily="34" charset="0"/>
              </a:rPr>
              <a:t>PRACTICES </a:t>
            </a:r>
            <a:r>
              <a:rPr lang="en-US" sz="28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GUIDELINES</a:t>
            </a:r>
            <a:br>
              <a:rPr lang="en-US" sz="28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Internal Compliance </a:t>
            </a:r>
            <a:r>
              <a:rPr lang="en-GB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Programmes</a:t>
            </a:r>
            <a: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 (ICPs)</a:t>
            </a:r>
            <a:b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>for Dual-Use Goods and Technologies</a:t>
            </a:r>
            <a:r>
              <a:rPr lang="en-US" sz="32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rgbClr val="FFC000"/>
                </a:solidFill>
                <a:latin typeface="Helvetica" pitchFamily="34" charset="0"/>
                <a:cs typeface="Arial" pitchFamily="34" charset="0"/>
              </a:rPr>
            </a:br>
            <a:endParaRPr lang="en-GB" sz="3200" dirty="0">
              <a:solidFill>
                <a:srgbClr val="FFC000"/>
              </a:solidFill>
              <a:latin typeface="Helvetica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04864"/>
            <a:ext cx="8229600" cy="4248472"/>
          </a:xfrm>
        </p:spPr>
        <p:txBody>
          <a:bodyPr/>
          <a:lstStyle/>
          <a:p>
            <a:pPr marL="1165225" indent="-542925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Industry/academia play an integral role in achieving effective export controls</a:t>
            </a:r>
          </a:p>
          <a:p>
            <a:pPr marL="1165225" indent="-5429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Governments to undertake targeted outreach and provide encouragement/incentives</a:t>
            </a:r>
          </a:p>
          <a:p>
            <a:pPr marL="1165225" indent="-5429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ICPs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help exporters to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comply with national export controls</a:t>
            </a:r>
            <a:endParaRPr lang="en-GB" sz="2400" spc="-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504020202030204" pitchFamily="34" charset="0"/>
              <a:cs typeface="Arial" pitchFamily="34" charset="0"/>
            </a:endParaRPr>
          </a:p>
          <a:p>
            <a:pPr marL="1165225" indent="-5429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ICPs </a:t>
            </a:r>
            <a:r>
              <a:rPr lang="en-US" sz="240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can be a pre-condition for obtaining </a:t>
            </a:r>
            <a:r>
              <a:rPr lang="en-US" sz="24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a general </a:t>
            </a:r>
            <a:r>
              <a:rPr lang="en-GB" sz="24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licence (where available)</a:t>
            </a:r>
          </a:p>
          <a:p>
            <a:pPr marL="1165225" indent="-5429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4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itchFamily="34" charset="0"/>
              </a:rPr>
              <a:t>Detailed Annex of elements for inclusion in ICPs </a:t>
            </a:r>
          </a:p>
          <a:p>
            <a:pPr marL="1165225" indent="-542925">
              <a:spcBef>
                <a:spcPts val="180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latin typeface="Helvetica" panose="020B0504020202030204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AADD195-0137-4635-808E-F6FC43E892E7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134504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208963" cy="1655763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solidFill>
                  <a:srgbClr val="FFC000"/>
                </a:solidFill>
                <a:latin typeface="Helv" charset="0"/>
              </a:rPr>
              <a:t>WA BEST PRACTICES GUIDELINES</a:t>
            </a:r>
            <a:br>
              <a:rPr lang="en-GB" sz="2800" dirty="0" smtClean="0">
                <a:solidFill>
                  <a:srgbClr val="FFC000"/>
                </a:solidFill>
                <a:latin typeface="Helv" charset="0"/>
              </a:rPr>
            </a:br>
            <a:r>
              <a:rPr lang="en-GB" sz="2600" dirty="0" smtClean="0">
                <a:solidFill>
                  <a:srgbClr val="FFC000"/>
                </a:solidFill>
                <a:latin typeface="Helv" charset="0"/>
              </a:rPr>
              <a:t>Intangible Transfers of Technology (ITT) Controls</a:t>
            </a:r>
            <a:endParaRPr lang="en-US" sz="2600" dirty="0" smtClean="0">
              <a:solidFill>
                <a:srgbClr val="FFC000"/>
              </a:solidFill>
              <a:latin typeface="Helv" charset="0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700808"/>
            <a:ext cx="8640763" cy="4824536"/>
          </a:xfrm>
        </p:spPr>
        <p:txBody>
          <a:bodyPr/>
          <a:lstStyle/>
          <a:p>
            <a:pPr marL="542925" indent="-271463" eaLnBrk="1" hangingPunct="1">
              <a:lnSpc>
                <a:spcPts val="3000"/>
              </a:lnSpc>
              <a:buSzPct val="100000"/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“Technology” defined in the WA Munitions and Dual-Use Lists:</a:t>
            </a:r>
          </a:p>
          <a:p>
            <a:pPr marL="1527175" lvl="1" indent="-361950" eaLnBrk="1" hangingPunct="1">
              <a:lnSpc>
                <a:spcPts val="3000"/>
              </a:lnSpc>
              <a:buClr>
                <a:srgbClr val="FFC000"/>
              </a:buClr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“Specific information necessary for the ‘development’, ‘production’ or ‘use’ of a product  </a:t>
            </a:r>
          </a:p>
          <a:p>
            <a:pPr marL="542925" indent="-271463" eaLnBrk="1" hangingPunct="1">
              <a:lnSpc>
                <a:spcPts val="3000"/>
              </a:lnSpc>
              <a:buSzPct val="100000"/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May take the form of:</a:t>
            </a:r>
          </a:p>
          <a:p>
            <a:pPr marL="1527175" lvl="1" indent="-361950" eaLnBrk="1" hangingPunct="1">
              <a:lnSpc>
                <a:spcPct val="9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Technical data (blueprints, plans, diagrams,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etc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)</a:t>
            </a:r>
          </a:p>
          <a:p>
            <a:pPr marL="1527175" lvl="1" indent="-361950" eaLnBrk="1" hangingPunct="1">
              <a:lnSpc>
                <a:spcPct val="90000"/>
              </a:lnSpc>
              <a:buClr>
                <a:srgbClr val="FFC000"/>
              </a:buClr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Technical assistance (training, consulting services, </a:t>
            </a:r>
            <a:r>
              <a:rPr lang="en-US" sz="2200" spc="-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etc</a:t>
            </a:r>
            <a:r>
              <a:rPr lang="en-US" sz="2200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)</a:t>
            </a:r>
          </a:p>
          <a:p>
            <a:pPr marL="542925" indent="-271463" eaLnBrk="1" hangingPunct="1">
              <a:lnSpc>
                <a:spcPts val="3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Intangible transmission – oral and electronic</a:t>
            </a:r>
          </a:p>
          <a:p>
            <a:pPr marL="542925" indent="-271463" eaLnBrk="1" hangingPunct="1">
              <a:lnSpc>
                <a:spcPts val="3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>
                <a:tab pos="7539038" algn="l"/>
              </a:tabLs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Measures:  design national laws and regulations with clear definitions; promote awareness and “self-regulation” by industry, academia, individuals;  post-export monitoring;  regular compliance checks;  training;  sanctions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4E41B0-3D68-4A66-960B-958342003E28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427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124200" y="6525344"/>
            <a:ext cx="2895600" cy="199306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 smtClean="0">
                <a:latin typeface="Arial" pitchFamily="34" charset="0"/>
              </a:rPr>
              <a:t>Wassenaar</a:t>
            </a:r>
            <a:r>
              <a:rPr lang="en-US" altLang="en-US" sz="1200" dirty="0" smtClean="0">
                <a:latin typeface="Arial" pitchFamily="34" charset="0"/>
              </a:rPr>
              <a:t> Arrangement</a:t>
            </a:r>
          </a:p>
        </p:txBody>
      </p:sp>
    </p:spTree>
    <p:extLst>
      <p:ext uri="{BB962C8B-B14F-4D97-AF65-F5344CB8AC3E}">
        <p14:creationId xmlns:p14="http://schemas.microsoft.com/office/powerpoint/2010/main" val="3768438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F64BBEC-71FF-B349-9ED1-8D88C81DE5F9}" vid="{C89BE9D9-6DDC-F54D-90FC-C50221A4B98F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567B96A872E43A632520B16F972F8" ma:contentTypeVersion="0" ma:contentTypeDescription="Create a new document." ma:contentTypeScope="" ma:versionID="ea1d5906cdf149af23e9cbbb284670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F929E0-693B-4A6F-81E0-F9C563D783A3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9A4FB9-5D18-4961-9239-E78CD4DCB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F898C5-B9AE-4A53-AB6F-BD0EB547B8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247</TotalTime>
  <Words>557</Words>
  <Application>Microsoft Office PowerPoint</Application>
  <PresentationFormat>On-screen Show (4:3)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Garamond</vt:lpstr>
      <vt:lpstr>Helv</vt:lpstr>
      <vt:lpstr>Helvetica</vt:lpstr>
      <vt:lpstr>Times New Roman</vt:lpstr>
      <vt:lpstr>Wingdings</vt:lpstr>
      <vt:lpstr>Theme1</vt:lpstr>
      <vt:lpstr>Stream</vt:lpstr>
      <vt:lpstr>Ripple</vt:lpstr>
      <vt:lpstr>1_Ripple</vt:lpstr>
      <vt:lpstr>1_Stream</vt:lpstr>
      <vt:lpstr>PowerPoint Presentation</vt:lpstr>
      <vt:lpstr>PowerPoint Presentation</vt:lpstr>
      <vt:lpstr>PowerPoint Presentation</vt:lpstr>
      <vt:lpstr>WA BEST PRACTICES GUIDELINES </vt:lpstr>
      <vt:lpstr>LATEST WA BEST PRACTICES GUIDELINES</vt:lpstr>
      <vt:lpstr>WA BEST PRACTICES GUIDELINES Introduction to End User/End Use Controls for Exports of Military-List Equipment</vt:lpstr>
      <vt:lpstr> WA BEST PRACTICES GUIDELINES  Subsequent Transfer (Re-export) Controls for Conventional Weapons Systems  </vt:lpstr>
      <vt:lpstr> WA BEST PRACTICES GUIDELINES Internal Compliance Programmes (ICPs) for Dual-Use Goods and Technologies </vt:lpstr>
      <vt:lpstr>WA BEST PRACTICES GUIDELINES Intangible Transfers of Technology (ITT) Controls</vt:lpstr>
      <vt:lpstr>WA BEST PRACTICES GUIDELINES   List of Advisory Questions for Industry</vt:lpstr>
      <vt:lpstr>WA BEST PRACTICES GUIDELINES BEST PRACTICE GUIDELINES FOR TRANSIT OR TRANS-SHIPMENT</vt:lpstr>
      <vt:lpstr>ELEMENTS FOR OBJECTIVE ANALYSIS AND ADVICE CONCERNING POTENTIALLY DESTABILISING ACCUMULATIONS OF CONVENTIONAL WEAPONS</vt:lpstr>
      <vt:lpstr>PowerPoint Presentation</vt:lpstr>
      <vt:lpstr>PowerPoint Presentation</vt:lpstr>
      <vt:lpstr>PowerPoint Presentation</vt:lpstr>
      <vt:lpstr>PowerPoint Presentation</vt:lpstr>
    </vt:vector>
  </TitlesOfParts>
  <Company>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Griffiths</dc:creator>
  <cp:lastModifiedBy>Mark LIN (CUSTOMS)</cp:lastModifiedBy>
  <cp:revision>36</cp:revision>
  <cp:lastPrinted>2017-07-06T08:47:58Z</cp:lastPrinted>
  <dcterms:created xsi:type="dcterms:W3CDTF">2016-06-26T14:26:48Z</dcterms:created>
  <dcterms:modified xsi:type="dcterms:W3CDTF">2019-01-29T11:09:16Z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0x0101003CA567B96A872E43A632520B16F972F8</vt:lpwstr>
  </property>
</Properties>
</file>