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57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34556-A901-760A-CA40-F81C9582E2B0}" v="633" dt="2023-10-19T16:04:15.597"/>
    <p1510:client id="{7D897B49-691F-3645-1706-920C3AFE2645}" v="27" dt="2023-10-12T20:14:09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EEGR 471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SECTION 3</a:t>
            </a:r>
          </a:p>
          <a:p>
            <a:r>
              <a:rPr lang="en-US">
                <a:ea typeface="Calibri"/>
                <a:cs typeface="Calibri"/>
              </a:rPr>
              <a:t>ASIC &amp; Board Bring-Up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Idris </a:t>
            </a:r>
            <a:r>
              <a:rPr lang="en-US" dirty="0" err="1">
                <a:ea typeface="Calibri"/>
                <a:cs typeface="Calibri"/>
              </a:rPr>
              <a:t>Somoye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A643-9B0A-63DD-9058-6A3EA661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Visual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63E6-32B7-4836-8BAB-4300FD48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Have a quick reference during validation.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Confirm that all the components are correctly fitted.</a:t>
            </a:r>
            <a:endParaRPr lang="en-US" dirty="0"/>
          </a:p>
          <a:p>
            <a:r>
              <a:rPr lang="en-US" dirty="0">
                <a:cs typeface="Calibri"/>
              </a:rPr>
              <a:t>Confirm that all the pin 1 are placed correctly.</a:t>
            </a:r>
            <a:endParaRPr lang="en-US" dirty="0"/>
          </a:p>
          <a:p>
            <a:r>
              <a:rPr lang="en-US" dirty="0">
                <a:cs typeface="Calibri"/>
              </a:rPr>
              <a:t>Confirm that there are no visible short circuits between pads.</a:t>
            </a:r>
            <a:endParaRPr lang="en-US" dirty="0"/>
          </a:p>
          <a:p>
            <a:r>
              <a:rPr lang="en-US" dirty="0">
                <a:cs typeface="Calibri"/>
              </a:rPr>
              <a:t>Confirm that all pads soldered with good quality?</a:t>
            </a:r>
            <a:endParaRPr lang="en-US" dirty="0"/>
          </a:p>
          <a:p>
            <a:r>
              <a:rPr lang="en-US" dirty="0">
                <a:cs typeface="Calibri"/>
              </a:rPr>
              <a:t>Confirm that the components with defined polarity are placed correctly.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65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20E5-1688-FC67-98E0-BAE34A49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Impedance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3334-9DEB-9B98-5A3E-D551C9B1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Go through all the power rails and measure the impedance between ground and a power rail. 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Confirm that there are no short circuits. 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Some power rails may have very low impedance starting from 100s of ohms.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Refer to power tree to check is current consumption is higher.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05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6294F-FD1C-0122-6E32-1B2FE00B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89" y="115020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             Plugging in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4C43-6B1C-5066-25F5-242F1D07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0" y="1952660"/>
            <a:ext cx="6024310" cy="46037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Check voltage output from your power supply. (Before connecting the board)</a:t>
            </a:r>
            <a:endParaRPr lang="en-US" sz="200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Set power supply current limit properly. (Before connecting the board)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Have connected the board with correct polarity.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Cover the board for first-time power up(in case something blows up) and switch on the power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Monitor the maximum current, note if the current is changing or is stable. (e.g. if it is increasing continuously, something may be wrong)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Check component temperature with a contactless thermometer. Do not touch the circuit it may damage some component due to ESD.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23" name="Picture 22" descr="Electronics protoboard">
            <a:extLst>
              <a:ext uri="{FF2B5EF4-FFF2-40B4-BE49-F238E27FC236}">
                <a16:creationId xmlns:a16="http://schemas.microsoft.com/office/drawing/2014/main" id="{206F0CAE-F5A8-DAAB-7760-3F2AAB7CD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" r="44526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09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92E8-C7FA-FE75-8B5A-1381D5B5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Measure the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5069-1654-B944-2B0B-9C557333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Check all the power rails and cross verify with schematic/power tree voltage value. Note down the effect of tolerance it might be helpful in finding bug later.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Measure the noise/AC component on each power rail, find if more decoupling is required.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88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53C5-C2DB-15A9-A364-6C9C3714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Measure oscillations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933E-C19D-D69A-3A74-487A73D2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Check all the crystals &amp; oscillators. 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Frequency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Skew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quality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If some of the crystals are not starting, then the board may never boot up.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37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83FA5-8E20-FA80-1F66-FCCD722A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100643"/>
            <a:ext cx="5334197" cy="946242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Run Design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9F92-65C1-4C05-65D1-0664D621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38" y="1334433"/>
            <a:ext cx="6570649" cy="50494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If everything is working ok, load a basic firmware and start checking peripherals one by one. in this step calibration of ADC and DAC’s can be performed, improve firmware reliability.</a:t>
            </a:r>
            <a:endParaRPr lang="en-US" sz="1700"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</a:rPr>
              <a:t>After basic check upload full fledged firmware and start checking more inter-related functions.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Based on the need for hardware design the test cases and test setup to minimize the human interference, e.g. try to collect data automatically etc.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Update the firmware with every bug found and re-run the complete set of tests. (look for whack-a-mole effect)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94777CB-81FA-ACB3-DA34-150258AB8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45" r="17094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75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489-BEE3-F5F9-3029-074098DD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Check the signal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4B8B-905C-7B47-80AB-4970D69F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Using a good oscilloscope: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ensure all signals are clean in any case where EMC is a requirement.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Look for shape distortion and jitter specifically. 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If so, reach to its cause and eliminate it.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09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E00FAE4-F89C-236A-0600-1AD305181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84" r="-2" b="711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1B213-26EC-93D3-DCDA-D56174B7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22" y="611275"/>
            <a:ext cx="4775162" cy="9511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>
                <a:cs typeface="Calibri Light"/>
              </a:rPr>
              <a:t>Advanced Human-Machine Interface</a:t>
            </a:r>
            <a:endParaRPr lang="en-US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250C-3562-C311-49C4-785CEFE7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1770880"/>
            <a:ext cx="4458446" cy="4073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If everything is ok, you will see console/App getting connected to the board and based on firmware may get a controlling function. </a:t>
            </a:r>
          </a:p>
          <a:p>
            <a:r>
              <a:rPr lang="en-US" sz="2000" dirty="0">
                <a:ea typeface="+mn-lt"/>
                <a:cs typeface="+mn-lt"/>
              </a:rPr>
              <a:t>I.E : blinky function</a:t>
            </a:r>
          </a:p>
          <a:p>
            <a:r>
              <a:rPr lang="en-US" sz="2000" dirty="0">
                <a:ea typeface="+mn-lt"/>
                <a:cs typeface="+mn-lt"/>
              </a:rPr>
              <a:t>If not you may have to start from the beginning, or look in the schematic, or firmware if something is missed out. </a:t>
            </a:r>
          </a:p>
          <a:p>
            <a:r>
              <a:rPr lang="en-US" sz="2000" dirty="0">
                <a:ea typeface="+mn-lt"/>
                <a:cs typeface="+mn-lt"/>
              </a:rPr>
              <a:t>It is suggested to start with the basic interface and identify issues before adding all sophistication to it.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98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6576-DD3F-A207-B344-DC9E6509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Debug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E685-1BC8-990E-971F-7496399F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Even though there are only a few signals that directly impact a target connection to a debugger, it is critical that they are correct. </a:t>
            </a:r>
          </a:p>
          <a:p>
            <a:r>
              <a:rPr lang="en-US" dirty="0">
                <a:ea typeface="+mn-lt"/>
                <a:cs typeface="+mn-lt"/>
              </a:rPr>
              <a:t>An improper tie-off or floating signal can result in a target that can’t be properly identified by debug tools or even debugged.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3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ADFF-1934-F10C-C860-9287347A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Chip </a:t>
            </a:r>
            <a:r>
              <a:rPr lang="en-US" dirty="0" err="1">
                <a:cs typeface="Calibri Light"/>
              </a:rPr>
              <a:t>Bringup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6CC6-0B53-709C-5C04-E99A815D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smooth chip bring-up is important for meeting project schedule demands. </a:t>
            </a:r>
          </a:p>
          <a:p>
            <a:r>
              <a:rPr lang="en-US" dirty="0">
                <a:ea typeface="+mn-lt"/>
                <a:cs typeface="+mn-lt"/>
              </a:rPr>
              <a:t>Provides a stable target platform for the ensuing validation and software development efforts that are required for the launch of a new SoC</a:t>
            </a:r>
          </a:p>
          <a:p>
            <a:r>
              <a:rPr lang="en-US" dirty="0">
                <a:cs typeface="Calibri"/>
              </a:rPr>
              <a:t>Inspect chip die and design "bring-up" board based on design</a:t>
            </a:r>
          </a:p>
        </p:txBody>
      </p:sp>
    </p:spTree>
    <p:extLst>
      <p:ext uri="{BB962C8B-B14F-4D97-AF65-F5344CB8AC3E}">
        <p14:creationId xmlns:p14="http://schemas.microsoft.com/office/powerpoint/2010/main" val="191860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nk and purple polka dot pattern&#10;&#10;Description automatically generated">
            <a:extLst>
              <a:ext uri="{FF2B5EF4-FFF2-40B4-BE49-F238E27FC236}">
                <a16:creationId xmlns:a16="http://schemas.microsoft.com/office/drawing/2014/main" id="{99FFA3D0-7052-52B2-9AB1-4F5EC97C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92" y="1285336"/>
            <a:ext cx="3276332" cy="5566913"/>
          </a:xfrm>
          <a:prstGeom prst="rect">
            <a:avLst/>
          </a:prstGeom>
        </p:spPr>
      </p:pic>
      <p:pic>
        <p:nvPicPr>
          <p:cNvPr id="5" name="Picture 4" descr="A sheet of a paper with circles&#10;&#10;Description automatically generated">
            <a:extLst>
              <a:ext uri="{FF2B5EF4-FFF2-40B4-BE49-F238E27FC236}">
                <a16:creationId xmlns:a16="http://schemas.microsoft.com/office/drawing/2014/main" id="{561DF4F5-CB3B-459E-704B-0D6BA1C9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86" y="1328468"/>
            <a:ext cx="3192530" cy="5049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A410D0-8869-4820-C2FD-487D1D9A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         Chip Die Package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8795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print of a square&#10;&#10;Description automatically generated">
            <a:extLst>
              <a:ext uri="{FF2B5EF4-FFF2-40B4-BE49-F238E27FC236}">
                <a16:creationId xmlns:a16="http://schemas.microsoft.com/office/drawing/2014/main" id="{3BBCDC01-ED45-70C4-F503-42437957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4" y="10863"/>
            <a:ext cx="11300396" cy="68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evice&#10;&#10;Description automatically generated">
            <a:extLst>
              <a:ext uri="{FF2B5EF4-FFF2-40B4-BE49-F238E27FC236}">
                <a16:creationId xmlns:a16="http://schemas.microsoft.com/office/drawing/2014/main" id="{46567399-F38C-693E-6AA3-BE8DC3A2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51" y="156886"/>
            <a:ext cx="5086709" cy="670237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D7D570C-EE1A-420A-FCEC-163F004D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4953" cy="16002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Daughter board Contains Caravel and the necessary components to bring it up and running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03BFD6-DBAA-2D64-8EB0-452492EB6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413104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Power the Management SoC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2400" dirty="0">
                <a:ea typeface="+mn-lt"/>
                <a:cs typeface="+mn-lt"/>
              </a:rPr>
              <a:t>Clock and reset the management SoC</a:t>
            </a:r>
          </a:p>
          <a:p>
            <a:pPr marL="342900" indent="-342900">
              <a:buChar char="•"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726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9BF92DFD-6E3C-B151-C48F-AF11E9E1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78" y="125882"/>
            <a:ext cx="7985933" cy="664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1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C96E3-68D0-36A3-FD2F-28E86AFD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Carrier (Project) Board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D58A-6C28-82CA-8513-75B27AE6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398030"/>
            <a:ext cx="5180245" cy="3731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 Programmable clock source (for testing)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 Programmable Power Supply (for testing)</a:t>
            </a:r>
            <a:endParaRPr lang="en-US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 USB bridge for</a:t>
            </a:r>
            <a:endParaRPr lang="en-US">
              <a:cs typeface="Calibri"/>
            </a:endParaRPr>
          </a:p>
          <a:p>
            <a:pPr lvl="1" indent="-228600">
              <a:buChar char="•"/>
            </a:pPr>
            <a:r>
              <a:rPr lang="en-US" sz="1800" dirty="0">
                <a:cs typeface="Calibri"/>
              </a:rPr>
              <a:t> Controlling the programmable clock source</a:t>
            </a:r>
            <a:endParaRPr lang="en-US" dirty="0">
              <a:cs typeface="Calibri"/>
            </a:endParaRPr>
          </a:p>
          <a:p>
            <a:pPr lvl="1" indent="-228600">
              <a:buChar char="•"/>
            </a:pPr>
            <a:r>
              <a:rPr lang="en-US" sz="2000" dirty="0">
                <a:cs typeface="Calibri"/>
              </a:rPr>
              <a:t>Controlling the programmable power </a:t>
            </a:r>
            <a:r>
              <a:rPr lang="en-US" sz="2000">
                <a:cs typeface="Calibri"/>
              </a:rPr>
              <a:t>supply</a:t>
            </a:r>
            <a:endParaRPr lang="en-US">
              <a:cs typeface="Calibri"/>
            </a:endParaRPr>
          </a:p>
          <a:p>
            <a:pPr lvl="1" indent="-228600">
              <a:buChar char="•"/>
            </a:pPr>
            <a:r>
              <a:rPr lang="en-US" sz="2000" dirty="0">
                <a:cs typeface="Calibri"/>
              </a:rPr>
              <a:t>UART/SPI/I2C interfacing</a:t>
            </a:r>
            <a:endParaRPr lang="en-US" dirty="0">
              <a:cs typeface="Calibri" panose="020F0502020204030204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QSPI Flash (SoC Program Memory)</a:t>
            </a:r>
            <a:endParaRPr lang="en-US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 PSRAM (SoC External RAM)</a:t>
            </a:r>
            <a:endParaRPr lang="en-US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 LEDs and Push buttons</a:t>
            </a:r>
            <a:endParaRPr lang="en-US" dirty="0">
              <a:cs typeface="Calibri"/>
            </a:endParaRPr>
          </a:p>
        </p:txBody>
      </p:sp>
      <p:pic>
        <p:nvPicPr>
          <p:cNvPr id="6" name="Picture Placeholder 5" descr="A diagram of a daughter board&#10;&#10;Description automatically generated">
            <a:extLst>
              <a:ext uri="{FF2B5EF4-FFF2-40B4-BE49-F238E27FC236}">
                <a16:creationId xmlns:a16="http://schemas.microsoft.com/office/drawing/2014/main" id="{09EE3307-28DB-94D3-73FA-3BC78D368F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02" r="3446" b="2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372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4A16-25BC-3857-473F-EF38E499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Board </a:t>
            </a:r>
            <a:r>
              <a:rPr lang="en-US" dirty="0" err="1">
                <a:cs typeface="Calibri Light"/>
              </a:rPr>
              <a:t>Bringup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DB50-27F9-3363-83C3-D90BA177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Bringing up prototype circuit boards is a tipping point in the product development cycle.</a:t>
            </a:r>
          </a:p>
          <a:p>
            <a:r>
              <a:rPr lang="en-US" dirty="0">
                <a:ea typeface="+mn-lt"/>
                <a:cs typeface="+mn-lt"/>
              </a:rPr>
              <a:t>Board bring-up must verify the functionality of the hardware so that application software can be loaded and debugged.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Without a known-good-board, diagnosing software bugs would be futile.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94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9F63-B3DC-D08F-7F5A-1E207737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Bring up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E208-B4BA-A4AE-7151-045017F1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Visual Inspection</a:t>
            </a:r>
          </a:p>
          <a:p>
            <a:r>
              <a:rPr lang="en-US" dirty="0">
                <a:cs typeface="Calibri"/>
              </a:rPr>
              <a:t>Impedance measurement on power rails</a:t>
            </a:r>
          </a:p>
          <a:p>
            <a:r>
              <a:rPr lang="en-US" dirty="0">
                <a:cs typeface="Calibri"/>
              </a:rPr>
              <a:t>Plugging in</a:t>
            </a:r>
          </a:p>
          <a:p>
            <a:r>
              <a:rPr lang="en-US" dirty="0">
                <a:cs typeface="Calibri"/>
              </a:rPr>
              <a:t>Measure power</a:t>
            </a:r>
          </a:p>
          <a:p>
            <a:r>
              <a:rPr lang="en-US" dirty="0">
                <a:cs typeface="Calibri"/>
              </a:rPr>
              <a:t>Measure Oscillations</a:t>
            </a:r>
          </a:p>
          <a:p>
            <a:r>
              <a:rPr lang="en-US" dirty="0">
                <a:cs typeface="Calibri"/>
              </a:rPr>
              <a:t>Run Design</a:t>
            </a:r>
          </a:p>
          <a:p>
            <a:r>
              <a:rPr lang="en-US" dirty="0">
                <a:cs typeface="Calibri"/>
              </a:rPr>
              <a:t>Check Signal quality</a:t>
            </a:r>
          </a:p>
          <a:p>
            <a:r>
              <a:rPr lang="en-US" dirty="0">
                <a:cs typeface="Calibri"/>
              </a:rPr>
              <a:t>Human-Machine Interface</a:t>
            </a:r>
          </a:p>
        </p:txBody>
      </p:sp>
    </p:spTree>
    <p:extLst>
      <p:ext uri="{BB962C8B-B14F-4D97-AF65-F5344CB8AC3E}">
        <p14:creationId xmlns:p14="http://schemas.microsoft.com/office/powerpoint/2010/main" val="26685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EEGR 471 </vt:lpstr>
      <vt:lpstr>Chip Bringup</vt:lpstr>
      <vt:lpstr>            Chip Die Package</vt:lpstr>
      <vt:lpstr>PowerPoint Presentation</vt:lpstr>
      <vt:lpstr>Daughter board Contains Caravel and the necessary components to bring it up and running</vt:lpstr>
      <vt:lpstr>PowerPoint Presentation</vt:lpstr>
      <vt:lpstr>Carrier (Project) Board</vt:lpstr>
      <vt:lpstr>Board Bringup</vt:lpstr>
      <vt:lpstr>Bring up Steps</vt:lpstr>
      <vt:lpstr>            Visual inspection</vt:lpstr>
      <vt:lpstr>Impedance measurement</vt:lpstr>
      <vt:lpstr>             Plugging in</vt:lpstr>
      <vt:lpstr>Measure the power</vt:lpstr>
      <vt:lpstr>Measure oscillations</vt:lpstr>
      <vt:lpstr>Run Design</vt:lpstr>
      <vt:lpstr>Check the signal quality</vt:lpstr>
      <vt:lpstr>Advanced Human-Machine Interface</vt:lpstr>
      <vt:lpstr>Debug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201</cp:revision>
  <dcterms:created xsi:type="dcterms:W3CDTF">2023-10-01T14:35:57Z</dcterms:created>
  <dcterms:modified xsi:type="dcterms:W3CDTF">2023-11-15T21:17:30Z</dcterms:modified>
</cp:coreProperties>
</file>