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59" r:id="rId3"/>
    <p:sldId id="461" r:id="rId4"/>
    <p:sldId id="257" r:id="rId5"/>
    <p:sldId id="258" r:id="rId6"/>
    <p:sldId id="259" r:id="rId7"/>
    <p:sldId id="262" r:id="rId8"/>
    <p:sldId id="492" r:id="rId9"/>
    <p:sldId id="263" r:id="rId10"/>
    <p:sldId id="291" r:id="rId11"/>
    <p:sldId id="264" r:id="rId12"/>
    <p:sldId id="493" r:id="rId13"/>
    <p:sldId id="265" r:id="rId14"/>
    <p:sldId id="494" r:id="rId15"/>
    <p:sldId id="465" r:id="rId16"/>
    <p:sldId id="266" r:id="rId17"/>
    <p:sldId id="292" r:id="rId18"/>
    <p:sldId id="267" r:id="rId19"/>
    <p:sldId id="268" r:id="rId20"/>
    <p:sldId id="466" r:id="rId21"/>
    <p:sldId id="269" r:id="rId22"/>
    <p:sldId id="495" r:id="rId23"/>
    <p:sldId id="293" r:id="rId24"/>
    <p:sldId id="270" r:id="rId25"/>
    <p:sldId id="496" r:id="rId26"/>
    <p:sldId id="497" r:id="rId27"/>
    <p:sldId id="271" r:id="rId28"/>
    <p:sldId id="498" r:id="rId29"/>
    <p:sldId id="272" r:id="rId30"/>
    <p:sldId id="467" r:id="rId31"/>
    <p:sldId id="274" r:id="rId32"/>
    <p:sldId id="468" r:id="rId33"/>
    <p:sldId id="276" r:id="rId34"/>
    <p:sldId id="277" r:id="rId35"/>
    <p:sldId id="499" r:id="rId36"/>
    <p:sldId id="278" r:id="rId37"/>
    <p:sldId id="500" r:id="rId38"/>
    <p:sldId id="279" r:id="rId39"/>
    <p:sldId id="501" r:id="rId40"/>
    <p:sldId id="502" r:id="rId41"/>
    <p:sldId id="280" r:id="rId42"/>
    <p:sldId id="281" r:id="rId43"/>
    <p:sldId id="503" r:id="rId44"/>
    <p:sldId id="282" r:id="rId45"/>
    <p:sldId id="284" r:id="rId46"/>
    <p:sldId id="283" r:id="rId47"/>
    <p:sldId id="286" r:id="rId48"/>
    <p:sldId id="287" r:id="rId49"/>
    <p:sldId id="288" r:id="rId50"/>
    <p:sldId id="469" r:id="rId51"/>
    <p:sldId id="273" r:id="rId52"/>
    <p:sldId id="470" r:id="rId53"/>
    <p:sldId id="289" r:id="rId54"/>
    <p:sldId id="471" r:id="rId55"/>
    <p:sldId id="472" r:id="rId56"/>
    <p:sldId id="473" r:id="rId57"/>
    <p:sldId id="504" r:id="rId58"/>
    <p:sldId id="474" r:id="rId59"/>
    <p:sldId id="475" r:id="rId60"/>
    <p:sldId id="505" r:id="rId61"/>
    <p:sldId id="506" r:id="rId62"/>
    <p:sldId id="290" r:id="rId63"/>
    <p:sldId id="285" r:id="rId64"/>
    <p:sldId id="476" r:id="rId65"/>
    <p:sldId id="507" r:id="rId66"/>
    <p:sldId id="477" r:id="rId67"/>
    <p:sldId id="478" r:id="rId68"/>
    <p:sldId id="479" r:id="rId69"/>
    <p:sldId id="480" r:id="rId70"/>
    <p:sldId id="508" r:id="rId71"/>
    <p:sldId id="481" r:id="rId72"/>
    <p:sldId id="482" r:id="rId73"/>
    <p:sldId id="509" r:id="rId74"/>
    <p:sldId id="510" r:id="rId75"/>
    <p:sldId id="483" r:id="rId76"/>
    <p:sldId id="484" r:id="rId77"/>
    <p:sldId id="485" r:id="rId78"/>
    <p:sldId id="511" r:id="rId79"/>
    <p:sldId id="486" r:id="rId80"/>
    <p:sldId id="512" r:id="rId81"/>
    <p:sldId id="487" r:id="rId82"/>
    <p:sldId id="275" r:id="rId83"/>
    <p:sldId id="513" r:id="rId84"/>
    <p:sldId id="489" r:id="rId85"/>
    <p:sldId id="490" r:id="rId86"/>
    <p:sldId id="514" r:id="rId87"/>
    <p:sldId id="491" r:id="rId88"/>
    <p:sldId id="488"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043C8-D41A-4BB4-ABF3-6DECAE5DD414}" v="72" dt="2023-03-15T02:08:49.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FCF1-C1FD-AD81-01EE-67AE21714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3ABD93-E828-C723-AEBC-893F377A4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561EAA-D9A1-E6E1-E01A-CD53093923CF}"/>
              </a:ext>
            </a:extLst>
          </p:cNvPr>
          <p:cNvSpPr>
            <a:spLocks noGrp="1"/>
          </p:cNvSpPr>
          <p:nvPr>
            <p:ph type="dt" sz="half" idx="10"/>
          </p:nvPr>
        </p:nvSpPr>
        <p:spPr/>
        <p:txBody>
          <a:bodyPr/>
          <a:lstStyle/>
          <a:p>
            <a:fld id="{00206C87-5649-4DCD-9F09-9445A4291874}" type="datetimeFigureOut">
              <a:rPr lang="en-US" smtClean="0"/>
              <a:t>7/23/2023</a:t>
            </a:fld>
            <a:endParaRPr lang="en-US"/>
          </a:p>
        </p:txBody>
      </p:sp>
      <p:sp>
        <p:nvSpPr>
          <p:cNvPr id="5" name="Footer Placeholder 4">
            <a:extLst>
              <a:ext uri="{FF2B5EF4-FFF2-40B4-BE49-F238E27FC236}">
                <a16:creationId xmlns:a16="http://schemas.microsoft.com/office/drawing/2014/main" id="{DDAC69F7-0F82-63FA-2853-0B645AC61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D0EA5-B552-A82C-D5F1-D858C4C04875}"/>
              </a:ext>
            </a:extLst>
          </p:cNvPr>
          <p:cNvSpPr>
            <a:spLocks noGrp="1"/>
          </p:cNvSpPr>
          <p:nvPr>
            <p:ph type="sldNum" sz="quarter" idx="12"/>
          </p:nvPr>
        </p:nvSpPr>
        <p:spPr/>
        <p:txBody>
          <a:bodyPr/>
          <a:lstStyle/>
          <a:p>
            <a:fld id="{226FABEE-44DA-48F0-861F-12B527C6CC26}" type="slidenum">
              <a:rPr lang="en-US" smtClean="0"/>
              <a:t>‹#›</a:t>
            </a:fld>
            <a:endParaRPr lang="en-US"/>
          </a:p>
        </p:txBody>
      </p:sp>
    </p:spTree>
    <p:extLst>
      <p:ext uri="{BB962C8B-B14F-4D97-AF65-F5344CB8AC3E}">
        <p14:creationId xmlns:p14="http://schemas.microsoft.com/office/powerpoint/2010/main" val="155694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19A7-E5E9-7538-D6AD-B520A08D41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A5B86-69F5-D2D6-5148-8D9919E50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70741-2B35-544E-02BC-8E358B1A8469}"/>
              </a:ext>
            </a:extLst>
          </p:cNvPr>
          <p:cNvSpPr>
            <a:spLocks noGrp="1"/>
          </p:cNvSpPr>
          <p:nvPr>
            <p:ph type="dt" sz="half" idx="10"/>
          </p:nvPr>
        </p:nvSpPr>
        <p:spPr/>
        <p:txBody>
          <a:bodyPr/>
          <a:lstStyle/>
          <a:p>
            <a:fld id="{00206C87-5649-4DCD-9F09-9445A4291874}" type="datetimeFigureOut">
              <a:rPr lang="en-US" smtClean="0"/>
              <a:t>7/23/2023</a:t>
            </a:fld>
            <a:endParaRPr lang="en-US"/>
          </a:p>
        </p:txBody>
      </p:sp>
      <p:sp>
        <p:nvSpPr>
          <p:cNvPr id="5" name="Footer Placeholder 4">
            <a:extLst>
              <a:ext uri="{FF2B5EF4-FFF2-40B4-BE49-F238E27FC236}">
                <a16:creationId xmlns:a16="http://schemas.microsoft.com/office/drawing/2014/main" id="{B85CE06E-3EDB-BF2B-A943-F6DE630A4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C1015-7A95-FD32-0450-E280E791696B}"/>
              </a:ext>
            </a:extLst>
          </p:cNvPr>
          <p:cNvSpPr>
            <a:spLocks noGrp="1"/>
          </p:cNvSpPr>
          <p:nvPr>
            <p:ph type="sldNum" sz="quarter" idx="12"/>
          </p:nvPr>
        </p:nvSpPr>
        <p:spPr/>
        <p:txBody>
          <a:bodyPr/>
          <a:lstStyle/>
          <a:p>
            <a:fld id="{226FABEE-44DA-48F0-861F-12B527C6CC26}" type="slidenum">
              <a:rPr lang="en-US" smtClean="0"/>
              <a:t>‹#›</a:t>
            </a:fld>
            <a:endParaRPr lang="en-US"/>
          </a:p>
        </p:txBody>
      </p:sp>
    </p:spTree>
    <p:extLst>
      <p:ext uri="{BB962C8B-B14F-4D97-AF65-F5344CB8AC3E}">
        <p14:creationId xmlns:p14="http://schemas.microsoft.com/office/powerpoint/2010/main" val="48403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3EE13-AA50-D396-CCBA-78DFE6172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F31D8-3BD4-860E-F73C-F312D0EC2A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6041-73E3-38D0-5D0A-C44B752134FA}"/>
              </a:ext>
            </a:extLst>
          </p:cNvPr>
          <p:cNvSpPr>
            <a:spLocks noGrp="1"/>
          </p:cNvSpPr>
          <p:nvPr>
            <p:ph type="dt" sz="half" idx="10"/>
          </p:nvPr>
        </p:nvSpPr>
        <p:spPr/>
        <p:txBody>
          <a:bodyPr/>
          <a:lstStyle/>
          <a:p>
            <a:fld id="{00206C87-5649-4DCD-9F09-9445A4291874}" type="datetimeFigureOut">
              <a:rPr lang="en-US" smtClean="0"/>
              <a:t>7/23/2023</a:t>
            </a:fld>
            <a:endParaRPr lang="en-US"/>
          </a:p>
        </p:txBody>
      </p:sp>
      <p:sp>
        <p:nvSpPr>
          <p:cNvPr id="5" name="Footer Placeholder 4">
            <a:extLst>
              <a:ext uri="{FF2B5EF4-FFF2-40B4-BE49-F238E27FC236}">
                <a16:creationId xmlns:a16="http://schemas.microsoft.com/office/drawing/2014/main" id="{B2B9281D-3156-9A6A-9D29-E2D0EC3AA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80AA9-BA2B-7559-E22F-439CA7D08C63}"/>
              </a:ext>
            </a:extLst>
          </p:cNvPr>
          <p:cNvSpPr>
            <a:spLocks noGrp="1"/>
          </p:cNvSpPr>
          <p:nvPr>
            <p:ph type="sldNum" sz="quarter" idx="12"/>
          </p:nvPr>
        </p:nvSpPr>
        <p:spPr/>
        <p:txBody>
          <a:bodyPr/>
          <a:lstStyle/>
          <a:p>
            <a:fld id="{226FABEE-44DA-48F0-861F-12B527C6CC26}" type="slidenum">
              <a:rPr lang="en-US" smtClean="0"/>
              <a:t>‹#›</a:t>
            </a:fld>
            <a:endParaRPr lang="en-US"/>
          </a:p>
        </p:txBody>
      </p:sp>
    </p:spTree>
    <p:extLst>
      <p:ext uri="{BB962C8B-B14F-4D97-AF65-F5344CB8AC3E}">
        <p14:creationId xmlns:p14="http://schemas.microsoft.com/office/powerpoint/2010/main" val="417296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021E-24AC-5E88-185E-B2D6E9F57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4859A-D65E-F882-0E90-03EA794BAF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A82C4-3A71-0827-362B-D8AA382A27E3}"/>
              </a:ext>
            </a:extLst>
          </p:cNvPr>
          <p:cNvSpPr>
            <a:spLocks noGrp="1"/>
          </p:cNvSpPr>
          <p:nvPr>
            <p:ph type="dt" sz="half" idx="10"/>
          </p:nvPr>
        </p:nvSpPr>
        <p:spPr/>
        <p:txBody>
          <a:bodyPr/>
          <a:lstStyle/>
          <a:p>
            <a:fld id="{00206C87-5649-4DCD-9F09-9445A4291874}" type="datetimeFigureOut">
              <a:rPr lang="en-US" smtClean="0"/>
              <a:t>7/23/2023</a:t>
            </a:fld>
            <a:endParaRPr lang="en-US"/>
          </a:p>
        </p:txBody>
      </p:sp>
      <p:sp>
        <p:nvSpPr>
          <p:cNvPr id="5" name="Footer Placeholder 4">
            <a:extLst>
              <a:ext uri="{FF2B5EF4-FFF2-40B4-BE49-F238E27FC236}">
                <a16:creationId xmlns:a16="http://schemas.microsoft.com/office/drawing/2014/main" id="{60E1B342-2B30-A426-5660-5F6B1D5EF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8E828-45AD-2516-84A0-C5D90F435031}"/>
              </a:ext>
            </a:extLst>
          </p:cNvPr>
          <p:cNvSpPr>
            <a:spLocks noGrp="1"/>
          </p:cNvSpPr>
          <p:nvPr>
            <p:ph type="sldNum" sz="quarter" idx="12"/>
          </p:nvPr>
        </p:nvSpPr>
        <p:spPr/>
        <p:txBody>
          <a:bodyPr/>
          <a:lstStyle/>
          <a:p>
            <a:fld id="{226FABEE-44DA-48F0-861F-12B527C6CC26}" type="slidenum">
              <a:rPr lang="en-US" smtClean="0"/>
              <a:t>‹#›</a:t>
            </a:fld>
            <a:endParaRPr lang="en-US"/>
          </a:p>
        </p:txBody>
      </p:sp>
    </p:spTree>
    <p:extLst>
      <p:ext uri="{BB962C8B-B14F-4D97-AF65-F5344CB8AC3E}">
        <p14:creationId xmlns:p14="http://schemas.microsoft.com/office/powerpoint/2010/main" val="23541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D4B8-3CBB-F94B-2F53-B1DE6DDDE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A0E3F0-E30E-ACDD-F9EA-436662B47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4A0497-2D18-4516-FF8A-E91F92642110}"/>
              </a:ext>
            </a:extLst>
          </p:cNvPr>
          <p:cNvSpPr>
            <a:spLocks noGrp="1"/>
          </p:cNvSpPr>
          <p:nvPr>
            <p:ph type="dt" sz="half" idx="10"/>
          </p:nvPr>
        </p:nvSpPr>
        <p:spPr/>
        <p:txBody>
          <a:bodyPr/>
          <a:lstStyle/>
          <a:p>
            <a:fld id="{00206C87-5649-4DCD-9F09-9445A4291874}" type="datetimeFigureOut">
              <a:rPr lang="en-US" smtClean="0"/>
              <a:t>7/23/2023</a:t>
            </a:fld>
            <a:endParaRPr lang="en-US"/>
          </a:p>
        </p:txBody>
      </p:sp>
      <p:sp>
        <p:nvSpPr>
          <p:cNvPr id="5" name="Footer Placeholder 4">
            <a:extLst>
              <a:ext uri="{FF2B5EF4-FFF2-40B4-BE49-F238E27FC236}">
                <a16:creationId xmlns:a16="http://schemas.microsoft.com/office/drawing/2014/main" id="{AE0467F3-45CF-5C7C-749E-6CB1602A6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E0ACE-F3D3-5E5D-B670-75CCD6ECE569}"/>
              </a:ext>
            </a:extLst>
          </p:cNvPr>
          <p:cNvSpPr>
            <a:spLocks noGrp="1"/>
          </p:cNvSpPr>
          <p:nvPr>
            <p:ph type="sldNum" sz="quarter" idx="12"/>
          </p:nvPr>
        </p:nvSpPr>
        <p:spPr/>
        <p:txBody>
          <a:bodyPr/>
          <a:lstStyle/>
          <a:p>
            <a:fld id="{226FABEE-44DA-48F0-861F-12B527C6CC26}" type="slidenum">
              <a:rPr lang="en-US" smtClean="0"/>
              <a:t>‹#›</a:t>
            </a:fld>
            <a:endParaRPr lang="en-US"/>
          </a:p>
        </p:txBody>
      </p:sp>
    </p:spTree>
    <p:extLst>
      <p:ext uri="{BB962C8B-B14F-4D97-AF65-F5344CB8AC3E}">
        <p14:creationId xmlns:p14="http://schemas.microsoft.com/office/powerpoint/2010/main" val="232594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AB18-6D46-DDE6-40E8-784F7D136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4FFDF-77C9-F2CE-52DA-B715BD6843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988B2E-BF65-DD41-DD80-CB2E416B40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6BAE7E-A09D-F29D-B7EF-2095EFFD450D}"/>
              </a:ext>
            </a:extLst>
          </p:cNvPr>
          <p:cNvSpPr>
            <a:spLocks noGrp="1"/>
          </p:cNvSpPr>
          <p:nvPr>
            <p:ph type="dt" sz="half" idx="10"/>
          </p:nvPr>
        </p:nvSpPr>
        <p:spPr/>
        <p:txBody>
          <a:bodyPr/>
          <a:lstStyle/>
          <a:p>
            <a:fld id="{00206C87-5649-4DCD-9F09-9445A4291874}" type="datetimeFigureOut">
              <a:rPr lang="en-US" smtClean="0"/>
              <a:t>7/23/2023</a:t>
            </a:fld>
            <a:endParaRPr lang="en-US"/>
          </a:p>
        </p:txBody>
      </p:sp>
      <p:sp>
        <p:nvSpPr>
          <p:cNvPr id="6" name="Footer Placeholder 5">
            <a:extLst>
              <a:ext uri="{FF2B5EF4-FFF2-40B4-BE49-F238E27FC236}">
                <a16:creationId xmlns:a16="http://schemas.microsoft.com/office/drawing/2014/main" id="{92A3568C-3C17-7805-7E60-CB70669CE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3FCB2-479C-4BBD-51F4-D3D1A5CA0D19}"/>
              </a:ext>
            </a:extLst>
          </p:cNvPr>
          <p:cNvSpPr>
            <a:spLocks noGrp="1"/>
          </p:cNvSpPr>
          <p:nvPr>
            <p:ph type="sldNum" sz="quarter" idx="12"/>
          </p:nvPr>
        </p:nvSpPr>
        <p:spPr/>
        <p:txBody>
          <a:bodyPr/>
          <a:lstStyle/>
          <a:p>
            <a:fld id="{226FABEE-44DA-48F0-861F-12B527C6CC26}" type="slidenum">
              <a:rPr lang="en-US" smtClean="0"/>
              <a:t>‹#›</a:t>
            </a:fld>
            <a:endParaRPr lang="en-US"/>
          </a:p>
        </p:txBody>
      </p:sp>
    </p:spTree>
    <p:extLst>
      <p:ext uri="{BB962C8B-B14F-4D97-AF65-F5344CB8AC3E}">
        <p14:creationId xmlns:p14="http://schemas.microsoft.com/office/powerpoint/2010/main" val="2804487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BEBF-9E73-1059-1E6F-E244F0C7A8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0F92DD-49C7-A168-2A34-C595B81E6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EA19DE-B388-8E5F-B5F3-5D722B577D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82D3A1-92D5-EE44-0973-382BA603E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DE2D66-C3C2-432F-F44B-D2563C9F6C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09D6B-504E-1710-BF3E-52547D8649AB}"/>
              </a:ext>
            </a:extLst>
          </p:cNvPr>
          <p:cNvSpPr>
            <a:spLocks noGrp="1"/>
          </p:cNvSpPr>
          <p:nvPr>
            <p:ph type="dt" sz="half" idx="10"/>
          </p:nvPr>
        </p:nvSpPr>
        <p:spPr/>
        <p:txBody>
          <a:bodyPr/>
          <a:lstStyle/>
          <a:p>
            <a:fld id="{00206C87-5649-4DCD-9F09-9445A4291874}" type="datetimeFigureOut">
              <a:rPr lang="en-US" smtClean="0"/>
              <a:t>7/23/2023</a:t>
            </a:fld>
            <a:endParaRPr lang="en-US"/>
          </a:p>
        </p:txBody>
      </p:sp>
      <p:sp>
        <p:nvSpPr>
          <p:cNvPr id="8" name="Footer Placeholder 7">
            <a:extLst>
              <a:ext uri="{FF2B5EF4-FFF2-40B4-BE49-F238E27FC236}">
                <a16:creationId xmlns:a16="http://schemas.microsoft.com/office/drawing/2014/main" id="{A1E10DF7-5E28-130F-5F0D-0A4E3A8B47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1DCBC8-8AD4-0299-E556-FDA56A59126E}"/>
              </a:ext>
            </a:extLst>
          </p:cNvPr>
          <p:cNvSpPr>
            <a:spLocks noGrp="1"/>
          </p:cNvSpPr>
          <p:nvPr>
            <p:ph type="sldNum" sz="quarter" idx="12"/>
          </p:nvPr>
        </p:nvSpPr>
        <p:spPr/>
        <p:txBody>
          <a:bodyPr/>
          <a:lstStyle/>
          <a:p>
            <a:fld id="{226FABEE-44DA-48F0-861F-12B527C6CC26}" type="slidenum">
              <a:rPr lang="en-US" smtClean="0"/>
              <a:t>‹#›</a:t>
            </a:fld>
            <a:endParaRPr lang="en-US"/>
          </a:p>
        </p:txBody>
      </p:sp>
    </p:spTree>
    <p:extLst>
      <p:ext uri="{BB962C8B-B14F-4D97-AF65-F5344CB8AC3E}">
        <p14:creationId xmlns:p14="http://schemas.microsoft.com/office/powerpoint/2010/main" val="36512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D531-2EFB-B4D8-947B-3EA551C2E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0176D4-6D3D-D890-96EB-A77359A2D260}"/>
              </a:ext>
            </a:extLst>
          </p:cNvPr>
          <p:cNvSpPr>
            <a:spLocks noGrp="1"/>
          </p:cNvSpPr>
          <p:nvPr>
            <p:ph type="dt" sz="half" idx="10"/>
          </p:nvPr>
        </p:nvSpPr>
        <p:spPr/>
        <p:txBody>
          <a:bodyPr/>
          <a:lstStyle/>
          <a:p>
            <a:fld id="{00206C87-5649-4DCD-9F09-9445A4291874}" type="datetimeFigureOut">
              <a:rPr lang="en-US" smtClean="0"/>
              <a:t>7/23/2023</a:t>
            </a:fld>
            <a:endParaRPr lang="en-US"/>
          </a:p>
        </p:txBody>
      </p:sp>
      <p:sp>
        <p:nvSpPr>
          <p:cNvPr id="4" name="Footer Placeholder 3">
            <a:extLst>
              <a:ext uri="{FF2B5EF4-FFF2-40B4-BE49-F238E27FC236}">
                <a16:creationId xmlns:a16="http://schemas.microsoft.com/office/drawing/2014/main" id="{3C264166-1991-2C8A-6246-A4F8CF4DDF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CD43D1-3FFB-602A-8E5E-D16280F824A9}"/>
              </a:ext>
            </a:extLst>
          </p:cNvPr>
          <p:cNvSpPr>
            <a:spLocks noGrp="1"/>
          </p:cNvSpPr>
          <p:nvPr>
            <p:ph type="sldNum" sz="quarter" idx="12"/>
          </p:nvPr>
        </p:nvSpPr>
        <p:spPr/>
        <p:txBody>
          <a:bodyPr/>
          <a:lstStyle/>
          <a:p>
            <a:fld id="{226FABEE-44DA-48F0-861F-12B527C6CC26}" type="slidenum">
              <a:rPr lang="en-US" smtClean="0"/>
              <a:t>‹#›</a:t>
            </a:fld>
            <a:endParaRPr lang="en-US"/>
          </a:p>
        </p:txBody>
      </p:sp>
    </p:spTree>
    <p:extLst>
      <p:ext uri="{BB962C8B-B14F-4D97-AF65-F5344CB8AC3E}">
        <p14:creationId xmlns:p14="http://schemas.microsoft.com/office/powerpoint/2010/main" val="315912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9AD06-7551-B7AE-2271-625593F32CDE}"/>
              </a:ext>
            </a:extLst>
          </p:cNvPr>
          <p:cNvSpPr>
            <a:spLocks noGrp="1"/>
          </p:cNvSpPr>
          <p:nvPr>
            <p:ph type="dt" sz="half" idx="10"/>
          </p:nvPr>
        </p:nvSpPr>
        <p:spPr/>
        <p:txBody>
          <a:bodyPr/>
          <a:lstStyle/>
          <a:p>
            <a:fld id="{00206C87-5649-4DCD-9F09-9445A4291874}" type="datetimeFigureOut">
              <a:rPr lang="en-US" smtClean="0"/>
              <a:t>7/23/2023</a:t>
            </a:fld>
            <a:endParaRPr lang="en-US"/>
          </a:p>
        </p:txBody>
      </p:sp>
      <p:sp>
        <p:nvSpPr>
          <p:cNvPr id="3" name="Footer Placeholder 2">
            <a:extLst>
              <a:ext uri="{FF2B5EF4-FFF2-40B4-BE49-F238E27FC236}">
                <a16:creationId xmlns:a16="http://schemas.microsoft.com/office/drawing/2014/main" id="{FB66D73B-E6BA-C7B1-8EB8-77BDBB4932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E878C0-E27E-977F-662A-BFAEE4DFC4AA}"/>
              </a:ext>
            </a:extLst>
          </p:cNvPr>
          <p:cNvSpPr>
            <a:spLocks noGrp="1"/>
          </p:cNvSpPr>
          <p:nvPr>
            <p:ph type="sldNum" sz="quarter" idx="12"/>
          </p:nvPr>
        </p:nvSpPr>
        <p:spPr/>
        <p:txBody>
          <a:bodyPr/>
          <a:lstStyle/>
          <a:p>
            <a:fld id="{226FABEE-44DA-48F0-861F-12B527C6CC26}" type="slidenum">
              <a:rPr lang="en-US" smtClean="0"/>
              <a:t>‹#›</a:t>
            </a:fld>
            <a:endParaRPr lang="en-US"/>
          </a:p>
        </p:txBody>
      </p:sp>
    </p:spTree>
    <p:extLst>
      <p:ext uri="{BB962C8B-B14F-4D97-AF65-F5344CB8AC3E}">
        <p14:creationId xmlns:p14="http://schemas.microsoft.com/office/powerpoint/2010/main" val="2456659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644-4974-12F6-66F3-2B598DC3B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9BA7B5-4E2F-2FC4-CA35-1C2D53E25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B85B5E-688D-40C6-F000-A8CC3294B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AB4BD-D688-9123-1838-C8D2C167BD58}"/>
              </a:ext>
            </a:extLst>
          </p:cNvPr>
          <p:cNvSpPr>
            <a:spLocks noGrp="1"/>
          </p:cNvSpPr>
          <p:nvPr>
            <p:ph type="dt" sz="half" idx="10"/>
          </p:nvPr>
        </p:nvSpPr>
        <p:spPr/>
        <p:txBody>
          <a:bodyPr/>
          <a:lstStyle/>
          <a:p>
            <a:fld id="{00206C87-5649-4DCD-9F09-9445A4291874}" type="datetimeFigureOut">
              <a:rPr lang="en-US" smtClean="0"/>
              <a:t>7/23/2023</a:t>
            </a:fld>
            <a:endParaRPr lang="en-US"/>
          </a:p>
        </p:txBody>
      </p:sp>
      <p:sp>
        <p:nvSpPr>
          <p:cNvPr id="6" name="Footer Placeholder 5">
            <a:extLst>
              <a:ext uri="{FF2B5EF4-FFF2-40B4-BE49-F238E27FC236}">
                <a16:creationId xmlns:a16="http://schemas.microsoft.com/office/drawing/2014/main" id="{8D93B466-E141-4981-E362-7E32AFD1A4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0AA0EF-624E-9073-FC72-0132DB4A0E05}"/>
              </a:ext>
            </a:extLst>
          </p:cNvPr>
          <p:cNvSpPr>
            <a:spLocks noGrp="1"/>
          </p:cNvSpPr>
          <p:nvPr>
            <p:ph type="sldNum" sz="quarter" idx="12"/>
          </p:nvPr>
        </p:nvSpPr>
        <p:spPr/>
        <p:txBody>
          <a:bodyPr/>
          <a:lstStyle/>
          <a:p>
            <a:fld id="{226FABEE-44DA-48F0-861F-12B527C6CC26}" type="slidenum">
              <a:rPr lang="en-US" smtClean="0"/>
              <a:t>‹#›</a:t>
            </a:fld>
            <a:endParaRPr lang="en-US"/>
          </a:p>
        </p:txBody>
      </p:sp>
    </p:spTree>
    <p:extLst>
      <p:ext uri="{BB962C8B-B14F-4D97-AF65-F5344CB8AC3E}">
        <p14:creationId xmlns:p14="http://schemas.microsoft.com/office/powerpoint/2010/main" val="140223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2975-4E31-22FF-AF65-F97A9FF6F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B43665-F635-435E-D1B7-F102251E7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96EE9D-5E5B-65F2-595B-3D5D3B03D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33E7B-846C-18BA-73CB-5B7E150FF16F}"/>
              </a:ext>
            </a:extLst>
          </p:cNvPr>
          <p:cNvSpPr>
            <a:spLocks noGrp="1"/>
          </p:cNvSpPr>
          <p:nvPr>
            <p:ph type="dt" sz="half" idx="10"/>
          </p:nvPr>
        </p:nvSpPr>
        <p:spPr/>
        <p:txBody>
          <a:bodyPr/>
          <a:lstStyle/>
          <a:p>
            <a:fld id="{00206C87-5649-4DCD-9F09-9445A4291874}" type="datetimeFigureOut">
              <a:rPr lang="en-US" smtClean="0"/>
              <a:t>7/23/2023</a:t>
            </a:fld>
            <a:endParaRPr lang="en-US"/>
          </a:p>
        </p:txBody>
      </p:sp>
      <p:sp>
        <p:nvSpPr>
          <p:cNvPr id="6" name="Footer Placeholder 5">
            <a:extLst>
              <a:ext uri="{FF2B5EF4-FFF2-40B4-BE49-F238E27FC236}">
                <a16:creationId xmlns:a16="http://schemas.microsoft.com/office/drawing/2014/main" id="{23559D34-5358-B2F9-EDB9-68C2922CC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49361-0A2F-8EF0-3994-DC0C0254AA17}"/>
              </a:ext>
            </a:extLst>
          </p:cNvPr>
          <p:cNvSpPr>
            <a:spLocks noGrp="1"/>
          </p:cNvSpPr>
          <p:nvPr>
            <p:ph type="sldNum" sz="quarter" idx="12"/>
          </p:nvPr>
        </p:nvSpPr>
        <p:spPr/>
        <p:txBody>
          <a:bodyPr/>
          <a:lstStyle/>
          <a:p>
            <a:fld id="{226FABEE-44DA-48F0-861F-12B527C6CC26}" type="slidenum">
              <a:rPr lang="en-US" smtClean="0"/>
              <a:t>‹#›</a:t>
            </a:fld>
            <a:endParaRPr lang="en-US"/>
          </a:p>
        </p:txBody>
      </p:sp>
    </p:spTree>
    <p:extLst>
      <p:ext uri="{BB962C8B-B14F-4D97-AF65-F5344CB8AC3E}">
        <p14:creationId xmlns:p14="http://schemas.microsoft.com/office/powerpoint/2010/main" val="188287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C7423-9D65-AE45-BAA7-4BB1786B81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A77D17-956C-FB7E-27A2-EA905F2B2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8A6E1-47CE-EFC3-37E5-6CAC423B15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06C87-5649-4DCD-9F09-9445A4291874}" type="datetimeFigureOut">
              <a:rPr lang="en-US" smtClean="0"/>
              <a:t>7/23/2023</a:t>
            </a:fld>
            <a:endParaRPr lang="en-US"/>
          </a:p>
        </p:txBody>
      </p:sp>
      <p:sp>
        <p:nvSpPr>
          <p:cNvPr id="5" name="Footer Placeholder 4">
            <a:extLst>
              <a:ext uri="{FF2B5EF4-FFF2-40B4-BE49-F238E27FC236}">
                <a16:creationId xmlns:a16="http://schemas.microsoft.com/office/drawing/2014/main" id="{FFC8FDC2-C1AA-012E-7D20-43C600B03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D9A08F-B522-9AC0-2670-C7A6B67DB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FABEE-44DA-48F0-861F-12B527C6CC26}" type="slidenum">
              <a:rPr lang="en-US" smtClean="0"/>
              <a:t>‹#›</a:t>
            </a:fld>
            <a:endParaRPr lang="en-US"/>
          </a:p>
        </p:txBody>
      </p:sp>
    </p:spTree>
    <p:extLst>
      <p:ext uri="{BB962C8B-B14F-4D97-AF65-F5344CB8AC3E}">
        <p14:creationId xmlns:p14="http://schemas.microsoft.com/office/powerpoint/2010/main" val="1279910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22C1-1AE2-07F5-6C1E-210CF8AE7AFD}"/>
              </a:ext>
            </a:extLst>
          </p:cNvPr>
          <p:cNvSpPr>
            <a:spLocks noGrp="1"/>
          </p:cNvSpPr>
          <p:nvPr>
            <p:ph type="ctrTitle"/>
          </p:nvPr>
        </p:nvSpPr>
        <p:spPr/>
        <p:txBody>
          <a:bodyPr/>
          <a:lstStyle/>
          <a:p>
            <a:r>
              <a:rPr lang="en-US" dirty="0"/>
              <a:t>EEGR 417</a:t>
            </a:r>
          </a:p>
        </p:txBody>
      </p:sp>
      <p:sp>
        <p:nvSpPr>
          <p:cNvPr id="3" name="Subtitle 2">
            <a:extLst>
              <a:ext uri="{FF2B5EF4-FFF2-40B4-BE49-F238E27FC236}">
                <a16:creationId xmlns:a16="http://schemas.microsoft.com/office/drawing/2014/main" id="{5A45D901-EBFB-9852-5D5A-5AC145AB26B1}"/>
              </a:ext>
            </a:extLst>
          </p:cNvPr>
          <p:cNvSpPr>
            <a:spLocks noGrp="1"/>
          </p:cNvSpPr>
          <p:nvPr>
            <p:ph type="subTitle" idx="1"/>
          </p:nvPr>
        </p:nvSpPr>
        <p:spPr/>
        <p:txBody>
          <a:bodyPr>
            <a:normAutofit/>
          </a:bodyPr>
          <a:lstStyle/>
          <a:p>
            <a:r>
              <a:rPr lang="en-US" sz="3600" dirty="0"/>
              <a:t>Section 2: POST-SYNTHESIS</a:t>
            </a:r>
          </a:p>
          <a:p>
            <a:endParaRPr lang="en-US" sz="3600" dirty="0"/>
          </a:p>
        </p:txBody>
      </p:sp>
    </p:spTree>
    <p:extLst>
      <p:ext uri="{BB962C8B-B14F-4D97-AF65-F5344CB8AC3E}">
        <p14:creationId xmlns:p14="http://schemas.microsoft.com/office/powerpoint/2010/main" val="262674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0E6B-2F6C-D48D-DB2F-419D219D2EDD}"/>
              </a:ext>
            </a:extLst>
          </p:cNvPr>
          <p:cNvSpPr>
            <a:spLocks noGrp="1"/>
          </p:cNvSpPr>
          <p:nvPr>
            <p:ph type="title"/>
          </p:nvPr>
        </p:nvSpPr>
        <p:spPr/>
        <p:txBody>
          <a:bodyPr/>
          <a:lstStyle/>
          <a:p>
            <a:r>
              <a:rPr lang="en-US" dirty="0"/>
              <a:t>RT Level Synthesis</a:t>
            </a:r>
          </a:p>
        </p:txBody>
      </p:sp>
      <p:sp>
        <p:nvSpPr>
          <p:cNvPr id="3" name="Content Placeholder 2">
            <a:extLst>
              <a:ext uri="{FF2B5EF4-FFF2-40B4-BE49-F238E27FC236}">
                <a16:creationId xmlns:a16="http://schemas.microsoft.com/office/drawing/2014/main" id="{539642AC-D2F9-76B1-2DB2-919FA13150A6}"/>
              </a:ext>
            </a:extLst>
          </p:cNvPr>
          <p:cNvSpPr>
            <a:spLocks noGrp="1"/>
          </p:cNvSpPr>
          <p:nvPr>
            <p:ph idx="1"/>
          </p:nvPr>
        </p:nvSpPr>
        <p:spPr/>
        <p:txBody>
          <a:bodyPr/>
          <a:lstStyle/>
          <a:p>
            <a:pPr marL="0" indent="0">
              <a:spcAft>
                <a:spcPts val="1200"/>
              </a:spcAft>
              <a:buNone/>
            </a:pPr>
            <a:endParaRPr lang="en-US" dirty="0"/>
          </a:p>
          <a:p>
            <a:pPr>
              <a:spcAft>
                <a:spcPts val="1200"/>
              </a:spcAft>
            </a:pPr>
            <a:r>
              <a:rPr lang="en-US" dirty="0"/>
              <a:t>Netlist must be tested an HDL simulation tool. </a:t>
            </a:r>
          </a:p>
          <a:p>
            <a:pPr lvl="1">
              <a:spcAft>
                <a:spcPts val="1200"/>
              </a:spcAft>
            </a:pPr>
            <a:r>
              <a:rPr lang="en-US" dirty="0"/>
              <a:t>referred to as </a:t>
            </a:r>
            <a:r>
              <a:rPr lang="en-US" dirty="0" err="1"/>
              <a:t>postsynthesis</a:t>
            </a:r>
            <a:r>
              <a:rPr lang="en-US" dirty="0"/>
              <a:t> simulation.</a:t>
            </a:r>
          </a:p>
          <a:p>
            <a:pPr>
              <a:spcAft>
                <a:spcPts val="1200"/>
              </a:spcAft>
            </a:pPr>
            <a:r>
              <a:rPr lang="en-US" dirty="0"/>
              <a:t>Checking for delay issues, races, clock speed, and errors caused by misinterpretation of the RT level design by the synthesis tool</a:t>
            </a:r>
          </a:p>
        </p:txBody>
      </p:sp>
    </p:spTree>
    <p:extLst>
      <p:ext uri="{BB962C8B-B14F-4D97-AF65-F5344CB8AC3E}">
        <p14:creationId xmlns:p14="http://schemas.microsoft.com/office/powerpoint/2010/main" val="52338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027B-1387-E2E8-4C10-AB137B68A087}"/>
              </a:ext>
            </a:extLst>
          </p:cNvPr>
          <p:cNvSpPr>
            <a:spLocks noGrp="1"/>
          </p:cNvSpPr>
          <p:nvPr>
            <p:ph type="title"/>
          </p:nvPr>
        </p:nvSpPr>
        <p:spPr/>
        <p:txBody>
          <a:bodyPr/>
          <a:lstStyle/>
          <a:p>
            <a:r>
              <a:rPr lang="en-US" dirty="0"/>
              <a:t>Physical Layout</a:t>
            </a:r>
          </a:p>
        </p:txBody>
      </p:sp>
      <p:sp>
        <p:nvSpPr>
          <p:cNvPr id="3" name="Content Placeholder 2">
            <a:extLst>
              <a:ext uri="{FF2B5EF4-FFF2-40B4-BE49-F238E27FC236}">
                <a16:creationId xmlns:a16="http://schemas.microsoft.com/office/drawing/2014/main" id="{577BA00D-AD2C-516D-8355-E8BF5B32F4D0}"/>
              </a:ext>
            </a:extLst>
          </p:cNvPr>
          <p:cNvSpPr>
            <a:spLocks noGrp="1"/>
          </p:cNvSpPr>
          <p:nvPr>
            <p:ph idx="1"/>
          </p:nvPr>
        </p:nvSpPr>
        <p:spPr/>
        <p:txBody>
          <a:bodyPr/>
          <a:lstStyle/>
          <a:p>
            <a:pPr marL="0" indent="0">
              <a:buNone/>
            </a:pPr>
            <a:endParaRPr lang="en-US" dirty="0"/>
          </a:p>
          <a:p>
            <a:pPr marL="0" indent="0">
              <a:buNone/>
            </a:pPr>
            <a:endParaRPr lang="en-US" dirty="0"/>
          </a:p>
          <a:p>
            <a:r>
              <a:rPr lang="en-US" dirty="0"/>
              <a:t>Verified post-synthesis netlist of the design is used by a layout and placement tool for generating the design’s layout and routing of cells.</a:t>
            </a:r>
          </a:p>
        </p:txBody>
      </p:sp>
    </p:spTree>
    <p:extLst>
      <p:ext uri="{BB962C8B-B14F-4D97-AF65-F5344CB8AC3E}">
        <p14:creationId xmlns:p14="http://schemas.microsoft.com/office/powerpoint/2010/main" val="2250785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027B-1387-E2E8-4C10-AB137B68A087}"/>
              </a:ext>
            </a:extLst>
          </p:cNvPr>
          <p:cNvSpPr>
            <a:spLocks noGrp="1"/>
          </p:cNvSpPr>
          <p:nvPr>
            <p:ph type="title"/>
          </p:nvPr>
        </p:nvSpPr>
        <p:spPr/>
        <p:txBody>
          <a:bodyPr/>
          <a:lstStyle/>
          <a:p>
            <a:r>
              <a:rPr lang="en-US" dirty="0"/>
              <a:t>Physical Layout</a:t>
            </a:r>
          </a:p>
        </p:txBody>
      </p:sp>
      <p:sp>
        <p:nvSpPr>
          <p:cNvPr id="3" name="Content Placeholder 2">
            <a:extLst>
              <a:ext uri="{FF2B5EF4-FFF2-40B4-BE49-F238E27FC236}">
                <a16:creationId xmlns:a16="http://schemas.microsoft.com/office/drawing/2014/main" id="{577BA00D-AD2C-516D-8355-E8BF5B32F4D0}"/>
              </a:ext>
            </a:extLst>
          </p:cNvPr>
          <p:cNvSpPr>
            <a:spLocks noGrp="1"/>
          </p:cNvSpPr>
          <p:nvPr>
            <p:ph idx="1"/>
          </p:nvPr>
        </p:nvSpPr>
        <p:spPr/>
        <p:txBody>
          <a:bodyPr/>
          <a:lstStyle/>
          <a:p>
            <a:pPr>
              <a:spcAft>
                <a:spcPts val="1200"/>
              </a:spcAft>
            </a:pPr>
            <a:r>
              <a:rPr lang="en-US" dirty="0"/>
              <a:t>Output of this phase also needs to be tested and verified for correctness.</a:t>
            </a:r>
          </a:p>
          <a:p>
            <a:pPr>
              <a:spcAft>
                <a:spcPts val="1200"/>
              </a:spcAft>
            </a:pPr>
            <a:r>
              <a:rPr lang="en-US" dirty="0"/>
              <a:t>Simulation here verifies wire lengths, wire widths, and transistor sizes, and detects layout and placement flaws that can be introduced from a netlist to its layout</a:t>
            </a:r>
          </a:p>
        </p:txBody>
      </p:sp>
    </p:spTree>
    <p:extLst>
      <p:ext uri="{BB962C8B-B14F-4D97-AF65-F5344CB8AC3E}">
        <p14:creationId xmlns:p14="http://schemas.microsoft.com/office/powerpoint/2010/main" val="149350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3245-E377-E50C-7143-7524B32C4B1E}"/>
              </a:ext>
            </a:extLst>
          </p:cNvPr>
          <p:cNvSpPr>
            <a:spLocks noGrp="1"/>
          </p:cNvSpPr>
          <p:nvPr>
            <p:ph type="title"/>
          </p:nvPr>
        </p:nvSpPr>
        <p:spPr/>
        <p:txBody>
          <a:bodyPr/>
          <a:lstStyle/>
          <a:p>
            <a:r>
              <a:rPr lang="en-US" dirty="0"/>
              <a:t>Chip Manufacturing</a:t>
            </a:r>
          </a:p>
        </p:txBody>
      </p:sp>
      <p:sp>
        <p:nvSpPr>
          <p:cNvPr id="3" name="Content Placeholder 2">
            <a:extLst>
              <a:ext uri="{FF2B5EF4-FFF2-40B4-BE49-F238E27FC236}">
                <a16:creationId xmlns:a16="http://schemas.microsoft.com/office/drawing/2014/main" id="{21D5D54B-3B11-D297-4242-86E228D34BD6}"/>
              </a:ext>
            </a:extLst>
          </p:cNvPr>
          <p:cNvSpPr>
            <a:spLocks noGrp="1"/>
          </p:cNvSpPr>
          <p:nvPr>
            <p:ph idx="1"/>
          </p:nvPr>
        </p:nvSpPr>
        <p:spPr/>
        <p:txBody>
          <a:bodyPr/>
          <a:lstStyle/>
          <a:p>
            <a:pPr marL="0" indent="0">
              <a:buNone/>
            </a:pPr>
            <a:endParaRPr lang="en-US" dirty="0"/>
          </a:p>
          <a:p>
            <a:pPr marL="0" indent="0">
              <a:buNone/>
            </a:pPr>
            <a:endParaRPr lang="en-US" dirty="0"/>
          </a:p>
          <a:p>
            <a:r>
              <a:rPr lang="en-US" dirty="0"/>
              <a:t>Manufactured chips must be individually tested and verified against flaws before they are shipped to the customers</a:t>
            </a:r>
          </a:p>
        </p:txBody>
      </p:sp>
    </p:spTree>
    <p:extLst>
      <p:ext uri="{BB962C8B-B14F-4D97-AF65-F5344CB8AC3E}">
        <p14:creationId xmlns:p14="http://schemas.microsoft.com/office/powerpoint/2010/main" val="2892431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3245-E377-E50C-7143-7524B32C4B1E}"/>
              </a:ext>
            </a:extLst>
          </p:cNvPr>
          <p:cNvSpPr>
            <a:spLocks noGrp="1"/>
          </p:cNvSpPr>
          <p:nvPr>
            <p:ph type="title"/>
          </p:nvPr>
        </p:nvSpPr>
        <p:spPr/>
        <p:txBody>
          <a:bodyPr/>
          <a:lstStyle/>
          <a:p>
            <a:r>
              <a:rPr lang="en-US" dirty="0"/>
              <a:t>Chip Manufacturing</a:t>
            </a:r>
          </a:p>
        </p:txBody>
      </p:sp>
      <p:sp>
        <p:nvSpPr>
          <p:cNvPr id="3" name="Content Placeholder 2">
            <a:extLst>
              <a:ext uri="{FF2B5EF4-FFF2-40B4-BE49-F238E27FC236}">
                <a16:creationId xmlns:a16="http://schemas.microsoft.com/office/drawing/2014/main" id="{21D5D54B-3B11-D297-4242-86E228D34BD6}"/>
              </a:ext>
            </a:extLst>
          </p:cNvPr>
          <p:cNvSpPr>
            <a:spLocks noGrp="1"/>
          </p:cNvSpPr>
          <p:nvPr>
            <p:ph idx="1"/>
          </p:nvPr>
        </p:nvSpPr>
        <p:spPr/>
        <p:txBody>
          <a:bodyPr/>
          <a:lstStyle/>
          <a:p>
            <a:pPr marL="0" indent="0">
              <a:spcAft>
                <a:spcPts val="1200"/>
              </a:spcAft>
              <a:buNone/>
            </a:pPr>
            <a:endParaRPr lang="en-US" dirty="0"/>
          </a:p>
          <a:p>
            <a:pPr>
              <a:spcAft>
                <a:spcPts val="1200"/>
              </a:spcAft>
            </a:pPr>
            <a:r>
              <a:rPr lang="en-US" dirty="0"/>
              <a:t>Testing phase for testing the actual, post-manufacturing, chips is what is referred to as test or testing in digital system design industry.</a:t>
            </a:r>
          </a:p>
          <a:p>
            <a:pPr>
              <a:spcAft>
                <a:spcPts val="1200"/>
              </a:spcAft>
            </a:pPr>
            <a:r>
              <a:rPr lang="en-US" dirty="0"/>
              <a:t>Testing the circuit under test (CUT) against manufacturing defects</a:t>
            </a:r>
          </a:p>
          <a:p>
            <a:pPr lvl="1">
              <a:spcAft>
                <a:spcPts val="1200"/>
              </a:spcAft>
            </a:pPr>
            <a:r>
              <a:rPr lang="en-US" dirty="0"/>
              <a:t>broken wires, shorts, open resistive wires, transistor defects, etc. </a:t>
            </a:r>
          </a:p>
        </p:txBody>
      </p:sp>
    </p:spTree>
    <p:extLst>
      <p:ext uri="{BB962C8B-B14F-4D97-AF65-F5344CB8AC3E}">
        <p14:creationId xmlns:p14="http://schemas.microsoft.com/office/powerpoint/2010/main" val="106283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F5BB-0441-98F4-BC83-DA2EE575DEEE}"/>
              </a:ext>
            </a:extLst>
          </p:cNvPr>
          <p:cNvSpPr>
            <a:spLocks noGrp="1"/>
          </p:cNvSpPr>
          <p:nvPr>
            <p:ph type="title"/>
          </p:nvPr>
        </p:nvSpPr>
        <p:spPr/>
        <p:txBody>
          <a:bodyPr/>
          <a:lstStyle/>
          <a:p>
            <a:r>
              <a:rPr lang="en-US" dirty="0"/>
              <a:t>Design-Under-Test &amp; Testers</a:t>
            </a:r>
          </a:p>
        </p:txBody>
      </p:sp>
      <p:sp>
        <p:nvSpPr>
          <p:cNvPr id="3" name="Content Placeholder 2">
            <a:extLst>
              <a:ext uri="{FF2B5EF4-FFF2-40B4-BE49-F238E27FC236}">
                <a16:creationId xmlns:a16="http://schemas.microsoft.com/office/drawing/2014/main" id="{7F1392EB-BCF0-96B8-D666-D6D8C37C7BB0}"/>
              </a:ext>
            </a:extLst>
          </p:cNvPr>
          <p:cNvSpPr>
            <a:spLocks noGrp="1"/>
          </p:cNvSpPr>
          <p:nvPr>
            <p:ph idx="1"/>
          </p:nvPr>
        </p:nvSpPr>
        <p:spPr/>
        <p:txBody>
          <a:bodyPr/>
          <a:lstStyle/>
          <a:p>
            <a:pPr marL="0" indent="0">
              <a:buNone/>
            </a:pPr>
            <a:endParaRPr lang="en-US" dirty="0"/>
          </a:p>
          <a:p>
            <a:pPr marL="0" indent="0">
              <a:buNone/>
            </a:pPr>
            <a:endParaRPr lang="en-US" dirty="0"/>
          </a:p>
          <a:p>
            <a:r>
              <a:rPr lang="en-US" dirty="0"/>
              <a:t>Segment Outcomes</a:t>
            </a:r>
          </a:p>
          <a:p>
            <a:pPr lvl="1"/>
            <a:r>
              <a:rPr lang="en-US" dirty="0"/>
              <a:t>Students will learn the formal definition of DUT.</a:t>
            </a:r>
          </a:p>
          <a:p>
            <a:pPr lvl="1"/>
            <a:r>
              <a:rPr lang="en-US" dirty="0"/>
              <a:t>Students will be introduced to different testers and methods of testing.</a:t>
            </a:r>
          </a:p>
        </p:txBody>
      </p:sp>
    </p:spTree>
    <p:extLst>
      <p:ext uri="{BB962C8B-B14F-4D97-AF65-F5344CB8AC3E}">
        <p14:creationId xmlns:p14="http://schemas.microsoft.com/office/powerpoint/2010/main" val="270912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B328-77D4-5252-B6B4-955CBCBD5AD0}"/>
              </a:ext>
            </a:extLst>
          </p:cNvPr>
          <p:cNvSpPr>
            <a:spLocks noGrp="1"/>
          </p:cNvSpPr>
          <p:nvPr>
            <p:ph type="title"/>
          </p:nvPr>
        </p:nvSpPr>
        <p:spPr/>
        <p:txBody>
          <a:bodyPr/>
          <a:lstStyle/>
          <a:p>
            <a:r>
              <a:rPr lang="en-US" dirty="0"/>
              <a:t>Device Under Test</a:t>
            </a:r>
          </a:p>
        </p:txBody>
      </p:sp>
      <p:sp>
        <p:nvSpPr>
          <p:cNvPr id="3" name="Content Placeholder 2">
            <a:extLst>
              <a:ext uri="{FF2B5EF4-FFF2-40B4-BE49-F238E27FC236}">
                <a16:creationId xmlns:a16="http://schemas.microsoft.com/office/drawing/2014/main" id="{E93C63F9-77C3-6EED-9477-644CF2002799}"/>
              </a:ext>
            </a:extLst>
          </p:cNvPr>
          <p:cNvSpPr>
            <a:spLocks noGrp="1"/>
          </p:cNvSpPr>
          <p:nvPr>
            <p:ph idx="1"/>
          </p:nvPr>
        </p:nvSpPr>
        <p:spPr>
          <a:xfrm>
            <a:off x="838200" y="1825625"/>
            <a:ext cx="8017042" cy="4351338"/>
          </a:xfrm>
        </p:spPr>
        <p:txBody>
          <a:bodyPr/>
          <a:lstStyle/>
          <a:p>
            <a:pPr marL="0" indent="0">
              <a:buNone/>
            </a:pPr>
            <a:endParaRPr lang="en-US" dirty="0"/>
          </a:p>
          <a:p>
            <a:pPr marL="0" indent="0">
              <a:buNone/>
            </a:pPr>
            <a:endParaRPr lang="en-US" dirty="0"/>
          </a:p>
          <a:p>
            <a:r>
              <a:rPr lang="en-US" dirty="0"/>
              <a:t>Can be a system, a board, a packaged chip, a chip, a die on a wafer, a core on a die, or a section of a core</a:t>
            </a:r>
          </a:p>
          <a:p>
            <a:r>
              <a:rPr lang="en-US" dirty="0"/>
              <a:t>Treat as a Blackbox that can only be controlled and observed from the outside</a:t>
            </a:r>
          </a:p>
          <a:p>
            <a:endParaRPr lang="en-US" dirty="0"/>
          </a:p>
        </p:txBody>
      </p:sp>
      <p:pic>
        <p:nvPicPr>
          <p:cNvPr id="5" name="Picture 4">
            <a:extLst>
              <a:ext uri="{FF2B5EF4-FFF2-40B4-BE49-F238E27FC236}">
                <a16:creationId xmlns:a16="http://schemas.microsoft.com/office/drawing/2014/main" id="{5BB5A301-A063-5BC9-C977-0333B92BE3E5}"/>
              </a:ext>
            </a:extLst>
          </p:cNvPr>
          <p:cNvPicPr>
            <a:picLocks noChangeAspect="1"/>
          </p:cNvPicPr>
          <p:nvPr/>
        </p:nvPicPr>
        <p:blipFill>
          <a:blip r:embed="rId2"/>
          <a:stretch>
            <a:fillRect/>
          </a:stretch>
        </p:blipFill>
        <p:spPr>
          <a:xfrm>
            <a:off x="8855242" y="3538399"/>
            <a:ext cx="3076074" cy="2880950"/>
          </a:xfrm>
          <a:prstGeom prst="rect">
            <a:avLst/>
          </a:prstGeom>
        </p:spPr>
      </p:pic>
    </p:spTree>
    <p:extLst>
      <p:ext uri="{BB962C8B-B14F-4D97-AF65-F5344CB8AC3E}">
        <p14:creationId xmlns:p14="http://schemas.microsoft.com/office/powerpoint/2010/main" val="184781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B328-77D4-5252-B6B4-955CBCBD5AD0}"/>
              </a:ext>
            </a:extLst>
          </p:cNvPr>
          <p:cNvSpPr>
            <a:spLocks noGrp="1"/>
          </p:cNvSpPr>
          <p:nvPr>
            <p:ph type="title"/>
          </p:nvPr>
        </p:nvSpPr>
        <p:spPr/>
        <p:txBody>
          <a:bodyPr/>
          <a:lstStyle/>
          <a:p>
            <a:r>
              <a:rPr lang="en-US" dirty="0"/>
              <a:t>Device Under Test</a:t>
            </a:r>
          </a:p>
        </p:txBody>
      </p:sp>
      <p:sp>
        <p:nvSpPr>
          <p:cNvPr id="3" name="Content Placeholder 2">
            <a:extLst>
              <a:ext uri="{FF2B5EF4-FFF2-40B4-BE49-F238E27FC236}">
                <a16:creationId xmlns:a16="http://schemas.microsoft.com/office/drawing/2014/main" id="{E93C63F9-77C3-6EED-9477-644CF2002799}"/>
              </a:ext>
            </a:extLst>
          </p:cNvPr>
          <p:cNvSpPr>
            <a:spLocks noGrp="1"/>
          </p:cNvSpPr>
          <p:nvPr>
            <p:ph idx="1"/>
          </p:nvPr>
        </p:nvSpPr>
        <p:spPr>
          <a:xfrm>
            <a:off x="838200" y="1825625"/>
            <a:ext cx="6255058" cy="4351338"/>
          </a:xfrm>
        </p:spPr>
        <p:txBody>
          <a:bodyPr/>
          <a:lstStyle/>
          <a:p>
            <a:endParaRPr lang="en-US" dirty="0"/>
          </a:p>
          <a:p>
            <a:pPr marL="0" indent="0">
              <a:buNone/>
            </a:pPr>
            <a:endParaRPr lang="en-US" dirty="0"/>
          </a:p>
          <a:p>
            <a:r>
              <a:rPr lang="en-US" dirty="0"/>
              <a:t>Generate test vectors, generate expected outputs vectors, compare output vectors to expected output vectors. </a:t>
            </a:r>
          </a:p>
          <a:p>
            <a:endParaRPr lang="en-US" dirty="0"/>
          </a:p>
          <a:p>
            <a:endParaRPr lang="en-US" dirty="0"/>
          </a:p>
        </p:txBody>
      </p:sp>
      <p:pic>
        <p:nvPicPr>
          <p:cNvPr id="5" name="Picture 4">
            <a:extLst>
              <a:ext uri="{FF2B5EF4-FFF2-40B4-BE49-F238E27FC236}">
                <a16:creationId xmlns:a16="http://schemas.microsoft.com/office/drawing/2014/main" id="{5BB5A301-A063-5BC9-C977-0333B92BE3E5}"/>
              </a:ext>
            </a:extLst>
          </p:cNvPr>
          <p:cNvPicPr>
            <a:picLocks noChangeAspect="1"/>
          </p:cNvPicPr>
          <p:nvPr/>
        </p:nvPicPr>
        <p:blipFill>
          <a:blip r:embed="rId2"/>
          <a:stretch>
            <a:fillRect/>
          </a:stretch>
        </p:blipFill>
        <p:spPr>
          <a:xfrm>
            <a:off x="7479203" y="2473079"/>
            <a:ext cx="3688906" cy="3454908"/>
          </a:xfrm>
          <a:prstGeom prst="rect">
            <a:avLst/>
          </a:prstGeom>
        </p:spPr>
      </p:pic>
    </p:spTree>
    <p:extLst>
      <p:ext uri="{BB962C8B-B14F-4D97-AF65-F5344CB8AC3E}">
        <p14:creationId xmlns:p14="http://schemas.microsoft.com/office/powerpoint/2010/main" val="87053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F252-D9DC-E78A-327D-8E4B60A05CD4}"/>
              </a:ext>
            </a:extLst>
          </p:cNvPr>
          <p:cNvSpPr>
            <a:spLocks noGrp="1"/>
          </p:cNvSpPr>
          <p:nvPr>
            <p:ph type="title"/>
          </p:nvPr>
        </p:nvSpPr>
        <p:spPr/>
        <p:txBody>
          <a:bodyPr/>
          <a:lstStyle/>
          <a:p>
            <a:r>
              <a:rPr lang="en-US" dirty="0"/>
              <a:t>Testers</a:t>
            </a:r>
          </a:p>
        </p:txBody>
      </p:sp>
      <p:sp>
        <p:nvSpPr>
          <p:cNvPr id="3" name="Content Placeholder 2">
            <a:extLst>
              <a:ext uri="{FF2B5EF4-FFF2-40B4-BE49-F238E27FC236}">
                <a16:creationId xmlns:a16="http://schemas.microsoft.com/office/drawing/2014/main" id="{332F339D-1582-4F36-04BE-CFBDB827A226}"/>
              </a:ext>
            </a:extLst>
          </p:cNvPr>
          <p:cNvSpPr>
            <a:spLocks noGrp="1"/>
          </p:cNvSpPr>
          <p:nvPr>
            <p:ph idx="1"/>
          </p:nvPr>
        </p:nvSpPr>
        <p:spPr>
          <a:xfrm>
            <a:off x="838200" y="1825625"/>
            <a:ext cx="8066103" cy="4351338"/>
          </a:xfrm>
        </p:spPr>
        <p:txBody>
          <a:bodyPr>
            <a:normAutofit lnSpcReduction="10000"/>
          </a:bodyPr>
          <a:lstStyle/>
          <a:p>
            <a:pPr>
              <a:spcAft>
                <a:spcPts val="1800"/>
              </a:spcAft>
            </a:pPr>
            <a:r>
              <a:rPr lang="en-US" dirty="0"/>
              <a:t>Device or equipment that applies test vectors to a DUT, collects DUT’s responses, and makes comparisons with the expected data.</a:t>
            </a:r>
          </a:p>
          <a:p>
            <a:pPr>
              <a:spcAft>
                <a:spcPts val="1800"/>
              </a:spcAft>
            </a:pPr>
            <a:r>
              <a:rPr lang="en-US" dirty="0"/>
              <a:t>Specially made and designed for testing a specific device.</a:t>
            </a:r>
          </a:p>
          <a:p>
            <a:pPr>
              <a:spcAft>
                <a:spcPts val="1800"/>
              </a:spcAft>
            </a:pPr>
            <a:r>
              <a:rPr lang="en-US" dirty="0"/>
              <a:t>DUT can test itself. </a:t>
            </a:r>
          </a:p>
          <a:p>
            <a:pPr lvl="1">
              <a:spcAft>
                <a:spcPts val="1800"/>
              </a:spcAft>
            </a:pPr>
            <a:r>
              <a:rPr lang="en-US" dirty="0"/>
              <a:t>built-in hardware that has been primarily designed for testing the rest of the hardware of the DUT. Built-in Self-test (BIST).</a:t>
            </a:r>
          </a:p>
        </p:txBody>
      </p:sp>
    </p:spTree>
    <p:extLst>
      <p:ext uri="{BB962C8B-B14F-4D97-AF65-F5344CB8AC3E}">
        <p14:creationId xmlns:p14="http://schemas.microsoft.com/office/powerpoint/2010/main" val="377198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8100-D2AC-D19A-B247-CA1BAB67A941}"/>
              </a:ext>
            </a:extLst>
          </p:cNvPr>
          <p:cNvSpPr>
            <a:spLocks noGrp="1"/>
          </p:cNvSpPr>
          <p:nvPr>
            <p:ph type="title"/>
          </p:nvPr>
        </p:nvSpPr>
        <p:spPr/>
        <p:txBody>
          <a:bodyPr/>
          <a:lstStyle/>
          <a:p>
            <a:r>
              <a:rPr lang="en-US" dirty="0"/>
              <a:t>Types of tests</a:t>
            </a:r>
          </a:p>
        </p:txBody>
      </p:sp>
      <p:sp>
        <p:nvSpPr>
          <p:cNvPr id="3" name="Content Placeholder 2">
            <a:extLst>
              <a:ext uri="{FF2B5EF4-FFF2-40B4-BE49-F238E27FC236}">
                <a16:creationId xmlns:a16="http://schemas.microsoft.com/office/drawing/2014/main" id="{AC602326-0CAF-42EE-E2A9-21F6940CAFB1}"/>
              </a:ext>
            </a:extLst>
          </p:cNvPr>
          <p:cNvSpPr>
            <a:spLocks noGrp="1"/>
          </p:cNvSpPr>
          <p:nvPr>
            <p:ph idx="1"/>
          </p:nvPr>
        </p:nvSpPr>
        <p:spPr>
          <a:xfrm>
            <a:off x="838200" y="1825625"/>
            <a:ext cx="7613342" cy="4351338"/>
          </a:xfrm>
        </p:spPr>
        <p:txBody>
          <a:bodyPr>
            <a:normAutofit/>
          </a:bodyPr>
          <a:lstStyle/>
          <a:p>
            <a:r>
              <a:rPr lang="en-US" dirty="0"/>
              <a:t>External Testing: </a:t>
            </a:r>
          </a:p>
          <a:p>
            <a:pPr lvl="1"/>
            <a:r>
              <a:rPr lang="en-US" dirty="0"/>
              <a:t>A device is tested by an external device that can be a chip, a board, or a computer or test equipment. </a:t>
            </a:r>
          </a:p>
          <a:p>
            <a:r>
              <a:rPr lang="en-US" dirty="0"/>
              <a:t>Internal Testing:</a:t>
            </a:r>
          </a:p>
          <a:p>
            <a:pPr lvl="1"/>
            <a:r>
              <a:rPr lang="en-US" dirty="0"/>
              <a:t>The tester for a device is in the same packaging as the device. </a:t>
            </a:r>
          </a:p>
          <a:p>
            <a:pPr lvl="1"/>
            <a:r>
              <a:rPr lang="en-US" dirty="0"/>
              <a:t>Built-in Self-Test (BIST): the tester hardware is integrated with, and on the same chip as the device.</a:t>
            </a:r>
          </a:p>
        </p:txBody>
      </p:sp>
    </p:spTree>
    <p:extLst>
      <p:ext uri="{BB962C8B-B14F-4D97-AF65-F5344CB8AC3E}">
        <p14:creationId xmlns:p14="http://schemas.microsoft.com/office/powerpoint/2010/main" val="3063701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64BA-08CD-B342-2864-9F9F3158614E}"/>
              </a:ext>
            </a:extLst>
          </p:cNvPr>
          <p:cNvSpPr>
            <a:spLocks noGrp="1"/>
          </p:cNvSpPr>
          <p:nvPr>
            <p:ph type="title"/>
          </p:nvPr>
        </p:nvSpPr>
        <p:spPr/>
        <p:txBody>
          <a:bodyPr/>
          <a:lstStyle/>
          <a:p>
            <a:r>
              <a:rPr lang="en-US" dirty="0"/>
              <a:t>Section Outline</a:t>
            </a:r>
          </a:p>
        </p:txBody>
      </p:sp>
      <p:sp>
        <p:nvSpPr>
          <p:cNvPr id="3" name="Content Placeholder 2">
            <a:extLst>
              <a:ext uri="{FF2B5EF4-FFF2-40B4-BE49-F238E27FC236}">
                <a16:creationId xmlns:a16="http://schemas.microsoft.com/office/drawing/2014/main" id="{F9427E79-AA76-6B78-3177-D1983ABBB70E}"/>
              </a:ext>
            </a:extLst>
          </p:cNvPr>
          <p:cNvSpPr>
            <a:spLocks noGrp="1"/>
          </p:cNvSpPr>
          <p:nvPr>
            <p:ph idx="1"/>
          </p:nvPr>
        </p:nvSpPr>
        <p:spPr/>
        <p:txBody>
          <a:bodyPr>
            <a:normAutofit/>
          </a:bodyPr>
          <a:lstStyle/>
          <a:p>
            <a:r>
              <a:rPr lang="en-US" dirty="0"/>
              <a:t>Review</a:t>
            </a:r>
          </a:p>
          <a:p>
            <a:r>
              <a:rPr lang="en-US" dirty="0"/>
              <a:t>Fault Basics</a:t>
            </a:r>
          </a:p>
          <a:p>
            <a:r>
              <a:rPr lang="en-US" dirty="0"/>
              <a:t>Fault Modeling, Detection and Mitigation</a:t>
            </a:r>
          </a:p>
          <a:p>
            <a:r>
              <a:rPr lang="en-US" dirty="0"/>
              <a:t>Test Vectors</a:t>
            </a:r>
          </a:p>
          <a:p>
            <a:pPr lvl="1"/>
            <a:r>
              <a:rPr lang="en-US" dirty="0"/>
              <a:t>ATPG</a:t>
            </a:r>
          </a:p>
          <a:p>
            <a:r>
              <a:rPr lang="en-US" dirty="0"/>
              <a:t>Scan Chain Overview &amp; Insertion/ DFT</a:t>
            </a:r>
          </a:p>
          <a:p>
            <a:r>
              <a:rPr lang="en-US" dirty="0"/>
              <a:t>JTAG</a:t>
            </a:r>
          </a:p>
        </p:txBody>
      </p:sp>
    </p:spTree>
    <p:extLst>
      <p:ext uri="{BB962C8B-B14F-4D97-AF65-F5344CB8AC3E}">
        <p14:creationId xmlns:p14="http://schemas.microsoft.com/office/powerpoint/2010/main" val="2683415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8100-D2AC-D19A-B247-CA1BAB67A941}"/>
              </a:ext>
            </a:extLst>
          </p:cNvPr>
          <p:cNvSpPr>
            <a:spLocks noGrp="1"/>
          </p:cNvSpPr>
          <p:nvPr>
            <p:ph type="title"/>
          </p:nvPr>
        </p:nvSpPr>
        <p:spPr/>
        <p:txBody>
          <a:bodyPr/>
          <a:lstStyle/>
          <a:p>
            <a:r>
              <a:rPr lang="en-US" dirty="0"/>
              <a:t>Types of tests</a:t>
            </a:r>
          </a:p>
        </p:txBody>
      </p:sp>
      <p:sp>
        <p:nvSpPr>
          <p:cNvPr id="3" name="Content Placeholder 2">
            <a:extLst>
              <a:ext uri="{FF2B5EF4-FFF2-40B4-BE49-F238E27FC236}">
                <a16:creationId xmlns:a16="http://schemas.microsoft.com/office/drawing/2014/main" id="{AC602326-0CAF-42EE-E2A9-21F6940CAFB1}"/>
              </a:ext>
            </a:extLst>
          </p:cNvPr>
          <p:cNvSpPr>
            <a:spLocks noGrp="1"/>
          </p:cNvSpPr>
          <p:nvPr>
            <p:ph idx="1"/>
          </p:nvPr>
        </p:nvSpPr>
        <p:spPr>
          <a:xfrm>
            <a:off x="838200" y="1825625"/>
            <a:ext cx="6903128" cy="4351338"/>
          </a:xfrm>
        </p:spPr>
        <p:txBody>
          <a:bodyPr>
            <a:normAutofit/>
          </a:bodyPr>
          <a:lstStyle/>
          <a:p>
            <a:pPr>
              <a:spcAft>
                <a:spcPts val="1200"/>
              </a:spcAft>
            </a:pPr>
            <a:r>
              <a:rPr lang="en-US" dirty="0"/>
              <a:t>Online Testing. </a:t>
            </a:r>
          </a:p>
          <a:p>
            <a:pPr lvl="1">
              <a:spcAft>
                <a:spcPts val="1200"/>
              </a:spcAft>
            </a:pPr>
            <a:r>
              <a:rPr lang="en-US" dirty="0"/>
              <a:t>Testing is done while a device is performing its normal functions.</a:t>
            </a:r>
          </a:p>
          <a:p>
            <a:pPr>
              <a:spcAft>
                <a:spcPts val="1200"/>
              </a:spcAft>
            </a:pPr>
            <a:r>
              <a:rPr lang="en-US" dirty="0"/>
              <a:t>Offline Testing. </a:t>
            </a:r>
          </a:p>
          <a:p>
            <a:pPr lvl="1">
              <a:spcAft>
                <a:spcPts val="1200"/>
              </a:spcAft>
            </a:pPr>
            <a:r>
              <a:rPr lang="en-US" dirty="0"/>
              <a:t>Device being tested must cease its normal operation, and then be tested. </a:t>
            </a:r>
          </a:p>
          <a:p>
            <a:pPr lvl="1">
              <a:spcAft>
                <a:spcPts val="1200"/>
              </a:spcAft>
            </a:pPr>
            <a:r>
              <a:rPr lang="en-US" dirty="0"/>
              <a:t>Offline testing can be done by internal or external test hardware</a:t>
            </a:r>
          </a:p>
          <a:p>
            <a:endParaRPr lang="en-US" dirty="0"/>
          </a:p>
        </p:txBody>
      </p:sp>
    </p:spTree>
    <p:extLst>
      <p:ext uri="{BB962C8B-B14F-4D97-AF65-F5344CB8AC3E}">
        <p14:creationId xmlns:p14="http://schemas.microsoft.com/office/powerpoint/2010/main" val="26858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05B2-ABA9-D1C6-D8EF-E4A9B0323A1A}"/>
              </a:ext>
            </a:extLst>
          </p:cNvPr>
          <p:cNvSpPr>
            <a:spLocks noGrp="1"/>
          </p:cNvSpPr>
          <p:nvPr>
            <p:ph type="title"/>
          </p:nvPr>
        </p:nvSpPr>
        <p:spPr/>
        <p:txBody>
          <a:bodyPr/>
          <a:lstStyle/>
          <a:p>
            <a:r>
              <a:rPr lang="en-US" dirty="0"/>
              <a:t>Concurrent Testing</a:t>
            </a:r>
          </a:p>
        </p:txBody>
      </p:sp>
      <p:sp>
        <p:nvSpPr>
          <p:cNvPr id="3" name="Content Placeholder 2">
            <a:extLst>
              <a:ext uri="{FF2B5EF4-FFF2-40B4-BE49-F238E27FC236}">
                <a16:creationId xmlns:a16="http://schemas.microsoft.com/office/drawing/2014/main" id="{7E872E65-CF09-30C8-F06C-89406F5030D5}"/>
              </a:ext>
            </a:extLst>
          </p:cNvPr>
          <p:cNvSpPr>
            <a:spLocks noGrp="1"/>
          </p:cNvSpPr>
          <p:nvPr>
            <p:ph idx="1"/>
          </p:nvPr>
        </p:nvSpPr>
        <p:spPr>
          <a:xfrm>
            <a:off x="838200" y="1825625"/>
            <a:ext cx="6219548" cy="4351338"/>
          </a:xfrm>
        </p:spPr>
        <p:txBody>
          <a:bodyPr>
            <a:normAutofit/>
          </a:bodyPr>
          <a:lstStyle/>
          <a:p>
            <a:pPr marL="0" indent="0">
              <a:buNone/>
            </a:pPr>
            <a:endParaRPr lang="en-US" dirty="0"/>
          </a:p>
          <a:p>
            <a:r>
              <a:rPr lang="en-US" dirty="0"/>
              <a:t>Concurrent Testing (Online). </a:t>
            </a:r>
          </a:p>
          <a:p>
            <a:pPr lvl="1"/>
            <a:r>
              <a:rPr lang="en-US" dirty="0"/>
              <a:t>Normal/Expected used in preforming normal functions are used for testing it.</a:t>
            </a:r>
          </a:p>
        </p:txBody>
      </p:sp>
    </p:spTree>
    <p:extLst>
      <p:ext uri="{BB962C8B-B14F-4D97-AF65-F5344CB8AC3E}">
        <p14:creationId xmlns:p14="http://schemas.microsoft.com/office/powerpoint/2010/main" val="1933105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05B2-ABA9-D1C6-D8EF-E4A9B0323A1A}"/>
              </a:ext>
            </a:extLst>
          </p:cNvPr>
          <p:cNvSpPr>
            <a:spLocks noGrp="1"/>
          </p:cNvSpPr>
          <p:nvPr>
            <p:ph type="title"/>
          </p:nvPr>
        </p:nvSpPr>
        <p:spPr/>
        <p:txBody>
          <a:bodyPr/>
          <a:lstStyle/>
          <a:p>
            <a:r>
              <a:rPr lang="en-US" dirty="0"/>
              <a:t>Concurrent Testing</a:t>
            </a:r>
          </a:p>
        </p:txBody>
      </p:sp>
      <p:sp>
        <p:nvSpPr>
          <p:cNvPr id="3" name="Content Placeholder 2">
            <a:extLst>
              <a:ext uri="{FF2B5EF4-FFF2-40B4-BE49-F238E27FC236}">
                <a16:creationId xmlns:a16="http://schemas.microsoft.com/office/drawing/2014/main" id="{7E872E65-CF09-30C8-F06C-89406F5030D5}"/>
              </a:ext>
            </a:extLst>
          </p:cNvPr>
          <p:cNvSpPr>
            <a:spLocks noGrp="1"/>
          </p:cNvSpPr>
          <p:nvPr>
            <p:ph idx="1"/>
          </p:nvPr>
        </p:nvSpPr>
        <p:spPr/>
        <p:txBody>
          <a:bodyPr>
            <a:normAutofit/>
          </a:bodyPr>
          <a:lstStyle/>
          <a:p>
            <a:r>
              <a:rPr lang="en-US" dirty="0"/>
              <a:t>Concurrent Testing (ATE). </a:t>
            </a:r>
          </a:p>
          <a:p>
            <a:pPr lvl="1"/>
            <a:r>
              <a:rPr lang="en-US" dirty="0"/>
              <a:t>Tester is testing various parts of a chip concurrently. </a:t>
            </a:r>
          </a:p>
          <a:p>
            <a:pPr lvl="1"/>
            <a:r>
              <a:rPr lang="en-US" dirty="0"/>
              <a:t>I.E the analog, memory, and the logic parts tested at the same time.</a:t>
            </a:r>
          </a:p>
        </p:txBody>
      </p:sp>
    </p:spTree>
    <p:extLst>
      <p:ext uri="{BB962C8B-B14F-4D97-AF65-F5344CB8AC3E}">
        <p14:creationId xmlns:p14="http://schemas.microsoft.com/office/powerpoint/2010/main" val="2345218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05B2-ABA9-D1C6-D8EF-E4A9B0323A1A}"/>
              </a:ext>
            </a:extLst>
          </p:cNvPr>
          <p:cNvSpPr>
            <a:spLocks noGrp="1"/>
          </p:cNvSpPr>
          <p:nvPr>
            <p:ph type="title"/>
          </p:nvPr>
        </p:nvSpPr>
        <p:spPr/>
        <p:txBody>
          <a:bodyPr/>
          <a:lstStyle/>
          <a:p>
            <a:r>
              <a:rPr lang="en-US" dirty="0"/>
              <a:t>Testing Speed</a:t>
            </a:r>
          </a:p>
        </p:txBody>
      </p:sp>
      <p:sp>
        <p:nvSpPr>
          <p:cNvPr id="3" name="Content Placeholder 2">
            <a:extLst>
              <a:ext uri="{FF2B5EF4-FFF2-40B4-BE49-F238E27FC236}">
                <a16:creationId xmlns:a16="http://schemas.microsoft.com/office/drawing/2014/main" id="{7E872E65-CF09-30C8-F06C-89406F5030D5}"/>
              </a:ext>
            </a:extLst>
          </p:cNvPr>
          <p:cNvSpPr>
            <a:spLocks noGrp="1"/>
          </p:cNvSpPr>
          <p:nvPr>
            <p:ph idx="1"/>
          </p:nvPr>
        </p:nvSpPr>
        <p:spPr>
          <a:xfrm>
            <a:off x="838200" y="1825625"/>
            <a:ext cx="8074981" cy="4351338"/>
          </a:xfrm>
        </p:spPr>
        <p:txBody>
          <a:bodyPr>
            <a:normAutofit/>
          </a:bodyPr>
          <a:lstStyle/>
          <a:p>
            <a:pPr marL="0" indent="0">
              <a:spcAft>
                <a:spcPts val="1200"/>
              </a:spcAft>
              <a:buNone/>
            </a:pPr>
            <a:endParaRPr lang="en-US" dirty="0"/>
          </a:p>
          <a:p>
            <a:pPr>
              <a:spcAft>
                <a:spcPts val="1200"/>
              </a:spcAft>
            </a:pPr>
            <a:r>
              <a:rPr lang="en-US" dirty="0"/>
              <a:t>At-Speed Testing. </a:t>
            </a:r>
          </a:p>
          <a:p>
            <a:pPr lvl="1">
              <a:spcAft>
                <a:spcPts val="1200"/>
              </a:spcAft>
            </a:pPr>
            <a:r>
              <a:rPr lang="en-US" dirty="0"/>
              <a:t>Device being tested at its normal speed of operation, also called AC Testing</a:t>
            </a:r>
          </a:p>
          <a:p>
            <a:pPr>
              <a:spcAft>
                <a:spcPts val="1200"/>
              </a:spcAft>
            </a:pPr>
            <a:r>
              <a:rPr lang="en-US" dirty="0"/>
              <a:t>DC Testing. </a:t>
            </a:r>
          </a:p>
          <a:p>
            <a:pPr lvl="1">
              <a:spcAft>
                <a:spcPts val="1200"/>
              </a:spcAft>
            </a:pPr>
            <a:r>
              <a:rPr lang="en-US" dirty="0"/>
              <a:t>Device is tested at much slower speed than its operation frequency. Allows all events to propagate before outputs are sampled</a:t>
            </a:r>
          </a:p>
        </p:txBody>
      </p:sp>
    </p:spTree>
    <p:extLst>
      <p:ext uri="{BB962C8B-B14F-4D97-AF65-F5344CB8AC3E}">
        <p14:creationId xmlns:p14="http://schemas.microsoft.com/office/powerpoint/2010/main" val="140330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FF65-A299-276E-D352-77097E534A80}"/>
              </a:ext>
            </a:extLst>
          </p:cNvPr>
          <p:cNvSpPr>
            <a:spLocks noGrp="1"/>
          </p:cNvSpPr>
          <p:nvPr>
            <p:ph type="title"/>
          </p:nvPr>
        </p:nvSpPr>
        <p:spPr/>
        <p:txBody>
          <a:bodyPr/>
          <a:lstStyle/>
          <a:p>
            <a:r>
              <a:rPr lang="en-US" dirty="0"/>
              <a:t>Types of Tests</a:t>
            </a:r>
          </a:p>
        </p:txBody>
      </p:sp>
      <p:sp>
        <p:nvSpPr>
          <p:cNvPr id="3" name="Content Placeholder 2">
            <a:extLst>
              <a:ext uri="{FF2B5EF4-FFF2-40B4-BE49-F238E27FC236}">
                <a16:creationId xmlns:a16="http://schemas.microsoft.com/office/drawing/2014/main" id="{DB9B7498-F8EA-646D-0AC3-828338A7ABF9}"/>
              </a:ext>
            </a:extLst>
          </p:cNvPr>
          <p:cNvSpPr>
            <a:spLocks noGrp="1"/>
          </p:cNvSpPr>
          <p:nvPr>
            <p:ph idx="1"/>
          </p:nvPr>
        </p:nvSpPr>
        <p:spPr>
          <a:xfrm>
            <a:off x="838200" y="1825625"/>
            <a:ext cx="7054049" cy="4351338"/>
          </a:xfrm>
        </p:spPr>
        <p:txBody>
          <a:bodyPr/>
          <a:lstStyle/>
          <a:p>
            <a:pPr marL="0" indent="0">
              <a:buNone/>
            </a:pPr>
            <a:endParaRPr lang="en-US" dirty="0"/>
          </a:p>
          <a:p>
            <a:pPr marL="0" indent="0">
              <a:buNone/>
            </a:pPr>
            <a:endParaRPr lang="en-US" dirty="0"/>
          </a:p>
          <a:p>
            <a:r>
              <a:rPr lang="en-US" dirty="0"/>
              <a:t>In-Circuit Testing. </a:t>
            </a:r>
          </a:p>
          <a:p>
            <a:pPr lvl="1"/>
            <a:r>
              <a:rPr lang="en-US" dirty="0"/>
              <a:t>Device being tested is not removed from its mounting place for testing. </a:t>
            </a:r>
          </a:p>
        </p:txBody>
      </p:sp>
    </p:spTree>
    <p:extLst>
      <p:ext uri="{BB962C8B-B14F-4D97-AF65-F5344CB8AC3E}">
        <p14:creationId xmlns:p14="http://schemas.microsoft.com/office/powerpoint/2010/main" val="140868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FF65-A299-276E-D352-77097E534A80}"/>
              </a:ext>
            </a:extLst>
          </p:cNvPr>
          <p:cNvSpPr>
            <a:spLocks noGrp="1"/>
          </p:cNvSpPr>
          <p:nvPr>
            <p:ph type="title"/>
          </p:nvPr>
        </p:nvSpPr>
        <p:spPr/>
        <p:txBody>
          <a:bodyPr/>
          <a:lstStyle/>
          <a:p>
            <a:r>
              <a:rPr lang="en-US" dirty="0"/>
              <a:t>Types of Tests</a:t>
            </a:r>
          </a:p>
        </p:txBody>
      </p:sp>
      <p:sp>
        <p:nvSpPr>
          <p:cNvPr id="3" name="Content Placeholder 2">
            <a:extLst>
              <a:ext uri="{FF2B5EF4-FFF2-40B4-BE49-F238E27FC236}">
                <a16:creationId xmlns:a16="http://schemas.microsoft.com/office/drawing/2014/main" id="{DB9B7498-F8EA-646D-0AC3-828338A7ABF9}"/>
              </a:ext>
            </a:extLst>
          </p:cNvPr>
          <p:cNvSpPr>
            <a:spLocks noGrp="1"/>
          </p:cNvSpPr>
          <p:nvPr>
            <p:ph idx="1"/>
          </p:nvPr>
        </p:nvSpPr>
        <p:spPr>
          <a:xfrm>
            <a:off x="838200" y="1825625"/>
            <a:ext cx="7133948" cy="4351338"/>
          </a:xfrm>
        </p:spPr>
        <p:txBody>
          <a:bodyPr/>
          <a:lstStyle/>
          <a:p>
            <a:endParaRPr lang="en-US" dirty="0"/>
          </a:p>
          <a:p>
            <a:r>
              <a:rPr lang="en-US" dirty="0"/>
              <a:t>Guided Probe Testing. </a:t>
            </a:r>
          </a:p>
          <a:p>
            <a:pPr lvl="1"/>
            <a:r>
              <a:rPr lang="en-US" dirty="0"/>
              <a:t>In a process of probing backwards from outputs towards inputs.</a:t>
            </a:r>
          </a:p>
          <a:p>
            <a:pPr lvl="1"/>
            <a:r>
              <a:rPr lang="en-US" dirty="0"/>
              <a:t>Testing is done to find the source of an error that has appeared on the circuit’s outputs.</a:t>
            </a:r>
          </a:p>
        </p:txBody>
      </p:sp>
    </p:spTree>
    <p:extLst>
      <p:ext uri="{BB962C8B-B14F-4D97-AF65-F5344CB8AC3E}">
        <p14:creationId xmlns:p14="http://schemas.microsoft.com/office/powerpoint/2010/main" val="3467958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FF65-A299-276E-D352-77097E534A80}"/>
              </a:ext>
            </a:extLst>
          </p:cNvPr>
          <p:cNvSpPr>
            <a:spLocks noGrp="1"/>
          </p:cNvSpPr>
          <p:nvPr>
            <p:ph type="title"/>
          </p:nvPr>
        </p:nvSpPr>
        <p:spPr/>
        <p:txBody>
          <a:bodyPr/>
          <a:lstStyle/>
          <a:p>
            <a:r>
              <a:rPr lang="en-US" dirty="0"/>
              <a:t>Types of Tests</a:t>
            </a:r>
          </a:p>
        </p:txBody>
      </p:sp>
      <p:sp>
        <p:nvSpPr>
          <p:cNvPr id="3" name="Content Placeholder 2">
            <a:extLst>
              <a:ext uri="{FF2B5EF4-FFF2-40B4-BE49-F238E27FC236}">
                <a16:creationId xmlns:a16="http://schemas.microsoft.com/office/drawing/2014/main" id="{DB9B7498-F8EA-646D-0AC3-828338A7ABF9}"/>
              </a:ext>
            </a:extLst>
          </p:cNvPr>
          <p:cNvSpPr>
            <a:spLocks noGrp="1"/>
          </p:cNvSpPr>
          <p:nvPr>
            <p:ph idx="1"/>
          </p:nvPr>
        </p:nvSpPr>
        <p:spPr>
          <a:xfrm>
            <a:off x="838200" y="1825625"/>
            <a:ext cx="6050872" cy="4351338"/>
          </a:xfrm>
        </p:spPr>
        <p:txBody>
          <a:bodyPr/>
          <a:lstStyle/>
          <a:p>
            <a:pPr marL="0" indent="0">
              <a:buNone/>
            </a:pPr>
            <a:endParaRPr lang="en-US" dirty="0"/>
          </a:p>
          <a:p>
            <a:r>
              <a:rPr lang="en-US" dirty="0"/>
              <a:t>Diagnostic. </a:t>
            </a:r>
          </a:p>
          <a:p>
            <a:pPr lvl="1"/>
            <a:r>
              <a:rPr lang="en-US" dirty="0"/>
              <a:t>When testing is done to find the cause of failure</a:t>
            </a:r>
          </a:p>
        </p:txBody>
      </p:sp>
    </p:spTree>
    <p:extLst>
      <p:ext uri="{BB962C8B-B14F-4D97-AF65-F5344CB8AC3E}">
        <p14:creationId xmlns:p14="http://schemas.microsoft.com/office/powerpoint/2010/main" val="387491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00B3-DDF3-2B22-B51A-34AEED7269DB}"/>
              </a:ext>
            </a:extLst>
          </p:cNvPr>
          <p:cNvSpPr>
            <a:spLocks noGrp="1"/>
          </p:cNvSpPr>
          <p:nvPr>
            <p:ph type="title"/>
          </p:nvPr>
        </p:nvSpPr>
        <p:spPr/>
        <p:txBody>
          <a:bodyPr>
            <a:normAutofit/>
          </a:bodyPr>
          <a:lstStyle/>
          <a:p>
            <a:r>
              <a:rPr lang="en-US" sz="3600" dirty="0"/>
              <a:t>Work smart, not hard? </a:t>
            </a:r>
          </a:p>
        </p:txBody>
      </p:sp>
      <p:sp>
        <p:nvSpPr>
          <p:cNvPr id="3" name="Content Placeholder 2">
            <a:extLst>
              <a:ext uri="{FF2B5EF4-FFF2-40B4-BE49-F238E27FC236}">
                <a16:creationId xmlns:a16="http://schemas.microsoft.com/office/drawing/2014/main" id="{BBBA3D4C-484F-8714-D551-CCF9F27900EF}"/>
              </a:ext>
            </a:extLst>
          </p:cNvPr>
          <p:cNvSpPr>
            <a:spLocks noGrp="1"/>
          </p:cNvSpPr>
          <p:nvPr>
            <p:ph idx="1"/>
          </p:nvPr>
        </p:nvSpPr>
        <p:spPr>
          <a:xfrm>
            <a:off x="838200" y="1825625"/>
            <a:ext cx="7204969" cy="4351338"/>
          </a:xfrm>
        </p:spPr>
        <p:txBody>
          <a:bodyPr/>
          <a:lstStyle/>
          <a:p>
            <a:r>
              <a:rPr lang="en-US" dirty="0"/>
              <a:t>Combinational circuit with 64 inputs, 64 outputs, and 12 ns internal delay.</a:t>
            </a:r>
          </a:p>
          <a:p>
            <a:r>
              <a:rPr lang="en-US" dirty="0"/>
              <a:t>Tester running at 1 GHz clock frequency, and it takes four clock cycles (4 ns) to fetch a new test vector and apply it to the circuit. </a:t>
            </a:r>
          </a:p>
          <a:p>
            <a:endParaRPr lang="en-US" dirty="0"/>
          </a:p>
          <a:p>
            <a:pPr lvl="1"/>
            <a:endParaRPr lang="en-US" dirty="0"/>
          </a:p>
        </p:txBody>
      </p:sp>
    </p:spTree>
    <p:extLst>
      <p:ext uri="{BB962C8B-B14F-4D97-AF65-F5344CB8AC3E}">
        <p14:creationId xmlns:p14="http://schemas.microsoft.com/office/powerpoint/2010/main" val="954103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00B3-DDF3-2B22-B51A-34AEED7269DB}"/>
              </a:ext>
            </a:extLst>
          </p:cNvPr>
          <p:cNvSpPr>
            <a:spLocks noGrp="1"/>
          </p:cNvSpPr>
          <p:nvPr>
            <p:ph type="title"/>
          </p:nvPr>
        </p:nvSpPr>
        <p:spPr/>
        <p:txBody>
          <a:bodyPr>
            <a:normAutofit/>
          </a:bodyPr>
          <a:lstStyle/>
          <a:p>
            <a:r>
              <a:rPr lang="en-US" sz="3600" dirty="0"/>
              <a:t>Work smart, not hard? </a:t>
            </a:r>
          </a:p>
        </p:txBody>
      </p:sp>
      <p:sp>
        <p:nvSpPr>
          <p:cNvPr id="3" name="Content Placeholder 2">
            <a:extLst>
              <a:ext uri="{FF2B5EF4-FFF2-40B4-BE49-F238E27FC236}">
                <a16:creationId xmlns:a16="http://schemas.microsoft.com/office/drawing/2014/main" id="{BBBA3D4C-484F-8714-D551-CCF9F27900EF}"/>
              </a:ext>
            </a:extLst>
          </p:cNvPr>
          <p:cNvSpPr>
            <a:spLocks noGrp="1"/>
          </p:cNvSpPr>
          <p:nvPr>
            <p:ph idx="1"/>
          </p:nvPr>
        </p:nvSpPr>
        <p:spPr>
          <a:xfrm>
            <a:off x="838200" y="1825625"/>
            <a:ext cx="6556899" cy="4351338"/>
          </a:xfrm>
        </p:spPr>
        <p:txBody>
          <a:bodyPr/>
          <a:lstStyle/>
          <a:p>
            <a:r>
              <a:rPr lang="en-US" dirty="0"/>
              <a:t>At this tester frequency, it takes four clock cycles to lookup the output and compare it with the expected result</a:t>
            </a:r>
          </a:p>
          <a:p>
            <a:r>
              <a:rPr lang="en-US" dirty="0"/>
              <a:t>How long to test?</a:t>
            </a:r>
          </a:p>
          <a:p>
            <a:pPr lvl="1"/>
            <a:r>
              <a:rPr lang="en-US" dirty="0"/>
              <a:t>Test time : 2^(64) * (12 + 4 + 4)* 10^(-9)s ~ 11,698 years</a:t>
            </a:r>
          </a:p>
          <a:p>
            <a:r>
              <a:rPr lang="en-US" sz="2800" dirty="0"/>
              <a:t>Why not work smart and hard!</a:t>
            </a:r>
            <a:endParaRPr lang="en-US" dirty="0"/>
          </a:p>
          <a:p>
            <a:endParaRPr lang="en-US" dirty="0"/>
          </a:p>
          <a:p>
            <a:pPr lvl="1"/>
            <a:endParaRPr lang="en-US" dirty="0"/>
          </a:p>
        </p:txBody>
      </p:sp>
    </p:spTree>
    <p:extLst>
      <p:ext uri="{BB962C8B-B14F-4D97-AF65-F5344CB8AC3E}">
        <p14:creationId xmlns:p14="http://schemas.microsoft.com/office/powerpoint/2010/main" val="3148354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5108-AB7F-00B9-FECB-72BC44CC27CE}"/>
              </a:ext>
            </a:extLst>
          </p:cNvPr>
          <p:cNvSpPr>
            <a:spLocks noGrp="1"/>
          </p:cNvSpPr>
          <p:nvPr>
            <p:ph type="title"/>
          </p:nvPr>
        </p:nvSpPr>
        <p:spPr/>
        <p:txBody>
          <a:bodyPr/>
          <a:lstStyle/>
          <a:p>
            <a:r>
              <a:rPr lang="en-US" dirty="0"/>
              <a:t>Test Methods</a:t>
            </a:r>
          </a:p>
        </p:txBody>
      </p:sp>
      <p:sp>
        <p:nvSpPr>
          <p:cNvPr id="3" name="Content Placeholder 2">
            <a:extLst>
              <a:ext uri="{FF2B5EF4-FFF2-40B4-BE49-F238E27FC236}">
                <a16:creationId xmlns:a16="http://schemas.microsoft.com/office/drawing/2014/main" id="{0436D8E5-0D8D-D8A3-7976-7E2D9D6A910D}"/>
              </a:ext>
            </a:extLst>
          </p:cNvPr>
          <p:cNvSpPr>
            <a:spLocks noGrp="1"/>
          </p:cNvSpPr>
          <p:nvPr>
            <p:ph idx="1"/>
          </p:nvPr>
        </p:nvSpPr>
        <p:spPr/>
        <p:txBody>
          <a:bodyPr>
            <a:normAutofit/>
          </a:bodyPr>
          <a:lstStyle/>
          <a:p>
            <a:r>
              <a:rPr lang="en-US" dirty="0"/>
              <a:t>Use algorithms and methods to reduce number of test vectors, select vectors more wisely than just trying every combination</a:t>
            </a:r>
          </a:p>
          <a:p>
            <a:pPr lvl="1"/>
            <a:r>
              <a:rPr lang="en-US" dirty="0"/>
              <a:t>Simplify faults that can occur.</a:t>
            </a:r>
          </a:p>
          <a:p>
            <a:pPr lvl="1"/>
            <a:r>
              <a:rPr lang="en-US" dirty="0"/>
              <a:t>Use a reduced number of faults.</a:t>
            </a:r>
          </a:p>
          <a:p>
            <a:pPr lvl="1"/>
            <a:r>
              <a:rPr lang="en-US" dirty="0"/>
              <a:t>Find mechanisms for evaluating test vectors.</a:t>
            </a:r>
          </a:p>
          <a:p>
            <a:pPr lvl="1"/>
            <a:r>
              <a:rPr lang="en-US" dirty="0"/>
              <a:t>Find parts of circuit that are harder to test.</a:t>
            </a:r>
          </a:p>
          <a:p>
            <a:pPr lvl="1"/>
            <a:r>
              <a:rPr lang="en-US" dirty="0"/>
              <a:t>Generate tests that target hard to test areas.</a:t>
            </a:r>
          </a:p>
          <a:p>
            <a:pPr lvl="1"/>
            <a:r>
              <a:rPr lang="en-US" dirty="0"/>
              <a:t>Evaluate test vectors and keep more efficient ones.</a:t>
            </a:r>
          </a:p>
          <a:p>
            <a:pPr lvl="1"/>
            <a:r>
              <a:rPr lang="en-US" dirty="0"/>
              <a:t>Compact test vectors.</a:t>
            </a:r>
          </a:p>
          <a:p>
            <a:pPr lvl="1"/>
            <a:endParaRPr lang="en-US" dirty="0"/>
          </a:p>
        </p:txBody>
      </p:sp>
    </p:spTree>
    <p:extLst>
      <p:ext uri="{BB962C8B-B14F-4D97-AF65-F5344CB8AC3E}">
        <p14:creationId xmlns:p14="http://schemas.microsoft.com/office/powerpoint/2010/main" val="140077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EEB6-796B-3C58-4735-6540942B5251}"/>
              </a:ext>
            </a:extLst>
          </p:cNvPr>
          <p:cNvSpPr>
            <a:spLocks noGrp="1"/>
          </p:cNvSpPr>
          <p:nvPr>
            <p:ph type="title"/>
          </p:nvPr>
        </p:nvSpPr>
        <p:spPr/>
        <p:txBody>
          <a:bodyPr/>
          <a:lstStyle/>
          <a:p>
            <a:r>
              <a:rPr lang="en-US" dirty="0"/>
              <a:t>Section Outcome	</a:t>
            </a:r>
          </a:p>
        </p:txBody>
      </p:sp>
      <p:sp>
        <p:nvSpPr>
          <p:cNvPr id="3" name="Content Placeholder 2">
            <a:extLst>
              <a:ext uri="{FF2B5EF4-FFF2-40B4-BE49-F238E27FC236}">
                <a16:creationId xmlns:a16="http://schemas.microsoft.com/office/drawing/2014/main" id="{64BF1DCF-8C5F-94A3-B9FC-B81247D1DC2F}"/>
              </a:ext>
            </a:extLst>
          </p:cNvPr>
          <p:cNvSpPr>
            <a:spLocks noGrp="1"/>
          </p:cNvSpPr>
          <p:nvPr>
            <p:ph idx="1"/>
          </p:nvPr>
        </p:nvSpPr>
        <p:spPr/>
        <p:txBody>
          <a:bodyPr/>
          <a:lstStyle/>
          <a:p>
            <a:r>
              <a:rPr lang="en-US" dirty="0"/>
              <a:t>Introduce concepts and tools necessary for proper validation</a:t>
            </a:r>
          </a:p>
          <a:p>
            <a:r>
              <a:rPr lang="en-US" dirty="0"/>
              <a:t>Layout process of performing effective post-synthesis validation</a:t>
            </a:r>
          </a:p>
          <a:p>
            <a:r>
              <a:rPr lang="en-US" dirty="0"/>
              <a:t>Present techniques for generating high coverage test patterns.</a:t>
            </a:r>
          </a:p>
          <a:p>
            <a:r>
              <a:rPr lang="en-US" dirty="0"/>
              <a:t>Present methods for Testing full Systems on Chips and Boards.</a:t>
            </a:r>
          </a:p>
          <a:p>
            <a:endParaRPr lang="en-US" dirty="0"/>
          </a:p>
          <a:p>
            <a:endParaRPr lang="en-US" dirty="0"/>
          </a:p>
        </p:txBody>
      </p:sp>
    </p:spTree>
    <p:extLst>
      <p:ext uri="{BB962C8B-B14F-4D97-AF65-F5344CB8AC3E}">
        <p14:creationId xmlns:p14="http://schemas.microsoft.com/office/powerpoint/2010/main" val="460084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F5BB-0441-98F4-BC83-DA2EE575DEEE}"/>
              </a:ext>
            </a:extLst>
          </p:cNvPr>
          <p:cNvSpPr>
            <a:spLocks noGrp="1"/>
          </p:cNvSpPr>
          <p:nvPr>
            <p:ph type="title"/>
          </p:nvPr>
        </p:nvSpPr>
        <p:spPr/>
        <p:txBody>
          <a:bodyPr/>
          <a:lstStyle/>
          <a:p>
            <a:r>
              <a:rPr lang="en-US" dirty="0"/>
              <a:t>FAULTS</a:t>
            </a:r>
          </a:p>
        </p:txBody>
      </p:sp>
      <p:sp>
        <p:nvSpPr>
          <p:cNvPr id="3" name="Content Placeholder 2">
            <a:extLst>
              <a:ext uri="{FF2B5EF4-FFF2-40B4-BE49-F238E27FC236}">
                <a16:creationId xmlns:a16="http://schemas.microsoft.com/office/drawing/2014/main" id="{7F1392EB-BCF0-96B8-D666-D6D8C37C7BB0}"/>
              </a:ext>
            </a:extLst>
          </p:cNvPr>
          <p:cNvSpPr>
            <a:spLocks noGrp="1"/>
          </p:cNvSpPr>
          <p:nvPr>
            <p:ph idx="1"/>
          </p:nvPr>
        </p:nvSpPr>
        <p:spPr>
          <a:xfrm>
            <a:off x="838200" y="1825625"/>
            <a:ext cx="6237303" cy="4351338"/>
          </a:xfrm>
        </p:spPr>
        <p:txBody>
          <a:bodyPr/>
          <a:lstStyle/>
          <a:p>
            <a:pPr>
              <a:spcAft>
                <a:spcPts val="1200"/>
              </a:spcAft>
            </a:pPr>
            <a:r>
              <a:rPr lang="en-US" dirty="0"/>
              <a:t>Segment Outcomes</a:t>
            </a:r>
          </a:p>
          <a:p>
            <a:pPr lvl="1">
              <a:spcAft>
                <a:spcPts val="1200"/>
              </a:spcAft>
            </a:pPr>
            <a:r>
              <a:rPr lang="en-US" dirty="0"/>
              <a:t>Students will be introduced to fault types and causes</a:t>
            </a:r>
          </a:p>
          <a:p>
            <a:pPr lvl="1">
              <a:spcAft>
                <a:spcPts val="1200"/>
              </a:spcAft>
            </a:pPr>
            <a:r>
              <a:rPr lang="en-US" dirty="0"/>
              <a:t>Students will be introduced fault logic reduction and logic minimization.</a:t>
            </a:r>
          </a:p>
        </p:txBody>
      </p:sp>
    </p:spTree>
    <p:extLst>
      <p:ext uri="{BB962C8B-B14F-4D97-AF65-F5344CB8AC3E}">
        <p14:creationId xmlns:p14="http://schemas.microsoft.com/office/powerpoint/2010/main" val="4104297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568E-F4FE-49D9-5F1F-4DE8677D016C}"/>
              </a:ext>
            </a:extLst>
          </p:cNvPr>
          <p:cNvSpPr>
            <a:spLocks noGrp="1"/>
          </p:cNvSpPr>
          <p:nvPr>
            <p:ph type="title"/>
          </p:nvPr>
        </p:nvSpPr>
        <p:spPr/>
        <p:txBody>
          <a:bodyPr/>
          <a:lstStyle/>
          <a:p>
            <a:r>
              <a:rPr lang="en-US" dirty="0"/>
              <a:t>Faults</a:t>
            </a:r>
          </a:p>
        </p:txBody>
      </p:sp>
      <p:sp>
        <p:nvSpPr>
          <p:cNvPr id="3" name="Content Placeholder 2">
            <a:extLst>
              <a:ext uri="{FF2B5EF4-FFF2-40B4-BE49-F238E27FC236}">
                <a16:creationId xmlns:a16="http://schemas.microsoft.com/office/drawing/2014/main" id="{5A78987A-DE37-474E-FCB5-7963A31667D9}"/>
              </a:ext>
            </a:extLst>
          </p:cNvPr>
          <p:cNvSpPr>
            <a:spLocks noGrp="1"/>
          </p:cNvSpPr>
          <p:nvPr>
            <p:ph idx="1"/>
          </p:nvPr>
        </p:nvSpPr>
        <p:spPr>
          <a:xfrm>
            <a:off x="838200" y="1825625"/>
            <a:ext cx="6033117" cy="4351338"/>
          </a:xfrm>
        </p:spPr>
        <p:txBody>
          <a:bodyPr>
            <a:normAutofit/>
          </a:bodyPr>
          <a:lstStyle/>
          <a:p>
            <a:r>
              <a:rPr lang="en-US" dirty="0"/>
              <a:t>Fault</a:t>
            </a:r>
          </a:p>
          <a:p>
            <a:pPr lvl="1"/>
            <a:r>
              <a:rPr lang="en-US" dirty="0"/>
              <a:t>A representation of a defect </a:t>
            </a:r>
          </a:p>
          <a:p>
            <a:pPr lvl="1"/>
            <a:r>
              <a:rPr lang="en-US" dirty="0"/>
              <a:t>Used in computer programs for analyzing defects in electronic components</a:t>
            </a:r>
          </a:p>
          <a:p>
            <a:r>
              <a:rPr lang="en-US" dirty="0"/>
              <a:t>Defect</a:t>
            </a:r>
          </a:p>
          <a:p>
            <a:pPr lvl="1"/>
            <a:r>
              <a:rPr lang="en-US" dirty="0"/>
              <a:t> A flaw in the actual hardware</a:t>
            </a:r>
          </a:p>
        </p:txBody>
      </p:sp>
    </p:spTree>
    <p:extLst>
      <p:ext uri="{BB962C8B-B14F-4D97-AF65-F5344CB8AC3E}">
        <p14:creationId xmlns:p14="http://schemas.microsoft.com/office/powerpoint/2010/main" val="1553083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568E-F4FE-49D9-5F1F-4DE8677D016C}"/>
              </a:ext>
            </a:extLst>
          </p:cNvPr>
          <p:cNvSpPr>
            <a:spLocks noGrp="1"/>
          </p:cNvSpPr>
          <p:nvPr>
            <p:ph type="title"/>
          </p:nvPr>
        </p:nvSpPr>
        <p:spPr/>
        <p:txBody>
          <a:bodyPr/>
          <a:lstStyle/>
          <a:p>
            <a:r>
              <a:rPr lang="en-US" dirty="0"/>
              <a:t>Fault</a:t>
            </a:r>
          </a:p>
        </p:txBody>
      </p:sp>
      <p:sp>
        <p:nvSpPr>
          <p:cNvPr id="3" name="Content Placeholder 2">
            <a:extLst>
              <a:ext uri="{FF2B5EF4-FFF2-40B4-BE49-F238E27FC236}">
                <a16:creationId xmlns:a16="http://schemas.microsoft.com/office/drawing/2014/main" id="{5A78987A-DE37-474E-FCB5-7963A31667D9}"/>
              </a:ext>
            </a:extLst>
          </p:cNvPr>
          <p:cNvSpPr>
            <a:spLocks noGrp="1"/>
          </p:cNvSpPr>
          <p:nvPr>
            <p:ph idx="1"/>
          </p:nvPr>
        </p:nvSpPr>
        <p:spPr>
          <a:xfrm>
            <a:off x="838200" y="1825625"/>
            <a:ext cx="6885373" cy="4351338"/>
          </a:xfrm>
        </p:spPr>
        <p:txBody>
          <a:bodyPr>
            <a:normAutofit/>
          </a:bodyPr>
          <a:lstStyle/>
          <a:p>
            <a:r>
              <a:rPr lang="en-US" dirty="0"/>
              <a:t>Error </a:t>
            </a:r>
          </a:p>
          <a:p>
            <a:pPr lvl="1"/>
            <a:r>
              <a:rPr lang="en-US" dirty="0"/>
              <a:t>Caused by a defect</a:t>
            </a:r>
          </a:p>
          <a:p>
            <a:pPr lvl="1"/>
            <a:r>
              <a:rPr lang="en-US" dirty="0"/>
              <a:t>Happens when a defect in hardware causes a line or a gate output to have a wrong value. </a:t>
            </a:r>
          </a:p>
          <a:p>
            <a:r>
              <a:rPr lang="en-US" dirty="0"/>
              <a:t>Failure </a:t>
            </a:r>
          </a:p>
          <a:p>
            <a:pPr lvl="1"/>
            <a:r>
              <a:rPr lang="en-US" dirty="0"/>
              <a:t>occurs when a defect causes a misbehavior in the functionality of a system that cannot be reversed or recovered. </a:t>
            </a:r>
          </a:p>
        </p:txBody>
      </p:sp>
    </p:spTree>
    <p:extLst>
      <p:ext uri="{BB962C8B-B14F-4D97-AF65-F5344CB8AC3E}">
        <p14:creationId xmlns:p14="http://schemas.microsoft.com/office/powerpoint/2010/main" val="1248341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909B-58D2-275C-30CB-0192786CB77A}"/>
              </a:ext>
            </a:extLst>
          </p:cNvPr>
          <p:cNvSpPr>
            <a:spLocks noGrp="1"/>
          </p:cNvSpPr>
          <p:nvPr>
            <p:ph type="title"/>
          </p:nvPr>
        </p:nvSpPr>
        <p:spPr/>
        <p:txBody>
          <a:bodyPr/>
          <a:lstStyle/>
          <a:p>
            <a:r>
              <a:rPr lang="en-US" dirty="0"/>
              <a:t>Fault Abstraction</a:t>
            </a:r>
          </a:p>
        </p:txBody>
      </p:sp>
      <p:sp>
        <p:nvSpPr>
          <p:cNvPr id="3" name="Content Placeholder 2">
            <a:extLst>
              <a:ext uri="{FF2B5EF4-FFF2-40B4-BE49-F238E27FC236}">
                <a16:creationId xmlns:a16="http://schemas.microsoft.com/office/drawing/2014/main" id="{CB302CCA-335D-ABD9-4FCF-01F2E36C58D1}"/>
              </a:ext>
            </a:extLst>
          </p:cNvPr>
          <p:cNvSpPr>
            <a:spLocks noGrp="1"/>
          </p:cNvSpPr>
          <p:nvPr>
            <p:ph idx="1"/>
          </p:nvPr>
        </p:nvSpPr>
        <p:spPr/>
        <p:txBody>
          <a:bodyPr/>
          <a:lstStyle/>
          <a:p>
            <a:r>
              <a:rPr lang="en-US" dirty="0"/>
              <a:t>Effects of defects in a circuit may be seen at different levels of abstraction</a:t>
            </a:r>
          </a:p>
          <a:p>
            <a:pPr lvl="1"/>
            <a:r>
              <a:rPr lang="en-US" dirty="0"/>
              <a:t>i.e., Physical defect of a short between an </a:t>
            </a:r>
            <a:r>
              <a:rPr lang="en-US" dirty="0" err="1"/>
              <a:t>nMOS</a:t>
            </a:r>
            <a:r>
              <a:rPr lang="en-US" dirty="0"/>
              <a:t> transistor gate and its source may be seen at the switch, gate, RT, or system-level</a:t>
            </a:r>
          </a:p>
          <a:p>
            <a:endParaRPr lang="en-US" dirty="0"/>
          </a:p>
          <a:p>
            <a:pPr lvl="1"/>
            <a:endParaRPr lang="en-US" dirty="0"/>
          </a:p>
        </p:txBody>
      </p:sp>
    </p:spTree>
    <p:extLst>
      <p:ext uri="{BB962C8B-B14F-4D97-AF65-F5344CB8AC3E}">
        <p14:creationId xmlns:p14="http://schemas.microsoft.com/office/powerpoint/2010/main" val="2337224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36D1-DF57-70FD-3C8A-F38B7C1507D6}"/>
              </a:ext>
            </a:extLst>
          </p:cNvPr>
          <p:cNvSpPr>
            <a:spLocks noGrp="1"/>
          </p:cNvSpPr>
          <p:nvPr>
            <p:ph type="title"/>
          </p:nvPr>
        </p:nvSpPr>
        <p:spPr>
          <a:xfrm>
            <a:off x="613611" y="236788"/>
            <a:ext cx="10515600" cy="1325563"/>
          </a:xfrm>
        </p:spPr>
        <p:txBody>
          <a:bodyPr/>
          <a:lstStyle/>
          <a:p>
            <a:r>
              <a:rPr lang="en-US" dirty="0"/>
              <a:t>Gate Fault</a:t>
            </a:r>
          </a:p>
        </p:txBody>
      </p:sp>
      <p:sp>
        <p:nvSpPr>
          <p:cNvPr id="3" name="Content Placeholder 2">
            <a:extLst>
              <a:ext uri="{FF2B5EF4-FFF2-40B4-BE49-F238E27FC236}">
                <a16:creationId xmlns:a16="http://schemas.microsoft.com/office/drawing/2014/main" id="{880264DE-548F-F656-EE18-A9970E96520E}"/>
              </a:ext>
            </a:extLst>
          </p:cNvPr>
          <p:cNvSpPr>
            <a:spLocks noGrp="1"/>
          </p:cNvSpPr>
          <p:nvPr>
            <p:ph idx="1"/>
          </p:nvPr>
        </p:nvSpPr>
        <p:spPr>
          <a:xfrm>
            <a:off x="545432" y="1729372"/>
            <a:ext cx="6545179" cy="4351338"/>
          </a:xfrm>
        </p:spPr>
        <p:txBody>
          <a:bodyPr/>
          <a:lstStyle/>
          <a:p>
            <a:pPr marL="0" indent="0">
              <a:buNone/>
            </a:pPr>
            <a:endParaRPr lang="en-US" dirty="0"/>
          </a:p>
          <a:p>
            <a:r>
              <a:rPr lang="en-US" dirty="0"/>
              <a:t>Mask misalignment in layout may cause a short between gate of a transistor and its source</a:t>
            </a:r>
          </a:p>
          <a:p>
            <a:pPr lvl="1"/>
            <a:r>
              <a:rPr lang="en-US" dirty="0"/>
              <a:t>defect translates to T2 switch transistor always staying open.</a:t>
            </a:r>
          </a:p>
        </p:txBody>
      </p:sp>
      <p:pic>
        <p:nvPicPr>
          <p:cNvPr id="5" name="Picture 4">
            <a:extLst>
              <a:ext uri="{FF2B5EF4-FFF2-40B4-BE49-F238E27FC236}">
                <a16:creationId xmlns:a16="http://schemas.microsoft.com/office/drawing/2014/main" id="{67CA9F0D-08D7-0D74-2C19-B52B48E94FC3}"/>
              </a:ext>
            </a:extLst>
          </p:cNvPr>
          <p:cNvPicPr>
            <a:picLocks noChangeAspect="1"/>
          </p:cNvPicPr>
          <p:nvPr/>
        </p:nvPicPr>
        <p:blipFill>
          <a:blip r:embed="rId2"/>
          <a:stretch>
            <a:fillRect/>
          </a:stretch>
        </p:blipFill>
        <p:spPr>
          <a:xfrm>
            <a:off x="7380871" y="3060740"/>
            <a:ext cx="4265697" cy="2595981"/>
          </a:xfrm>
          <a:prstGeom prst="rect">
            <a:avLst/>
          </a:prstGeom>
        </p:spPr>
      </p:pic>
    </p:spTree>
    <p:extLst>
      <p:ext uri="{BB962C8B-B14F-4D97-AF65-F5344CB8AC3E}">
        <p14:creationId xmlns:p14="http://schemas.microsoft.com/office/powerpoint/2010/main" val="1266648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36D1-DF57-70FD-3C8A-F38B7C1507D6}"/>
              </a:ext>
            </a:extLst>
          </p:cNvPr>
          <p:cNvSpPr>
            <a:spLocks noGrp="1"/>
          </p:cNvSpPr>
          <p:nvPr>
            <p:ph type="title"/>
          </p:nvPr>
        </p:nvSpPr>
        <p:spPr>
          <a:xfrm>
            <a:off x="613611" y="236788"/>
            <a:ext cx="10515600" cy="1325563"/>
          </a:xfrm>
        </p:spPr>
        <p:txBody>
          <a:bodyPr/>
          <a:lstStyle/>
          <a:p>
            <a:r>
              <a:rPr lang="en-US" dirty="0"/>
              <a:t>Gate Fault</a:t>
            </a:r>
          </a:p>
        </p:txBody>
      </p:sp>
      <p:sp>
        <p:nvSpPr>
          <p:cNvPr id="3" name="Content Placeholder 2">
            <a:extLst>
              <a:ext uri="{FF2B5EF4-FFF2-40B4-BE49-F238E27FC236}">
                <a16:creationId xmlns:a16="http://schemas.microsoft.com/office/drawing/2014/main" id="{880264DE-548F-F656-EE18-A9970E96520E}"/>
              </a:ext>
            </a:extLst>
          </p:cNvPr>
          <p:cNvSpPr>
            <a:spLocks noGrp="1"/>
          </p:cNvSpPr>
          <p:nvPr>
            <p:ph idx="1"/>
          </p:nvPr>
        </p:nvSpPr>
        <p:spPr>
          <a:xfrm>
            <a:off x="545432" y="1729372"/>
            <a:ext cx="6545179" cy="4351338"/>
          </a:xfrm>
        </p:spPr>
        <p:txBody>
          <a:bodyPr/>
          <a:lstStyle/>
          <a:p>
            <a:pPr marL="0" indent="0">
              <a:buNone/>
            </a:pPr>
            <a:endParaRPr lang="en-US" dirty="0"/>
          </a:p>
          <a:p>
            <a:r>
              <a:rPr lang="en-US" dirty="0"/>
              <a:t>Same defect translates to switch level fault of switch output being open when it is supposed to be 0. </a:t>
            </a:r>
          </a:p>
        </p:txBody>
      </p:sp>
      <p:pic>
        <p:nvPicPr>
          <p:cNvPr id="5" name="Picture 4">
            <a:extLst>
              <a:ext uri="{FF2B5EF4-FFF2-40B4-BE49-F238E27FC236}">
                <a16:creationId xmlns:a16="http://schemas.microsoft.com/office/drawing/2014/main" id="{67CA9F0D-08D7-0D74-2C19-B52B48E94FC3}"/>
              </a:ext>
            </a:extLst>
          </p:cNvPr>
          <p:cNvPicPr>
            <a:picLocks noChangeAspect="1"/>
          </p:cNvPicPr>
          <p:nvPr/>
        </p:nvPicPr>
        <p:blipFill>
          <a:blip r:embed="rId2"/>
          <a:stretch>
            <a:fillRect/>
          </a:stretch>
        </p:blipFill>
        <p:spPr>
          <a:xfrm>
            <a:off x="7380871" y="3060740"/>
            <a:ext cx="4265697" cy="2595981"/>
          </a:xfrm>
          <a:prstGeom prst="rect">
            <a:avLst/>
          </a:prstGeom>
        </p:spPr>
      </p:pic>
    </p:spTree>
    <p:extLst>
      <p:ext uri="{BB962C8B-B14F-4D97-AF65-F5344CB8AC3E}">
        <p14:creationId xmlns:p14="http://schemas.microsoft.com/office/powerpoint/2010/main" val="3195824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4489-A6AB-7B4A-33A8-DF98EA4AD419}"/>
              </a:ext>
            </a:extLst>
          </p:cNvPr>
          <p:cNvSpPr>
            <a:spLocks noGrp="1"/>
          </p:cNvSpPr>
          <p:nvPr>
            <p:ph type="title"/>
          </p:nvPr>
        </p:nvSpPr>
        <p:spPr/>
        <p:txBody>
          <a:bodyPr/>
          <a:lstStyle/>
          <a:p>
            <a:r>
              <a:rPr lang="en-US" dirty="0"/>
              <a:t>Functional Faults</a:t>
            </a:r>
          </a:p>
        </p:txBody>
      </p:sp>
      <p:sp>
        <p:nvSpPr>
          <p:cNvPr id="3" name="Content Placeholder 2">
            <a:extLst>
              <a:ext uri="{FF2B5EF4-FFF2-40B4-BE49-F238E27FC236}">
                <a16:creationId xmlns:a16="http://schemas.microsoft.com/office/drawing/2014/main" id="{D4FA999D-7E24-4918-B593-17770385BB1B}"/>
              </a:ext>
            </a:extLst>
          </p:cNvPr>
          <p:cNvSpPr>
            <a:spLocks noGrp="1"/>
          </p:cNvSpPr>
          <p:nvPr>
            <p:ph idx="1"/>
          </p:nvPr>
        </p:nvSpPr>
        <p:spPr>
          <a:xfrm>
            <a:off x="276727" y="1690688"/>
            <a:ext cx="7744326" cy="4351338"/>
          </a:xfrm>
        </p:spPr>
        <p:txBody>
          <a:bodyPr/>
          <a:lstStyle/>
          <a:p>
            <a:pPr marL="0" indent="0">
              <a:buNone/>
            </a:pPr>
            <a:endParaRPr lang="en-US" dirty="0"/>
          </a:p>
          <a:p>
            <a:r>
              <a:rPr lang="en-US" dirty="0"/>
              <a:t>Fault that affects functionality of a system</a:t>
            </a:r>
          </a:p>
          <a:p>
            <a:r>
              <a:rPr lang="en-US" dirty="0"/>
              <a:t>Example:</a:t>
            </a:r>
          </a:p>
          <a:p>
            <a:pPr lvl="1"/>
            <a:r>
              <a:rPr lang="en-US" dirty="0"/>
              <a:t>Faulty inverter in a multiplexer circuit causes the overall functionality of the multiplexer to be faulty</a:t>
            </a:r>
          </a:p>
          <a:p>
            <a:endParaRPr lang="en-US" dirty="0"/>
          </a:p>
        </p:txBody>
      </p:sp>
      <p:pic>
        <p:nvPicPr>
          <p:cNvPr id="5" name="Picture 4">
            <a:extLst>
              <a:ext uri="{FF2B5EF4-FFF2-40B4-BE49-F238E27FC236}">
                <a16:creationId xmlns:a16="http://schemas.microsoft.com/office/drawing/2014/main" id="{F0A850A7-E7B0-689F-1FB6-A5EA723C7CFC}"/>
              </a:ext>
            </a:extLst>
          </p:cNvPr>
          <p:cNvPicPr>
            <a:picLocks noChangeAspect="1"/>
          </p:cNvPicPr>
          <p:nvPr/>
        </p:nvPicPr>
        <p:blipFill>
          <a:blip r:embed="rId2"/>
          <a:stretch>
            <a:fillRect/>
          </a:stretch>
        </p:blipFill>
        <p:spPr>
          <a:xfrm>
            <a:off x="8089512" y="3106488"/>
            <a:ext cx="3825761" cy="3514724"/>
          </a:xfrm>
          <a:prstGeom prst="rect">
            <a:avLst/>
          </a:prstGeom>
        </p:spPr>
      </p:pic>
    </p:spTree>
    <p:extLst>
      <p:ext uri="{BB962C8B-B14F-4D97-AF65-F5344CB8AC3E}">
        <p14:creationId xmlns:p14="http://schemas.microsoft.com/office/powerpoint/2010/main" val="3835063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4489-A6AB-7B4A-33A8-DF98EA4AD419}"/>
              </a:ext>
            </a:extLst>
          </p:cNvPr>
          <p:cNvSpPr>
            <a:spLocks noGrp="1"/>
          </p:cNvSpPr>
          <p:nvPr>
            <p:ph type="title"/>
          </p:nvPr>
        </p:nvSpPr>
        <p:spPr/>
        <p:txBody>
          <a:bodyPr/>
          <a:lstStyle/>
          <a:p>
            <a:r>
              <a:rPr lang="en-US" dirty="0"/>
              <a:t>Functional Faults</a:t>
            </a:r>
          </a:p>
        </p:txBody>
      </p:sp>
      <p:sp>
        <p:nvSpPr>
          <p:cNvPr id="3" name="Content Placeholder 2">
            <a:extLst>
              <a:ext uri="{FF2B5EF4-FFF2-40B4-BE49-F238E27FC236}">
                <a16:creationId xmlns:a16="http://schemas.microsoft.com/office/drawing/2014/main" id="{D4FA999D-7E24-4918-B593-17770385BB1B}"/>
              </a:ext>
            </a:extLst>
          </p:cNvPr>
          <p:cNvSpPr>
            <a:spLocks noGrp="1"/>
          </p:cNvSpPr>
          <p:nvPr>
            <p:ph idx="1"/>
          </p:nvPr>
        </p:nvSpPr>
        <p:spPr>
          <a:xfrm>
            <a:off x="276727" y="1690688"/>
            <a:ext cx="7744326" cy="4351338"/>
          </a:xfrm>
        </p:spPr>
        <p:txBody>
          <a:bodyPr/>
          <a:lstStyle/>
          <a:p>
            <a:pPr marL="0" indent="0">
              <a:buNone/>
            </a:pPr>
            <a:endParaRPr lang="en-US" dirty="0"/>
          </a:p>
          <a:p>
            <a:r>
              <a:rPr lang="en-US" dirty="0"/>
              <a:t>Functional fault of a component at a certain level of abstraction ignores lower-level details of the component </a:t>
            </a:r>
          </a:p>
          <a:p>
            <a:pPr lvl="1"/>
            <a:r>
              <a:rPr lang="en-US" dirty="0"/>
              <a:t>Only considers the input–output behavior of the component</a:t>
            </a:r>
          </a:p>
          <a:p>
            <a:endParaRPr lang="en-US" dirty="0"/>
          </a:p>
          <a:p>
            <a:endParaRPr lang="en-US" dirty="0"/>
          </a:p>
        </p:txBody>
      </p:sp>
      <p:pic>
        <p:nvPicPr>
          <p:cNvPr id="5" name="Picture 4">
            <a:extLst>
              <a:ext uri="{FF2B5EF4-FFF2-40B4-BE49-F238E27FC236}">
                <a16:creationId xmlns:a16="http://schemas.microsoft.com/office/drawing/2014/main" id="{F0A850A7-E7B0-689F-1FB6-A5EA723C7CFC}"/>
              </a:ext>
            </a:extLst>
          </p:cNvPr>
          <p:cNvPicPr>
            <a:picLocks noChangeAspect="1"/>
          </p:cNvPicPr>
          <p:nvPr/>
        </p:nvPicPr>
        <p:blipFill>
          <a:blip r:embed="rId2"/>
          <a:stretch>
            <a:fillRect/>
          </a:stretch>
        </p:blipFill>
        <p:spPr>
          <a:xfrm>
            <a:off x="8089512" y="3106488"/>
            <a:ext cx="3825761" cy="3514724"/>
          </a:xfrm>
          <a:prstGeom prst="rect">
            <a:avLst/>
          </a:prstGeom>
        </p:spPr>
      </p:pic>
    </p:spTree>
    <p:extLst>
      <p:ext uri="{BB962C8B-B14F-4D97-AF65-F5344CB8AC3E}">
        <p14:creationId xmlns:p14="http://schemas.microsoft.com/office/powerpoint/2010/main" val="3305500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561C-93F6-84EF-5098-39AD01433E5F}"/>
              </a:ext>
            </a:extLst>
          </p:cNvPr>
          <p:cNvSpPr>
            <a:spLocks noGrp="1"/>
          </p:cNvSpPr>
          <p:nvPr>
            <p:ph type="title"/>
          </p:nvPr>
        </p:nvSpPr>
        <p:spPr/>
        <p:txBody>
          <a:bodyPr/>
          <a:lstStyle/>
          <a:p>
            <a:r>
              <a:rPr lang="en-US" dirty="0"/>
              <a:t>Structural Faults</a:t>
            </a:r>
          </a:p>
        </p:txBody>
      </p:sp>
      <p:sp>
        <p:nvSpPr>
          <p:cNvPr id="3" name="Content Placeholder 2">
            <a:extLst>
              <a:ext uri="{FF2B5EF4-FFF2-40B4-BE49-F238E27FC236}">
                <a16:creationId xmlns:a16="http://schemas.microsoft.com/office/drawing/2014/main" id="{B87F932B-CFF6-3968-7E19-1F28FEC8DD60}"/>
              </a:ext>
            </a:extLst>
          </p:cNvPr>
          <p:cNvSpPr>
            <a:spLocks noGrp="1"/>
          </p:cNvSpPr>
          <p:nvPr>
            <p:ph idx="1"/>
          </p:nvPr>
        </p:nvSpPr>
        <p:spPr/>
        <p:txBody>
          <a:bodyPr/>
          <a:lstStyle/>
          <a:p>
            <a:pPr marL="0" indent="0">
              <a:buNone/>
            </a:pPr>
            <a:endParaRPr lang="en-US" dirty="0"/>
          </a:p>
          <a:p>
            <a:pPr marL="0" indent="0">
              <a:buNone/>
            </a:pPr>
            <a:endParaRPr lang="en-US" dirty="0"/>
          </a:p>
          <a:p>
            <a:r>
              <a:rPr lang="en-US" dirty="0"/>
              <a:t>Complexity of analysis for extracting a faulty model for a component can be simplified by analyzing its sub-components.</a:t>
            </a:r>
          </a:p>
          <a:p>
            <a:pPr lvl="1"/>
            <a:r>
              <a:rPr lang="en-US" dirty="0"/>
              <a:t> (e.g., inverter, AND, and OR gates) and their interconnections (e.g., line </a:t>
            </a:r>
            <a:r>
              <a:rPr lang="en-US" dirty="0" err="1"/>
              <a:t>i</a:t>
            </a:r>
            <a:r>
              <a:rPr lang="en-US" dirty="0"/>
              <a:t> in Fig. 3.5) </a:t>
            </a:r>
          </a:p>
        </p:txBody>
      </p:sp>
    </p:spTree>
    <p:extLst>
      <p:ext uri="{BB962C8B-B14F-4D97-AF65-F5344CB8AC3E}">
        <p14:creationId xmlns:p14="http://schemas.microsoft.com/office/powerpoint/2010/main" val="3956043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561C-93F6-84EF-5098-39AD01433E5F}"/>
              </a:ext>
            </a:extLst>
          </p:cNvPr>
          <p:cNvSpPr>
            <a:spLocks noGrp="1"/>
          </p:cNvSpPr>
          <p:nvPr>
            <p:ph type="title"/>
          </p:nvPr>
        </p:nvSpPr>
        <p:spPr/>
        <p:txBody>
          <a:bodyPr/>
          <a:lstStyle/>
          <a:p>
            <a:r>
              <a:rPr lang="en-US" dirty="0"/>
              <a:t>Structural Faults</a:t>
            </a:r>
          </a:p>
        </p:txBody>
      </p:sp>
      <p:sp>
        <p:nvSpPr>
          <p:cNvPr id="3" name="Content Placeholder 2">
            <a:extLst>
              <a:ext uri="{FF2B5EF4-FFF2-40B4-BE49-F238E27FC236}">
                <a16:creationId xmlns:a16="http://schemas.microsoft.com/office/drawing/2014/main" id="{B87F932B-CFF6-3968-7E19-1F28FEC8DD60}"/>
              </a:ext>
            </a:extLst>
          </p:cNvPr>
          <p:cNvSpPr>
            <a:spLocks noGrp="1"/>
          </p:cNvSpPr>
          <p:nvPr>
            <p:ph idx="1"/>
          </p:nvPr>
        </p:nvSpPr>
        <p:spPr>
          <a:xfrm>
            <a:off x="838200" y="1825625"/>
            <a:ext cx="7382522" cy="4351338"/>
          </a:xfrm>
        </p:spPr>
        <p:txBody>
          <a:bodyPr/>
          <a:lstStyle/>
          <a:p>
            <a:pPr marL="0" indent="0">
              <a:buNone/>
            </a:pPr>
            <a:endParaRPr lang="en-US" dirty="0"/>
          </a:p>
          <a:p>
            <a:r>
              <a:rPr lang="en-US" dirty="0"/>
              <a:t>Consider only interconnection faults</a:t>
            </a:r>
          </a:p>
          <a:p>
            <a:pPr lvl="1"/>
            <a:r>
              <a:rPr lang="en-US" dirty="0"/>
              <a:t>lump faults on the two ends of an interconnection and of interconnect itself into faults belonging only to the interconnection.</a:t>
            </a:r>
          </a:p>
        </p:txBody>
      </p:sp>
    </p:spTree>
    <p:extLst>
      <p:ext uri="{BB962C8B-B14F-4D97-AF65-F5344CB8AC3E}">
        <p14:creationId xmlns:p14="http://schemas.microsoft.com/office/powerpoint/2010/main" val="149355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195E-4483-0C2C-F78E-0004995C554C}"/>
              </a:ext>
            </a:extLst>
          </p:cNvPr>
          <p:cNvSpPr>
            <a:spLocks noGrp="1"/>
          </p:cNvSpPr>
          <p:nvPr>
            <p:ph type="title"/>
          </p:nvPr>
        </p:nvSpPr>
        <p:spPr/>
        <p:txBody>
          <a:bodyPr/>
          <a:lstStyle/>
          <a:p>
            <a:r>
              <a:rPr lang="en-US" dirty="0"/>
              <a:t>Design and Test</a:t>
            </a:r>
          </a:p>
        </p:txBody>
      </p:sp>
      <p:sp>
        <p:nvSpPr>
          <p:cNvPr id="3" name="Content Placeholder 2">
            <a:extLst>
              <a:ext uri="{FF2B5EF4-FFF2-40B4-BE49-F238E27FC236}">
                <a16:creationId xmlns:a16="http://schemas.microsoft.com/office/drawing/2014/main" id="{53720D0A-7A75-B27E-3051-FA0D93612FCA}"/>
              </a:ext>
            </a:extLst>
          </p:cNvPr>
          <p:cNvSpPr>
            <a:spLocks noGrp="1"/>
          </p:cNvSpPr>
          <p:nvPr>
            <p:ph idx="1"/>
          </p:nvPr>
        </p:nvSpPr>
        <p:spPr/>
        <p:txBody>
          <a:bodyPr/>
          <a:lstStyle/>
          <a:p>
            <a:r>
              <a:rPr lang="en-US" dirty="0"/>
              <a:t>Producing a digital system begins with a designer specifying a high-level design language</a:t>
            </a:r>
          </a:p>
          <a:p>
            <a:r>
              <a:rPr lang="en-US" dirty="0"/>
              <a:t>Ends with manufacturing and shipping parts to the customer. </a:t>
            </a:r>
          </a:p>
          <a:p>
            <a:r>
              <a:rPr lang="en-US" dirty="0"/>
              <a:t>This process involves many simulations, synthesis, and test phases.</a:t>
            </a:r>
          </a:p>
        </p:txBody>
      </p:sp>
    </p:spTree>
    <p:extLst>
      <p:ext uri="{BB962C8B-B14F-4D97-AF65-F5344CB8AC3E}">
        <p14:creationId xmlns:p14="http://schemas.microsoft.com/office/powerpoint/2010/main" val="4244046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561C-93F6-84EF-5098-39AD01433E5F}"/>
              </a:ext>
            </a:extLst>
          </p:cNvPr>
          <p:cNvSpPr>
            <a:spLocks noGrp="1"/>
          </p:cNvSpPr>
          <p:nvPr>
            <p:ph type="title"/>
          </p:nvPr>
        </p:nvSpPr>
        <p:spPr/>
        <p:txBody>
          <a:bodyPr/>
          <a:lstStyle/>
          <a:p>
            <a:r>
              <a:rPr lang="en-US" dirty="0"/>
              <a:t>Structural Faults</a:t>
            </a:r>
          </a:p>
        </p:txBody>
      </p:sp>
      <p:sp>
        <p:nvSpPr>
          <p:cNvPr id="3" name="Content Placeholder 2">
            <a:extLst>
              <a:ext uri="{FF2B5EF4-FFF2-40B4-BE49-F238E27FC236}">
                <a16:creationId xmlns:a16="http://schemas.microsoft.com/office/drawing/2014/main" id="{B87F932B-CFF6-3968-7E19-1F28FEC8DD60}"/>
              </a:ext>
            </a:extLst>
          </p:cNvPr>
          <p:cNvSpPr>
            <a:spLocks noGrp="1"/>
          </p:cNvSpPr>
          <p:nvPr>
            <p:ph idx="1"/>
          </p:nvPr>
        </p:nvSpPr>
        <p:spPr>
          <a:xfrm>
            <a:off x="838200" y="1825625"/>
            <a:ext cx="7382522" cy="4351338"/>
          </a:xfrm>
        </p:spPr>
        <p:txBody>
          <a:bodyPr/>
          <a:lstStyle/>
          <a:p>
            <a:pPr marL="0" indent="0">
              <a:buNone/>
            </a:pPr>
            <a:endParaRPr lang="en-US" dirty="0"/>
          </a:p>
          <a:p>
            <a:pPr marL="0" indent="0">
              <a:buNone/>
            </a:pPr>
            <a:endParaRPr lang="en-US" dirty="0"/>
          </a:p>
          <a:p>
            <a:r>
              <a:rPr lang="en-US" dirty="0"/>
              <a:t>Assume that components forming a hardware module are fault free.</a:t>
            </a:r>
          </a:p>
          <a:p>
            <a:r>
              <a:rPr lang="en-US" dirty="0"/>
              <a:t>Assume only the interconnection of the components may be faulty</a:t>
            </a:r>
          </a:p>
        </p:txBody>
      </p:sp>
    </p:spTree>
    <p:extLst>
      <p:ext uri="{BB962C8B-B14F-4D97-AF65-F5344CB8AC3E}">
        <p14:creationId xmlns:p14="http://schemas.microsoft.com/office/powerpoint/2010/main" val="553904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2A07-F42B-87F4-706B-F2147AADB1F5}"/>
              </a:ext>
            </a:extLst>
          </p:cNvPr>
          <p:cNvSpPr>
            <a:spLocks noGrp="1"/>
          </p:cNvSpPr>
          <p:nvPr>
            <p:ph type="title"/>
          </p:nvPr>
        </p:nvSpPr>
        <p:spPr/>
        <p:txBody>
          <a:bodyPr/>
          <a:lstStyle/>
          <a:p>
            <a:r>
              <a:rPr lang="en-US" dirty="0"/>
              <a:t>Structural Fault</a:t>
            </a:r>
          </a:p>
        </p:txBody>
      </p:sp>
      <p:sp>
        <p:nvSpPr>
          <p:cNvPr id="3" name="Content Placeholder 2">
            <a:extLst>
              <a:ext uri="{FF2B5EF4-FFF2-40B4-BE49-F238E27FC236}">
                <a16:creationId xmlns:a16="http://schemas.microsoft.com/office/drawing/2014/main" id="{8A2C5024-BF2F-7C66-AF48-16BB30C982A9}"/>
              </a:ext>
            </a:extLst>
          </p:cNvPr>
          <p:cNvSpPr>
            <a:spLocks noGrp="1"/>
          </p:cNvSpPr>
          <p:nvPr>
            <p:ph idx="1"/>
          </p:nvPr>
        </p:nvSpPr>
        <p:spPr/>
        <p:txBody>
          <a:bodyPr/>
          <a:lstStyle/>
          <a:p>
            <a:r>
              <a:rPr lang="en-US" dirty="0"/>
              <a:t>I.E Inverter fault becomes fault on line </a:t>
            </a:r>
            <a:r>
              <a:rPr lang="en-US" dirty="0" err="1"/>
              <a:t>i</a:t>
            </a:r>
            <a:endParaRPr lang="en-US" dirty="0"/>
          </a:p>
        </p:txBody>
      </p:sp>
      <p:pic>
        <p:nvPicPr>
          <p:cNvPr id="5" name="Picture 4">
            <a:extLst>
              <a:ext uri="{FF2B5EF4-FFF2-40B4-BE49-F238E27FC236}">
                <a16:creationId xmlns:a16="http://schemas.microsoft.com/office/drawing/2014/main" id="{FFA26205-7F25-053B-A904-14486D48F248}"/>
              </a:ext>
            </a:extLst>
          </p:cNvPr>
          <p:cNvPicPr>
            <a:picLocks noChangeAspect="1"/>
          </p:cNvPicPr>
          <p:nvPr/>
        </p:nvPicPr>
        <p:blipFill>
          <a:blip r:embed="rId2"/>
          <a:stretch>
            <a:fillRect/>
          </a:stretch>
        </p:blipFill>
        <p:spPr>
          <a:xfrm>
            <a:off x="4684296" y="2771415"/>
            <a:ext cx="4469230" cy="3721460"/>
          </a:xfrm>
          <a:prstGeom prst="rect">
            <a:avLst/>
          </a:prstGeom>
        </p:spPr>
      </p:pic>
    </p:spTree>
    <p:extLst>
      <p:ext uri="{BB962C8B-B14F-4D97-AF65-F5344CB8AC3E}">
        <p14:creationId xmlns:p14="http://schemas.microsoft.com/office/powerpoint/2010/main" val="337218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453F-0DDA-5095-0ECE-091BCF91E67A}"/>
              </a:ext>
            </a:extLst>
          </p:cNvPr>
          <p:cNvSpPr>
            <a:spLocks noGrp="1"/>
          </p:cNvSpPr>
          <p:nvPr>
            <p:ph type="title"/>
          </p:nvPr>
        </p:nvSpPr>
        <p:spPr>
          <a:xfrm>
            <a:off x="324853" y="172870"/>
            <a:ext cx="10515600" cy="1325563"/>
          </a:xfrm>
        </p:spPr>
        <p:txBody>
          <a:bodyPr/>
          <a:lstStyle/>
          <a:p>
            <a:r>
              <a:rPr lang="en-US" dirty="0"/>
              <a:t>Recognizing Faults</a:t>
            </a:r>
          </a:p>
        </p:txBody>
      </p:sp>
      <p:sp>
        <p:nvSpPr>
          <p:cNvPr id="3" name="Content Placeholder 2">
            <a:extLst>
              <a:ext uri="{FF2B5EF4-FFF2-40B4-BE49-F238E27FC236}">
                <a16:creationId xmlns:a16="http://schemas.microsoft.com/office/drawing/2014/main" id="{D66B836D-5BC9-1391-5E56-6190574B980A}"/>
              </a:ext>
            </a:extLst>
          </p:cNvPr>
          <p:cNvSpPr>
            <a:spLocks noGrp="1"/>
          </p:cNvSpPr>
          <p:nvPr>
            <p:ph idx="1"/>
          </p:nvPr>
        </p:nvSpPr>
        <p:spPr>
          <a:xfrm>
            <a:off x="132347" y="1626310"/>
            <a:ext cx="5238643" cy="4351338"/>
          </a:xfrm>
        </p:spPr>
        <p:txBody>
          <a:bodyPr/>
          <a:lstStyle/>
          <a:p>
            <a:pPr marL="0" indent="0">
              <a:buNone/>
            </a:pPr>
            <a:endParaRPr lang="en-US" dirty="0"/>
          </a:p>
          <a:p>
            <a:pPr marL="0" indent="0">
              <a:buNone/>
            </a:pPr>
            <a:endParaRPr lang="en-US" dirty="0"/>
          </a:p>
          <a:p>
            <a:r>
              <a:rPr lang="en-US" dirty="0"/>
              <a:t>Label possible points of failure</a:t>
            </a:r>
          </a:p>
          <a:p>
            <a:r>
              <a:rPr lang="en-US" dirty="0"/>
              <a:t>Write w as a function of </a:t>
            </a:r>
            <a:r>
              <a:rPr lang="en-US" dirty="0" err="1"/>
              <a:t>a,b,s</a:t>
            </a:r>
            <a:endParaRPr lang="en-US" dirty="0"/>
          </a:p>
          <a:p>
            <a:pPr lvl="1"/>
            <a:r>
              <a:rPr lang="en-US" dirty="0" err="1"/>
              <a:t>W_good</a:t>
            </a:r>
            <a:r>
              <a:rPr lang="en-US" dirty="0"/>
              <a:t> = (a and (not s)) or (b and s)</a:t>
            </a:r>
          </a:p>
          <a:p>
            <a:endParaRPr lang="en-US" dirty="0"/>
          </a:p>
        </p:txBody>
      </p:sp>
      <p:pic>
        <p:nvPicPr>
          <p:cNvPr id="7" name="Picture 6">
            <a:extLst>
              <a:ext uri="{FF2B5EF4-FFF2-40B4-BE49-F238E27FC236}">
                <a16:creationId xmlns:a16="http://schemas.microsoft.com/office/drawing/2014/main" id="{16DD45EB-D87A-890D-B00C-2BF7D76653EA}"/>
              </a:ext>
            </a:extLst>
          </p:cNvPr>
          <p:cNvPicPr>
            <a:picLocks noChangeAspect="1"/>
          </p:cNvPicPr>
          <p:nvPr/>
        </p:nvPicPr>
        <p:blipFill>
          <a:blip r:embed="rId2"/>
          <a:stretch>
            <a:fillRect/>
          </a:stretch>
        </p:blipFill>
        <p:spPr>
          <a:xfrm>
            <a:off x="5175681" y="3801979"/>
            <a:ext cx="6347535" cy="2583604"/>
          </a:xfrm>
          <a:prstGeom prst="rect">
            <a:avLst/>
          </a:prstGeom>
        </p:spPr>
      </p:pic>
    </p:spTree>
    <p:extLst>
      <p:ext uri="{BB962C8B-B14F-4D97-AF65-F5344CB8AC3E}">
        <p14:creationId xmlns:p14="http://schemas.microsoft.com/office/powerpoint/2010/main" val="2585554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453F-0DDA-5095-0ECE-091BCF91E67A}"/>
              </a:ext>
            </a:extLst>
          </p:cNvPr>
          <p:cNvSpPr>
            <a:spLocks noGrp="1"/>
          </p:cNvSpPr>
          <p:nvPr>
            <p:ph type="title"/>
          </p:nvPr>
        </p:nvSpPr>
        <p:spPr>
          <a:xfrm>
            <a:off x="324853" y="172870"/>
            <a:ext cx="10515600" cy="1325563"/>
          </a:xfrm>
        </p:spPr>
        <p:txBody>
          <a:bodyPr/>
          <a:lstStyle/>
          <a:p>
            <a:r>
              <a:rPr lang="en-US" dirty="0"/>
              <a:t>Recognizing Faults</a:t>
            </a:r>
          </a:p>
        </p:txBody>
      </p:sp>
      <p:sp>
        <p:nvSpPr>
          <p:cNvPr id="3" name="Content Placeholder 2">
            <a:extLst>
              <a:ext uri="{FF2B5EF4-FFF2-40B4-BE49-F238E27FC236}">
                <a16:creationId xmlns:a16="http://schemas.microsoft.com/office/drawing/2014/main" id="{D66B836D-5BC9-1391-5E56-6190574B980A}"/>
              </a:ext>
            </a:extLst>
          </p:cNvPr>
          <p:cNvSpPr>
            <a:spLocks noGrp="1"/>
          </p:cNvSpPr>
          <p:nvPr>
            <p:ph idx="1"/>
          </p:nvPr>
        </p:nvSpPr>
        <p:spPr>
          <a:xfrm>
            <a:off x="132347" y="1626310"/>
            <a:ext cx="10343147" cy="4351338"/>
          </a:xfrm>
        </p:spPr>
        <p:txBody>
          <a:bodyPr/>
          <a:lstStyle/>
          <a:p>
            <a:r>
              <a:rPr lang="en-US" dirty="0"/>
              <a:t>Now assume a failure at I4, stuck at 1</a:t>
            </a:r>
          </a:p>
          <a:p>
            <a:pPr lvl="1"/>
            <a:r>
              <a:rPr lang="en-US" dirty="0" err="1"/>
              <a:t>W_fault</a:t>
            </a:r>
            <a:r>
              <a:rPr lang="en-US" dirty="0"/>
              <a:t> = a or (b and s)</a:t>
            </a:r>
          </a:p>
          <a:p>
            <a:r>
              <a:rPr lang="en-US" dirty="0"/>
              <a:t>Since </a:t>
            </a:r>
            <a:r>
              <a:rPr lang="en-US" dirty="0" err="1"/>
              <a:t>W_good</a:t>
            </a:r>
            <a:r>
              <a:rPr lang="en-US" dirty="0"/>
              <a:t> != </a:t>
            </a:r>
            <a:r>
              <a:rPr lang="en-US" dirty="0" err="1"/>
              <a:t>W_fault</a:t>
            </a:r>
            <a:endParaRPr lang="en-US" dirty="0"/>
          </a:p>
          <a:p>
            <a:pPr lvl="1"/>
            <a:r>
              <a:rPr lang="en-US" dirty="0"/>
              <a:t>I4 can be recognized</a:t>
            </a:r>
          </a:p>
        </p:txBody>
      </p:sp>
      <p:pic>
        <p:nvPicPr>
          <p:cNvPr id="7" name="Picture 6">
            <a:extLst>
              <a:ext uri="{FF2B5EF4-FFF2-40B4-BE49-F238E27FC236}">
                <a16:creationId xmlns:a16="http://schemas.microsoft.com/office/drawing/2014/main" id="{16DD45EB-D87A-890D-B00C-2BF7D76653EA}"/>
              </a:ext>
            </a:extLst>
          </p:cNvPr>
          <p:cNvPicPr>
            <a:picLocks noChangeAspect="1"/>
          </p:cNvPicPr>
          <p:nvPr/>
        </p:nvPicPr>
        <p:blipFill>
          <a:blip r:embed="rId2"/>
          <a:stretch>
            <a:fillRect/>
          </a:stretch>
        </p:blipFill>
        <p:spPr>
          <a:xfrm>
            <a:off x="4154700" y="3228045"/>
            <a:ext cx="7528314" cy="3064210"/>
          </a:xfrm>
          <a:prstGeom prst="rect">
            <a:avLst/>
          </a:prstGeom>
        </p:spPr>
      </p:pic>
    </p:spTree>
    <p:extLst>
      <p:ext uri="{BB962C8B-B14F-4D97-AF65-F5344CB8AC3E}">
        <p14:creationId xmlns:p14="http://schemas.microsoft.com/office/powerpoint/2010/main" val="227407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022F-CBEC-8E8E-5BB4-3CCFC0BDA2F8}"/>
              </a:ext>
            </a:extLst>
          </p:cNvPr>
          <p:cNvSpPr>
            <a:spLocks noGrp="1"/>
          </p:cNvSpPr>
          <p:nvPr>
            <p:ph type="title"/>
          </p:nvPr>
        </p:nvSpPr>
        <p:spPr>
          <a:xfrm>
            <a:off x="276726" y="259097"/>
            <a:ext cx="10515600" cy="1325563"/>
          </a:xfrm>
        </p:spPr>
        <p:txBody>
          <a:bodyPr/>
          <a:lstStyle/>
          <a:p>
            <a:r>
              <a:rPr lang="en-US" dirty="0"/>
              <a:t>Boolean Difference : Karnaugh maps</a:t>
            </a:r>
          </a:p>
        </p:txBody>
      </p:sp>
      <p:sp>
        <p:nvSpPr>
          <p:cNvPr id="3" name="Content Placeholder 2">
            <a:extLst>
              <a:ext uri="{FF2B5EF4-FFF2-40B4-BE49-F238E27FC236}">
                <a16:creationId xmlns:a16="http://schemas.microsoft.com/office/drawing/2014/main" id="{8EC10B1A-0DCC-0358-5EB0-9BB00E941157}"/>
              </a:ext>
            </a:extLst>
          </p:cNvPr>
          <p:cNvSpPr>
            <a:spLocks noGrp="1"/>
          </p:cNvSpPr>
          <p:nvPr>
            <p:ph idx="1"/>
          </p:nvPr>
        </p:nvSpPr>
        <p:spPr>
          <a:xfrm>
            <a:off x="451183" y="1424239"/>
            <a:ext cx="10166685" cy="4351338"/>
          </a:xfrm>
        </p:spPr>
        <p:txBody>
          <a:bodyPr/>
          <a:lstStyle/>
          <a:p>
            <a:r>
              <a:rPr lang="en-US" dirty="0"/>
              <a:t>Create two k-maps</a:t>
            </a:r>
          </a:p>
          <a:p>
            <a:pPr lvl="1"/>
            <a:r>
              <a:rPr lang="en-US" dirty="0"/>
              <a:t>One the good function</a:t>
            </a:r>
          </a:p>
          <a:p>
            <a:pPr lvl="1"/>
            <a:r>
              <a:rPr lang="en-US" dirty="0"/>
              <a:t>the other the faulty function</a:t>
            </a:r>
          </a:p>
          <a:p>
            <a:r>
              <a:rPr lang="en-US" dirty="0"/>
              <a:t>Input combination where the k-map entries are different represent valid test vectors. </a:t>
            </a:r>
          </a:p>
          <a:p>
            <a:pPr lvl="1"/>
            <a:r>
              <a:rPr lang="en-US" dirty="0" err="1"/>
              <a:t>i.e</a:t>
            </a:r>
            <a:r>
              <a:rPr lang="en-US" dirty="0"/>
              <a:t> recognize the faulty circuit from the good one</a:t>
            </a:r>
          </a:p>
        </p:txBody>
      </p:sp>
      <p:pic>
        <p:nvPicPr>
          <p:cNvPr id="7" name="Picture 6">
            <a:extLst>
              <a:ext uri="{FF2B5EF4-FFF2-40B4-BE49-F238E27FC236}">
                <a16:creationId xmlns:a16="http://schemas.microsoft.com/office/drawing/2014/main" id="{9881851E-E7A0-C46A-D468-6CA3315D3E83}"/>
              </a:ext>
            </a:extLst>
          </p:cNvPr>
          <p:cNvPicPr>
            <a:picLocks noChangeAspect="1"/>
          </p:cNvPicPr>
          <p:nvPr/>
        </p:nvPicPr>
        <p:blipFill>
          <a:blip r:embed="rId2"/>
          <a:stretch>
            <a:fillRect/>
          </a:stretch>
        </p:blipFill>
        <p:spPr>
          <a:xfrm>
            <a:off x="3982452" y="4022008"/>
            <a:ext cx="6348664" cy="2576895"/>
          </a:xfrm>
          <a:prstGeom prst="rect">
            <a:avLst/>
          </a:prstGeom>
        </p:spPr>
      </p:pic>
    </p:spTree>
    <p:extLst>
      <p:ext uri="{BB962C8B-B14F-4D97-AF65-F5344CB8AC3E}">
        <p14:creationId xmlns:p14="http://schemas.microsoft.com/office/powerpoint/2010/main" val="3138737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77D1-39A8-C2E2-C598-C1978CB80C2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FD714B5-9CFE-CB0E-11E8-91ABF00AD452}"/>
              </a:ext>
            </a:extLst>
          </p:cNvPr>
          <p:cNvSpPr>
            <a:spLocks noGrp="1"/>
          </p:cNvSpPr>
          <p:nvPr>
            <p:ph idx="1"/>
          </p:nvPr>
        </p:nvSpPr>
        <p:spPr/>
        <p:txBody>
          <a:bodyPr/>
          <a:lstStyle/>
          <a:p>
            <a:r>
              <a:rPr lang="en-US" dirty="0"/>
              <a:t>stuck-open fault on L3</a:t>
            </a:r>
          </a:p>
          <a:p>
            <a:pPr lvl="1"/>
            <a:r>
              <a:rPr lang="en-US" dirty="0"/>
              <a:t>l3 and l2 are branches of a fanout whose stem is l1</a:t>
            </a:r>
          </a:p>
          <a:p>
            <a:pPr lvl="1"/>
            <a:r>
              <a:rPr lang="en-US" dirty="0"/>
              <a:t>l3 stuck open causes the G3 gate to retain its charge forever</a:t>
            </a:r>
          </a:p>
          <a:p>
            <a:pPr lvl="1"/>
            <a:r>
              <a:rPr lang="en-US" dirty="0"/>
              <a:t>G3 acts like an inverter</a:t>
            </a:r>
          </a:p>
          <a:p>
            <a:pPr lvl="1"/>
            <a:endParaRPr lang="en-US" dirty="0"/>
          </a:p>
        </p:txBody>
      </p:sp>
      <p:pic>
        <p:nvPicPr>
          <p:cNvPr id="4" name="Picture 3">
            <a:extLst>
              <a:ext uri="{FF2B5EF4-FFF2-40B4-BE49-F238E27FC236}">
                <a16:creationId xmlns:a16="http://schemas.microsoft.com/office/drawing/2014/main" id="{A81D1A8D-D68F-743D-81BA-6CB52B3C632E}"/>
              </a:ext>
            </a:extLst>
          </p:cNvPr>
          <p:cNvPicPr>
            <a:picLocks noChangeAspect="1"/>
          </p:cNvPicPr>
          <p:nvPr/>
        </p:nvPicPr>
        <p:blipFill>
          <a:blip r:embed="rId2"/>
          <a:stretch>
            <a:fillRect/>
          </a:stretch>
        </p:blipFill>
        <p:spPr>
          <a:xfrm>
            <a:off x="6208295" y="4174890"/>
            <a:ext cx="5694948" cy="2317985"/>
          </a:xfrm>
          <a:prstGeom prst="rect">
            <a:avLst/>
          </a:prstGeom>
        </p:spPr>
      </p:pic>
    </p:spTree>
    <p:extLst>
      <p:ext uri="{BB962C8B-B14F-4D97-AF65-F5344CB8AC3E}">
        <p14:creationId xmlns:p14="http://schemas.microsoft.com/office/powerpoint/2010/main" val="2970234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C5F5-D538-46A5-935C-2EF2E798605C}"/>
              </a:ext>
            </a:extLst>
          </p:cNvPr>
          <p:cNvSpPr>
            <a:spLocks noGrp="1"/>
          </p:cNvSpPr>
          <p:nvPr>
            <p:ph type="title"/>
          </p:nvPr>
        </p:nvSpPr>
        <p:spPr/>
        <p:txBody>
          <a:bodyPr/>
          <a:lstStyle/>
          <a:p>
            <a:r>
              <a:rPr lang="en-US" dirty="0"/>
              <a:t>Stuck-at-x faults</a:t>
            </a:r>
          </a:p>
        </p:txBody>
      </p:sp>
      <p:sp>
        <p:nvSpPr>
          <p:cNvPr id="3" name="Content Placeholder 2">
            <a:extLst>
              <a:ext uri="{FF2B5EF4-FFF2-40B4-BE49-F238E27FC236}">
                <a16:creationId xmlns:a16="http://schemas.microsoft.com/office/drawing/2014/main" id="{3B60A31F-0269-8DBA-546E-003B16748491}"/>
              </a:ext>
            </a:extLst>
          </p:cNvPr>
          <p:cNvSpPr>
            <a:spLocks noGrp="1"/>
          </p:cNvSpPr>
          <p:nvPr>
            <p:ph idx="1"/>
          </p:nvPr>
        </p:nvSpPr>
        <p:spPr/>
        <p:txBody>
          <a:bodyPr/>
          <a:lstStyle/>
          <a:p>
            <a:r>
              <a:rPr lang="en-US" dirty="0"/>
              <a:t>Stuck-open </a:t>
            </a:r>
          </a:p>
          <a:p>
            <a:pPr lvl="1"/>
            <a:endParaRPr lang="en-US" dirty="0"/>
          </a:p>
          <a:p>
            <a:r>
              <a:rPr lang="en-US" dirty="0"/>
              <a:t>Stuck-at-0</a:t>
            </a:r>
          </a:p>
          <a:p>
            <a:pPr lvl="1"/>
            <a:r>
              <a:rPr lang="en-US" dirty="0"/>
              <a:t>models' defects on a line or its interconnecting gates such that the line value appears as though it is always 0</a:t>
            </a:r>
          </a:p>
          <a:p>
            <a:r>
              <a:rPr lang="en-US" dirty="0"/>
              <a:t>Stuck-at-1</a:t>
            </a:r>
          </a:p>
          <a:p>
            <a:pPr lvl="1"/>
            <a:r>
              <a:rPr lang="en-US" dirty="0"/>
              <a:t>models' defects on a line or its interconnecting gates such that the line value appears as though it is always 1</a:t>
            </a:r>
          </a:p>
          <a:p>
            <a:endParaRPr lang="en-US" dirty="0"/>
          </a:p>
          <a:p>
            <a:endParaRPr lang="en-US" dirty="0"/>
          </a:p>
        </p:txBody>
      </p:sp>
    </p:spTree>
    <p:extLst>
      <p:ext uri="{BB962C8B-B14F-4D97-AF65-F5344CB8AC3E}">
        <p14:creationId xmlns:p14="http://schemas.microsoft.com/office/powerpoint/2010/main" val="1844676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0F99-74CB-2A25-4C33-686C2AA70D8B}"/>
              </a:ext>
            </a:extLst>
          </p:cNvPr>
          <p:cNvSpPr>
            <a:spLocks noGrp="1"/>
          </p:cNvSpPr>
          <p:nvPr>
            <p:ph type="title"/>
          </p:nvPr>
        </p:nvSpPr>
        <p:spPr/>
        <p:txBody>
          <a:bodyPr/>
          <a:lstStyle/>
          <a:p>
            <a:r>
              <a:rPr lang="en-US" dirty="0"/>
              <a:t>Bridging Faults</a:t>
            </a:r>
          </a:p>
        </p:txBody>
      </p:sp>
      <p:sp>
        <p:nvSpPr>
          <p:cNvPr id="3" name="Content Placeholder 2">
            <a:extLst>
              <a:ext uri="{FF2B5EF4-FFF2-40B4-BE49-F238E27FC236}">
                <a16:creationId xmlns:a16="http://schemas.microsoft.com/office/drawing/2014/main" id="{61A64AA0-528D-9F90-4A6F-DD4594DA118F}"/>
              </a:ext>
            </a:extLst>
          </p:cNvPr>
          <p:cNvSpPr>
            <a:spLocks noGrp="1"/>
          </p:cNvSpPr>
          <p:nvPr>
            <p:ph idx="1"/>
          </p:nvPr>
        </p:nvSpPr>
        <p:spPr/>
        <p:txBody>
          <a:bodyPr/>
          <a:lstStyle/>
          <a:p>
            <a:r>
              <a:rPr lang="en-US" dirty="0"/>
              <a:t>Defects on neighboring gates and lines may cause a bridging effect on two lines.</a:t>
            </a:r>
          </a:p>
          <a:p>
            <a:pPr lvl="1"/>
            <a:r>
              <a:rPr lang="en-US" dirty="0"/>
              <a:t>AND bridging </a:t>
            </a:r>
          </a:p>
          <a:p>
            <a:pPr lvl="2"/>
            <a:r>
              <a:rPr lang="en-US" dirty="0"/>
              <a:t>two bridged lines appear as if they are forming an AND functions which feeds all destinations of the bridged lines</a:t>
            </a:r>
          </a:p>
          <a:p>
            <a:pPr lvl="2"/>
            <a:endParaRPr lang="en-US" dirty="0"/>
          </a:p>
          <a:p>
            <a:pPr lvl="1"/>
            <a:r>
              <a:rPr lang="en-US" dirty="0"/>
              <a:t>OR bridging</a:t>
            </a:r>
          </a:p>
          <a:p>
            <a:pPr lvl="2"/>
            <a:r>
              <a:rPr lang="en-US" dirty="0"/>
              <a:t>Depending on the logic behind and after a bridging fault, the fault may be modeled by an OR function instead of an AND function.</a:t>
            </a:r>
          </a:p>
          <a:p>
            <a:pPr lvl="1"/>
            <a:endParaRPr lang="en-US" dirty="0"/>
          </a:p>
          <a:p>
            <a:endParaRPr lang="en-US" dirty="0"/>
          </a:p>
        </p:txBody>
      </p:sp>
    </p:spTree>
    <p:extLst>
      <p:ext uri="{BB962C8B-B14F-4D97-AF65-F5344CB8AC3E}">
        <p14:creationId xmlns:p14="http://schemas.microsoft.com/office/powerpoint/2010/main" val="3420804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45CD-4562-7D1D-C588-46900FE9499B}"/>
              </a:ext>
            </a:extLst>
          </p:cNvPr>
          <p:cNvSpPr>
            <a:spLocks noGrp="1"/>
          </p:cNvSpPr>
          <p:nvPr>
            <p:ph type="title"/>
          </p:nvPr>
        </p:nvSpPr>
        <p:spPr/>
        <p:txBody>
          <a:bodyPr/>
          <a:lstStyle/>
          <a:p>
            <a:r>
              <a:rPr lang="en-US" dirty="0"/>
              <a:t>AND-bridging Faults</a:t>
            </a:r>
          </a:p>
        </p:txBody>
      </p:sp>
      <p:sp>
        <p:nvSpPr>
          <p:cNvPr id="3" name="Content Placeholder 2">
            <a:extLst>
              <a:ext uri="{FF2B5EF4-FFF2-40B4-BE49-F238E27FC236}">
                <a16:creationId xmlns:a16="http://schemas.microsoft.com/office/drawing/2014/main" id="{EBA0B494-9172-41B1-0017-9F1594D8E2FA}"/>
              </a:ext>
            </a:extLst>
          </p:cNvPr>
          <p:cNvSpPr>
            <a:spLocks noGrp="1"/>
          </p:cNvSpPr>
          <p:nvPr>
            <p:ph idx="1"/>
          </p:nvPr>
        </p:nvSpPr>
        <p:spPr>
          <a:xfrm>
            <a:off x="838200" y="1825625"/>
            <a:ext cx="10515600" cy="2425533"/>
          </a:xfrm>
        </p:spPr>
        <p:txBody>
          <a:bodyPr/>
          <a:lstStyle/>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25E8D7B1-8B5B-38A9-3B2E-17FEC580FCCA}"/>
              </a:ext>
            </a:extLst>
          </p:cNvPr>
          <p:cNvPicPr>
            <a:picLocks noChangeAspect="1"/>
          </p:cNvPicPr>
          <p:nvPr/>
        </p:nvPicPr>
        <p:blipFill>
          <a:blip r:embed="rId2"/>
          <a:stretch>
            <a:fillRect/>
          </a:stretch>
        </p:blipFill>
        <p:spPr>
          <a:xfrm>
            <a:off x="148388" y="1519645"/>
            <a:ext cx="7285341" cy="381871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C7F0DF0-DD63-FE66-4B64-9741DAF953A0}"/>
                  </a:ext>
                </a:extLst>
              </p:cNvPr>
              <p:cNvSpPr txBox="1">
                <a:spLocks/>
              </p:cNvSpPr>
              <p:nvPr/>
            </p:nvSpPr>
            <p:spPr>
              <a:xfrm>
                <a:off x="4896853" y="4475371"/>
                <a:ext cx="10515600" cy="165929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Fault between I7 and I3. </a:t>
                </a:r>
              </a:p>
              <a:p>
                <a:pPr marL="0"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𝑊</m:t>
                        </m:r>
                      </m:e>
                      <m:sub>
                        <m:r>
                          <a:rPr lang="en-US" b="0" i="1" smtClean="0">
                            <a:latin typeface="Cambria Math" panose="02040503050406030204" pitchFamily="18" charset="0"/>
                          </a:rPr>
                          <m:t>𝐹𝑎𝑢𝑙𝑡𝑦</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oMath>
                </a14:m>
                <a:r>
                  <a:rPr lang="en-US" dirty="0"/>
                  <a:t> .</a:t>
                </a:r>
              </a:p>
              <a:p>
                <a:pPr marL="0" indent="0">
                  <a:buNone/>
                </a:pPr>
                <a:endParaRPr lang="en-US" dirty="0"/>
              </a:p>
              <a:p>
                <a:pPr marL="0" indent="0">
                  <a:buNone/>
                </a:pPr>
                <a:r>
                  <a:rPr lang="en-US" dirty="0"/>
                  <a:t>Tests that detect this faults??? </a:t>
                </a:r>
                <a14:m>
                  <m:oMath xmlns:m="http://schemas.openxmlformats.org/officeDocument/2006/math">
                    <m:r>
                      <a:rPr lang="en-US" b="0" i="1" smtClean="0">
                        <a:latin typeface="Cambria Math" panose="02040503050406030204" pitchFamily="18" charset="0"/>
                      </a:rPr>
                      <m:t>𝑎𝑏𝑠</m:t>
                    </m:r>
                    <m:r>
                      <a:rPr lang="en-US" b="0" i="1" smtClean="0">
                        <a:latin typeface="Cambria Math" panose="02040503050406030204" pitchFamily="18" charset="0"/>
                      </a:rPr>
                      <m:t>=000 </m:t>
                    </m:r>
                    <m:r>
                      <a:rPr lang="en-US" b="0" i="1" smtClean="0">
                        <a:latin typeface="Cambria Math" panose="02040503050406030204" pitchFamily="18" charset="0"/>
                      </a:rPr>
                      <m:t>𝑎𝑛𝑑</m:t>
                    </m:r>
                    <m:r>
                      <a:rPr lang="en-US" b="0" i="1" smtClean="0">
                        <a:latin typeface="Cambria Math" panose="02040503050406030204" pitchFamily="18" charset="0"/>
                      </a:rPr>
                      <m:t> 010</m:t>
                    </m:r>
                  </m:oMath>
                </a14:m>
                <a:endParaRPr lang="en-US" dirty="0"/>
              </a:p>
              <a:p>
                <a:endParaRPr lang="en-US" dirty="0"/>
              </a:p>
            </p:txBody>
          </p:sp>
        </mc:Choice>
        <mc:Fallback xmlns="">
          <p:sp>
            <p:nvSpPr>
              <p:cNvPr id="6" name="Content Placeholder 2">
                <a:extLst>
                  <a:ext uri="{FF2B5EF4-FFF2-40B4-BE49-F238E27FC236}">
                    <a16:creationId xmlns:a16="http://schemas.microsoft.com/office/drawing/2014/main" id="{AC7F0DF0-DD63-FE66-4B64-9741DAF953A0}"/>
                  </a:ext>
                </a:extLst>
              </p:cNvPr>
              <p:cNvSpPr txBox="1">
                <a:spLocks noRot="1" noChangeAspect="1" noMove="1" noResize="1" noEditPoints="1" noAdjustHandles="1" noChangeArrowheads="1" noChangeShapeType="1" noTextEdit="1"/>
              </p:cNvSpPr>
              <p:nvPr/>
            </p:nvSpPr>
            <p:spPr>
              <a:xfrm>
                <a:off x="4896853" y="4475371"/>
                <a:ext cx="10515600" cy="1659292"/>
              </a:xfrm>
              <a:prstGeom prst="rect">
                <a:avLst/>
              </a:prstGeom>
              <a:blipFill>
                <a:blip r:embed="rId3"/>
                <a:stretch>
                  <a:fillRect l="-870" t="-8456" b="-110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8BF2218-F644-4F5E-C663-9AA2D4877FB0}"/>
              </a:ext>
            </a:extLst>
          </p:cNvPr>
          <p:cNvPicPr>
            <a:picLocks noChangeAspect="1"/>
          </p:cNvPicPr>
          <p:nvPr/>
        </p:nvPicPr>
        <p:blipFill>
          <a:blip r:embed="rId4"/>
          <a:stretch>
            <a:fillRect/>
          </a:stretch>
        </p:blipFill>
        <p:spPr>
          <a:xfrm>
            <a:off x="8123541" y="1907945"/>
            <a:ext cx="3578350" cy="2567426"/>
          </a:xfrm>
          <a:prstGeom prst="rect">
            <a:avLst/>
          </a:prstGeom>
        </p:spPr>
      </p:pic>
    </p:spTree>
    <p:extLst>
      <p:ext uri="{BB962C8B-B14F-4D97-AF65-F5344CB8AC3E}">
        <p14:creationId xmlns:p14="http://schemas.microsoft.com/office/powerpoint/2010/main" val="3839828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45CD-4562-7D1D-C588-46900FE9499B}"/>
              </a:ext>
            </a:extLst>
          </p:cNvPr>
          <p:cNvSpPr>
            <a:spLocks noGrp="1"/>
          </p:cNvSpPr>
          <p:nvPr>
            <p:ph type="title"/>
          </p:nvPr>
        </p:nvSpPr>
        <p:spPr>
          <a:xfrm>
            <a:off x="359696" y="63009"/>
            <a:ext cx="10515600" cy="1325563"/>
          </a:xfrm>
        </p:spPr>
        <p:txBody>
          <a:bodyPr/>
          <a:lstStyle/>
          <a:p>
            <a:r>
              <a:rPr lang="en-US" dirty="0"/>
              <a:t>OR-bridging Faults</a:t>
            </a:r>
          </a:p>
        </p:txBody>
      </p:sp>
      <p:sp>
        <p:nvSpPr>
          <p:cNvPr id="3" name="Content Placeholder 2">
            <a:extLst>
              <a:ext uri="{FF2B5EF4-FFF2-40B4-BE49-F238E27FC236}">
                <a16:creationId xmlns:a16="http://schemas.microsoft.com/office/drawing/2014/main" id="{EBA0B494-9172-41B1-0017-9F1594D8E2FA}"/>
              </a:ext>
            </a:extLst>
          </p:cNvPr>
          <p:cNvSpPr>
            <a:spLocks noGrp="1"/>
          </p:cNvSpPr>
          <p:nvPr>
            <p:ph idx="1"/>
          </p:nvPr>
        </p:nvSpPr>
        <p:spPr>
          <a:xfrm>
            <a:off x="838200" y="1825625"/>
            <a:ext cx="10515600" cy="2425533"/>
          </a:xfrm>
        </p:spPr>
        <p:txBody>
          <a:bodyPr/>
          <a:lstStyle/>
          <a:p>
            <a:pPr lvl="1"/>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C7F0DF0-DD63-FE66-4B64-9741DAF953A0}"/>
                  </a:ext>
                </a:extLst>
              </p:cNvPr>
              <p:cNvSpPr txBox="1">
                <a:spLocks/>
              </p:cNvSpPr>
              <p:nvPr/>
            </p:nvSpPr>
            <p:spPr>
              <a:xfrm>
                <a:off x="4463716" y="4855390"/>
                <a:ext cx="10515600" cy="165929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Fault between I4 and I7. </a:t>
                </a:r>
              </a:p>
              <a:p>
                <a:pPr marL="0"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𝑊</m:t>
                        </m:r>
                      </m:e>
                      <m:sub>
                        <m:r>
                          <a:rPr lang="en-US" b="0" i="1" smtClean="0">
                            <a:latin typeface="Cambria Math" panose="02040503050406030204" pitchFamily="18" charset="0"/>
                          </a:rPr>
                          <m:t>𝐹𝑎𝑢𝑙𝑡𝑦</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oMath>
                </a14:m>
                <a:r>
                  <a:rPr lang="en-US" dirty="0"/>
                  <a:t> .</a:t>
                </a:r>
              </a:p>
              <a:p>
                <a:pPr marL="0" indent="0">
                  <a:buNone/>
                </a:pPr>
                <a:endParaRPr lang="en-US" dirty="0"/>
              </a:p>
              <a:p>
                <a:pPr marL="0" indent="0">
                  <a:buNone/>
                </a:pPr>
                <a:r>
                  <a:rPr lang="en-US" dirty="0"/>
                  <a:t>Tests that detect this faults??? </a:t>
                </a:r>
                <a14:m>
                  <m:oMath xmlns:m="http://schemas.openxmlformats.org/officeDocument/2006/math">
                    <m:r>
                      <a:rPr lang="en-US" b="0" i="1" smtClean="0">
                        <a:latin typeface="Cambria Math" panose="02040503050406030204" pitchFamily="18" charset="0"/>
                      </a:rPr>
                      <m:t>𝑎𝑏𝑠</m:t>
                    </m:r>
                    <m:r>
                      <a:rPr lang="en-US" b="0" i="1" smtClean="0">
                        <a:latin typeface="Cambria Math" panose="02040503050406030204" pitchFamily="18" charset="0"/>
                      </a:rPr>
                      <m:t>=010</m:t>
                    </m:r>
                  </m:oMath>
                </a14:m>
                <a:endParaRPr lang="en-US" dirty="0"/>
              </a:p>
              <a:p>
                <a:endParaRPr lang="en-US" dirty="0"/>
              </a:p>
            </p:txBody>
          </p:sp>
        </mc:Choice>
        <mc:Fallback xmlns="">
          <p:sp>
            <p:nvSpPr>
              <p:cNvPr id="6" name="Content Placeholder 2">
                <a:extLst>
                  <a:ext uri="{FF2B5EF4-FFF2-40B4-BE49-F238E27FC236}">
                    <a16:creationId xmlns:a16="http://schemas.microsoft.com/office/drawing/2014/main" id="{AC7F0DF0-DD63-FE66-4B64-9741DAF953A0}"/>
                  </a:ext>
                </a:extLst>
              </p:cNvPr>
              <p:cNvSpPr txBox="1">
                <a:spLocks noRot="1" noChangeAspect="1" noMove="1" noResize="1" noEditPoints="1" noAdjustHandles="1" noChangeArrowheads="1" noChangeShapeType="1" noTextEdit="1"/>
              </p:cNvSpPr>
              <p:nvPr/>
            </p:nvSpPr>
            <p:spPr>
              <a:xfrm>
                <a:off x="4463716" y="4855390"/>
                <a:ext cx="10515600" cy="1659292"/>
              </a:xfrm>
              <a:prstGeom prst="rect">
                <a:avLst/>
              </a:prstGeom>
              <a:blipFill>
                <a:blip r:embed="rId2"/>
                <a:stretch>
                  <a:fillRect l="-870" t="-8425" b="-73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5250C46-1BBA-4058-6B9B-155CC0D08B8A}"/>
              </a:ext>
            </a:extLst>
          </p:cNvPr>
          <p:cNvPicPr>
            <a:picLocks noChangeAspect="1"/>
          </p:cNvPicPr>
          <p:nvPr/>
        </p:nvPicPr>
        <p:blipFill>
          <a:blip r:embed="rId3"/>
          <a:stretch>
            <a:fillRect/>
          </a:stretch>
        </p:blipFill>
        <p:spPr>
          <a:xfrm>
            <a:off x="8165931" y="771072"/>
            <a:ext cx="3666373" cy="3483815"/>
          </a:xfrm>
          <a:prstGeom prst="rect">
            <a:avLst/>
          </a:prstGeom>
        </p:spPr>
      </p:pic>
      <p:pic>
        <p:nvPicPr>
          <p:cNvPr id="10" name="Picture 9">
            <a:extLst>
              <a:ext uri="{FF2B5EF4-FFF2-40B4-BE49-F238E27FC236}">
                <a16:creationId xmlns:a16="http://schemas.microsoft.com/office/drawing/2014/main" id="{42BCEC5A-0CBE-670F-E306-34F82CA6EB1F}"/>
              </a:ext>
            </a:extLst>
          </p:cNvPr>
          <p:cNvPicPr>
            <a:picLocks noChangeAspect="1"/>
          </p:cNvPicPr>
          <p:nvPr/>
        </p:nvPicPr>
        <p:blipFill>
          <a:blip r:embed="rId4"/>
          <a:stretch>
            <a:fillRect/>
          </a:stretch>
        </p:blipFill>
        <p:spPr>
          <a:xfrm>
            <a:off x="359696" y="1461031"/>
            <a:ext cx="7741568" cy="3004191"/>
          </a:xfrm>
          <a:prstGeom prst="rect">
            <a:avLst/>
          </a:prstGeom>
        </p:spPr>
      </p:pic>
    </p:spTree>
    <p:extLst>
      <p:ext uri="{BB962C8B-B14F-4D97-AF65-F5344CB8AC3E}">
        <p14:creationId xmlns:p14="http://schemas.microsoft.com/office/powerpoint/2010/main" val="49862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DD0D-C7A7-0A80-14FC-97545D4C4B38}"/>
              </a:ext>
            </a:extLst>
          </p:cNvPr>
          <p:cNvSpPr>
            <a:spLocks noGrp="1"/>
          </p:cNvSpPr>
          <p:nvPr>
            <p:ph type="title"/>
          </p:nvPr>
        </p:nvSpPr>
        <p:spPr/>
        <p:txBody>
          <a:bodyPr/>
          <a:lstStyle/>
          <a:p>
            <a:r>
              <a:rPr lang="en-US" dirty="0"/>
              <a:t>Register transfer level (RTL) Design Process</a:t>
            </a:r>
          </a:p>
        </p:txBody>
      </p:sp>
      <p:sp>
        <p:nvSpPr>
          <p:cNvPr id="3" name="Content Placeholder 2">
            <a:extLst>
              <a:ext uri="{FF2B5EF4-FFF2-40B4-BE49-F238E27FC236}">
                <a16:creationId xmlns:a16="http://schemas.microsoft.com/office/drawing/2014/main" id="{935D9B73-8400-BFD7-C49E-12585A73B585}"/>
              </a:ext>
            </a:extLst>
          </p:cNvPr>
          <p:cNvSpPr>
            <a:spLocks noGrp="1"/>
          </p:cNvSpPr>
          <p:nvPr>
            <p:ph idx="1"/>
          </p:nvPr>
        </p:nvSpPr>
        <p:spPr/>
        <p:txBody>
          <a:bodyPr/>
          <a:lstStyle/>
          <a:p>
            <a:r>
              <a:rPr lang="en-US" dirty="0"/>
              <a:t>Designer writes design specification in an RTL language such as Verilog.</a:t>
            </a:r>
          </a:p>
          <a:p>
            <a:r>
              <a:rPr lang="en-US" dirty="0"/>
              <a:t>Using standard HDL (Hardware Description Language) descriptions and testbenches in the same HDL</a:t>
            </a:r>
          </a:p>
          <a:p>
            <a:r>
              <a:rPr lang="en-US" dirty="0"/>
              <a:t>Description will be simulated and tested for design errors.</a:t>
            </a:r>
          </a:p>
        </p:txBody>
      </p:sp>
    </p:spTree>
    <p:extLst>
      <p:ext uri="{BB962C8B-B14F-4D97-AF65-F5344CB8AC3E}">
        <p14:creationId xmlns:p14="http://schemas.microsoft.com/office/powerpoint/2010/main" val="1333405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F5BB-0441-98F4-BC83-DA2EE575DEEE}"/>
              </a:ext>
            </a:extLst>
          </p:cNvPr>
          <p:cNvSpPr>
            <a:spLocks noGrp="1"/>
          </p:cNvSpPr>
          <p:nvPr>
            <p:ph type="title"/>
          </p:nvPr>
        </p:nvSpPr>
        <p:spPr/>
        <p:txBody>
          <a:bodyPr/>
          <a:lstStyle/>
          <a:p>
            <a:r>
              <a:rPr lang="en-US" dirty="0"/>
              <a:t>Fault Modeling</a:t>
            </a:r>
          </a:p>
        </p:txBody>
      </p:sp>
      <p:sp>
        <p:nvSpPr>
          <p:cNvPr id="3" name="Content Placeholder 2">
            <a:extLst>
              <a:ext uri="{FF2B5EF4-FFF2-40B4-BE49-F238E27FC236}">
                <a16:creationId xmlns:a16="http://schemas.microsoft.com/office/drawing/2014/main" id="{7F1392EB-BCF0-96B8-D666-D6D8C37C7BB0}"/>
              </a:ext>
            </a:extLst>
          </p:cNvPr>
          <p:cNvSpPr>
            <a:spLocks noGrp="1"/>
          </p:cNvSpPr>
          <p:nvPr>
            <p:ph idx="1"/>
          </p:nvPr>
        </p:nvSpPr>
        <p:spPr/>
        <p:txBody>
          <a:bodyPr/>
          <a:lstStyle/>
          <a:p>
            <a:r>
              <a:rPr lang="en-US" dirty="0"/>
              <a:t>Segment Outcomes</a:t>
            </a:r>
          </a:p>
          <a:p>
            <a:pPr lvl="1">
              <a:lnSpc>
                <a:spcPct val="100000"/>
              </a:lnSpc>
            </a:pPr>
            <a:r>
              <a:rPr lang="en-US" dirty="0"/>
              <a:t>Students will o understand fault simulation and use this process for improving test and testability of their designs during the design phase.</a:t>
            </a:r>
          </a:p>
          <a:p>
            <a:pPr marL="457200" lvl="1" indent="0">
              <a:lnSpc>
                <a:spcPct val="100000"/>
              </a:lnSpc>
              <a:buNone/>
            </a:pPr>
            <a:endParaRPr lang="en-US" dirty="0"/>
          </a:p>
          <a:p>
            <a:pPr lvl="1">
              <a:lnSpc>
                <a:spcPct val="100000"/>
              </a:lnSpc>
            </a:pPr>
            <a:r>
              <a:rPr lang="en-US" dirty="0"/>
              <a:t>Students will learn to use  fault simulation for test data generation, test set evaluation, circuit testability evaluation, providing information for testers, finding faults in a circuit, diagnostics, and many other applications.</a:t>
            </a:r>
          </a:p>
        </p:txBody>
      </p:sp>
    </p:spTree>
    <p:extLst>
      <p:ext uri="{BB962C8B-B14F-4D97-AF65-F5344CB8AC3E}">
        <p14:creationId xmlns:p14="http://schemas.microsoft.com/office/powerpoint/2010/main" val="31243446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4B91-3E18-7CAF-E9E3-CF296B6E5342}"/>
              </a:ext>
            </a:extLst>
          </p:cNvPr>
          <p:cNvSpPr>
            <a:spLocks noGrp="1"/>
          </p:cNvSpPr>
          <p:nvPr>
            <p:ph type="title"/>
          </p:nvPr>
        </p:nvSpPr>
        <p:spPr/>
        <p:txBody>
          <a:bodyPr/>
          <a:lstStyle/>
          <a:p>
            <a:r>
              <a:rPr lang="en-US" dirty="0"/>
              <a:t>Fault Model</a:t>
            </a:r>
          </a:p>
        </p:txBody>
      </p:sp>
      <p:sp>
        <p:nvSpPr>
          <p:cNvPr id="3" name="Content Placeholder 2">
            <a:extLst>
              <a:ext uri="{FF2B5EF4-FFF2-40B4-BE49-F238E27FC236}">
                <a16:creationId xmlns:a16="http://schemas.microsoft.com/office/drawing/2014/main" id="{78BDB315-F98D-9C75-F436-F16DC4204213}"/>
              </a:ext>
            </a:extLst>
          </p:cNvPr>
          <p:cNvSpPr>
            <a:spLocks noGrp="1"/>
          </p:cNvSpPr>
          <p:nvPr>
            <p:ph idx="1"/>
          </p:nvPr>
        </p:nvSpPr>
        <p:spPr>
          <a:xfrm>
            <a:off x="838200" y="1825625"/>
            <a:ext cx="8101614" cy="4351338"/>
          </a:xfrm>
        </p:spPr>
        <p:txBody>
          <a:bodyPr/>
          <a:lstStyle/>
          <a:p>
            <a:pPr marL="0" indent="0">
              <a:spcAft>
                <a:spcPts val="1200"/>
              </a:spcAft>
              <a:buNone/>
            </a:pPr>
            <a:endParaRPr lang="en-US" dirty="0"/>
          </a:p>
          <a:p>
            <a:pPr>
              <a:spcAft>
                <a:spcPts val="1200"/>
              </a:spcAft>
            </a:pPr>
            <a:r>
              <a:rPr lang="en-US" dirty="0"/>
              <a:t>Representation of a defect and is used in computer programs for analyzing defects in electronic components.</a:t>
            </a:r>
          </a:p>
          <a:p>
            <a:pPr>
              <a:spcAft>
                <a:spcPts val="1200"/>
              </a:spcAft>
            </a:pPr>
            <a:r>
              <a:rPr lang="en-US" dirty="0"/>
              <a:t>The good circuit model (Golden Model), and the Faultable Model are instantiated and a setup for comparing and reporting their responses is proved</a:t>
            </a:r>
          </a:p>
        </p:txBody>
      </p:sp>
    </p:spTree>
    <p:extLst>
      <p:ext uri="{BB962C8B-B14F-4D97-AF65-F5344CB8AC3E}">
        <p14:creationId xmlns:p14="http://schemas.microsoft.com/office/powerpoint/2010/main" val="3458626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E1DF-ECEE-F65F-E32E-EB425C8A2A87}"/>
              </a:ext>
            </a:extLst>
          </p:cNvPr>
          <p:cNvSpPr>
            <a:spLocks noGrp="1"/>
          </p:cNvSpPr>
          <p:nvPr>
            <p:ph type="title"/>
          </p:nvPr>
        </p:nvSpPr>
        <p:spPr/>
        <p:txBody>
          <a:bodyPr/>
          <a:lstStyle/>
          <a:p>
            <a:r>
              <a:rPr lang="en-US" dirty="0"/>
              <a:t>Multiple Faults</a:t>
            </a:r>
          </a:p>
        </p:txBody>
      </p:sp>
      <p:sp>
        <p:nvSpPr>
          <p:cNvPr id="3" name="Content Placeholder 2">
            <a:extLst>
              <a:ext uri="{FF2B5EF4-FFF2-40B4-BE49-F238E27FC236}">
                <a16:creationId xmlns:a16="http://schemas.microsoft.com/office/drawing/2014/main" id="{03464F50-DD23-DDB5-4A00-AFE73EB50067}"/>
              </a:ext>
            </a:extLst>
          </p:cNvPr>
          <p:cNvSpPr>
            <a:spLocks noGrp="1"/>
          </p:cNvSpPr>
          <p:nvPr>
            <p:ph idx="1"/>
          </p:nvPr>
        </p:nvSpPr>
        <p:spPr>
          <a:xfrm>
            <a:off x="838200" y="1825625"/>
            <a:ext cx="5917707" cy="4351338"/>
          </a:xfrm>
        </p:spPr>
        <p:txBody>
          <a:bodyPr/>
          <a:lstStyle/>
          <a:p>
            <a:pPr marL="0" indent="0">
              <a:buNone/>
            </a:pPr>
            <a:endParaRPr lang="en-US" dirty="0"/>
          </a:p>
          <a:p>
            <a:pPr marL="0" indent="0">
              <a:buNone/>
            </a:pPr>
            <a:endParaRPr lang="en-US" dirty="0"/>
          </a:p>
          <a:p>
            <a:r>
              <a:rPr lang="en-US" dirty="0"/>
              <a:t>Any number of faults can happen in a circuit simultaneous in any combination.</a:t>
            </a:r>
          </a:p>
          <a:p>
            <a:r>
              <a:rPr lang="en-US" dirty="0"/>
              <a:t>Permutations quickly become intractable.</a:t>
            </a:r>
          </a:p>
          <a:p>
            <a:endParaRPr lang="en-US" dirty="0"/>
          </a:p>
        </p:txBody>
      </p:sp>
    </p:spTree>
    <p:extLst>
      <p:ext uri="{BB962C8B-B14F-4D97-AF65-F5344CB8AC3E}">
        <p14:creationId xmlns:p14="http://schemas.microsoft.com/office/powerpoint/2010/main" val="3764727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E1DF-ECEE-F65F-E32E-EB425C8A2A87}"/>
              </a:ext>
            </a:extLst>
          </p:cNvPr>
          <p:cNvSpPr>
            <a:spLocks noGrp="1"/>
          </p:cNvSpPr>
          <p:nvPr>
            <p:ph type="title"/>
          </p:nvPr>
        </p:nvSpPr>
        <p:spPr/>
        <p:txBody>
          <a:bodyPr/>
          <a:lstStyle/>
          <a:p>
            <a:r>
              <a:rPr lang="en-US" dirty="0"/>
              <a:t>Multiple Faults</a:t>
            </a:r>
          </a:p>
        </p:txBody>
      </p:sp>
      <p:sp>
        <p:nvSpPr>
          <p:cNvPr id="3" name="Content Placeholder 2">
            <a:extLst>
              <a:ext uri="{FF2B5EF4-FFF2-40B4-BE49-F238E27FC236}">
                <a16:creationId xmlns:a16="http://schemas.microsoft.com/office/drawing/2014/main" id="{03464F50-DD23-DDB5-4A00-AFE73EB50067}"/>
              </a:ext>
            </a:extLst>
          </p:cNvPr>
          <p:cNvSpPr>
            <a:spLocks noGrp="1"/>
          </p:cNvSpPr>
          <p:nvPr>
            <p:ph idx="1"/>
          </p:nvPr>
        </p:nvSpPr>
        <p:spPr>
          <a:xfrm>
            <a:off x="838200" y="1825625"/>
            <a:ext cx="7000783" cy="4351338"/>
          </a:xfrm>
        </p:spPr>
        <p:txBody>
          <a:bodyPr/>
          <a:lstStyle/>
          <a:p>
            <a:pPr marL="0" indent="0">
              <a:buNone/>
            </a:pPr>
            <a:endParaRPr lang="en-US" dirty="0"/>
          </a:p>
          <a:p>
            <a:r>
              <a:rPr lang="en-US" dirty="0"/>
              <a:t>Multiple faults may distort the faulty effects of each other and prevent all such faults from being detected.</a:t>
            </a:r>
          </a:p>
          <a:p>
            <a:r>
              <a:rPr lang="en-US" dirty="0"/>
              <a:t>multiple faults can mask each other, and presence of a certain fault may never be known.</a:t>
            </a:r>
          </a:p>
          <a:p>
            <a:endParaRPr lang="en-US" dirty="0"/>
          </a:p>
        </p:txBody>
      </p:sp>
    </p:spTree>
    <p:extLst>
      <p:ext uri="{BB962C8B-B14F-4D97-AF65-F5344CB8AC3E}">
        <p14:creationId xmlns:p14="http://schemas.microsoft.com/office/powerpoint/2010/main" val="3966519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2881-E2FD-D958-6864-209C207287FC}"/>
              </a:ext>
            </a:extLst>
          </p:cNvPr>
          <p:cNvSpPr>
            <a:spLocks noGrp="1"/>
          </p:cNvSpPr>
          <p:nvPr>
            <p:ph type="title"/>
          </p:nvPr>
        </p:nvSpPr>
        <p:spPr/>
        <p:txBody>
          <a:bodyPr/>
          <a:lstStyle/>
          <a:p>
            <a:r>
              <a:rPr lang="en-US" dirty="0"/>
              <a:t>Fault Simulation Assumptions</a:t>
            </a:r>
          </a:p>
        </p:txBody>
      </p:sp>
      <p:sp>
        <p:nvSpPr>
          <p:cNvPr id="3" name="Content Placeholder 2">
            <a:extLst>
              <a:ext uri="{FF2B5EF4-FFF2-40B4-BE49-F238E27FC236}">
                <a16:creationId xmlns:a16="http://schemas.microsoft.com/office/drawing/2014/main" id="{00658C9C-48E7-A2F3-6476-86B79186F503}"/>
              </a:ext>
            </a:extLst>
          </p:cNvPr>
          <p:cNvSpPr>
            <a:spLocks noGrp="1"/>
          </p:cNvSpPr>
          <p:nvPr>
            <p:ph idx="1"/>
          </p:nvPr>
        </p:nvSpPr>
        <p:spPr>
          <a:xfrm>
            <a:off x="838200" y="1825625"/>
            <a:ext cx="6929761" cy="4351338"/>
          </a:xfrm>
        </p:spPr>
        <p:txBody>
          <a:bodyPr/>
          <a:lstStyle/>
          <a:p>
            <a:pPr marL="0" indent="0">
              <a:buNone/>
            </a:pPr>
            <a:endParaRPr lang="en-US" dirty="0"/>
          </a:p>
          <a:p>
            <a:r>
              <a:rPr lang="en-US" dirty="0"/>
              <a:t>Circuit netlist with provisions to become faulty</a:t>
            </a:r>
          </a:p>
          <a:p>
            <a:r>
              <a:rPr lang="en-US" dirty="0"/>
              <a:t>Good circuit netlist or behavioral description</a:t>
            </a:r>
          </a:p>
          <a:p>
            <a:r>
              <a:rPr lang="en-US" dirty="0"/>
              <a:t>A file containing test data </a:t>
            </a:r>
          </a:p>
          <a:p>
            <a:r>
              <a:rPr lang="en-US" dirty="0"/>
              <a:t>A file containing fault list</a:t>
            </a:r>
          </a:p>
        </p:txBody>
      </p:sp>
    </p:spTree>
    <p:extLst>
      <p:ext uri="{BB962C8B-B14F-4D97-AF65-F5344CB8AC3E}">
        <p14:creationId xmlns:p14="http://schemas.microsoft.com/office/powerpoint/2010/main" val="11664024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BD38-BDE2-935B-9ECE-10D940E5F716}"/>
              </a:ext>
            </a:extLst>
          </p:cNvPr>
          <p:cNvSpPr>
            <a:spLocks noGrp="1"/>
          </p:cNvSpPr>
          <p:nvPr>
            <p:ph type="title"/>
          </p:nvPr>
        </p:nvSpPr>
        <p:spPr/>
        <p:txBody>
          <a:bodyPr/>
          <a:lstStyle/>
          <a:p>
            <a:r>
              <a:rPr lang="en-US" dirty="0"/>
              <a:t>Fault Simulator Outputs</a:t>
            </a:r>
          </a:p>
        </p:txBody>
      </p:sp>
      <p:sp>
        <p:nvSpPr>
          <p:cNvPr id="3" name="Content Placeholder 2">
            <a:extLst>
              <a:ext uri="{FF2B5EF4-FFF2-40B4-BE49-F238E27FC236}">
                <a16:creationId xmlns:a16="http://schemas.microsoft.com/office/drawing/2014/main" id="{B8E8AF2F-AF99-4350-AF09-73858ED80BED}"/>
              </a:ext>
            </a:extLst>
          </p:cNvPr>
          <p:cNvSpPr>
            <a:spLocks noGrp="1"/>
          </p:cNvSpPr>
          <p:nvPr>
            <p:ph idx="1"/>
          </p:nvPr>
        </p:nvSpPr>
        <p:spPr/>
        <p:txBody>
          <a:bodyPr/>
          <a:lstStyle/>
          <a:p>
            <a:r>
              <a:rPr lang="en-US" dirty="0"/>
              <a:t>Report files </a:t>
            </a:r>
          </a:p>
          <a:p>
            <a:r>
              <a:rPr lang="en-US" dirty="0"/>
              <a:t>Flags and messages </a:t>
            </a:r>
          </a:p>
        </p:txBody>
      </p:sp>
    </p:spTree>
    <p:extLst>
      <p:ext uri="{BB962C8B-B14F-4D97-AF65-F5344CB8AC3E}">
        <p14:creationId xmlns:p14="http://schemas.microsoft.com/office/powerpoint/2010/main" val="842420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24B4-B1C4-0770-4E15-C7A1745B3D81}"/>
              </a:ext>
            </a:extLst>
          </p:cNvPr>
          <p:cNvSpPr>
            <a:spLocks noGrp="1"/>
          </p:cNvSpPr>
          <p:nvPr>
            <p:ph type="title"/>
          </p:nvPr>
        </p:nvSpPr>
        <p:spPr/>
        <p:txBody>
          <a:bodyPr/>
          <a:lstStyle/>
          <a:p>
            <a:r>
              <a:rPr lang="en-US" dirty="0"/>
              <a:t>Sequential Circuit Fault Simulation</a:t>
            </a:r>
          </a:p>
        </p:txBody>
      </p:sp>
      <p:sp>
        <p:nvSpPr>
          <p:cNvPr id="3" name="Content Placeholder 2">
            <a:extLst>
              <a:ext uri="{FF2B5EF4-FFF2-40B4-BE49-F238E27FC236}">
                <a16:creationId xmlns:a16="http://schemas.microsoft.com/office/drawing/2014/main" id="{D68631F9-3FC3-AD36-7DF4-7A84822E7761}"/>
              </a:ext>
            </a:extLst>
          </p:cNvPr>
          <p:cNvSpPr>
            <a:spLocks noGrp="1"/>
          </p:cNvSpPr>
          <p:nvPr>
            <p:ph idx="1"/>
          </p:nvPr>
        </p:nvSpPr>
        <p:spPr>
          <a:xfrm>
            <a:off x="838200" y="1825625"/>
            <a:ext cx="6752208" cy="4351338"/>
          </a:xfrm>
        </p:spPr>
        <p:txBody>
          <a:bodyPr/>
          <a:lstStyle/>
          <a:p>
            <a:pPr marL="0" indent="0">
              <a:buNone/>
            </a:pPr>
            <a:endParaRPr lang="en-US" dirty="0"/>
          </a:p>
          <a:p>
            <a:pPr marL="0" indent="0">
              <a:buNone/>
            </a:pPr>
            <a:endParaRPr lang="en-US" dirty="0"/>
          </a:p>
          <a:p>
            <a:r>
              <a:rPr lang="en-US" dirty="0"/>
              <a:t>Different from combinational fault simulation.</a:t>
            </a:r>
          </a:p>
          <a:p>
            <a:pPr lvl="1"/>
            <a:r>
              <a:rPr lang="en-US" dirty="0"/>
              <a:t>Internal states of the circuit and its clocking and resetting requirements.</a:t>
            </a:r>
          </a:p>
        </p:txBody>
      </p:sp>
    </p:spTree>
    <p:extLst>
      <p:ext uri="{BB962C8B-B14F-4D97-AF65-F5344CB8AC3E}">
        <p14:creationId xmlns:p14="http://schemas.microsoft.com/office/powerpoint/2010/main" val="27250415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24B4-B1C4-0770-4E15-C7A1745B3D81}"/>
              </a:ext>
            </a:extLst>
          </p:cNvPr>
          <p:cNvSpPr>
            <a:spLocks noGrp="1"/>
          </p:cNvSpPr>
          <p:nvPr>
            <p:ph type="title"/>
          </p:nvPr>
        </p:nvSpPr>
        <p:spPr/>
        <p:txBody>
          <a:bodyPr/>
          <a:lstStyle/>
          <a:p>
            <a:r>
              <a:rPr lang="en-US" dirty="0"/>
              <a:t>Sequential Circuit Fault Simulation</a:t>
            </a:r>
          </a:p>
        </p:txBody>
      </p:sp>
      <p:sp>
        <p:nvSpPr>
          <p:cNvPr id="3" name="Content Placeholder 2">
            <a:extLst>
              <a:ext uri="{FF2B5EF4-FFF2-40B4-BE49-F238E27FC236}">
                <a16:creationId xmlns:a16="http://schemas.microsoft.com/office/drawing/2014/main" id="{D68631F9-3FC3-AD36-7DF4-7A84822E7761}"/>
              </a:ext>
            </a:extLst>
          </p:cNvPr>
          <p:cNvSpPr>
            <a:spLocks noGrp="1"/>
          </p:cNvSpPr>
          <p:nvPr>
            <p:ph idx="1"/>
          </p:nvPr>
        </p:nvSpPr>
        <p:spPr>
          <a:xfrm>
            <a:off x="838200" y="1825625"/>
            <a:ext cx="7870794" cy="4351338"/>
          </a:xfrm>
        </p:spPr>
        <p:txBody>
          <a:bodyPr/>
          <a:lstStyle/>
          <a:p>
            <a:pPr marL="0" indent="0">
              <a:buNone/>
            </a:pPr>
            <a:endParaRPr lang="en-US" dirty="0"/>
          </a:p>
          <a:p>
            <a:r>
              <a:rPr lang="en-US" dirty="0"/>
              <a:t>Reset is required with every fault that is injected in the circuit.</a:t>
            </a:r>
          </a:p>
          <a:p>
            <a:pPr lvl="1"/>
            <a:r>
              <a:rPr lang="en-US" dirty="0"/>
              <a:t>Internal flip-flops of the circuit may be holding values from the last fault and last set of inputs.</a:t>
            </a:r>
          </a:p>
        </p:txBody>
      </p:sp>
    </p:spTree>
    <p:extLst>
      <p:ext uri="{BB962C8B-B14F-4D97-AF65-F5344CB8AC3E}">
        <p14:creationId xmlns:p14="http://schemas.microsoft.com/office/powerpoint/2010/main" val="2819693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24B4-B1C4-0770-4E15-C7A1745B3D81}"/>
              </a:ext>
            </a:extLst>
          </p:cNvPr>
          <p:cNvSpPr>
            <a:spLocks noGrp="1"/>
          </p:cNvSpPr>
          <p:nvPr>
            <p:ph type="title"/>
          </p:nvPr>
        </p:nvSpPr>
        <p:spPr/>
        <p:txBody>
          <a:bodyPr/>
          <a:lstStyle/>
          <a:p>
            <a:r>
              <a:rPr lang="en-US" dirty="0"/>
              <a:t>Sequential Circuit Fault Simulation</a:t>
            </a:r>
          </a:p>
        </p:txBody>
      </p:sp>
      <p:sp>
        <p:nvSpPr>
          <p:cNvPr id="3" name="Content Placeholder 2">
            <a:extLst>
              <a:ext uri="{FF2B5EF4-FFF2-40B4-BE49-F238E27FC236}">
                <a16:creationId xmlns:a16="http://schemas.microsoft.com/office/drawing/2014/main" id="{D68631F9-3FC3-AD36-7DF4-7A84822E7761}"/>
              </a:ext>
            </a:extLst>
          </p:cNvPr>
          <p:cNvSpPr>
            <a:spLocks noGrp="1"/>
          </p:cNvSpPr>
          <p:nvPr>
            <p:ph idx="1"/>
          </p:nvPr>
        </p:nvSpPr>
        <p:spPr>
          <a:xfrm>
            <a:off x="838200" y="1825625"/>
            <a:ext cx="8341311" cy="4351338"/>
          </a:xfrm>
        </p:spPr>
        <p:txBody>
          <a:bodyPr/>
          <a:lstStyle/>
          <a:p>
            <a:r>
              <a:rPr lang="en-US" dirty="0"/>
              <a:t>Clocking the circuit after the application of a test vector.</a:t>
            </a:r>
          </a:p>
          <a:p>
            <a:r>
              <a:rPr lang="en-US" dirty="0"/>
              <a:t>Allows faults hidden in the internal states of the circuit to appear on the circuit primary outputs. </a:t>
            </a:r>
          </a:p>
          <a:p>
            <a:pPr lvl="1"/>
            <a:r>
              <a:rPr lang="en-US" dirty="0"/>
              <a:t>Example:  fault the effect of which reaches circuit flip-flop input, but not any of the circuit’s primary outputs. </a:t>
            </a:r>
          </a:p>
          <a:p>
            <a:pPr lvl="1"/>
            <a:r>
              <a:rPr lang="en-US" dirty="0"/>
              <a:t>Upon clock input: </a:t>
            </a:r>
          </a:p>
          <a:p>
            <a:pPr lvl="2"/>
            <a:r>
              <a:rPr lang="en-US" dirty="0"/>
              <a:t>this fault gets another chance to come back into the logic of the circuit.</a:t>
            </a:r>
          </a:p>
          <a:p>
            <a:pPr lvl="2"/>
            <a:r>
              <a:rPr lang="en-US" dirty="0"/>
              <a:t>possibly appears on the circuit primary outputs.</a:t>
            </a:r>
          </a:p>
        </p:txBody>
      </p:sp>
    </p:spTree>
    <p:extLst>
      <p:ext uri="{BB962C8B-B14F-4D97-AF65-F5344CB8AC3E}">
        <p14:creationId xmlns:p14="http://schemas.microsoft.com/office/powerpoint/2010/main" val="1003194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40DE-0552-CAEA-A413-1A5013923461}"/>
              </a:ext>
            </a:extLst>
          </p:cNvPr>
          <p:cNvSpPr>
            <a:spLocks noGrp="1"/>
          </p:cNvSpPr>
          <p:nvPr>
            <p:ph type="title"/>
          </p:nvPr>
        </p:nvSpPr>
        <p:spPr/>
        <p:txBody>
          <a:bodyPr/>
          <a:lstStyle/>
          <a:p>
            <a:r>
              <a:rPr lang="en-US" dirty="0"/>
              <a:t>Fault Activation</a:t>
            </a:r>
          </a:p>
        </p:txBody>
      </p:sp>
      <p:sp>
        <p:nvSpPr>
          <p:cNvPr id="3" name="Content Placeholder 2">
            <a:extLst>
              <a:ext uri="{FF2B5EF4-FFF2-40B4-BE49-F238E27FC236}">
                <a16:creationId xmlns:a16="http://schemas.microsoft.com/office/drawing/2014/main" id="{3F9BC502-780A-20B1-325F-3695D7CCE612}"/>
              </a:ext>
            </a:extLst>
          </p:cNvPr>
          <p:cNvSpPr>
            <a:spLocks noGrp="1"/>
          </p:cNvSpPr>
          <p:nvPr>
            <p:ph idx="1"/>
          </p:nvPr>
        </p:nvSpPr>
        <p:spPr/>
        <p:txBody>
          <a:bodyPr/>
          <a:lstStyle/>
          <a:p>
            <a:pPr marL="0" indent="0">
              <a:buNone/>
            </a:pPr>
            <a:endParaRPr lang="en-US" dirty="0"/>
          </a:p>
          <a:p>
            <a:r>
              <a:rPr lang="en-US" dirty="0"/>
              <a:t>Fault is activated if the line value reaching the fault is different from its faulty value.</a:t>
            </a:r>
          </a:p>
        </p:txBody>
      </p:sp>
      <p:pic>
        <p:nvPicPr>
          <p:cNvPr id="5" name="Picture 4">
            <a:extLst>
              <a:ext uri="{FF2B5EF4-FFF2-40B4-BE49-F238E27FC236}">
                <a16:creationId xmlns:a16="http://schemas.microsoft.com/office/drawing/2014/main" id="{F10A9EBA-3641-E89C-EF8E-DFDAA4B6AEDD}"/>
              </a:ext>
            </a:extLst>
          </p:cNvPr>
          <p:cNvPicPr>
            <a:picLocks noChangeAspect="1"/>
          </p:cNvPicPr>
          <p:nvPr/>
        </p:nvPicPr>
        <p:blipFill>
          <a:blip r:embed="rId2"/>
          <a:stretch>
            <a:fillRect/>
          </a:stretch>
        </p:blipFill>
        <p:spPr>
          <a:xfrm>
            <a:off x="838200" y="3975100"/>
            <a:ext cx="10966707" cy="2882900"/>
          </a:xfrm>
          <a:prstGeom prst="rect">
            <a:avLst/>
          </a:prstGeom>
        </p:spPr>
      </p:pic>
    </p:spTree>
    <p:extLst>
      <p:ext uri="{BB962C8B-B14F-4D97-AF65-F5344CB8AC3E}">
        <p14:creationId xmlns:p14="http://schemas.microsoft.com/office/powerpoint/2010/main" val="320442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88E5-97F4-C640-793F-C4B81B16C233}"/>
              </a:ext>
            </a:extLst>
          </p:cNvPr>
          <p:cNvSpPr>
            <a:spLocks noGrp="1"/>
          </p:cNvSpPr>
          <p:nvPr>
            <p:ph type="title"/>
          </p:nvPr>
        </p:nvSpPr>
        <p:spPr/>
        <p:txBody>
          <a:bodyPr/>
          <a:lstStyle/>
          <a:p>
            <a:r>
              <a:rPr lang="en-US" dirty="0"/>
              <a:t>IC Design Process</a:t>
            </a:r>
          </a:p>
        </p:txBody>
      </p:sp>
      <p:pic>
        <p:nvPicPr>
          <p:cNvPr id="5" name="Content Placeholder 4">
            <a:extLst>
              <a:ext uri="{FF2B5EF4-FFF2-40B4-BE49-F238E27FC236}">
                <a16:creationId xmlns:a16="http://schemas.microsoft.com/office/drawing/2014/main" id="{8D3E85E0-A39E-6ED2-143B-97DB69B7757A}"/>
              </a:ext>
            </a:extLst>
          </p:cNvPr>
          <p:cNvPicPr>
            <a:picLocks noGrp="1" noChangeAspect="1"/>
          </p:cNvPicPr>
          <p:nvPr>
            <p:ph idx="1"/>
          </p:nvPr>
        </p:nvPicPr>
        <p:blipFill>
          <a:blip r:embed="rId2"/>
          <a:stretch>
            <a:fillRect/>
          </a:stretch>
        </p:blipFill>
        <p:spPr>
          <a:xfrm>
            <a:off x="3647234" y="1873751"/>
            <a:ext cx="4897531" cy="4351338"/>
          </a:xfrm>
        </p:spPr>
      </p:pic>
    </p:spTree>
    <p:extLst>
      <p:ext uri="{BB962C8B-B14F-4D97-AF65-F5344CB8AC3E}">
        <p14:creationId xmlns:p14="http://schemas.microsoft.com/office/powerpoint/2010/main" val="2070821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40DE-0552-CAEA-A413-1A5013923461}"/>
              </a:ext>
            </a:extLst>
          </p:cNvPr>
          <p:cNvSpPr>
            <a:spLocks noGrp="1"/>
          </p:cNvSpPr>
          <p:nvPr>
            <p:ph type="title"/>
          </p:nvPr>
        </p:nvSpPr>
        <p:spPr/>
        <p:txBody>
          <a:bodyPr/>
          <a:lstStyle/>
          <a:p>
            <a:r>
              <a:rPr lang="en-US" dirty="0"/>
              <a:t>Fault Activation</a:t>
            </a:r>
          </a:p>
        </p:txBody>
      </p:sp>
      <p:sp>
        <p:nvSpPr>
          <p:cNvPr id="3" name="Content Placeholder 2">
            <a:extLst>
              <a:ext uri="{FF2B5EF4-FFF2-40B4-BE49-F238E27FC236}">
                <a16:creationId xmlns:a16="http://schemas.microsoft.com/office/drawing/2014/main" id="{3F9BC502-780A-20B1-325F-3695D7CCE612}"/>
              </a:ext>
            </a:extLst>
          </p:cNvPr>
          <p:cNvSpPr>
            <a:spLocks noGrp="1"/>
          </p:cNvSpPr>
          <p:nvPr>
            <p:ph idx="1"/>
          </p:nvPr>
        </p:nvSpPr>
        <p:spPr/>
        <p:txBody>
          <a:bodyPr/>
          <a:lstStyle/>
          <a:p>
            <a:pPr marL="0" indent="0">
              <a:buNone/>
            </a:pPr>
            <a:endParaRPr lang="en-US" dirty="0"/>
          </a:p>
          <a:p>
            <a:r>
              <a:rPr lang="en-US" dirty="0"/>
              <a:t>A “0” on a line with SA1 fault activates it</a:t>
            </a:r>
          </a:p>
        </p:txBody>
      </p:sp>
      <p:pic>
        <p:nvPicPr>
          <p:cNvPr id="5" name="Picture 4">
            <a:extLst>
              <a:ext uri="{FF2B5EF4-FFF2-40B4-BE49-F238E27FC236}">
                <a16:creationId xmlns:a16="http://schemas.microsoft.com/office/drawing/2014/main" id="{F10A9EBA-3641-E89C-EF8E-DFDAA4B6AEDD}"/>
              </a:ext>
            </a:extLst>
          </p:cNvPr>
          <p:cNvPicPr>
            <a:picLocks noChangeAspect="1"/>
          </p:cNvPicPr>
          <p:nvPr/>
        </p:nvPicPr>
        <p:blipFill>
          <a:blip r:embed="rId2"/>
          <a:stretch>
            <a:fillRect/>
          </a:stretch>
        </p:blipFill>
        <p:spPr>
          <a:xfrm>
            <a:off x="838200" y="3975100"/>
            <a:ext cx="10966707" cy="2882900"/>
          </a:xfrm>
          <a:prstGeom prst="rect">
            <a:avLst/>
          </a:prstGeom>
        </p:spPr>
      </p:pic>
    </p:spTree>
    <p:extLst>
      <p:ext uri="{BB962C8B-B14F-4D97-AF65-F5344CB8AC3E}">
        <p14:creationId xmlns:p14="http://schemas.microsoft.com/office/powerpoint/2010/main" val="2284390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40DE-0552-CAEA-A413-1A5013923461}"/>
              </a:ext>
            </a:extLst>
          </p:cNvPr>
          <p:cNvSpPr>
            <a:spLocks noGrp="1"/>
          </p:cNvSpPr>
          <p:nvPr>
            <p:ph type="title"/>
          </p:nvPr>
        </p:nvSpPr>
        <p:spPr/>
        <p:txBody>
          <a:bodyPr/>
          <a:lstStyle/>
          <a:p>
            <a:r>
              <a:rPr lang="en-US" dirty="0"/>
              <a:t>Fault Activation</a:t>
            </a:r>
          </a:p>
        </p:txBody>
      </p:sp>
      <p:sp>
        <p:nvSpPr>
          <p:cNvPr id="3" name="Content Placeholder 2">
            <a:extLst>
              <a:ext uri="{FF2B5EF4-FFF2-40B4-BE49-F238E27FC236}">
                <a16:creationId xmlns:a16="http://schemas.microsoft.com/office/drawing/2014/main" id="{3F9BC502-780A-20B1-325F-3695D7CCE612}"/>
              </a:ext>
            </a:extLst>
          </p:cNvPr>
          <p:cNvSpPr>
            <a:spLocks noGrp="1"/>
          </p:cNvSpPr>
          <p:nvPr>
            <p:ph idx="1"/>
          </p:nvPr>
        </p:nvSpPr>
        <p:spPr/>
        <p:txBody>
          <a:bodyPr/>
          <a:lstStyle/>
          <a:p>
            <a:pPr marL="0" indent="0">
              <a:buNone/>
            </a:pPr>
            <a:endParaRPr lang="en-US" dirty="0"/>
          </a:p>
          <a:p>
            <a:pPr marL="0" indent="0">
              <a:buNone/>
            </a:pPr>
            <a:endParaRPr lang="en-US" dirty="0"/>
          </a:p>
          <a:p>
            <a:r>
              <a:rPr lang="en-US" dirty="0"/>
              <a:t>A “1” on both inputs activates a SA0 fault.</a:t>
            </a:r>
          </a:p>
        </p:txBody>
      </p:sp>
      <p:pic>
        <p:nvPicPr>
          <p:cNvPr id="5" name="Picture 4">
            <a:extLst>
              <a:ext uri="{FF2B5EF4-FFF2-40B4-BE49-F238E27FC236}">
                <a16:creationId xmlns:a16="http://schemas.microsoft.com/office/drawing/2014/main" id="{F10A9EBA-3641-E89C-EF8E-DFDAA4B6AEDD}"/>
              </a:ext>
            </a:extLst>
          </p:cNvPr>
          <p:cNvPicPr>
            <a:picLocks noChangeAspect="1"/>
          </p:cNvPicPr>
          <p:nvPr/>
        </p:nvPicPr>
        <p:blipFill>
          <a:blip r:embed="rId2"/>
          <a:stretch>
            <a:fillRect/>
          </a:stretch>
        </p:blipFill>
        <p:spPr>
          <a:xfrm>
            <a:off x="838200" y="3975100"/>
            <a:ext cx="10966707" cy="2882900"/>
          </a:xfrm>
          <a:prstGeom prst="rect">
            <a:avLst/>
          </a:prstGeom>
        </p:spPr>
      </p:pic>
    </p:spTree>
    <p:extLst>
      <p:ext uri="{BB962C8B-B14F-4D97-AF65-F5344CB8AC3E}">
        <p14:creationId xmlns:p14="http://schemas.microsoft.com/office/powerpoint/2010/main" val="33053683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28DA-D45C-9A2B-475A-DF5B6C42A58E}"/>
              </a:ext>
            </a:extLst>
          </p:cNvPr>
          <p:cNvSpPr>
            <a:spLocks noGrp="1"/>
          </p:cNvSpPr>
          <p:nvPr>
            <p:ph type="title"/>
          </p:nvPr>
        </p:nvSpPr>
        <p:spPr/>
        <p:txBody>
          <a:bodyPr/>
          <a:lstStyle/>
          <a:p>
            <a:r>
              <a:rPr lang="en-US" dirty="0"/>
              <a:t>Fault Coverage</a:t>
            </a:r>
          </a:p>
        </p:txBody>
      </p:sp>
      <p:sp>
        <p:nvSpPr>
          <p:cNvPr id="3" name="Content Placeholder 2">
            <a:extLst>
              <a:ext uri="{FF2B5EF4-FFF2-40B4-BE49-F238E27FC236}">
                <a16:creationId xmlns:a16="http://schemas.microsoft.com/office/drawing/2014/main" id="{315E6B9C-C486-ED6C-3421-C2753C6CE0FE}"/>
              </a:ext>
            </a:extLst>
          </p:cNvPr>
          <p:cNvSpPr>
            <a:spLocks noGrp="1"/>
          </p:cNvSpPr>
          <p:nvPr>
            <p:ph idx="1"/>
          </p:nvPr>
        </p:nvSpPr>
        <p:spPr>
          <a:xfrm>
            <a:off x="838200" y="1825625"/>
            <a:ext cx="7293746" cy="4351338"/>
          </a:xfrm>
        </p:spPr>
        <p:txBody>
          <a:bodyPr/>
          <a:lstStyle/>
          <a:p>
            <a:r>
              <a:rPr lang="en-US" dirty="0"/>
              <a:t>Fault coverage (or test coverage) is the ratio of detected faults over total faults in a circuit.</a:t>
            </a:r>
          </a:p>
          <a:p>
            <a:pPr marL="0" indent="0">
              <a:buNone/>
            </a:pPr>
            <a:endParaRPr lang="en-US" dirty="0"/>
          </a:p>
          <a:p>
            <a:r>
              <a:rPr lang="en-US" dirty="0"/>
              <a:t>Fault simulation is used as a stand-alone program to calculate fault coverage to measure how good the test set is.</a:t>
            </a:r>
          </a:p>
          <a:p>
            <a:endParaRPr lang="en-US" dirty="0"/>
          </a:p>
        </p:txBody>
      </p:sp>
    </p:spTree>
    <p:extLst>
      <p:ext uri="{BB962C8B-B14F-4D97-AF65-F5344CB8AC3E}">
        <p14:creationId xmlns:p14="http://schemas.microsoft.com/office/powerpoint/2010/main" val="357781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2C4E-505D-4F5C-0131-BD3012E6198A}"/>
              </a:ext>
            </a:extLst>
          </p:cNvPr>
          <p:cNvSpPr>
            <a:spLocks noGrp="1"/>
          </p:cNvSpPr>
          <p:nvPr>
            <p:ph type="title"/>
          </p:nvPr>
        </p:nvSpPr>
        <p:spPr/>
        <p:txBody>
          <a:bodyPr/>
          <a:lstStyle/>
          <a:p>
            <a:r>
              <a:rPr lang="en-US" dirty="0"/>
              <a:t>Fault Coverage Procedure</a:t>
            </a:r>
          </a:p>
        </p:txBody>
      </p:sp>
      <p:sp>
        <p:nvSpPr>
          <p:cNvPr id="3" name="Content Placeholder 2">
            <a:extLst>
              <a:ext uri="{FF2B5EF4-FFF2-40B4-BE49-F238E27FC236}">
                <a16:creationId xmlns:a16="http://schemas.microsoft.com/office/drawing/2014/main" id="{50F1E525-1A4E-77BA-28E0-0A113B790FB4}"/>
              </a:ext>
            </a:extLst>
          </p:cNvPr>
          <p:cNvSpPr>
            <a:spLocks noGrp="1"/>
          </p:cNvSpPr>
          <p:nvPr>
            <p:ph idx="1"/>
          </p:nvPr>
        </p:nvSpPr>
        <p:spPr/>
        <p:txBody>
          <a:bodyPr/>
          <a:lstStyle/>
          <a:p>
            <a:r>
              <a:rPr lang="en-US" dirty="0"/>
              <a:t>Start with a given test set and a fault list</a:t>
            </a:r>
          </a:p>
          <a:p>
            <a:r>
              <a:rPr lang="en-US" dirty="0"/>
              <a:t>Assume a good circuit model and a faultable model are instantiated and being compared</a:t>
            </a:r>
          </a:p>
          <a:p>
            <a:r>
              <a:rPr lang="en-US" dirty="0"/>
              <a:t>Procedure consists of two nested loops</a:t>
            </a:r>
          </a:p>
          <a:p>
            <a:endParaRPr lang="en-US" dirty="0"/>
          </a:p>
        </p:txBody>
      </p:sp>
    </p:spTree>
    <p:extLst>
      <p:ext uri="{BB962C8B-B14F-4D97-AF65-F5344CB8AC3E}">
        <p14:creationId xmlns:p14="http://schemas.microsoft.com/office/powerpoint/2010/main" val="26380297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2C4E-505D-4F5C-0131-BD3012E6198A}"/>
              </a:ext>
            </a:extLst>
          </p:cNvPr>
          <p:cNvSpPr>
            <a:spLocks noGrp="1"/>
          </p:cNvSpPr>
          <p:nvPr>
            <p:ph type="title"/>
          </p:nvPr>
        </p:nvSpPr>
        <p:spPr/>
        <p:txBody>
          <a:bodyPr/>
          <a:lstStyle/>
          <a:p>
            <a:r>
              <a:rPr lang="en-US" dirty="0"/>
              <a:t>Fault Coverage Procedure</a:t>
            </a:r>
          </a:p>
        </p:txBody>
      </p:sp>
      <p:sp>
        <p:nvSpPr>
          <p:cNvPr id="3" name="Content Placeholder 2">
            <a:extLst>
              <a:ext uri="{FF2B5EF4-FFF2-40B4-BE49-F238E27FC236}">
                <a16:creationId xmlns:a16="http://schemas.microsoft.com/office/drawing/2014/main" id="{50F1E525-1A4E-77BA-28E0-0A113B790FB4}"/>
              </a:ext>
            </a:extLst>
          </p:cNvPr>
          <p:cNvSpPr>
            <a:spLocks noGrp="1"/>
          </p:cNvSpPr>
          <p:nvPr>
            <p:ph idx="1"/>
          </p:nvPr>
        </p:nvSpPr>
        <p:spPr>
          <a:xfrm>
            <a:off x="838200" y="1825625"/>
            <a:ext cx="6121893" cy="4351338"/>
          </a:xfrm>
        </p:spPr>
        <p:txBody>
          <a:bodyPr/>
          <a:lstStyle/>
          <a:p>
            <a:r>
              <a:rPr lang="en-US" dirty="0"/>
              <a:t>procedure consists of two nested loops</a:t>
            </a:r>
          </a:p>
          <a:p>
            <a:pPr lvl="1"/>
            <a:r>
              <a:rPr lang="en-US" dirty="0"/>
              <a:t>outer loop considers every fault in the fault list</a:t>
            </a:r>
          </a:p>
          <a:p>
            <a:pPr lvl="1"/>
            <a:r>
              <a:rPr lang="en-US" dirty="0"/>
              <a:t>inner loop applies tests in the test set to the faulty circuit until one detects the fault</a:t>
            </a:r>
          </a:p>
          <a:p>
            <a:endParaRPr lang="en-US" dirty="0"/>
          </a:p>
          <a:p>
            <a:endParaRPr lang="en-US" dirty="0"/>
          </a:p>
        </p:txBody>
      </p:sp>
    </p:spTree>
    <p:extLst>
      <p:ext uri="{BB962C8B-B14F-4D97-AF65-F5344CB8AC3E}">
        <p14:creationId xmlns:p14="http://schemas.microsoft.com/office/powerpoint/2010/main" val="2075797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2C4E-505D-4F5C-0131-BD3012E6198A}"/>
              </a:ext>
            </a:extLst>
          </p:cNvPr>
          <p:cNvSpPr>
            <a:spLocks noGrp="1"/>
          </p:cNvSpPr>
          <p:nvPr>
            <p:ph type="title"/>
          </p:nvPr>
        </p:nvSpPr>
        <p:spPr/>
        <p:txBody>
          <a:bodyPr/>
          <a:lstStyle/>
          <a:p>
            <a:r>
              <a:rPr lang="en-US" dirty="0"/>
              <a:t>Fault Coverage Procedure</a:t>
            </a:r>
          </a:p>
        </p:txBody>
      </p:sp>
      <p:sp>
        <p:nvSpPr>
          <p:cNvPr id="3" name="Content Placeholder 2">
            <a:extLst>
              <a:ext uri="{FF2B5EF4-FFF2-40B4-BE49-F238E27FC236}">
                <a16:creationId xmlns:a16="http://schemas.microsoft.com/office/drawing/2014/main" id="{50F1E525-1A4E-77BA-28E0-0A113B790FB4}"/>
              </a:ext>
            </a:extLst>
          </p:cNvPr>
          <p:cNvSpPr>
            <a:spLocks noGrp="1"/>
          </p:cNvSpPr>
          <p:nvPr>
            <p:ph idx="1"/>
          </p:nvPr>
        </p:nvSpPr>
        <p:spPr>
          <a:xfrm>
            <a:off x="838200" y="1825625"/>
            <a:ext cx="6121893" cy="4351338"/>
          </a:xfrm>
        </p:spPr>
        <p:txBody>
          <a:bodyPr/>
          <a:lstStyle/>
          <a:p>
            <a:endParaRPr lang="en-US" dirty="0"/>
          </a:p>
          <a:p>
            <a:endParaRPr lang="en-US" dirty="0"/>
          </a:p>
        </p:txBody>
      </p:sp>
      <p:pic>
        <p:nvPicPr>
          <p:cNvPr id="7" name="Picture 6">
            <a:extLst>
              <a:ext uri="{FF2B5EF4-FFF2-40B4-BE49-F238E27FC236}">
                <a16:creationId xmlns:a16="http://schemas.microsoft.com/office/drawing/2014/main" id="{851D6494-8D0A-FE0D-9340-243ABE492739}"/>
              </a:ext>
            </a:extLst>
          </p:cNvPr>
          <p:cNvPicPr>
            <a:picLocks noChangeAspect="1"/>
          </p:cNvPicPr>
          <p:nvPr/>
        </p:nvPicPr>
        <p:blipFill>
          <a:blip r:embed="rId2"/>
          <a:stretch>
            <a:fillRect/>
          </a:stretch>
        </p:blipFill>
        <p:spPr>
          <a:xfrm>
            <a:off x="2272684" y="1690688"/>
            <a:ext cx="6692070" cy="4212962"/>
          </a:xfrm>
          <a:prstGeom prst="rect">
            <a:avLst/>
          </a:prstGeom>
        </p:spPr>
      </p:pic>
    </p:spTree>
    <p:extLst>
      <p:ext uri="{BB962C8B-B14F-4D97-AF65-F5344CB8AC3E}">
        <p14:creationId xmlns:p14="http://schemas.microsoft.com/office/powerpoint/2010/main" val="1830985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2C4E-505D-4F5C-0131-BD3012E6198A}"/>
              </a:ext>
            </a:extLst>
          </p:cNvPr>
          <p:cNvSpPr>
            <a:spLocks noGrp="1"/>
          </p:cNvSpPr>
          <p:nvPr>
            <p:ph type="title"/>
          </p:nvPr>
        </p:nvSpPr>
        <p:spPr/>
        <p:txBody>
          <a:bodyPr/>
          <a:lstStyle/>
          <a:p>
            <a:r>
              <a:rPr lang="en-US" dirty="0"/>
              <a:t>Sequential Circuit Fault Coverage</a:t>
            </a:r>
          </a:p>
        </p:txBody>
      </p:sp>
      <p:sp>
        <p:nvSpPr>
          <p:cNvPr id="3" name="Content Placeholder 2">
            <a:extLst>
              <a:ext uri="{FF2B5EF4-FFF2-40B4-BE49-F238E27FC236}">
                <a16:creationId xmlns:a16="http://schemas.microsoft.com/office/drawing/2014/main" id="{50F1E525-1A4E-77BA-28E0-0A113B790FB4}"/>
              </a:ext>
            </a:extLst>
          </p:cNvPr>
          <p:cNvSpPr>
            <a:spLocks noGrp="1"/>
          </p:cNvSpPr>
          <p:nvPr>
            <p:ph idx="1"/>
          </p:nvPr>
        </p:nvSpPr>
        <p:spPr>
          <a:xfrm>
            <a:off x="838200" y="1825625"/>
            <a:ext cx="8137124" cy="4351338"/>
          </a:xfrm>
        </p:spPr>
        <p:txBody>
          <a:bodyPr/>
          <a:lstStyle/>
          <a:p>
            <a:pPr>
              <a:spcAft>
                <a:spcPts val="1200"/>
              </a:spcAft>
            </a:pPr>
            <a:r>
              <a:rPr lang="en-US" dirty="0"/>
              <a:t>Different from combination fault coverage.</a:t>
            </a:r>
          </a:p>
          <a:p>
            <a:pPr lvl="1">
              <a:spcAft>
                <a:spcPts val="1200"/>
              </a:spcAft>
            </a:pPr>
            <a:r>
              <a:rPr lang="en-US" dirty="0"/>
              <a:t>Application of reset after injection of each fault</a:t>
            </a:r>
          </a:p>
          <a:p>
            <a:pPr lvl="1">
              <a:spcAft>
                <a:spcPts val="1200"/>
              </a:spcAft>
            </a:pPr>
            <a:r>
              <a:rPr lang="en-US" dirty="0"/>
              <a:t>application of clock after assigning a test vector to the circuit inputs.</a:t>
            </a:r>
          </a:p>
          <a:p>
            <a:endParaRPr lang="en-US" dirty="0"/>
          </a:p>
        </p:txBody>
      </p:sp>
    </p:spTree>
    <p:extLst>
      <p:ext uri="{BB962C8B-B14F-4D97-AF65-F5344CB8AC3E}">
        <p14:creationId xmlns:p14="http://schemas.microsoft.com/office/powerpoint/2010/main" val="28363001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212B-0BDE-18C5-6062-A7CB0035BD41}"/>
              </a:ext>
            </a:extLst>
          </p:cNvPr>
          <p:cNvSpPr>
            <a:spLocks noGrp="1"/>
          </p:cNvSpPr>
          <p:nvPr>
            <p:ph type="title"/>
          </p:nvPr>
        </p:nvSpPr>
        <p:spPr/>
        <p:txBody>
          <a:bodyPr/>
          <a:lstStyle/>
          <a:p>
            <a:r>
              <a:rPr lang="en-US" dirty="0"/>
              <a:t>Test Refinement</a:t>
            </a:r>
          </a:p>
        </p:txBody>
      </p:sp>
      <p:sp>
        <p:nvSpPr>
          <p:cNvPr id="3" name="Content Placeholder 2">
            <a:extLst>
              <a:ext uri="{FF2B5EF4-FFF2-40B4-BE49-F238E27FC236}">
                <a16:creationId xmlns:a16="http://schemas.microsoft.com/office/drawing/2014/main" id="{4186C12C-7506-5713-1CFF-CBF13335702F}"/>
              </a:ext>
            </a:extLst>
          </p:cNvPr>
          <p:cNvSpPr>
            <a:spLocks noGrp="1"/>
          </p:cNvSpPr>
          <p:nvPr>
            <p:ph idx="1"/>
          </p:nvPr>
        </p:nvSpPr>
        <p:spPr/>
        <p:txBody>
          <a:bodyPr/>
          <a:lstStyle/>
          <a:p>
            <a:r>
              <a:rPr lang="en-US" dirty="0"/>
              <a:t>Test efficiency is the number of faults covered by a test vector.</a:t>
            </a:r>
          </a:p>
        </p:txBody>
      </p:sp>
    </p:spTree>
    <p:extLst>
      <p:ext uri="{BB962C8B-B14F-4D97-AF65-F5344CB8AC3E}">
        <p14:creationId xmlns:p14="http://schemas.microsoft.com/office/powerpoint/2010/main" val="1310275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212B-0BDE-18C5-6062-A7CB0035BD41}"/>
              </a:ext>
            </a:extLst>
          </p:cNvPr>
          <p:cNvSpPr>
            <a:spLocks noGrp="1"/>
          </p:cNvSpPr>
          <p:nvPr>
            <p:ph type="title"/>
          </p:nvPr>
        </p:nvSpPr>
        <p:spPr/>
        <p:txBody>
          <a:bodyPr/>
          <a:lstStyle/>
          <a:p>
            <a:r>
              <a:rPr lang="en-US" dirty="0"/>
              <a:t>Test Refinement</a:t>
            </a:r>
          </a:p>
        </p:txBody>
      </p:sp>
      <p:sp>
        <p:nvSpPr>
          <p:cNvPr id="3" name="Content Placeholder 2">
            <a:extLst>
              <a:ext uri="{FF2B5EF4-FFF2-40B4-BE49-F238E27FC236}">
                <a16:creationId xmlns:a16="http://schemas.microsoft.com/office/drawing/2014/main" id="{4186C12C-7506-5713-1CFF-CBF13335702F}"/>
              </a:ext>
            </a:extLst>
          </p:cNvPr>
          <p:cNvSpPr>
            <a:spLocks noGrp="1"/>
          </p:cNvSpPr>
          <p:nvPr>
            <p:ph idx="1"/>
          </p:nvPr>
        </p:nvSpPr>
        <p:spPr>
          <a:xfrm>
            <a:off x="838200" y="1825625"/>
            <a:ext cx="6805474" cy="4351338"/>
          </a:xfrm>
        </p:spPr>
        <p:txBody>
          <a:bodyPr/>
          <a:lstStyle/>
          <a:p>
            <a:pPr>
              <a:spcAft>
                <a:spcPts val="1200"/>
              </a:spcAft>
            </a:pPr>
            <a:r>
              <a:rPr lang="en-US" dirty="0"/>
              <a:t>Fault simulation can be used to:</a:t>
            </a:r>
          </a:p>
          <a:p>
            <a:pPr lvl="1">
              <a:spcAft>
                <a:spcPts val="1200"/>
              </a:spcAft>
            </a:pPr>
            <a:r>
              <a:rPr lang="en-US" dirty="0"/>
              <a:t>identify test vectors that are low in efficiency</a:t>
            </a:r>
          </a:p>
          <a:p>
            <a:pPr lvl="1">
              <a:spcAft>
                <a:spcPts val="1200"/>
              </a:spcAft>
            </a:pPr>
            <a:r>
              <a:rPr lang="en-US" dirty="0"/>
              <a:t>Identify test vectors that detect faults already covered by other test vectors.</a:t>
            </a:r>
          </a:p>
        </p:txBody>
      </p:sp>
    </p:spTree>
    <p:extLst>
      <p:ext uri="{BB962C8B-B14F-4D97-AF65-F5344CB8AC3E}">
        <p14:creationId xmlns:p14="http://schemas.microsoft.com/office/powerpoint/2010/main" val="2776103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212B-0BDE-18C5-6062-A7CB0035BD41}"/>
              </a:ext>
            </a:extLst>
          </p:cNvPr>
          <p:cNvSpPr>
            <a:spLocks noGrp="1"/>
          </p:cNvSpPr>
          <p:nvPr>
            <p:ph type="title"/>
          </p:nvPr>
        </p:nvSpPr>
        <p:spPr/>
        <p:txBody>
          <a:bodyPr/>
          <a:lstStyle/>
          <a:p>
            <a:r>
              <a:rPr lang="en-US" dirty="0"/>
              <a:t>Test Refinement</a:t>
            </a:r>
          </a:p>
        </p:txBody>
      </p:sp>
      <p:sp>
        <p:nvSpPr>
          <p:cNvPr id="3" name="Content Placeholder 2">
            <a:extLst>
              <a:ext uri="{FF2B5EF4-FFF2-40B4-BE49-F238E27FC236}">
                <a16:creationId xmlns:a16="http://schemas.microsoft.com/office/drawing/2014/main" id="{4186C12C-7506-5713-1CFF-CBF13335702F}"/>
              </a:ext>
            </a:extLst>
          </p:cNvPr>
          <p:cNvSpPr>
            <a:spLocks noGrp="1"/>
          </p:cNvSpPr>
          <p:nvPr>
            <p:ph idx="1"/>
          </p:nvPr>
        </p:nvSpPr>
        <p:spPr/>
        <p:txBody>
          <a:bodyPr/>
          <a:lstStyle/>
          <a:p>
            <a:pPr>
              <a:spcAft>
                <a:spcPts val="1200"/>
              </a:spcAft>
            </a:pPr>
            <a:r>
              <a:rPr lang="en-US" dirty="0"/>
              <a:t>Based on efficiency and coverage:</a:t>
            </a:r>
          </a:p>
          <a:p>
            <a:pPr lvl="1">
              <a:spcAft>
                <a:spcPts val="1200"/>
              </a:spcAft>
            </a:pPr>
            <a:r>
              <a:rPr lang="en-US" dirty="0"/>
              <a:t>If it is found that there are tests that do not have a significant contribution to the overall fault coverage.</a:t>
            </a:r>
          </a:p>
          <a:p>
            <a:pPr lvl="1">
              <a:spcAft>
                <a:spcPts val="1200"/>
              </a:spcAft>
            </a:pPr>
            <a:r>
              <a:rPr lang="en-US" dirty="0"/>
              <a:t>Have no contribution at all, they can be removed from the test set. </a:t>
            </a:r>
          </a:p>
          <a:p>
            <a:endParaRPr lang="en-US" dirty="0"/>
          </a:p>
        </p:txBody>
      </p:sp>
    </p:spTree>
    <p:extLst>
      <p:ext uri="{BB962C8B-B14F-4D97-AF65-F5344CB8AC3E}">
        <p14:creationId xmlns:p14="http://schemas.microsoft.com/office/powerpoint/2010/main" val="363969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3E63-A341-DBFD-1E9D-C657B956C30B}"/>
              </a:ext>
            </a:extLst>
          </p:cNvPr>
          <p:cNvSpPr>
            <a:spLocks noGrp="1"/>
          </p:cNvSpPr>
          <p:nvPr>
            <p:ph type="title"/>
          </p:nvPr>
        </p:nvSpPr>
        <p:spPr/>
        <p:txBody>
          <a:bodyPr/>
          <a:lstStyle/>
          <a:p>
            <a:r>
              <a:rPr lang="en-US" dirty="0"/>
              <a:t>RTL Simulation</a:t>
            </a:r>
          </a:p>
        </p:txBody>
      </p:sp>
      <p:sp>
        <p:nvSpPr>
          <p:cNvPr id="3" name="Content Placeholder 2">
            <a:extLst>
              <a:ext uri="{FF2B5EF4-FFF2-40B4-BE49-F238E27FC236}">
                <a16:creationId xmlns:a16="http://schemas.microsoft.com/office/drawing/2014/main" id="{25120A8A-A2F0-F17B-A72C-FB613F5F4907}"/>
              </a:ext>
            </a:extLst>
          </p:cNvPr>
          <p:cNvSpPr>
            <a:spLocks noGrp="1"/>
          </p:cNvSpPr>
          <p:nvPr>
            <p:ph idx="1"/>
          </p:nvPr>
        </p:nvSpPr>
        <p:spPr/>
        <p:txBody>
          <a:bodyPr/>
          <a:lstStyle/>
          <a:p>
            <a:r>
              <a:rPr lang="en-US" dirty="0"/>
              <a:t>Primarily functional that is extracted from the original specification of the circuit being designed</a:t>
            </a:r>
          </a:p>
          <a:p>
            <a:pPr lvl="1"/>
            <a:r>
              <a:rPr lang="en-US" dirty="0"/>
              <a:t>Detailed timing checks and physical flaws are not addressed at this level of simulation.</a:t>
            </a:r>
          </a:p>
          <a:p>
            <a:endParaRPr lang="en-US" dirty="0"/>
          </a:p>
        </p:txBody>
      </p:sp>
    </p:spTree>
    <p:extLst>
      <p:ext uri="{BB962C8B-B14F-4D97-AF65-F5344CB8AC3E}">
        <p14:creationId xmlns:p14="http://schemas.microsoft.com/office/powerpoint/2010/main" val="23237509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212B-0BDE-18C5-6062-A7CB0035BD41}"/>
              </a:ext>
            </a:extLst>
          </p:cNvPr>
          <p:cNvSpPr>
            <a:spLocks noGrp="1"/>
          </p:cNvSpPr>
          <p:nvPr>
            <p:ph type="title"/>
          </p:nvPr>
        </p:nvSpPr>
        <p:spPr/>
        <p:txBody>
          <a:bodyPr/>
          <a:lstStyle/>
          <a:p>
            <a:r>
              <a:rPr lang="en-US" dirty="0"/>
              <a:t>Test Refinement</a:t>
            </a:r>
          </a:p>
        </p:txBody>
      </p:sp>
      <p:sp>
        <p:nvSpPr>
          <p:cNvPr id="3" name="Content Placeholder 2">
            <a:extLst>
              <a:ext uri="{FF2B5EF4-FFF2-40B4-BE49-F238E27FC236}">
                <a16:creationId xmlns:a16="http://schemas.microsoft.com/office/drawing/2014/main" id="{4186C12C-7506-5713-1CFF-CBF13335702F}"/>
              </a:ext>
            </a:extLst>
          </p:cNvPr>
          <p:cNvSpPr>
            <a:spLocks noGrp="1"/>
          </p:cNvSpPr>
          <p:nvPr>
            <p:ph idx="1"/>
          </p:nvPr>
        </p:nvSpPr>
        <p:spPr/>
        <p:txBody>
          <a:bodyPr/>
          <a:lstStyle/>
          <a:p>
            <a:r>
              <a:rPr lang="en-US" dirty="0"/>
              <a:t>Test set can be refined for the fewest number of tests and the highest coverage.</a:t>
            </a:r>
          </a:p>
          <a:p>
            <a:endParaRPr lang="en-US" dirty="0"/>
          </a:p>
        </p:txBody>
      </p:sp>
    </p:spTree>
    <p:extLst>
      <p:ext uri="{BB962C8B-B14F-4D97-AF65-F5344CB8AC3E}">
        <p14:creationId xmlns:p14="http://schemas.microsoft.com/office/powerpoint/2010/main" val="41205421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ADEE-5C15-2476-6A43-DC9C154A8A8A}"/>
              </a:ext>
            </a:extLst>
          </p:cNvPr>
          <p:cNvSpPr>
            <a:spLocks noGrp="1"/>
          </p:cNvSpPr>
          <p:nvPr>
            <p:ph type="title"/>
          </p:nvPr>
        </p:nvSpPr>
        <p:spPr/>
        <p:txBody>
          <a:bodyPr/>
          <a:lstStyle/>
          <a:p>
            <a:r>
              <a:rPr lang="en-US" dirty="0"/>
              <a:t>Random Test Generation</a:t>
            </a:r>
          </a:p>
        </p:txBody>
      </p:sp>
      <p:sp>
        <p:nvSpPr>
          <p:cNvPr id="3" name="Content Placeholder 2">
            <a:extLst>
              <a:ext uri="{FF2B5EF4-FFF2-40B4-BE49-F238E27FC236}">
                <a16:creationId xmlns:a16="http://schemas.microsoft.com/office/drawing/2014/main" id="{E7FCD28F-55B0-C5B2-8CCF-5AD16CE39261}"/>
              </a:ext>
            </a:extLst>
          </p:cNvPr>
          <p:cNvSpPr>
            <a:spLocks noGrp="1"/>
          </p:cNvSpPr>
          <p:nvPr>
            <p:ph idx="1"/>
          </p:nvPr>
        </p:nvSpPr>
        <p:spPr/>
        <p:txBody>
          <a:bodyPr>
            <a:normAutofit/>
          </a:bodyPr>
          <a:lstStyle/>
          <a:p>
            <a:pPr>
              <a:spcAft>
                <a:spcPts val="1200"/>
              </a:spcAft>
            </a:pPr>
            <a:r>
              <a:rPr lang="en-US" dirty="0"/>
              <a:t>Random test generation can be regarded as a complement or a replacement for costly automatic test pattern generation algorithms.</a:t>
            </a:r>
          </a:p>
          <a:p>
            <a:pPr>
              <a:spcAft>
                <a:spcPts val="1200"/>
              </a:spcAft>
            </a:pPr>
            <a:r>
              <a:rPr lang="en-US" dirty="0"/>
              <a:t>Randomly generated input vector is examined for detection of faults</a:t>
            </a:r>
          </a:p>
          <a:p>
            <a:pPr lvl="1">
              <a:spcAft>
                <a:spcPts val="1200"/>
              </a:spcAft>
            </a:pPr>
            <a:r>
              <a:rPr lang="en-US" dirty="0"/>
              <a:t>Keep or discard test vector based on whether fault is detected.</a:t>
            </a:r>
          </a:p>
        </p:txBody>
      </p:sp>
    </p:spTree>
    <p:extLst>
      <p:ext uri="{BB962C8B-B14F-4D97-AF65-F5344CB8AC3E}">
        <p14:creationId xmlns:p14="http://schemas.microsoft.com/office/powerpoint/2010/main" val="3678251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ADEE-5C15-2476-6A43-DC9C154A8A8A}"/>
              </a:ext>
            </a:extLst>
          </p:cNvPr>
          <p:cNvSpPr>
            <a:spLocks noGrp="1"/>
          </p:cNvSpPr>
          <p:nvPr>
            <p:ph type="title"/>
          </p:nvPr>
        </p:nvSpPr>
        <p:spPr/>
        <p:txBody>
          <a:bodyPr/>
          <a:lstStyle/>
          <a:p>
            <a:r>
              <a:rPr lang="en-US" dirty="0"/>
              <a:t>Fault simulation for random tests</a:t>
            </a:r>
          </a:p>
        </p:txBody>
      </p:sp>
      <p:sp>
        <p:nvSpPr>
          <p:cNvPr id="3" name="Content Placeholder 2">
            <a:extLst>
              <a:ext uri="{FF2B5EF4-FFF2-40B4-BE49-F238E27FC236}">
                <a16:creationId xmlns:a16="http://schemas.microsoft.com/office/drawing/2014/main" id="{E7FCD28F-55B0-C5B2-8CCF-5AD16CE39261}"/>
              </a:ext>
            </a:extLst>
          </p:cNvPr>
          <p:cNvSpPr>
            <a:spLocks noGrp="1"/>
          </p:cNvSpPr>
          <p:nvPr>
            <p:ph idx="1"/>
          </p:nvPr>
        </p:nvSpPr>
        <p:spPr/>
        <p:txBody>
          <a:bodyPr>
            <a:normAutofit/>
          </a:bodyPr>
          <a:lstStyle/>
          <a:p>
            <a:pPr marL="0" indent="0">
              <a:buNone/>
            </a:pPr>
            <a:endParaRPr lang="en-US" dirty="0"/>
          </a:p>
          <a:p>
            <a:r>
              <a:rPr lang="en-US" dirty="0"/>
              <a:t>Test t is randomly selected and its efficiency in detecting undetected faults is measured by a fault simulation loop. </a:t>
            </a:r>
          </a:p>
        </p:txBody>
      </p:sp>
    </p:spTree>
    <p:extLst>
      <p:ext uri="{BB962C8B-B14F-4D97-AF65-F5344CB8AC3E}">
        <p14:creationId xmlns:p14="http://schemas.microsoft.com/office/powerpoint/2010/main" val="29156927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ADEE-5C15-2476-6A43-DC9C154A8A8A}"/>
              </a:ext>
            </a:extLst>
          </p:cNvPr>
          <p:cNvSpPr>
            <a:spLocks noGrp="1"/>
          </p:cNvSpPr>
          <p:nvPr>
            <p:ph type="title"/>
          </p:nvPr>
        </p:nvSpPr>
        <p:spPr/>
        <p:txBody>
          <a:bodyPr/>
          <a:lstStyle/>
          <a:p>
            <a:r>
              <a:rPr lang="en-US" dirty="0"/>
              <a:t>Fault simulation for random tests</a:t>
            </a:r>
          </a:p>
        </p:txBody>
      </p:sp>
      <p:sp>
        <p:nvSpPr>
          <p:cNvPr id="3" name="Content Placeholder 2">
            <a:extLst>
              <a:ext uri="{FF2B5EF4-FFF2-40B4-BE49-F238E27FC236}">
                <a16:creationId xmlns:a16="http://schemas.microsoft.com/office/drawing/2014/main" id="{E7FCD28F-55B0-C5B2-8CCF-5AD16CE39261}"/>
              </a:ext>
            </a:extLst>
          </p:cNvPr>
          <p:cNvSpPr>
            <a:spLocks noGrp="1"/>
          </p:cNvSpPr>
          <p:nvPr>
            <p:ph idx="1"/>
          </p:nvPr>
        </p:nvSpPr>
        <p:spPr/>
        <p:txBody>
          <a:bodyPr>
            <a:normAutofit/>
          </a:bodyPr>
          <a:lstStyle/>
          <a:p>
            <a:pPr marL="0" indent="0">
              <a:buNone/>
            </a:pPr>
            <a:endParaRPr lang="en-US" dirty="0"/>
          </a:p>
          <a:p>
            <a:r>
              <a:rPr lang="en-US" dirty="0"/>
              <a:t>Remaining undetected faults are injected into the circuit-under-test, and a counter is incremented if the random test vector, t, detects the injected fault f.</a:t>
            </a:r>
          </a:p>
        </p:txBody>
      </p:sp>
    </p:spTree>
    <p:extLst>
      <p:ext uri="{BB962C8B-B14F-4D97-AF65-F5344CB8AC3E}">
        <p14:creationId xmlns:p14="http://schemas.microsoft.com/office/powerpoint/2010/main" val="33582748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ADEE-5C15-2476-6A43-DC9C154A8A8A}"/>
              </a:ext>
            </a:extLst>
          </p:cNvPr>
          <p:cNvSpPr>
            <a:spLocks noGrp="1"/>
          </p:cNvSpPr>
          <p:nvPr>
            <p:ph type="title"/>
          </p:nvPr>
        </p:nvSpPr>
        <p:spPr/>
        <p:txBody>
          <a:bodyPr/>
          <a:lstStyle/>
          <a:p>
            <a:r>
              <a:rPr lang="en-US" dirty="0"/>
              <a:t>Fault simulation for random tests</a:t>
            </a:r>
          </a:p>
        </p:txBody>
      </p:sp>
      <p:sp>
        <p:nvSpPr>
          <p:cNvPr id="3" name="Content Placeholder 2">
            <a:extLst>
              <a:ext uri="{FF2B5EF4-FFF2-40B4-BE49-F238E27FC236}">
                <a16:creationId xmlns:a16="http://schemas.microsoft.com/office/drawing/2014/main" id="{E7FCD28F-55B0-C5B2-8CCF-5AD16CE39261}"/>
              </a:ext>
            </a:extLst>
          </p:cNvPr>
          <p:cNvSpPr>
            <a:spLocks noGrp="1"/>
          </p:cNvSpPr>
          <p:nvPr>
            <p:ph idx="1"/>
          </p:nvPr>
        </p:nvSpPr>
        <p:spPr/>
        <p:txBody>
          <a:bodyPr>
            <a:normAutofit/>
          </a:bodyPr>
          <a:lstStyle/>
          <a:p>
            <a:pPr marL="0" indent="0">
              <a:buNone/>
            </a:pPr>
            <a:endParaRPr lang="en-US" dirty="0"/>
          </a:p>
          <a:p>
            <a:r>
              <a:rPr lang="en-US" dirty="0"/>
              <a:t>At the end, the value of this counter is used in deciding on keeping or discarding the test</a:t>
            </a:r>
          </a:p>
        </p:txBody>
      </p:sp>
    </p:spTree>
    <p:extLst>
      <p:ext uri="{BB962C8B-B14F-4D97-AF65-F5344CB8AC3E}">
        <p14:creationId xmlns:p14="http://schemas.microsoft.com/office/powerpoint/2010/main" val="38066969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6D81-CB99-1532-863E-8C247F8D90CD}"/>
              </a:ext>
            </a:extLst>
          </p:cNvPr>
          <p:cNvSpPr>
            <a:spLocks noGrp="1"/>
          </p:cNvSpPr>
          <p:nvPr>
            <p:ph type="title"/>
          </p:nvPr>
        </p:nvSpPr>
        <p:spPr/>
        <p:txBody>
          <a:bodyPr/>
          <a:lstStyle/>
          <a:p>
            <a:r>
              <a:rPr lang="en-US" dirty="0"/>
              <a:t>Fault simulation for random tests</a:t>
            </a:r>
          </a:p>
        </p:txBody>
      </p:sp>
      <p:pic>
        <p:nvPicPr>
          <p:cNvPr id="5" name="Content Placeholder 4">
            <a:extLst>
              <a:ext uri="{FF2B5EF4-FFF2-40B4-BE49-F238E27FC236}">
                <a16:creationId xmlns:a16="http://schemas.microsoft.com/office/drawing/2014/main" id="{DEA079D1-2FD0-EEAB-963B-205392FDC8A0}"/>
              </a:ext>
            </a:extLst>
          </p:cNvPr>
          <p:cNvPicPr>
            <a:picLocks noGrp="1" noChangeAspect="1"/>
          </p:cNvPicPr>
          <p:nvPr>
            <p:ph idx="1"/>
          </p:nvPr>
        </p:nvPicPr>
        <p:blipFill>
          <a:blip r:embed="rId2"/>
          <a:stretch>
            <a:fillRect/>
          </a:stretch>
        </p:blipFill>
        <p:spPr>
          <a:xfrm>
            <a:off x="838200" y="2058615"/>
            <a:ext cx="8696837" cy="4149679"/>
          </a:xfrm>
        </p:spPr>
      </p:pic>
    </p:spTree>
    <p:extLst>
      <p:ext uri="{BB962C8B-B14F-4D97-AF65-F5344CB8AC3E}">
        <p14:creationId xmlns:p14="http://schemas.microsoft.com/office/powerpoint/2010/main" val="11710698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ADEE-5C15-2476-6A43-DC9C154A8A8A}"/>
              </a:ext>
            </a:extLst>
          </p:cNvPr>
          <p:cNvSpPr>
            <a:spLocks noGrp="1"/>
          </p:cNvSpPr>
          <p:nvPr>
            <p:ph type="title"/>
          </p:nvPr>
        </p:nvSpPr>
        <p:spPr/>
        <p:txBody>
          <a:bodyPr/>
          <a:lstStyle/>
          <a:p>
            <a:r>
              <a:rPr lang="en-US" dirty="0"/>
              <a:t>Fault-oriented Test Generation</a:t>
            </a:r>
          </a:p>
        </p:txBody>
      </p:sp>
      <p:sp>
        <p:nvSpPr>
          <p:cNvPr id="3" name="Content Placeholder 2">
            <a:extLst>
              <a:ext uri="{FF2B5EF4-FFF2-40B4-BE49-F238E27FC236}">
                <a16:creationId xmlns:a16="http://schemas.microsoft.com/office/drawing/2014/main" id="{E7FCD28F-55B0-C5B2-8CCF-5AD16CE39261}"/>
              </a:ext>
            </a:extLst>
          </p:cNvPr>
          <p:cNvSpPr>
            <a:spLocks noGrp="1"/>
          </p:cNvSpPr>
          <p:nvPr>
            <p:ph idx="1"/>
          </p:nvPr>
        </p:nvSpPr>
        <p:spPr/>
        <p:txBody>
          <a:bodyPr>
            <a:normAutofit/>
          </a:bodyPr>
          <a:lstStyle/>
          <a:p>
            <a:r>
              <a:rPr lang="en-US" dirty="0"/>
              <a:t>Fault-oriented test generation is a process that a certain circuit fault is selected, and a test is generated for it. </a:t>
            </a:r>
          </a:p>
          <a:p>
            <a:r>
              <a:rPr lang="en-US" dirty="0"/>
              <a:t>test generation scheme is a complex process and requires many iterations though the circuit for producing a test vector that detects the targeted fault.</a:t>
            </a:r>
          </a:p>
        </p:txBody>
      </p:sp>
    </p:spTree>
    <p:extLst>
      <p:ext uri="{BB962C8B-B14F-4D97-AF65-F5344CB8AC3E}">
        <p14:creationId xmlns:p14="http://schemas.microsoft.com/office/powerpoint/2010/main" val="34016620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ADEE-5C15-2476-6A43-DC9C154A8A8A}"/>
              </a:ext>
            </a:extLst>
          </p:cNvPr>
          <p:cNvSpPr>
            <a:spLocks noGrp="1"/>
          </p:cNvSpPr>
          <p:nvPr>
            <p:ph type="title"/>
          </p:nvPr>
        </p:nvSpPr>
        <p:spPr/>
        <p:txBody>
          <a:bodyPr/>
          <a:lstStyle/>
          <a:p>
            <a:r>
              <a:rPr lang="en-US" dirty="0"/>
              <a:t>Fault-oriented Test Generation</a:t>
            </a:r>
          </a:p>
        </p:txBody>
      </p:sp>
      <p:sp>
        <p:nvSpPr>
          <p:cNvPr id="3" name="Content Placeholder 2">
            <a:extLst>
              <a:ext uri="{FF2B5EF4-FFF2-40B4-BE49-F238E27FC236}">
                <a16:creationId xmlns:a16="http://schemas.microsoft.com/office/drawing/2014/main" id="{E7FCD28F-55B0-C5B2-8CCF-5AD16CE39261}"/>
              </a:ext>
            </a:extLst>
          </p:cNvPr>
          <p:cNvSpPr>
            <a:spLocks noGrp="1"/>
          </p:cNvSpPr>
          <p:nvPr>
            <p:ph idx="1"/>
          </p:nvPr>
        </p:nvSpPr>
        <p:spPr/>
        <p:txBody>
          <a:bodyPr>
            <a:normAutofit/>
          </a:bodyPr>
          <a:lstStyle/>
          <a:p>
            <a:r>
              <a:rPr lang="en-US" dirty="0"/>
              <a:t>Once the test is found, identify other faults that are detected by the same test vector. </a:t>
            </a:r>
          </a:p>
          <a:p>
            <a:pPr lvl="1"/>
            <a:r>
              <a:rPr lang="en-US" dirty="0"/>
              <a:t>eliminates the need for repeating the test generation process for faults that are already detected.</a:t>
            </a:r>
          </a:p>
        </p:txBody>
      </p:sp>
    </p:spTree>
    <p:extLst>
      <p:ext uri="{BB962C8B-B14F-4D97-AF65-F5344CB8AC3E}">
        <p14:creationId xmlns:p14="http://schemas.microsoft.com/office/powerpoint/2010/main" val="13302447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ADEE-5C15-2476-6A43-DC9C154A8A8A}"/>
              </a:ext>
            </a:extLst>
          </p:cNvPr>
          <p:cNvSpPr>
            <a:spLocks noGrp="1"/>
          </p:cNvSpPr>
          <p:nvPr>
            <p:ph type="title"/>
          </p:nvPr>
        </p:nvSpPr>
        <p:spPr/>
        <p:txBody>
          <a:bodyPr/>
          <a:lstStyle/>
          <a:p>
            <a:r>
              <a:rPr lang="en-US" dirty="0"/>
              <a:t>Fault-oriented Test Generation</a:t>
            </a:r>
          </a:p>
        </p:txBody>
      </p:sp>
      <p:sp>
        <p:nvSpPr>
          <p:cNvPr id="3" name="Content Placeholder 2">
            <a:extLst>
              <a:ext uri="{FF2B5EF4-FFF2-40B4-BE49-F238E27FC236}">
                <a16:creationId xmlns:a16="http://schemas.microsoft.com/office/drawing/2014/main" id="{E7FCD28F-55B0-C5B2-8CCF-5AD16CE39261}"/>
              </a:ext>
            </a:extLst>
          </p:cNvPr>
          <p:cNvSpPr>
            <a:spLocks noGrp="1"/>
          </p:cNvSpPr>
          <p:nvPr>
            <p:ph idx="1"/>
          </p:nvPr>
        </p:nvSpPr>
        <p:spPr/>
        <p:txBody>
          <a:bodyPr>
            <a:normAutofit/>
          </a:bodyPr>
          <a:lstStyle/>
          <a:p>
            <a:pPr marL="0" indent="0">
              <a:buNone/>
            </a:pPr>
            <a:endParaRPr lang="en-US" dirty="0"/>
          </a:p>
          <a:p>
            <a:pPr marL="0" indent="0">
              <a:buNone/>
            </a:pPr>
            <a:endParaRPr lang="en-US" dirty="0"/>
          </a:p>
          <a:p>
            <a:r>
              <a:rPr lang="en-US" dirty="0"/>
              <a:t>Identifying faults detected by a test vector, in addition to the fault that was targeted, is done by fault simulation. </a:t>
            </a:r>
          </a:p>
          <a:p>
            <a:r>
              <a:rPr lang="en-US" dirty="0"/>
              <a:t>fault-oriented test generation program usually includes fault simulation, as part of its process.</a:t>
            </a:r>
          </a:p>
        </p:txBody>
      </p:sp>
    </p:spTree>
    <p:extLst>
      <p:ext uri="{BB962C8B-B14F-4D97-AF65-F5344CB8AC3E}">
        <p14:creationId xmlns:p14="http://schemas.microsoft.com/office/powerpoint/2010/main" val="3626582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ADEE-5C15-2476-6A43-DC9C154A8A8A}"/>
              </a:ext>
            </a:extLst>
          </p:cNvPr>
          <p:cNvSpPr>
            <a:spLocks noGrp="1"/>
          </p:cNvSpPr>
          <p:nvPr>
            <p:ph type="title"/>
          </p:nvPr>
        </p:nvSpPr>
        <p:spPr>
          <a:xfrm>
            <a:off x="838200" y="147135"/>
            <a:ext cx="10515600" cy="1325563"/>
          </a:xfrm>
        </p:spPr>
        <p:txBody>
          <a:bodyPr/>
          <a:lstStyle/>
          <a:p>
            <a:r>
              <a:rPr lang="en-US" dirty="0"/>
              <a:t>Fault-oriented Test Generation</a:t>
            </a:r>
          </a:p>
        </p:txBody>
      </p:sp>
      <p:sp>
        <p:nvSpPr>
          <p:cNvPr id="3" name="Content Placeholder 2">
            <a:extLst>
              <a:ext uri="{FF2B5EF4-FFF2-40B4-BE49-F238E27FC236}">
                <a16:creationId xmlns:a16="http://schemas.microsoft.com/office/drawing/2014/main" id="{E7FCD28F-55B0-C5B2-8CCF-5AD16CE39261}"/>
              </a:ext>
            </a:extLst>
          </p:cNvPr>
          <p:cNvSpPr>
            <a:spLocks noGrp="1"/>
          </p:cNvSpPr>
          <p:nvPr>
            <p:ph idx="1"/>
          </p:nvPr>
        </p:nvSpPr>
        <p:spPr>
          <a:xfrm>
            <a:off x="838200" y="1472698"/>
            <a:ext cx="10515600" cy="4351338"/>
          </a:xfrm>
        </p:spPr>
        <p:txBody>
          <a:bodyPr>
            <a:normAutofit/>
          </a:bodyPr>
          <a:lstStyle/>
          <a:p>
            <a:pPr marL="0" indent="0">
              <a:buNone/>
            </a:pPr>
            <a:endParaRPr lang="en-US" dirty="0"/>
          </a:p>
          <a:p>
            <a:r>
              <a:rPr lang="en-US" dirty="0"/>
              <a:t>When test t is generated, it is applied to the circuit input.</a:t>
            </a:r>
          </a:p>
          <a:p>
            <a:r>
              <a:rPr lang="en-US" dirty="0"/>
              <a:t>Faults that are not detected are injected in the circuit one at a time. </a:t>
            </a:r>
          </a:p>
        </p:txBody>
      </p:sp>
    </p:spTree>
    <p:extLst>
      <p:ext uri="{BB962C8B-B14F-4D97-AF65-F5344CB8AC3E}">
        <p14:creationId xmlns:p14="http://schemas.microsoft.com/office/powerpoint/2010/main" val="295960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3E63-A341-DBFD-1E9D-C657B956C30B}"/>
              </a:ext>
            </a:extLst>
          </p:cNvPr>
          <p:cNvSpPr>
            <a:spLocks noGrp="1"/>
          </p:cNvSpPr>
          <p:nvPr>
            <p:ph type="title"/>
          </p:nvPr>
        </p:nvSpPr>
        <p:spPr/>
        <p:txBody>
          <a:bodyPr/>
          <a:lstStyle/>
          <a:p>
            <a:r>
              <a:rPr lang="en-US" dirty="0"/>
              <a:t>RTL Simulation</a:t>
            </a:r>
          </a:p>
        </p:txBody>
      </p:sp>
      <p:sp>
        <p:nvSpPr>
          <p:cNvPr id="3" name="Content Placeholder 2">
            <a:extLst>
              <a:ext uri="{FF2B5EF4-FFF2-40B4-BE49-F238E27FC236}">
                <a16:creationId xmlns:a16="http://schemas.microsoft.com/office/drawing/2014/main" id="{25120A8A-A2F0-F17B-A72C-FB613F5F4907}"/>
              </a:ext>
            </a:extLst>
          </p:cNvPr>
          <p:cNvSpPr>
            <a:spLocks noGrp="1"/>
          </p:cNvSpPr>
          <p:nvPr>
            <p:ph idx="1"/>
          </p:nvPr>
        </p:nvSpPr>
        <p:spPr/>
        <p:txBody>
          <a:bodyPr/>
          <a:lstStyle/>
          <a:p>
            <a:r>
              <a:rPr lang="en-US" dirty="0"/>
              <a:t>Can inject design errors to predict the behavior of the design under unanticipated circumstance.</a:t>
            </a:r>
          </a:p>
          <a:p>
            <a:r>
              <a:rPr lang="en-US" dirty="0"/>
              <a:t>After a satisfactory simulation, and when the designer is reasonably sure the design meets the design specifications, move on to RT level synthesis</a:t>
            </a:r>
          </a:p>
          <a:p>
            <a:endParaRPr lang="en-US" dirty="0"/>
          </a:p>
        </p:txBody>
      </p:sp>
    </p:spTree>
    <p:extLst>
      <p:ext uri="{BB962C8B-B14F-4D97-AF65-F5344CB8AC3E}">
        <p14:creationId xmlns:p14="http://schemas.microsoft.com/office/powerpoint/2010/main" val="1055038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ADEE-5C15-2476-6A43-DC9C154A8A8A}"/>
              </a:ext>
            </a:extLst>
          </p:cNvPr>
          <p:cNvSpPr>
            <a:spLocks noGrp="1"/>
          </p:cNvSpPr>
          <p:nvPr>
            <p:ph type="title"/>
          </p:nvPr>
        </p:nvSpPr>
        <p:spPr>
          <a:xfrm>
            <a:off x="838200" y="147135"/>
            <a:ext cx="10515600" cy="1325563"/>
          </a:xfrm>
        </p:spPr>
        <p:txBody>
          <a:bodyPr/>
          <a:lstStyle/>
          <a:p>
            <a:r>
              <a:rPr lang="en-US" dirty="0"/>
              <a:t>Fault-oriented Test Generation</a:t>
            </a:r>
          </a:p>
        </p:txBody>
      </p:sp>
      <p:sp>
        <p:nvSpPr>
          <p:cNvPr id="3" name="Content Placeholder 2">
            <a:extLst>
              <a:ext uri="{FF2B5EF4-FFF2-40B4-BE49-F238E27FC236}">
                <a16:creationId xmlns:a16="http://schemas.microsoft.com/office/drawing/2014/main" id="{E7FCD28F-55B0-C5B2-8CCF-5AD16CE39261}"/>
              </a:ext>
            </a:extLst>
          </p:cNvPr>
          <p:cNvSpPr>
            <a:spLocks noGrp="1"/>
          </p:cNvSpPr>
          <p:nvPr>
            <p:ph idx="1"/>
          </p:nvPr>
        </p:nvSpPr>
        <p:spPr>
          <a:xfrm>
            <a:off x="838200" y="1472698"/>
            <a:ext cx="10515600" cy="4351338"/>
          </a:xfrm>
        </p:spPr>
        <p:txBody>
          <a:bodyPr>
            <a:normAutofit/>
          </a:bodyPr>
          <a:lstStyle/>
          <a:p>
            <a:pPr marL="0" indent="0">
              <a:buNone/>
            </a:pPr>
            <a:endParaRPr lang="en-US" dirty="0"/>
          </a:p>
          <a:p>
            <a:r>
              <a:rPr lang="en-US" dirty="0"/>
              <a:t>Faults in a faulty circuit that produce a different output than the good circuit output are marked as detected. </a:t>
            </a:r>
          </a:p>
          <a:p>
            <a:r>
              <a:rPr lang="en-US" dirty="0"/>
              <a:t>Such faults are removed from the list of faults for which test needs to be made. </a:t>
            </a:r>
          </a:p>
        </p:txBody>
      </p:sp>
    </p:spTree>
    <p:extLst>
      <p:ext uri="{BB962C8B-B14F-4D97-AF65-F5344CB8AC3E}">
        <p14:creationId xmlns:p14="http://schemas.microsoft.com/office/powerpoint/2010/main" val="11512494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ADEE-5C15-2476-6A43-DC9C154A8A8A}"/>
              </a:ext>
            </a:extLst>
          </p:cNvPr>
          <p:cNvSpPr>
            <a:spLocks noGrp="1"/>
          </p:cNvSpPr>
          <p:nvPr>
            <p:ph type="title"/>
          </p:nvPr>
        </p:nvSpPr>
        <p:spPr>
          <a:xfrm>
            <a:off x="838200" y="147135"/>
            <a:ext cx="10515600" cy="1325563"/>
          </a:xfrm>
        </p:spPr>
        <p:txBody>
          <a:bodyPr/>
          <a:lstStyle/>
          <a:p>
            <a:r>
              <a:rPr lang="en-US" dirty="0"/>
              <a:t>Fault-oriented Test Generation</a:t>
            </a:r>
          </a:p>
        </p:txBody>
      </p:sp>
      <p:pic>
        <p:nvPicPr>
          <p:cNvPr id="5" name="Picture 4">
            <a:extLst>
              <a:ext uri="{FF2B5EF4-FFF2-40B4-BE49-F238E27FC236}">
                <a16:creationId xmlns:a16="http://schemas.microsoft.com/office/drawing/2014/main" id="{5C13C624-D861-88C0-36A0-03CC016CA6F6}"/>
              </a:ext>
            </a:extLst>
          </p:cNvPr>
          <p:cNvPicPr>
            <a:picLocks noChangeAspect="1"/>
          </p:cNvPicPr>
          <p:nvPr/>
        </p:nvPicPr>
        <p:blipFill>
          <a:blip r:embed="rId2"/>
          <a:stretch>
            <a:fillRect/>
          </a:stretch>
        </p:blipFill>
        <p:spPr>
          <a:xfrm>
            <a:off x="1532833" y="1692191"/>
            <a:ext cx="8452876" cy="4323598"/>
          </a:xfrm>
          <a:prstGeom prst="rect">
            <a:avLst/>
          </a:prstGeom>
        </p:spPr>
      </p:pic>
    </p:spTree>
    <p:extLst>
      <p:ext uri="{BB962C8B-B14F-4D97-AF65-F5344CB8AC3E}">
        <p14:creationId xmlns:p14="http://schemas.microsoft.com/office/powerpoint/2010/main" val="3613825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5BA3-738E-B023-9458-536DEC03B2FB}"/>
              </a:ext>
            </a:extLst>
          </p:cNvPr>
          <p:cNvSpPr>
            <a:spLocks noGrp="1"/>
          </p:cNvSpPr>
          <p:nvPr>
            <p:ph type="title"/>
          </p:nvPr>
        </p:nvSpPr>
        <p:spPr/>
        <p:txBody>
          <a:bodyPr/>
          <a:lstStyle/>
          <a:p>
            <a:r>
              <a:rPr lang="en-US" dirty="0"/>
              <a:t>Fault Dictionary</a:t>
            </a:r>
          </a:p>
        </p:txBody>
      </p:sp>
      <p:sp>
        <p:nvSpPr>
          <p:cNvPr id="3" name="Content Placeholder 2">
            <a:extLst>
              <a:ext uri="{FF2B5EF4-FFF2-40B4-BE49-F238E27FC236}">
                <a16:creationId xmlns:a16="http://schemas.microsoft.com/office/drawing/2014/main" id="{F22496D2-D427-9129-9E72-179C41A2AB89}"/>
              </a:ext>
            </a:extLst>
          </p:cNvPr>
          <p:cNvSpPr>
            <a:spLocks noGrp="1"/>
          </p:cNvSpPr>
          <p:nvPr>
            <p:ph idx="1"/>
          </p:nvPr>
        </p:nvSpPr>
        <p:spPr/>
        <p:txBody>
          <a:bodyPr/>
          <a:lstStyle/>
          <a:p>
            <a:pPr marL="0" indent="0">
              <a:buNone/>
            </a:pPr>
            <a:endParaRPr lang="en-US" dirty="0"/>
          </a:p>
          <a:p>
            <a:pPr marL="0" indent="0">
              <a:buNone/>
            </a:pPr>
            <a:endParaRPr lang="en-US" dirty="0"/>
          </a:p>
          <a:p>
            <a:r>
              <a:rPr lang="en-US" dirty="0"/>
              <a:t>Fault dictionaries are data bases in which a correspondence is made between circuit faults and test vectors that detect them. </a:t>
            </a:r>
          </a:p>
          <a:p>
            <a:pPr lvl="1"/>
            <a:r>
              <a:rPr lang="en-US" dirty="0"/>
              <a:t>used in hardware testing for fault diagnosis.</a:t>
            </a:r>
          </a:p>
        </p:txBody>
      </p:sp>
    </p:spTree>
    <p:extLst>
      <p:ext uri="{BB962C8B-B14F-4D97-AF65-F5344CB8AC3E}">
        <p14:creationId xmlns:p14="http://schemas.microsoft.com/office/powerpoint/2010/main" val="1103973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5BA3-738E-B023-9458-536DEC03B2FB}"/>
              </a:ext>
            </a:extLst>
          </p:cNvPr>
          <p:cNvSpPr>
            <a:spLocks noGrp="1"/>
          </p:cNvSpPr>
          <p:nvPr>
            <p:ph type="title"/>
          </p:nvPr>
        </p:nvSpPr>
        <p:spPr/>
        <p:txBody>
          <a:bodyPr/>
          <a:lstStyle/>
          <a:p>
            <a:r>
              <a:rPr lang="en-US" dirty="0"/>
              <a:t>Fault Dictionary</a:t>
            </a:r>
          </a:p>
        </p:txBody>
      </p:sp>
      <p:sp>
        <p:nvSpPr>
          <p:cNvPr id="3" name="Content Placeholder 2">
            <a:extLst>
              <a:ext uri="{FF2B5EF4-FFF2-40B4-BE49-F238E27FC236}">
                <a16:creationId xmlns:a16="http://schemas.microsoft.com/office/drawing/2014/main" id="{F22496D2-D427-9129-9E72-179C41A2AB89}"/>
              </a:ext>
            </a:extLst>
          </p:cNvPr>
          <p:cNvSpPr>
            <a:spLocks noGrp="1"/>
          </p:cNvSpPr>
          <p:nvPr>
            <p:ph idx="1"/>
          </p:nvPr>
        </p:nvSpPr>
        <p:spPr/>
        <p:txBody>
          <a:bodyPr/>
          <a:lstStyle/>
          <a:p>
            <a:pPr marL="0" indent="0">
              <a:spcAft>
                <a:spcPts val="1200"/>
              </a:spcAft>
              <a:buNone/>
            </a:pPr>
            <a:endParaRPr lang="en-US" dirty="0"/>
          </a:p>
          <a:p>
            <a:pPr>
              <a:spcAft>
                <a:spcPts val="1200"/>
              </a:spcAft>
            </a:pPr>
            <a:r>
              <a:rPr lang="en-US" dirty="0"/>
              <a:t>In its simplest form:</a:t>
            </a:r>
          </a:p>
          <a:p>
            <a:pPr lvl="1">
              <a:spcAft>
                <a:spcPts val="1200"/>
              </a:spcAft>
            </a:pPr>
            <a:r>
              <a:rPr lang="en-US" dirty="0"/>
              <a:t>a fault dictionary for a combinational circuit is a two-dimensional table </a:t>
            </a:r>
          </a:p>
          <a:p>
            <a:pPr lvl="1">
              <a:spcAft>
                <a:spcPts val="1200"/>
              </a:spcAft>
            </a:pPr>
            <a:r>
              <a:rPr lang="en-US" dirty="0"/>
              <a:t>its rows designating circuit faults and its columns representing test vectors.</a:t>
            </a:r>
          </a:p>
          <a:p>
            <a:pPr>
              <a:spcAft>
                <a:spcPts val="1200"/>
              </a:spcAft>
            </a:pPr>
            <a:r>
              <a:rPr lang="en-US" dirty="0"/>
              <a:t>READ CHAPTER 4.2.3.1</a:t>
            </a:r>
          </a:p>
        </p:txBody>
      </p:sp>
    </p:spTree>
    <p:extLst>
      <p:ext uri="{BB962C8B-B14F-4D97-AF65-F5344CB8AC3E}">
        <p14:creationId xmlns:p14="http://schemas.microsoft.com/office/powerpoint/2010/main" val="3216267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F5BB-0441-98F4-BC83-DA2EE575DEEE}"/>
              </a:ext>
            </a:extLst>
          </p:cNvPr>
          <p:cNvSpPr>
            <a:spLocks noGrp="1"/>
          </p:cNvSpPr>
          <p:nvPr>
            <p:ph type="title"/>
          </p:nvPr>
        </p:nvSpPr>
        <p:spPr/>
        <p:txBody>
          <a:bodyPr/>
          <a:lstStyle/>
          <a:p>
            <a:r>
              <a:rPr lang="en-US" dirty="0"/>
              <a:t>Fault Simulation Techniques</a:t>
            </a:r>
          </a:p>
        </p:txBody>
      </p:sp>
      <p:sp>
        <p:nvSpPr>
          <p:cNvPr id="3" name="Content Placeholder 2">
            <a:extLst>
              <a:ext uri="{FF2B5EF4-FFF2-40B4-BE49-F238E27FC236}">
                <a16:creationId xmlns:a16="http://schemas.microsoft.com/office/drawing/2014/main" id="{7F1392EB-BCF0-96B8-D666-D6D8C37C7BB0}"/>
              </a:ext>
            </a:extLst>
          </p:cNvPr>
          <p:cNvSpPr>
            <a:spLocks noGrp="1"/>
          </p:cNvSpPr>
          <p:nvPr>
            <p:ph idx="1"/>
          </p:nvPr>
        </p:nvSpPr>
        <p:spPr/>
        <p:txBody>
          <a:bodyPr/>
          <a:lstStyle/>
          <a:p>
            <a:r>
              <a:rPr lang="en-US" dirty="0"/>
              <a:t>Segment Outcomes</a:t>
            </a:r>
          </a:p>
          <a:p>
            <a:pPr lvl="1">
              <a:lnSpc>
                <a:spcPct val="100000"/>
              </a:lnSpc>
            </a:pPr>
            <a:r>
              <a:rPr lang="en-US" dirty="0"/>
              <a:t>Students will learn several fault simulation techniques for performance improvements.</a:t>
            </a:r>
          </a:p>
          <a:p>
            <a:pPr lvl="1">
              <a:lnSpc>
                <a:spcPct val="100000"/>
              </a:lnSpc>
            </a:pPr>
            <a:r>
              <a:rPr lang="en-US" dirty="0"/>
              <a:t>Students will learn techniques to obtain better performances by parallel propagation of test vectors, propagating faults instead of tests, simulating only parts of the circuit, taking advantage of behavioral codes, and other optimization techniques. </a:t>
            </a:r>
          </a:p>
        </p:txBody>
      </p:sp>
    </p:spTree>
    <p:extLst>
      <p:ext uri="{BB962C8B-B14F-4D97-AF65-F5344CB8AC3E}">
        <p14:creationId xmlns:p14="http://schemas.microsoft.com/office/powerpoint/2010/main" val="12363241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9E64-FBD4-5B69-F124-CFB9B649AE14}"/>
              </a:ext>
            </a:extLst>
          </p:cNvPr>
          <p:cNvSpPr>
            <a:spLocks noGrp="1"/>
          </p:cNvSpPr>
          <p:nvPr>
            <p:ph type="title"/>
          </p:nvPr>
        </p:nvSpPr>
        <p:spPr/>
        <p:txBody>
          <a:bodyPr/>
          <a:lstStyle/>
          <a:p>
            <a:r>
              <a:rPr lang="en-US" dirty="0"/>
              <a:t>Serial Fault Simulation</a:t>
            </a:r>
          </a:p>
        </p:txBody>
      </p:sp>
      <p:sp>
        <p:nvSpPr>
          <p:cNvPr id="3" name="Content Placeholder 2">
            <a:extLst>
              <a:ext uri="{FF2B5EF4-FFF2-40B4-BE49-F238E27FC236}">
                <a16:creationId xmlns:a16="http://schemas.microsoft.com/office/drawing/2014/main" id="{21F910FF-5D7C-ACF1-FBB4-521854277B4D}"/>
              </a:ext>
            </a:extLst>
          </p:cNvPr>
          <p:cNvSpPr>
            <a:spLocks noGrp="1"/>
          </p:cNvSpPr>
          <p:nvPr>
            <p:ph idx="1"/>
          </p:nvPr>
        </p:nvSpPr>
        <p:spPr>
          <a:xfrm>
            <a:off x="838200" y="1825625"/>
            <a:ext cx="7879672" cy="4351338"/>
          </a:xfrm>
        </p:spPr>
        <p:txBody>
          <a:bodyPr/>
          <a:lstStyle/>
          <a:p>
            <a:pPr marL="0" indent="0">
              <a:spcAft>
                <a:spcPts val="1800"/>
              </a:spcAft>
              <a:buNone/>
            </a:pPr>
            <a:endParaRPr lang="en-US" dirty="0"/>
          </a:p>
          <a:p>
            <a:pPr>
              <a:spcAft>
                <a:spcPts val="1800"/>
              </a:spcAft>
            </a:pPr>
            <a:r>
              <a:rPr lang="en-US" dirty="0"/>
              <a:t>Simplest fault simulation method</a:t>
            </a:r>
          </a:p>
          <a:p>
            <a:pPr>
              <a:spcAft>
                <a:spcPts val="1800"/>
              </a:spcAft>
            </a:pPr>
            <a:r>
              <a:rPr lang="en-US" dirty="0"/>
              <a:t>Faulty model simulated for all test vectors and results are compared for the detection of the injected fault.</a:t>
            </a:r>
          </a:p>
        </p:txBody>
      </p:sp>
    </p:spTree>
    <p:extLst>
      <p:ext uri="{BB962C8B-B14F-4D97-AF65-F5344CB8AC3E}">
        <p14:creationId xmlns:p14="http://schemas.microsoft.com/office/powerpoint/2010/main" val="21915545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9E64-FBD4-5B69-F124-CFB9B649AE14}"/>
              </a:ext>
            </a:extLst>
          </p:cNvPr>
          <p:cNvSpPr>
            <a:spLocks noGrp="1"/>
          </p:cNvSpPr>
          <p:nvPr>
            <p:ph type="title"/>
          </p:nvPr>
        </p:nvSpPr>
        <p:spPr/>
        <p:txBody>
          <a:bodyPr/>
          <a:lstStyle/>
          <a:p>
            <a:r>
              <a:rPr lang="en-US" dirty="0"/>
              <a:t>Serial Fault Simulation</a:t>
            </a:r>
          </a:p>
        </p:txBody>
      </p:sp>
      <p:sp>
        <p:nvSpPr>
          <p:cNvPr id="3" name="Content Placeholder 2">
            <a:extLst>
              <a:ext uri="{FF2B5EF4-FFF2-40B4-BE49-F238E27FC236}">
                <a16:creationId xmlns:a16="http://schemas.microsoft.com/office/drawing/2014/main" id="{21F910FF-5D7C-ACF1-FBB4-521854277B4D}"/>
              </a:ext>
            </a:extLst>
          </p:cNvPr>
          <p:cNvSpPr>
            <a:spLocks noGrp="1"/>
          </p:cNvSpPr>
          <p:nvPr>
            <p:ph idx="1"/>
          </p:nvPr>
        </p:nvSpPr>
        <p:spPr/>
        <p:txBody>
          <a:bodyPr/>
          <a:lstStyle/>
          <a:p>
            <a:pPr marL="0" indent="0">
              <a:buNone/>
            </a:pPr>
            <a:endParaRPr lang="en-US" dirty="0"/>
          </a:p>
          <a:p>
            <a:r>
              <a:rPr lang="en-US" dirty="0"/>
              <a:t>In serial fault simulation</a:t>
            </a:r>
          </a:p>
          <a:p>
            <a:pPr lvl="1"/>
            <a:r>
              <a:rPr lang="en-US" dirty="0"/>
              <a:t>a fault is injected</a:t>
            </a:r>
          </a:p>
          <a:p>
            <a:pPr lvl="1"/>
            <a:r>
              <a:rPr lang="en-US" dirty="0"/>
              <a:t>test vectors are applied</a:t>
            </a:r>
          </a:p>
          <a:p>
            <a:pPr lvl="1"/>
            <a:r>
              <a:rPr lang="en-US" dirty="0"/>
              <a:t>when the fault is detected, or tests are exhausted</a:t>
            </a:r>
          </a:p>
          <a:p>
            <a:pPr lvl="1"/>
            <a:r>
              <a:rPr lang="en-US" dirty="0"/>
              <a:t>a new fault is injected.</a:t>
            </a:r>
          </a:p>
        </p:txBody>
      </p:sp>
    </p:spTree>
    <p:extLst>
      <p:ext uri="{BB962C8B-B14F-4D97-AF65-F5344CB8AC3E}">
        <p14:creationId xmlns:p14="http://schemas.microsoft.com/office/powerpoint/2010/main" val="5849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9E64-FBD4-5B69-F124-CFB9B649AE14}"/>
              </a:ext>
            </a:extLst>
          </p:cNvPr>
          <p:cNvSpPr>
            <a:spLocks noGrp="1"/>
          </p:cNvSpPr>
          <p:nvPr>
            <p:ph type="title"/>
          </p:nvPr>
        </p:nvSpPr>
        <p:spPr/>
        <p:txBody>
          <a:bodyPr/>
          <a:lstStyle/>
          <a:p>
            <a:r>
              <a:rPr lang="en-US" dirty="0"/>
              <a:t>Serial Fault Simulation</a:t>
            </a:r>
          </a:p>
        </p:txBody>
      </p:sp>
      <p:sp>
        <p:nvSpPr>
          <p:cNvPr id="3" name="Content Placeholder 2">
            <a:extLst>
              <a:ext uri="{FF2B5EF4-FFF2-40B4-BE49-F238E27FC236}">
                <a16:creationId xmlns:a16="http://schemas.microsoft.com/office/drawing/2014/main" id="{21F910FF-5D7C-ACF1-FBB4-521854277B4D}"/>
              </a:ext>
            </a:extLst>
          </p:cNvPr>
          <p:cNvSpPr>
            <a:spLocks noGrp="1"/>
          </p:cNvSpPr>
          <p:nvPr>
            <p:ph idx="1"/>
          </p:nvPr>
        </p:nvSpPr>
        <p:spPr/>
        <p:txBody>
          <a:bodyPr/>
          <a:lstStyle/>
          <a:p>
            <a:r>
              <a:rPr lang="en-US" dirty="0"/>
              <a:t>With this new fault, the circuit is reset, and the new faulty circuit is simulated, and the same procedure is repeated.</a:t>
            </a:r>
          </a:p>
        </p:txBody>
      </p:sp>
      <p:pic>
        <p:nvPicPr>
          <p:cNvPr id="5" name="Picture 4">
            <a:extLst>
              <a:ext uri="{FF2B5EF4-FFF2-40B4-BE49-F238E27FC236}">
                <a16:creationId xmlns:a16="http://schemas.microsoft.com/office/drawing/2014/main" id="{FD43254E-E91A-6130-6AF7-92B2FF468B69}"/>
              </a:ext>
            </a:extLst>
          </p:cNvPr>
          <p:cNvPicPr>
            <a:picLocks noChangeAspect="1"/>
          </p:cNvPicPr>
          <p:nvPr/>
        </p:nvPicPr>
        <p:blipFill>
          <a:blip r:embed="rId2"/>
          <a:stretch>
            <a:fillRect/>
          </a:stretch>
        </p:blipFill>
        <p:spPr>
          <a:xfrm>
            <a:off x="2688413" y="2793916"/>
            <a:ext cx="6815174" cy="3517984"/>
          </a:xfrm>
          <a:prstGeom prst="rect">
            <a:avLst/>
          </a:prstGeom>
        </p:spPr>
      </p:pic>
    </p:spTree>
    <p:extLst>
      <p:ext uri="{BB962C8B-B14F-4D97-AF65-F5344CB8AC3E}">
        <p14:creationId xmlns:p14="http://schemas.microsoft.com/office/powerpoint/2010/main" val="30625478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DD8D-C07D-4EE3-435D-D88A9F9732A4}"/>
              </a:ext>
            </a:extLst>
          </p:cNvPr>
          <p:cNvSpPr>
            <a:spLocks noGrp="1"/>
          </p:cNvSpPr>
          <p:nvPr>
            <p:ph type="title"/>
          </p:nvPr>
        </p:nvSpPr>
        <p:spPr/>
        <p:txBody>
          <a:bodyPr/>
          <a:lstStyle/>
          <a:p>
            <a:r>
              <a:rPr lang="en-US" dirty="0"/>
              <a:t>Serial simulation</a:t>
            </a:r>
          </a:p>
        </p:txBody>
      </p:sp>
      <p:pic>
        <p:nvPicPr>
          <p:cNvPr id="5" name="Content Placeholder 4">
            <a:extLst>
              <a:ext uri="{FF2B5EF4-FFF2-40B4-BE49-F238E27FC236}">
                <a16:creationId xmlns:a16="http://schemas.microsoft.com/office/drawing/2014/main" id="{EA2EFB83-62E1-AE1D-AC7B-2AD09ADE9161}"/>
              </a:ext>
            </a:extLst>
          </p:cNvPr>
          <p:cNvPicPr>
            <a:picLocks noGrp="1" noChangeAspect="1"/>
          </p:cNvPicPr>
          <p:nvPr>
            <p:ph idx="1"/>
          </p:nvPr>
        </p:nvPicPr>
        <p:blipFill>
          <a:blip r:embed="rId2"/>
          <a:stretch>
            <a:fillRect/>
          </a:stretch>
        </p:blipFill>
        <p:spPr>
          <a:xfrm>
            <a:off x="994609" y="1911704"/>
            <a:ext cx="9090947" cy="4581171"/>
          </a:xfrm>
        </p:spPr>
      </p:pic>
    </p:spTree>
    <p:extLst>
      <p:ext uri="{BB962C8B-B14F-4D97-AF65-F5344CB8AC3E}">
        <p14:creationId xmlns:p14="http://schemas.microsoft.com/office/powerpoint/2010/main" val="77557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0E6B-2F6C-D48D-DB2F-419D219D2EDD}"/>
              </a:ext>
            </a:extLst>
          </p:cNvPr>
          <p:cNvSpPr>
            <a:spLocks noGrp="1"/>
          </p:cNvSpPr>
          <p:nvPr>
            <p:ph type="title"/>
          </p:nvPr>
        </p:nvSpPr>
        <p:spPr/>
        <p:txBody>
          <a:bodyPr/>
          <a:lstStyle/>
          <a:p>
            <a:r>
              <a:rPr lang="en-US" dirty="0"/>
              <a:t>RT Level Synthesis</a:t>
            </a:r>
          </a:p>
        </p:txBody>
      </p:sp>
      <p:sp>
        <p:nvSpPr>
          <p:cNvPr id="3" name="Content Placeholder 2">
            <a:extLst>
              <a:ext uri="{FF2B5EF4-FFF2-40B4-BE49-F238E27FC236}">
                <a16:creationId xmlns:a16="http://schemas.microsoft.com/office/drawing/2014/main" id="{539642AC-D2F9-76B1-2DB2-919FA13150A6}"/>
              </a:ext>
            </a:extLst>
          </p:cNvPr>
          <p:cNvSpPr>
            <a:spLocks noGrp="1"/>
          </p:cNvSpPr>
          <p:nvPr>
            <p:ph idx="1"/>
          </p:nvPr>
        </p:nvSpPr>
        <p:spPr/>
        <p:txBody>
          <a:bodyPr/>
          <a:lstStyle/>
          <a:p>
            <a:pPr>
              <a:spcAft>
                <a:spcPts val="1200"/>
              </a:spcAft>
            </a:pPr>
            <a:r>
              <a:rPr lang="en-US" dirty="0"/>
              <a:t>Takes the behavioral description of a design (</a:t>
            </a:r>
            <a:r>
              <a:rPr lang="en-US" dirty="0" err="1"/>
              <a:t>myDesign</a:t>
            </a:r>
            <a:r>
              <a:rPr lang="en-US" dirty="0"/>
              <a:t>) as input, and produces a netlist of the design</a:t>
            </a:r>
          </a:p>
          <a:p>
            <a:pPr>
              <a:spcAft>
                <a:spcPts val="1200"/>
              </a:spcAft>
            </a:pPr>
            <a:r>
              <a:rPr lang="en-US" dirty="0"/>
              <a:t>Specifies interconnection of low-level basic logic components such as AND </a:t>
            </a:r>
            <a:r>
              <a:rPr lang="en-US" dirty="0" err="1"/>
              <a:t>and</a:t>
            </a:r>
            <a:r>
              <a:rPr lang="en-US" dirty="0"/>
              <a:t> OR gates and D-type flip-flops.</a:t>
            </a:r>
          </a:p>
        </p:txBody>
      </p:sp>
    </p:spTree>
    <p:extLst>
      <p:ext uri="{BB962C8B-B14F-4D97-AF65-F5344CB8AC3E}">
        <p14:creationId xmlns:p14="http://schemas.microsoft.com/office/powerpoint/2010/main" val="2289046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5828</TotalTime>
  <Words>2935</Words>
  <Application>Microsoft Office PowerPoint</Application>
  <PresentationFormat>Widescreen</PresentationFormat>
  <Paragraphs>375</Paragraphs>
  <Slides>88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Calibri Light</vt:lpstr>
      <vt:lpstr>Cambria Math</vt:lpstr>
      <vt:lpstr>Office Theme</vt:lpstr>
      <vt:lpstr>EEGR 417</vt:lpstr>
      <vt:lpstr>Section Outline</vt:lpstr>
      <vt:lpstr>Section Outcome </vt:lpstr>
      <vt:lpstr>Design and Test</vt:lpstr>
      <vt:lpstr>Register transfer level (RTL) Design Process</vt:lpstr>
      <vt:lpstr>IC Design Process</vt:lpstr>
      <vt:lpstr>RTL Simulation</vt:lpstr>
      <vt:lpstr>RTL Simulation</vt:lpstr>
      <vt:lpstr>RT Level Synthesis</vt:lpstr>
      <vt:lpstr>RT Level Synthesis</vt:lpstr>
      <vt:lpstr>Physical Layout</vt:lpstr>
      <vt:lpstr>Physical Layout</vt:lpstr>
      <vt:lpstr>Chip Manufacturing</vt:lpstr>
      <vt:lpstr>Chip Manufacturing</vt:lpstr>
      <vt:lpstr>Design-Under-Test &amp; Testers</vt:lpstr>
      <vt:lpstr>Device Under Test</vt:lpstr>
      <vt:lpstr>Device Under Test</vt:lpstr>
      <vt:lpstr>Testers</vt:lpstr>
      <vt:lpstr>Types of tests</vt:lpstr>
      <vt:lpstr>Types of tests</vt:lpstr>
      <vt:lpstr>Concurrent Testing</vt:lpstr>
      <vt:lpstr>Concurrent Testing</vt:lpstr>
      <vt:lpstr>Testing Speed</vt:lpstr>
      <vt:lpstr>Types of Tests</vt:lpstr>
      <vt:lpstr>Types of Tests</vt:lpstr>
      <vt:lpstr>Types of Tests</vt:lpstr>
      <vt:lpstr>Work smart, not hard? </vt:lpstr>
      <vt:lpstr>Work smart, not hard? </vt:lpstr>
      <vt:lpstr>Test Methods</vt:lpstr>
      <vt:lpstr>FAULTS</vt:lpstr>
      <vt:lpstr>Faults</vt:lpstr>
      <vt:lpstr>Fault</vt:lpstr>
      <vt:lpstr>Fault Abstraction</vt:lpstr>
      <vt:lpstr>Gate Fault</vt:lpstr>
      <vt:lpstr>Gate Fault</vt:lpstr>
      <vt:lpstr>Functional Faults</vt:lpstr>
      <vt:lpstr>Functional Faults</vt:lpstr>
      <vt:lpstr>Structural Faults</vt:lpstr>
      <vt:lpstr>Structural Faults</vt:lpstr>
      <vt:lpstr>Structural Faults</vt:lpstr>
      <vt:lpstr>Structural Fault</vt:lpstr>
      <vt:lpstr>Recognizing Faults</vt:lpstr>
      <vt:lpstr>Recognizing Faults</vt:lpstr>
      <vt:lpstr>Boolean Difference : Karnaugh maps</vt:lpstr>
      <vt:lpstr>Example</vt:lpstr>
      <vt:lpstr>Stuck-at-x faults</vt:lpstr>
      <vt:lpstr>Bridging Faults</vt:lpstr>
      <vt:lpstr>AND-bridging Faults</vt:lpstr>
      <vt:lpstr>OR-bridging Faults</vt:lpstr>
      <vt:lpstr>Fault Modeling</vt:lpstr>
      <vt:lpstr>Fault Model</vt:lpstr>
      <vt:lpstr>Multiple Faults</vt:lpstr>
      <vt:lpstr>Multiple Faults</vt:lpstr>
      <vt:lpstr>Fault Simulation Assumptions</vt:lpstr>
      <vt:lpstr>Fault Simulator Outputs</vt:lpstr>
      <vt:lpstr>Sequential Circuit Fault Simulation</vt:lpstr>
      <vt:lpstr>Sequential Circuit Fault Simulation</vt:lpstr>
      <vt:lpstr>Sequential Circuit Fault Simulation</vt:lpstr>
      <vt:lpstr>Fault Activation</vt:lpstr>
      <vt:lpstr>Fault Activation</vt:lpstr>
      <vt:lpstr>Fault Activation</vt:lpstr>
      <vt:lpstr>Fault Coverage</vt:lpstr>
      <vt:lpstr>Fault Coverage Procedure</vt:lpstr>
      <vt:lpstr>Fault Coverage Procedure</vt:lpstr>
      <vt:lpstr>Fault Coverage Procedure</vt:lpstr>
      <vt:lpstr>Sequential Circuit Fault Coverage</vt:lpstr>
      <vt:lpstr>Test Refinement</vt:lpstr>
      <vt:lpstr>Test Refinement</vt:lpstr>
      <vt:lpstr>Test Refinement</vt:lpstr>
      <vt:lpstr>Test Refinement</vt:lpstr>
      <vt:lpstr>Random Test Generation</vt:lpstr>
      <vt:lpstr>Fault simulation for random tests</vt:lpstr>
      <vt:lpstr>Fault simulation for random tests</vt:lpstr>
      <vt:lpstr>Fault simulation for random tests</vt:lpstr>
      <vt:lpstr>Fault simulation for random tests</vt:lpstr>
      <vt:lpstr>Fault-oriented Test Generation</vt:lpstr>
      <vt:lpstr>Fault-oriented Test Generation</vt:lpstr>
      <vt:lpstr>Fault-oriented Test Generation</vt:lpstr>
      <vt:lpstr>Fault-oriented Test Generation</vt:lpstr>
      <vt:lpstr>Fault-oriented Test Generation</vt:lpstr>
      <vt:lpstr>Fault-oriented Test Generation</vt:lpstr>
      <vt:lpstr>Fault Dictionary</vt:lpstr>
      <vt:lpstr>Fault Dictionary</vt:lpstr>
      <vt:lpstr>Fault Simulation Techniques</vt:lpstr>
      <vt:lpstr>Serial Fault Simulation</vt:lpstr>
      <vt:lpstr>Serial Fault Simulation</vt:lpstr>
      <vt:lpstr>Serial Fault Simulation</vt:lpstr>
      <vt:lpstr>Serial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EEGR 417</dc:title>
  <dc:creator>Idris Somoye</dc:creator>
  <cp:lastModifiedBy>Idris Somoye</cp:lastModifiedBy>
  <cp:revision>6</cp:revision>
  <dcterms:created xsi:type="dcterms:W3CDTF">2023-03-01T00:00:36Z</dcterms:created>
  <dcterms:modified xsi:type="dcterms:W3CDTF">2023-07-24T04:46:48Z</dcterms:modified>
</cp:coreProperties>
</file>