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62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0B6072F-95D6-4664-921B-98720BEC16E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3DF679-721A-429E-89EB-4F9739778E6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E368BF-E6B2-4DA7-B086-0D894013CDD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Vectors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(ATPG)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Segment Outcomes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Students will gain an introductory understanding of design test pattern generation, including terminology and design techniques, trade offs, and applications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Students will learn to use  utilize industry tools to generate high coverage test patterns.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Generation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generation techniques that try to simplify exhaustive solutions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Fault-oriented Test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Fault Independent Test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Random Test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Deterministic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Generation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71680"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Fault-oriented Test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Focus on a fault in a circuit, search for a test that can detect the fault is fault-oriented test generation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Fault Independent Test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tests are generated independent of faults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test can be generated and then evaluated for faults it can detected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Random Test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Fault simulation and repeat until  desired fault coverage is achieved.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Generation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9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Algorithmic/Deterministic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Specific fault in the circuit is targeted, and a test vector is generated to detect that fault.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Search the input vector space for a test: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Initialize all signals to unknown (X) state – complete vector space is the playing field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Activate the given fault and sensitize a path to a PO – narrow down to one or more tests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Basic TG Procedure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49200" y="1690560"/>
            <a:ext cx="6133680" cy="2099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Generation for l7 : SA0???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1201680" y="2740680"/>
            <a:ext cx="7603200" cy="317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Basic TG Procedure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49200" y="1690560"/>
            <a:ext cx="7461000" cy="417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Try to force a 1 on the line to make fault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Achieved by a 1 on the inverter output,  0 on a primary 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starting 32 value of X on a changes to 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5619600" y="4280760"/>
            <a:ext cx="6430320" cy="26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Basic TG Procedure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49200" y="1690560"/>
            <a:ext cx="7461000" cy="417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Next, we try to propagate the fault effect to the circuit primary output.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use the 1/0 notation for good/faulty line values, which means l 7 is 1/0.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Effect of fault on line l7 can only get closer to the circuit’s primary output if it passes through G3 which requires l 2 to become 1.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The good/faulty value on l 11 becomes 1/0.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To have a 1 on l 2 , input b must become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5619600" y="4280760"/>
            <a:ext cx="6430320" cy="26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Basic TG Procedure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49200" y="1690560"/>
            <a:ext cx="6133680" cy="2099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Set all Inputs to 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Propagate value through all circuit line to primary outputs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Picture 4" descr=""/>
          <p:cNvPicPr/>
          <p:nvPr/>
        </p:nvPicPr>
        <p:blipFill>
          <a:blip r:embed="rId1"/>
          <a:stretch/>
        </p:blipFill>
        <p:spPr>
          <a:xfrm>
            <a:off x="4503600" y="3828960"/>
            <a:ext cx="7248240" cy="302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7D28F64-C266-44BA-92CA-F2E54ACEEE8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D-Algorithm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(Roth </a:t>
            </a:r>
            <a:r>
              <a:rPr b="0" i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et al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., 1967, D-alg II)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2209680" y="1752480"/>
            <a:ext cx="8091000" cy="4492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Use D-algebra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Activate fault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Place a D or D at fault site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Do justification, forward implication and consistency check for all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Repeatedly propagate D-chain toward POs through a gate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Do justification, forward implication and consistency check for all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Backtrack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A conflict occurs,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D-frontier becomes a null 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Stop when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 or D at a PO, i.e., test found,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If search exhausted without a test, then no test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Line 5"/>
          <p:cNvSpPr/>
          <p:nvPr/>
        </p:nvSpPr>
        <p:spPr>
          <a:xfrm>
            <a:off x="5055840" y="2501640"/>
            <a:ext cx="1429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Line 6"/>
          <p:cNvSpPr/>
          <p:nvPr/>
        </p:nvSpPr>
        <p:spPr>
          <a:xfrm>
            <a:off x="4176360" y="5391000"/>
            <a:ext cx="174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Definitions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Justification: Changing inputs of a gate if the present input values do not justify the output value.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Forward implication: Determination of the gate output value, which is X, according to the input values.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Consistency check: Verifying that the gate output is justifiable from the values of inputs, which may have changed since the output was determined.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D-frontier: Set of gates whose inputs have a D or D, and the output is 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23960" y="111240"/>
            <a:ext cx="10515240" cy="66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D-Calculus and D-Algorithm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825480"/>
            <a:ext cx="10515240" cy="5920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Primitive D-cubes of failure (PDF): These model faults including: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SA0 (represented by 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SA1 (represented by 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Bridging faults (short circuits)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Arbitrary change in logic gate function (e.g., from AND to OR)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the AND gate, the PDF for output SA0 is 1 1 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Here the good machine generates a 1 when both inputs are 1, while the 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bad machine generates a 0.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PDFs for the AND gate output SA1 are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0 X 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X 0 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Note the PDF are distinct from the propagation D-cubes.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former models a failure at the gate.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latter models the conditions for fault effect propagation.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Line 3"/>
          <p:cNvSpPr/>
          <p:nvPr/>
        </p:nvSpPr>
        <p:spPr>
          <a:xfrm>
            <a:off x="4428000" y="1854000"/>
            <a:ext cx="177840" cy="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ATPG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vectors are generated for post manufacturing test of a digital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Complexity of digital systems means, automatic methods are used for generation of test pattern.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WHAT NOW: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automatic test pattern generation (ATPG)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10" descr=""/>
          <p:cNvPicPr/>
          <p:nvPr/>
        </p:nvPicPr>
        <p:blipFill>
          <a:blip r:embed="rId1"/>
          <a:stretch/>
        </p:blipFill>
        <p:spPr>
          <a:xfrm>
            <a:off x="618480" y="201600"/>
            <a:ext cx="9354600" cy="64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4" descr="A diagram of a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45760" y="97920"/>
            <a:ext cx="9032760" cy="666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1110240" y="277200"/>
            <a:ext cx="9070200" cy="645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DALG - ISSUES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D-ALG has a search space comprising of all the internal nodes of the circuit along with the PIs.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Makes it very slow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D-ALG is proven to be ineffective in generation of test vectors for circuits that involve the XOR gates with re-convergent fan-outs.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These kind of circuits are commonly found in applications requiring Error Correction and Translation (ECAT).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WHAT THEN??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Signal values on all lines (PIs and internal lines) are manipulated using 5-valued algebra.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Worst-case combinations of signals that may be tried is 5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#lines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For XOR circuit, 5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12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= 244,140,625.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Podem: A reduced-complexity ATPG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Recognizes that internal signals depend on PIs.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PIs are independent variables and should be manipulated.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Because faults are internal, a PI can assume only 3 values (0, 1, X).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Worst-case combinations = 3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#PI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; for XOR circuit, 3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= 8.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PODEM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New  concepts  introduced: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Expand binary decision tree only around  primary  inputs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 X-PATH-CHECK  to test whether     D-frontier  still there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Objectives -- bring ATPG closer to propagating D (D) to 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Backtracing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Podem: Path oriented decision making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1: Define an objective (fault activation, D-drive, or line justification)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2: Backtrace from site of objective to PIs (use testability measure guidance) to determine a value for a PI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3: Simulate logic with new PI value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objective not accomplished but is possible, then continue backtrace to another PI (step 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objective accomplished and test not found, then define new objective (step 1)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objective becomes impossible, try alternative backtrace (step 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 X-PATH-CHECK  to test whether D-frontier  still there – a path of X’s from a D-frontier to a PO must exist.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8" descr=""/>
          <p:cNvPicPr/>
          <p:nvPr/>
        </p:nvPicPr>
        <p:blipFill>
          <a:blip r:embed="rId1"/>
          <a:stretch/>
        </p:blipFill>
        <p:spPr>
          <a:xfrm>
            <a:off x="3002400" y="159480"/>
            <a:ext cx="8968680" cy="6538680"/>
          </a:xfrm>
          <a:prstGeom prst="rect">
            <a:avLst/>
          </a:prstGeom>
          <a:ln>
            <a:noFill/>
          </a:ln>
        </p:spPr>
      </p:pic>
      <p:sp>
        <p:nvSpPr>
          <p:cNvPr id="218" name="TextShape 1"/>
          <p:cNvSpPr txBox="1"/>
          <p:nvPr/>
        </p:nvSpPr>
        <p:spPr>
          <a:xfrm>
            <a:off x="1164600" y="159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PODEM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3429000" y="331920"/>
            <a:ext cx="7759800" cy="6193800"/>
          </a:xfrm>
          <a:prstGeom prst="rect">
            <a:avLst/>
          </a:prstGeom>
          <a:ln>
            <a:noFill/>
          </a:ln>
        </p:spPr>
      </p:pic>
      <p:sp>
        <p:nvSpPr>
          <p:cNvPr id="220" name="TextShape 1"/>
          <p:cNvSpPr txBox="1"/>
          <p:nvPr/>
        </p:nvSpPr>
        <p:spPr>
          <a:xfrm>
            <a:off x="838080" y="153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2743200" y="258480"/>
            <a:ext cx="9199440" cy="6340680"/>
          </a:xfrm>
          <a:prstGeom prst="rect">
            <a:avLst/>
          </a:prstGeom>
          <a:ln>
            <a:noFill/>
          </a:ln>
        </p:spPr>
      </p:pic>
      <p:sp>
        <p:nvSpPr>
          <p:cNvPr id="222" name="TextShape 1"/>
          <p:cNvSpPr txBox="1"/>
          <p:nvPr/>
        </p:nvSpPr>
        <p:spPr>
          <a:xfrm>
            <a:off x="249120" y="2584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Backtrace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ATPG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WHAT NOW: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automatic test pattern generation (ATPG)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VLSI Test: Lecture 9alt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5DAE08-AD74-461D-9E25-DA2B77C811A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XOR Example Again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3513240" y="3278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4470480" y="3581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7"/>
          <p:cNvSpPr/>
          <p:nvPr/>
        </p:nvSpPr>
        <p:spPr>
          <a:xfrm>
            <a:off x="4701960" y="3700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8"/>
          <p:cNvSpPr/>
          <p:nvPr/>
        </p:nvSpPr>
        <p:spPr>
          <a:xfrm flipH="1">
            <a:off x="2192040" y="3395520"/>
            <a:ext cx="1306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9"/>
          <p:cNvSpPr/>
          <p:nvPr/>
        </p:nvSpPr>
        <p:spPr>
          <a:xfrm flipH="1">
            <a:off x="2184120" y="4012920"/>
            <a:ext cx="1322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0"/>
          <p:cNvSpPr/>
          <p:nvPr/>
        </p:nvSpPr>
        <p:spPr>
          <a:xfrm>
            <a:off x="5972040" y="221292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1"/>
          <p:cNvSpPr/>
          <p:nvPr/>
        </p:nvSpPr>
        <p:spPr>
          <a:xfrm>
            <a:off x="6929280" y="251604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2"/>
          <p:cNvSpPr/>
          <p:nvPr/>
        </p:nvSpPr>
        <p:spPr>
          <a:xfrm>
            <a:off x="7161120" y="263520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3"/>
          <p:cNvSpPr/>
          <p:nvPr/>
        </p:nvSpPr>
        <p:spPr>
          <a:xfrm flipH="1">
            <a:off x="2838240" y="2330280"/>
            <a:ext cx="31194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4"/>
          <p:cNvSpPr/>
          <p:nvPr/>
        </p:nvSpPr>
        <p:spPr>
          <a:xfrm flipH="1">
            <a:off x="5283000" y="2947680"/>
            <a:ext cx="682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5"/>
          <p:cNvSpPr/>
          <p:nvPr/>
        </p:nvSpPr>
        <p:spPr>
          <a:xfrm>
            <a:off x="5979960" y="4340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6"/>
          <p:cNvSpPr/>
          <p:nvPr/>
        </p:nvSpPr>
        <p:spPr>
          <a:xfrm>
            <a:off x="6937200" y="4643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7"/>
          <p:cNvSpPr/>
          <p:nvPr/>
        </p:nvSpPr>
        <p:spPr>
          <a:xfrm>
            <a:off x="7169040" y="4762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8"/>
          <p:cNvSpPr/>
          <p:nvPr/>
        </p:nvSpPr>
        <p:spPr>
          <a:xfrm flipH="1">
            <a:off x="5254560" y="4457520"/>
            <a:ext cx="711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9"/>
          <p:cNvSpPr/>
          <p:nvPr/>
        </p:nvSpPr>
        <p:spPr>
          <a:xfrm flipH="1">
            <a:off x="2823840" y="5074920"/>
            <a:ext cx="3149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2" name="Group 20"/>
          <p:cNvGrpSpPr/>
          <p:nvPr/>
        </p:nvGrpSpPr>
        <p:grpSpPr>
          <a:xfrm>
            <a:off x="7742160" y="3273480"/>
            <a:ext cx="2176200" cy="856800"/>
            <a:chOff x="7742160" y="3273480"/>
            <a:chExt cx="2176200" cy="856800"/>
          </a:xfrm>
        </p:grpSpPr>
        <p:sp>
          <p:nvSpPr>
            <p:cNvPr id="243" name="CustomShape 21"/>
            <p:cNvSpPr/>
            <p:nvPr/>
          </p:nvSpPr>
          <p:spPr>
            <a:xfrm>
              <a:off x="8148600" y="3273480"/>
              <a:ext cx="956880" cy="856800"/>
            </a:xfrm>
            <a:prstGeom prst="flowChartDelay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2"/>
            <p:cNvSpPr/>
            <p:nvPr/>
          </p:nvSpPr>
          <p:spPr>
            <a:xfrm>
              <a:off x="9105840" y="3576600"/>
              <a:ext cx="231480" cy="245880"/>
            </a:xfrm>
            <a:prstGeom prst="ellipse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23"/>
            <p:cNvSpPr/>
            <p:nvPr/>
          </p:nvSpPr>
          <p:spPr>
            <a:xfrm>
              <a:off x="9337320" y="3695400"/>
              <a:ext cx="581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Line 24"/>
            <p:cNvSpPr/>
            <p:nvPr/>
          </p:nvSpPr>
          <p:spPr>
            <a:xfrm flipH="1">
              <a:off x="7742160" y="33908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25"/>
            <p:cNvSpPr/>
            <p:nvPr/>
          </p:nvSpPr>
          <p:spPr>
            <a:xfrm flipH="1">
              <a:off x="7750080" y="40082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" name="Line 26"/>
          <p:cNvSpPr/>
          <p:nvPr/>
        </p:nvSpPr>
        <p:spPr>
          <a:xfrm>
            <a:off x="7735680" y="26272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27"/>
          <p:cNvSpPr/>
          <p:nvPr/>
        </p:nvSpPr>
        <p:spPr>
          <a:xfrm flipH="1">
            <a:off x="5268600" y="2931840"/>
            <a:ext cx="14400" cy="15112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8"/>
          <p:cNvSpPr/>
          <p:nvPr/>
        </p:nvSpPr>
        <p:spPr>
          <a:xfrm>
            <a:off x="7758000" y="39988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29"/>
          <p:cNvSpPr/>
          <p:nvPr/>
        </p:nvSpPr>
        <p:spPr>
          <a:xfrm>
            <a:off x="2844720" y="233676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30"/>
          <p:cNvSpPr/>
          <p:nvPr/>
        </p:nvSpPr>
        <p:spPr>
          <a:xfrm>
            <a:off x="2838240" y="401472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1"/>
          <p:cNvSpPr/>
          <p:nvPr/>
        </p:nvSpPr>
        <p:spPr>
          <a:xfrm>
            <a:off x="5197320" y="361476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2"/>
          <p:cNvSpPr/>
          <p:nvPr/>
        </p:nvSpPr>
        <p:spPr>
          <a:xfrm>
            <a:off x="2766960" y="39560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3"/>
          <p:cNvSpPr/>
          <p:nvPr/>
        </p:nvSpPr>
        <p:spPr>
          <a:xfrm>
            <a:off x="2759040" y="33098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4"/>
          <p:cNvSpPr/>
          <p:nvPr/>
        </p:nvSpPr>
        <p:spPr>
          <a:xfrm>
            <a:off x="1933920" y="293040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" name="CustomShape 35"/>
          <p:cNvSpPr/>
          <p:nvPr/>
        </p:nvSpPr>
        <p:spPr>
          <a:xfrm>
            <a:off x="1933920" y="40766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" name="CustomShape 36"/>
          <p:cNvSpPr/>
          <p:nvPr/>
        </p:nvSpPr>
        <p:spPr>
          <a:xfrm>
            <a:off x="4341960" y="30290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(3,2)5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CustomShape 37"/>
          <p:cNvSpPr/>
          <p:nvPr/>
        </p:nvSpPr>
        <p:spPr>
          <a:xfrm>
            <a:off x="7159680" y="21160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" name="CustomShape 38"/>
          <p:cNvSpPr/>
          <p:nvPr/>
        </p:nvSpPr>
        <p:spPr>
          <a:xfrm>
            <a:off x="6855120" y="50482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" name="CustomShape 39"/>
          <p:cNvSpPr/>
          <p:nvPr/>
        </p:nvSpPr>
        <p:spPr>
          <a:xfrm>
            <a:off x="9236160" y="32180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(5,5)0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2" name="CustomShape 40"/>
          <p:cNvSpPr/>
          <p:nvPr/>
        </p:nvSpPr>
        <p:spPr>
          <a:xfrm>
            <a:off x="5442120" y="19558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41"/>
          <p:cNvSpPr/>
          <p:nvPr/>
        </p:nvSpPr>
        <p:spPr>
          <a:xfrm>
            <a:off x="5411880" y="46846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CustomShape 42"/>
          <p:cNvSpPr/>
          <p:nvPr/>
        </p:nvSpPr>
        <p:spPr>
          <a:xfrm>
            <a:off x="5456520" y="25509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43"/>
          <p:cNvSpPr/>
          <p:nvPr/>
        </p:nvSpPr>
        <p:spPr>
          <a:xfrm>
            <a:off x="5427720" y="406080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CustomShape 44"/>
          <p:cNvSpPr/>
          <p:nvPr/>
        </p:nvSpPr>
        <p:spPr>
          <a:xfrm>
            <a:off x="2907000" y="1317600"/>
            <a:ext cx="4451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Compute SCOAP testability measures: (CC0,CC1)CO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CustomShape 45"/>
          <p:cNvSpPr/>
          <p:nvPr/>
        </p:nvSpPr>
        <p:spPr>
          <a:xfrm>
            <a:off x="3046680" y="30002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CustomShape 46"/>
          <p:cNvSpPr/>
          <p:nvPr/>
        </p:nvSpPr>
        <p:spPr>
          <a:xfrm>
            <a:off x="3062520" y="362412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VLSI Test: Lecture 9alt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03BE9C-6930-460B-8D6F-C9576AE1E4F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2163600" y="174600"/>
            <a:ext cx="8199000" cy="1104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Podem: Objective and Backtrace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3513240" y="3278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6"/>
          <p:cNvSpPr/>
          <p:nvPr/>
        </p:nvSpPr>
        <p:spPr>
          <a:xfrm>
            <a:off x="4470480" y="3581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7"/>
          <p:cNvSpPr/>
          <p:nvPr/>
        </p:nvSpPr>
        <p:spPr>
          <a:xfrm>
            <a:off x="4701960" y="3700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8"/>
          <p:cNvSpPr/>
          <p:nvPr/>
        </p:nvSpPr>
        <p:spPr>
          <a:xfrm flipH="1">
            <a:off x="2192040" y="3395520"/>
            <a:ext cx="1306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9"/>
          <p:cNvSpPr/>
          <p:nvPr/>
        </p:nvSpPr>
        <p:spPr>
          <a:xfrm flipH="1">
            <a:off x="2184120" y="4012920"/>
            <a:ext cx="1322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0"/>
          <p:cNvSpPr/>
          <p:nvPr/>
        </p:nvSpPr>
        <p:spPr>
          <a:xfrm>
            <a:off x="5972040" y="221292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1"/>
          <p:cNvSpPr/>
          <p:nvPr/>
        </p:nvSpPr>
        <p:spPr>
          <a:xfrm>
            <a:off x="6929280" y="251604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2"/>
          <p:cNvSpPr/>
          <p:nvPr/>
        </p:nvSpPr>
        <p:spPr>
          <a:xfrm>
            <a:off x="7161120" y="263520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13"/>
          <p:cNvSpPr/>
          <p:nvPr/>
        </p:nvSpPr>
        <p:spPr>
          <a:xfrm flipH="1">
            <a:off x="2838240" y="2330280"/>
            <a:ext cx="31194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4"/>
          <p:cNvSpPr/>
          <p:nvPr/>
        </p:nvSpPr>
        <p:spPr>
          <a:xfrm flipH="1">
            <a:off x="5283000" y="2947680"/>
            <a:ext cx="682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5"/>
          <p:cNvSpPr/>
          <p:nvPr/>
        </p:nvSpPr>
        <p:spPr>
          <a:xfrm>
            <a:off x="5979960" y="4340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6"/>
          <p:cNvSpPr/>
          <p:nvPr/>
        </p:nvSpPr>
        <p:spPr>
          <a:xfrm>
            <a:off x="6937200" y="4643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7"/>
          <p:cNvSpPr/>
          <p:nvPr/>
        </p:nvSpPr>
        <p:spPr>
          <a:xfrm>
            <a:off x="7169040" y="4762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8"/>
          <p:cNvSpPr/>
          <p:nvPr/>
        </p:nvSpPr>
        <p:spPr>
          <a:xfrm flipH="1">
            <a:off x="5254560" y="4457520"/>
            <a:ext cx="711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9"/>
          <p:cNvSpPr/>
          <p:nvPr/>
        </p:nvSpPr>
        <p:spPr>
          <a:xfrm flipH="1">
            <a:off x="2823840" y="5074920"/>
            <a:ext cx="3149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8" name="Group 20"/>
          <p:cNvGrpSpPr/>
          <p:nvPr/>
        </p:nvGrpSpPr>
        <p:grpSpPr>
          <a:xfrm>
            <a:off x="7742160" y="3273480"/>
            <a:ext cx="2176200" cy="856800"/>
            <a:chOff x="7742160" y="3273480"/>
            <a:chExt cx="2176200" cy="856800"/>
          </a:xfrm>
        </p:grpSpPr>
        <p:sp>
          <p:nvSpPr>
            <p:cNvPr id="289" name="CustomShape 21"/>
            <p:cNvSpPr/>
            <p:nvPr/>
          </p:nvSpPr>
          <p:spPr>
            <a:xfrm>
              <a:off x="8148600" y="3273480"/>
              <a:ext cx="956880" cy="856800"/>
            </a:xfrm>
            <a:prstGeom prst="flowChartDelay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2"/>
            <p:cNvSpPr/>
            <p:nvPr/>
          </p:nvSpPr>
          <p:spPr>
            <a:xfrm>
              <a:off x="9105840" y="3576600"/>
              <a:ext cx="231480" cy="245880"/>
            </a:xfrm>
            <a:prstGeom prst="ellipse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Line 23"/>
            <p:cNvSpPr/>
            <p:nvPr/>
          </p:nvSpPr>
          <p:spPr>
            <a:xfrm>
              <a:off x="9337320" y="3695400"/>
              <a:ext cx="581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Line 24"/>
            <p:cNvSpPr/>
            <p:nvPr/>
          </p:nvSpPr>
          <p:spPr>
            <a:xfrm flipH="1">
              <a:off x="7742160" y="33908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Line 25"/>
            <p:cNvSpPr/>
            <p:nvPr/>
          </p:nvSpPr>
          <p:spPr>
            <a:xfrm flipH="1">
              <a:off x="7750080" y="40082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Line 26"/>
          <p:cNvSpPr/>
          <p:nvPr/>
        </p:nvSpPr>
        <p:spPr>
          <a:xfrm>
            <a:off x="7735680" y="26272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27"/>
          <p:cNvSpPr/>
          <p:nvPr/>
        </p:nvSpPr>
        <p:spPr>
          <a:xfrm flipH="1">
            <a:off x="5268600" y="2931840"/>
            <a:ext cx="14400" cy="15112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28"/>
          <p:cNvSpPr/>
          <p:nvPr/>
        </p:nvSpPr>
        <p:spPr>
          <a:xfrm>
            <a:off x="7758000" y="39988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29"/>
          <p:cNvSpPr/>
          <p:nvPr/>
        </p:nvSpPr>
        <p:spPr>
          <a:xfrm>
            <a:off x="2844720" y="233676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30"/>
          <p:cNvSpPr/>
          <p:nvPr/>
        </p:nvSpPr>
        <p:spPr>
          <a:xfrm>
            <a:off x="2838240" y="401472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1"/>
          <p:cNvSpPr/>
          <p:nvPr/>
        </p:nvSpPr>
        <p:spPr>
          <a:xfrm>
            <a:off x="5197320" y="361476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2"/>
          <p:cNvSpPr/>
          <p:nvPr/>
        </p:nvSpPr>
        <p:spPr>
          <a:xfrm>
            <a:off x="2766960" y="39560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3"/>
          <p:cNvSpPr/>
          <p:nvPr/>
        </p:nvSpPr>
        <p:spPr>
          <a:xfrm>
            <a:off x="2759040" y="33098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4"/>
          <p:cNvSpPr/>
          <p:nvPr/>
        </p:nvSpPr>
        <p:spPr>
          <a:xfrm>
            <a:off x="1933920" y="293040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" name="CustomShape 35"/>
          <p:cNvSpPr/>
          <p:nvPr/>
        </p:nvSpPr>
        <p:spPr>
          <a:xfrm>
            <a:off x="1933920" y="40766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4" name="CustomShape 36"/>
          <p:cNvSpPr/>
          <p:nvPr/>
        </p:nvSpPr>
        <p:spPr>
          <a:xfrm>
            <a:off x="4108680" y="291312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(3,2)5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5" name="CustomShape 37"/>
          <p:cNvSpPr/>
          <p:nvPr/>
        </p:nvSpPr>
        <p:spPr>
          <a:xfrm>
            <a:off x="7159680" y="21160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6" name="CustomShape 38"/>
          <p:cNvSpPr/>
          <p:nvPr/>
        </p:nvSpPr>
        <p:spPr>
          <a:xfrm>
            <a:off x="6855120" y="50482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7" name="CustomShape 39"/>
          <p:cNvSpPr/>
          <p:nvPr/>
        </p:nvSpPr>
        <p:spPr>
          <a:xfrm>
            <a:off x="9236160" y="32180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(5,5)0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CustomShape 40"/>
          <p:cNvSpPr/>
          <p:nvPr/>
        </p:nvSpPr>
        <p:spPr>
          <a:xfrm>
            <a:off x="5442120" y="19558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CustomShape 41"/>
          <p:cNvSpPr/>
          <p:nvPr/>
        </p:nvSpPr>
        <p:spPr>
          <a:xfrm>
            <a:off x="5411880" y="46846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" name="CustomShape 42"/>
          <p:cNvSpPr/>
          <p:nvPr/>
        </p:nvSpPr>
        <p:spPr>
          <a:xfrm>
            <a:off x="5456520" y="25509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CustomShape 43"/>
          <p:cNvSpPr/>
          <p:nvPr/>
        </p:nvSpPr>
        <p:spPr>
          <a:xfrm>
            <a:off x="5427720" y="406080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2" name="Line 44"/>
          <p:cNvSpPr/>
          <p:nvPr/>
        </p:nvSpPr>
        <p:spPr>
          <a:xfrm>
            <a:off x="5195880" y="3081240"/>
            <a:ext cx="164880" cy="1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45"/>
          <p:cNvSpPr/>
          <p:nvPr/>
        </p:nvSpPr>
        <p:spPr>
          <a:xfrm flipV="1">
            <a:off x="5195880" y="3081240"/>
            <a:ext cx="160200" cy="1458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6"/>
          <p:cNvSpPr/>
          <p:nvPr/>
        </p:nvSpPr>
        <p:spPr>
          <a:xfrm>
            <a:off x="5297760" y="2925720"/>
            <a:ext cx="46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5" name="CustomShape 47"/>
          <p:cNvSpPr/>
          <p:nvPr/>
        </p:nvSpPr>
        <p:spPr>
          <a:xfrm>
            <a:off x="4751280" y="1390680"/>
            <a:ext cx="268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1. Objective 1: set fault site to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Line 48"/>
          <p:cNvSpPr/>
          <p:nvPr/>
        </p:nvSpPr>
        <p:spPr>
          <a:xfrm flipH="1">
            <a:off x="4992480" y="1769760"/>
            <a:ext cx="87480" cy="190188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9"/>
          <p:cNvSpPr/>
          <p:nvPr/>
        </p:nvSpPr>
        <p:spPr>
          <a:xfrm>
            <a:off x="2104920" y="3449520"/>
            <a:ext cx="2757240" cy="149040"/>
          </a:xfrm>
          <a:custGeom>
            <a:avLst/>
            <a:gdLst/>
            <a:ahLst/>
            <a:rect l="l" t="t" r="r" b="b"/>
            <a:pathLst>
              <a:path w="1737" h="94">
                <a:moveTo>
                  <a:pt x="1737" y="94"/>
                </a:moveTo>
                <a:cubicBezTo>
                  <a:pt x="1561" y="92"/>
                  <a:pt x="1386" y="90"/>
                  <a:pt x="1225" y="76"/>
                </a:cubicBezTo>
                <a:cubicBezTo>
                  <a:pt x="1064" y="62"/>
                  <a:pt x="972" y="24"/>
                  <a:pt x="768" y="12"/>
                </a:cubicBezTo>
                <a:cubicBezTo>
                  <a:pt x="564" y="0"/>
                  <a:pt x="282" y="1"/>
                  <a:pt x="0" y="3"/>
                </a:cubicBezTo>
              </a:path>
            </a:pathLst>
          </a:custGeom>
          <a:noFill/>
          <a:ln w="1908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0"/>
          <p:cNvSpPr/>
          <p:nvPr/>
        </p:nvSpPr>
        <p:spPr>
          <a:xfrm>
            <a:off x="1740240" y="324648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9" name="CustomShape 51"/>
          <p:cNvSpPr/>
          <p:nvPr/>
        </p:nvSpPr>
        <p:spPr>
          <a:xfrm>
            <a:off x="1802160" y="1433520"/>
            <a:ext cx="1962720" cy="516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2&amp;3. Backtrace to a PI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and simulate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Line 52"/>
          <p:cNvSpPr/>
          <p:nvPr/>
        </p:nvSpPr>
        <p:spPr>
          <a:xfrm flipH="1">
            <a:off x="1871640" y="2090520"/>
            <a:ext cx="276120" cy="1117800"/>
          </a:xfrm>
          <a:prstGeom prst="line">
            <a:avLst/>
          </a:prstGeom>
          <a:ln w="2844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3"/>
          <p:cNvSpPr/>
          <p:nvPr/>
        </p:nvSpPr>
        <p:spPr>
          <a:xfrm>
            <a:off x="4789800" y="379872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2" name="CustomShape 54"/>
          <p:cNvSpPr/>
          <p:nvPr/>
        </p:nvSpPr>
        <p:spPr>
          <a:xfrm>
            <a:off x="7836120" y="246384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3" name="CustomShape 55"/>
          <p:cNvSpPr/>
          <p:nvPr/>
        </p:nvSpPr>
        <p:spPr>
          <a:xfrm>
            <a:off x="5652360" y="3290760"/>
            <a:ext cx="30924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56"/>
          <p:cNvSpPr/>
          <p:nvPr/>
        </p:nvSpPr>
        <p:spPr>
          <a:xfrm>
            <a:off x="7720560" y="4859280"/>
            <a:ext cx="2847960" cy="10652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X-path check fails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Back up: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Erase effects of steps 2&amp;3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Try alternative backtrace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57"/>
          <p:cNvSpPr/>
          <p:nvPr/>
        </p:nvSpPr>
        <p:spPr>
          <a:xfrm>
            <a:off x="3048120" y="36543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CustomShape 58"/>
          <p:cNvSpPr/>
          <p:nvPr/>
        </p:nvSpPr>
        <p:spPr>
          <a:xfrm>
            <a:off x="3048120" y="301320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VLSI Test: Lecture 9alt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65D46F1-7AD8-4D9E-80F5-023C24B8445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Podem: Back up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3513240" y="3278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4470480" y="3581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>
            <a:off x="4701960" y="3700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H="1">
            <a:off x="2192040" y="3395520"/>
            <a:ext cx="1306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9"/>
          <p:cNvSpPr/>
          <p:nvPr/>
        </p:nvSpPr>
        <p:spPr>
          <a:xfrm flipH="1">
            <a:off x="2184120" y="4012920"/>
            <a:ext cx="1322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0"/>
          <p:cNvSpPr/>
          <p:nvPr/>
        </p:nvSpPr>
        <p:spPr>
          <a:xfrm>
            <a:off x="5972040" y="221292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1"/>
          <p:cNvSpPr/>
          <p:nvPr/>
        </p:nvSpPr>
        <p:spPr>
          <a:xfrm>
            <a:off x="6929280" y="251604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12"/>
          <p:cNvSpPr/>
          <p:nvPr/>
        </p:nvSpPr>
        <p:spPr>
          <a:xfrm>
            <a:off x="7161120" y="263520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3"/>
          <p:cNvSpPr/>
          <p:nvPr/>
        </p:nvSpPr>
        <p:spPr>
          <a:xfrm flipH="1">
            <a:off x="2838240" y="2330280"/>
            <a:ext cx="31194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4"/>
          <p:cNvSpPr/>
          <p:nvPr/>
        </p:nvSpPr>
        <p:spPr>
          <a:xfrm flipH="1">
            <a:off x="5283000" y="2947680"/>
            <a:ext cx="682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5"/>
          <p:cNvSpPr/>
          <p:nvPr/>
        </p:nvSpPr>
        <p:spPr>
          <a:xfrm>
            <a:off x="5979960" y="4340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6"/>
          <p:cNvSpPr/>
          <p:nvPr/>
        </p:nvSpPr>
        <p:spPr>
          <a:xfrm>
            <a:off x="6937200" y="4643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7"/>
          <p:cNvSpPr/>
          <p:nvPr/>
        </p:nvSpPr>
        <p:spPr>
          <a:xfrm>
            <a:off x="7169040" y="4762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8"/>
          <p:cNvSpPr/>
          <p:nvPr/>
        </p:nvSpPr>
        <p:spPr>
          <a:xfrm flipH="1">
            <a:off x="5254560" y="4457520"/>
            <a:ext cx="711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9"/>
          <p:cNvSpPr/>
          <p:nvPr/>
        </p:nvSpPr>
        <p:spPr>
          <a:xfrm flipH="1">
            <a:off x="2823840" y="5074920"/>
            <a:ext cx="3149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6" name="Group 20"/>
          <p:cNvGrpSpPr/>
          <p:nvPr/>
        </p:nvGrpSpPr>
        <p:grpSpPr>
          <a:xfrm>
            <a:off x="7742160" y="3273480"/>
            <a:ext cx="2176200" cy="856800"/>
            <a:chOff x="7742160" y="3273480"/>
            <a:chExt cx="2176200" cy="856800"/>
          </a:xfrm>
        </p:grpSpPr>
        <p:sp>
          <p:nvSpPr>
            <p:cNvPr id="347" name="CustomShape 21"/>
            <p:cNvSpPr/>
            <p:nvPr/>
          </p:nvSpPr>
          <p:spPr>
            <a:xfrm>
              <a:off x="8148600" y="3273480"/>
              <a:ext cx="956880" cy="856800"/>
            </a:xfrm>
            <a:prstGeom prst="flowChartDelay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22"/>
            <p:cNvSpPr/>
            <p:nvPr/>
          </p:nvSpPr>
          <p:spPr>
            <a:xfrm>
              <a:off x="9105840" y="3576600"/>
              <a:ext cx="231480" cy="245880"/>
            </a:xfrm>
            <a:prstGeom prst="ellipse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23"/>
            <p:cNvSpPr/>
            <p:nvPr/>
          </p:nvSpPr>
          <p:spPr>
            <a:xfrm>
              <a:off x="9337320" y="3695400"/>
              <a:ext cx="581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Line 24"/>
            <p:cNvSpPr/>
            <p:nvPr/>
          </p:nvSpPr>
          <p:spPr>
            <a:xfrm flipH="1">
              <a:off x="7742160" y="33908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25"/>
            <p:cNvSpPr/>
            <p:nvPr/>
          </p:nvSpPr>
          <p:spPr>
            <a:xfrm flipH="1">
              <a:off x="7750080" y="40082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" name="Line 26"/>
          <p:cNvSpPr/>
          <p:nvPr/>
        </p:nvSpPr>
        <p:spPr>
          <a:xfrm>
            <a:off x="7735680" y="26272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7"/>
          <p:cNvSpPr/>
          <p:nvPr/>
        </p:nvSpPr>
        <p:spPr>
          <a:xfrm flipH="1">
            <a:off x="5268600" y="2931840"/>
            <a:ext cx="14400" cy="15112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8"/>
          <p:cNvSpPr/>
          <p:nvPr/>
        </p:nvSpPr>
        <p:spPr>
          <a:xfrm>
            <a:off x="7758000" y="39988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9"/>
          <p:cNvSpPr/>
          <p:nvPr/>
        </p:nvSpPr>
        <p:spPr>
          <a:xfrm>
            <a:off x="2844720" y="233676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30"/>
          <p:cNvSpPr/>
          <p:nvPr/>
        </p:nvSpPr>
        <p:spPr>
          <a:xfrm>
            <a:off x="2838240" y="401472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1"/>
          <p:cNvSpPr/>
          <p:nvPr/>
        </p:nvSpPr>
        <p:spPr>
          <a:xfrm>
            <a:off x="5197320" y="361476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2"/>
          <p:cNvSpPr/>
          <p:nvPr/>
        </p:nvSpPr>
        <p:spPr>
          <a:xfrm>
            <a:off x="2766960" y="39560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3"/>
          <p:cNvSpPr/>
          <p:nvPr/>
        </p:nvSpPr>
        <p:spPr>
          <a:xfrm>
            <a:off x="2759040" y="33098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4"/>
          <p:cNvSpPr/>
          <p:nvPr/>
        </p:nvSpPr>
        <p:spPr>
          <a:xfrm>
            <a:off x="1933920" y="293040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1" name="CustomShape 35"/>
          <p:cNvSpPr/>
          <p:nvPr/>
        </p:nvSpPr>
        <p:spPr>
          <a:xfrm>
            <a:off x="1933920" y="40766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" name="CustomShape 36"/>
          <p:cNvSpPr/>
          <p:nvPr/>
        </p:nvSpPr>
        <p:spPr>
          <a:xfrm>
            <a:off x="4195800" y="297036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(3,2)5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37"/>
          <p:cNvSpPr/>
          <p:nvPr/>
        </p:nvSpPr>
        <p:spPr>
          <a:xfrm>
            <a:off x="7159680" y="21160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38"/>
          <p:cNvSpPr/>
          <p:nvPr/>
        </p:nvSpPr>
        <p:spPr>
          <a:xfrm>
            <a:off x="6855120" y="50482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5" name="CustomShape 39"/>
          <p:cNvSpPr/>
          <p:nvPr/>
        </p:nvSpPr>
        <p:spPr>
          <a:xfrm>
            <a:off x="9236160" y="32180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(5,5)0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6" name="CustomShape 40"/>
          <p:cNvSpPr/>
          <p:nvPr/>
        </p:nvSpPr>
        <p:spPr>
          <a:xfrm>
            <a:off x="5442120" y="19558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7" name="CustomShape 41"/>
          <p:cNvSpPr/>
          <p:nvPr/>
        </p:nvSpPr>
        <p:spPr>
          <a:xfrm>
            <a:off x="5411880" y="46846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8" name="CustomShape 42"/>
          <p:cNvSpPr/>
          <p:nvPr/>
        </p:nvSpPr>
        <p:spPr>
          <a:xfrm>
            <a:off x="5456520" y="25509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9" name="CustomShape 43"/>
          <p:cNvSpPr/>
          <p:nvPr/>
        </p:nvSpPr>
        <p:spPr>
          <a:xfrm>
            <a:off x="5427720" y="400212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" name="Line 44"/>
          <p:cNvSpPr/>
          <p:nvPr/>
        </p:nvSpPr>
        <p:spPr>
          <a:xfrm>
            <a:off x="5195880" y="3081240"/>
            <a:ext cx="164880" cy="1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45"/>
          <p:cNvSpPr/>
          <p:nvPr/>
        </p:nvSpPr>
        <p:spPr>
          <a:xfrm flipV="1">
            <a:off x="5195880" y="3081240"/>
            <a:ext cx="160200" cy="1458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6"/>
          <p:cNvSpPr/>
          <p:nvPr/>
        </p:nvSpPr>
        <p:spPr>
          <a:xfrm>
            <a:off x="5297760" y="2925720"/>
            <a:ext cx="46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CustomShape 47"/>
          <p:cNvSpPr/>
          <p:nvPr/>
        </p:nvSpPr>
        <p:spPr>
          <a:xfrm>
            <a:off x="4854600" y="1390680"/>
            <a:ext cx="268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1. Objective 1: set fault site to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4" name="Line 48"/>
          <p:cNvSpPr/>
          <p:nvPr/>
        </p:nvSpPr>
        <p:spPr>
          <a:xfrm flipH="1">
            <a:off x="5022720" y="1800000"/>
            <a:ext cx="58680" cy="188748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9"/>
          <p:cNvSpPr/>
          <p:nvPr/>
        </p:nvSpPr>
        <p:spPr>
          <a:xfrm>
            <a:off x="1754280" y="374004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50"/>
          <p:cNvSpPr/>
          <p:nvPr/>
        </p:nvSpPr>
        <p:spPr>
          <a:xfrm>
            <a:off x="1807200" y="1433520"/>
            <a:ext cx="2241360" cy="516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4&amp;5. Alt. backtrace to a PI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and simulate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7" name="Line 51"/>
          <p:cNvSpPr/>
          <p:nvPr/>
        </p:nvSpPr>
        <p:spPr>
          <a:xfrm flipH="1">
            <a:off x="1885680" y="2090520"/>
            <a:ext cx="262080" cy="1611360"/>
          </a:xfrm>
          <a:prstGeom prst="line">
            <a:avLst/>
          </a:prstGeom>
          <a:ln w="2844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2"/>
          <p:cNvSpPr/>
          <p:nvPr/>
        </p:nvSpPr>
        <p:spPr>
          <a:xfrm>
            <a:off x="4789800" y="379872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" name="CustomShape 53"/>
          <p:cNvSpPr/>
          <p:nvPr/>
        </p:nvSpPr>
        <p:spPr>
          <a:xfrm>
            <a:off x="7256520" y="429264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CustomShape 54"/>
          <p:cNvSpPr/>
          <p:nvPr/>
        </p:nvSpPr>
        <p:spPr>
          <a:xfrm>
            <a:off x="5652360" y="3290760"/>
            <a:ext cx="30924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1" name="CustomShape 55"/>
          <p:cNvSpPr/>
          <p:nvPr/>
        </p:nvSpPr>
        <p:spPr>
          <a:xfrm>
            <a:off x="7867080" y="4438800"/>
            <a:ext cx="1891080" cy="516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X-path check: OK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Objective 1 achieved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2" name="CustomShape 56"/>
          <p:cNvSpPr/>
          <p:nvPr/>
        </p:nvSpPr>
        <p:spPr>
          <a:xfrm>
            <a:off x="2119320" y="3552840"/>
            <a:ext cx="2728440" cy="375840"/>
          </a:xfrm>
          <a:custGeom>
            <a:avLst/>
            <a:gdLst/>
            <a:ahLst/>
            <a:rect l="l" t="t" r="r" b="b"/>
            <a:pathLst>
              <a:path w="1719" h="237">
                <a:moveTo>
                  <a:pt x="1719" y="29"/>
                </a:moveTo>
                <a:cubicBezTo>
                  <a:pt x="1473" y="14"/>
                  <a:pt x="1228" y="0"/>
                  <a:pt x="1042" y="29"/>
                </a:cubicBezTo>
                <a:cubicBezTo>
                  <a:pt x="856" y="58"/>
                  <a:pt x="777" y="169"/>
                  <a:pt x="603" y="203"/>
                </a:cubicBezTo>
                <a:cubicBezTo>
                  <a:pt x="429" y="237"/>
                  <a:pt x="214" y="234"/>
                  <a:pt x="0" y="231"/>
                </a:cubicBezTo>
              </a:path>
            </a:pathLst>
          </a:custGeom>
          <a:noFill/>
          <a:ln w="1908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7"/>
          <p:cNvSpPr/>
          <p:nvPr/>
        </p:nvSpPr>
        <p:spPr>
          <a:xfrm>
            <a:off x="9047880" y="4002120"/>
            <a:ext cx="707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563c1"/>
                </a:solidFill>
                <a:latin typeface="Arial"/>
                <a:ea typeface="Arial"/>
              </a:rPr>
              <a:t>X-path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CustomShape 58"/>
          <p:cNvSpPr/>
          <p:nvPr/>
        </p:nvSpPr>
        <p:spPr>
          <a:xfrm>
            <a:off x="7197840" y="2511360"/>
            <a:ext cx="2526840" cy="1464840"/>
          </a:xfrm>
          <a:custGeom>
            <a:avLst/>
            <a:gdLst/>
            <a:ahLst/>
            <a:rect l="l" t="t" r="r" b="b"/>
            <a:pathLst>
              <a:path w="1491" h="905">
                <a:moveTo>
                  <a:pt x="0" y="0"/>
                </a:moveTo>
                <a:cubicBezTo>
                  <a:pt x="109" y="3"/>
                  <a:pt x="218" y="6"/>
                  <a:pt x="284" y="82"/>
                </a:cubicBezTo>
                <a:cubicBezTo>
                  <a:pt x="350" y="158"/>
                  <a:pt x="365" y="355"/>
                  <a:pt x="394" y="457"/>
                </a:cubicBezTo>
                <a:cubicBezTo>
                  <a:pt x="423" y="559"/>
                  <a:pt x="428" y="636"/>
                  <a:pt x="458" y="695"/>
                </a:cubicBezTo>
                <a:cubicBezTo>
                  <a:pt x="488" y="754"/>
                  <a:pt x="515" y="782"/>
                  <a:pt x="576" y="814"/>
                </a:cubicBezTo>
                <a:cubicBezTo>
                  <a:pt x="637" y="846"/>
                  <a:pt x="671" y="872"/>
                  <a:pt x="823" y="887"/>
                </a:cubicBezTo>
                <a:cubicBezTo>
                  <a:pt x="975" y="902"/>
                  <a:pt x="1233" y="903"/>
                  <a:pt x="1491" y="905"/>
                </a:cubicBezTo>
              </a:path>
            </a:pathLst>
          </a:custGeom>
          <a:noFill/>
          <a:ln w="19080">
            <a:solidFill>
              <a:srgbClr val="33cc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59"/>
          <p:cNvSpPr/>
          <p:nvPr/>
        </p:nvSpPr>
        <p:spPr>
          <a:xfrm>
            <a:off x="3062520" y="30272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6" name="CustomShape 60"/>
          <p:cNvSpPr/>
          <p:nvPr/>
        </p:nvSpPr>
        <p:spPr>
          <a:xfrm>
            <a:off x="3090960" y="39862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VLSI Test: Lecture 9alt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54648F-6BB7-4687-8546-A6BBB3A32BB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0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Podem: D-Drive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3513240" y="3278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"/>
          <p:cNvSpPr/>
          <p:nvPr/>
        </p:nvSpPr>
        <p:spPr>
          <a:xfrm>
            <a:off x="4470480" y="3581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7"/>
          <p:cNvSpPr/>
          <p:nvPr/>
        </p:nvSpPr>
        <p:spPr>
          <a:xfrm>
            <a:off x="4701960" y="3700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8"/>
          <p:cNvSpPr/>
          <p:nvPr/>
        </p:nvSpPr>
        <p:spPr>
          <a:xfrm flipH="1">
            <a:off x="2192040" y="3395520"/>
            <a:ext cx="1306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9"/>
          <p:cNvSpPr/>
          <p:nvPr/>
        </p:nvSpPr>
        <p:spPr>
          <a:xfrm flipH="1">
            <a:off x="2184120" y="4012920"/>
            <a:ext cx="1322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0"/>
          <p:cNvSpPr/>
          <p:nvPr/>
        </p:nvSpPr>
        <p:spPr>
          <a:xfrm>
            <a:off x="5972040" y="221292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1"/>
          <p:cNvSpPr/>
          <p:nvPr/>
        </p:nvSpPr>
        <p:spPr>
          <a:xfrm>
            <a:off x="6929280" y="251604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12"/>
          <p:cNvSpPr/>
          <p:nvPr/>
        </p:nvSpPr>
        <p:spPr>
          <a:xfrm>
            <a:off x="7161120" y="263520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13"/>
          <p:cNvSpPr/>
          <p:nvPr/>
        </p:nvSpPr>
        <p:spPr>
          <a:xfrm flipH="1">
            <a:off x="2838240" y="2330280"/>
            <a:ext cx="31194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4"/>
          <p:cNvSpPr/>
          <p:nvPr/>
        </p:nvSpPr>
        <p:spPr>
          <a:xfrm flipH="1">
            <a:off x="5283000" y="2947680"/>
            <a:ext cx="682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5"/>
          <p:cNvSpPr/>
          <p:nvPr/>
        </p:nvSpPr>
        <p:spPr>
          <a:xfrm>
            <a:off x="5979960" y="4340160"/>
            <a:ext cx="956880" cy="856800"/>
          </a:xfrm>
          <a:prstGeom prst="flowChartDelay">
            <a:avLst/>
          </a:prstGeom>
          <a:solidFill>
            <a:srgbClr val="808080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6"/>
          <p:cNvSpPr/>
          <p:nvPr/>
        </p:nvSpPr>
        <p:spPr>
          <a:xfrm>
            <a:off x="6937200" y="4643280"/>
            <a:ext cx="231480" cy="245880"/>
          </a:xfrm>
          <a:prstGeom prst="ellipse">
            <a:avLst/>
          </a:prstGeom>
          <a:solidFill>
            <a:srgbClr val="808080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7"/>
          <p:cNvSpPr/>
          <p:nvPr/>
        </p:nvSpPr>
        <p:spPr>
          <a:xfrm>
            <a:off x="7169040" y="4762440"/>
            <a:ext cx="581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8"/>
          <p:cNvSpPr/>
          <p:nvPr/>
        </p:nvSpPr>
        <p:spPr>
          <a:xfrm flipH="1">
            <a:off x="5254560" y="4457520"/>
            <a:ext cx="711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9"/>
          <p:cNvSpPr/>
          <p:nvPr/>
        </p:nvSpPr>
        <p:spPr>
          <a:xfrm flipH="1">
            <a:off x="2823840" y="5074920"/>
            <a:ext cx="3149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6" name="Group 20"/>
          <p:cNvGrpSpPr/>
          <p:nvPr/>
        </p:nvGrpSpPr>
        <p:grpSpPr>
          <a:xfrm>
            <a:off x="7742160" y="3273480"/>
            <a:ext cx="2176200" cy="856800"/>
            <a:chOff x="7742160" y="3273480"/>
            <a:chExt cx="2176200" cy="856800"/>
          </a:xfrm>
        </p:grpSpPr>
        <p:sp>
          <p:nvSpPr>
            <p:cNvPr id="407" name="CustomShape 21"/>
            <p:cNvSpPr/>
            <p:nvPr/>
          </p:nvSpPr>
          <p:spPr>
            <a:xfrm>
              <a:off x="8148600" y="3273480"/>
              <a:ext cx="956880" cy="856800"/>
            </a:xfrm>
            <a:prstGeom prst="flowChartDelay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22"/>
            <p:cNvSpPr/>
            <p:nvPr/>
          </p:nvSpPr>
          <p:spPr>
            <a:xfrm>
              <a:off x="9105840" y="3576600"/>
              <a:ext cx="231480" cy="245880"/>
            </a:xfrm>
            <a:prstGeom prst="ellipse">
              <a:avLst/>
            </a:prstGeom>
            <a:solidFill>
              <a:srgbClr val="808080"/>
            </a:solidFill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Line 23"/>
            <p:cNvSpPr/>
            <p:nvPr/>
          </p:nvSpPr>
          <p:spPr>
            <a:xfrm>
              <a:off x="9337320" y="3695400"/>
              <a:ext cx="581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Line 24"/>
            <p:cNvSpPr/>
            <p:nvPr/>
          </p:nvSpPr>
          <p:spPr>
            <a:xfrm flipH="1">
              <a:off x="7742160" y="33908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Line 25"/>
            <p:cNvSpPr/>
            <p:nvPr/>
          </p:nvSpPr>
          <p:spPr>
            <a:xfrm flipH="1">
              <a:off x="7750080" y="4008240"/>
              <a:ext cx="39204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Line 26"/>
          <p:cNvSpPr/>
          <p:nvPr/>
        </p:nvSpPr>
        <p:spPr>
          <a:xfrm>
            <a:off x="7735680" y="26272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7"/>
          <p:cNvSpPr/>
          <p:nvPr/>
        </p:nvSpPr>
        <p:spPr>
          <a:xfrm flipH="1">
            <a:off x="5268600" y="2931840"/>
            <a:ext cx="14400" cy="15112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8"/>
          <p:cNvSpPr/>
          <p:nvPr/>
        </p:nvSpPr>
        <p:spPr>
          <a:xfrm>
            <a:off x="7758000" y="3998880"/>
            <a:ext cx="0" cy="769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29"/>
          <p:cNvSpPr/>
          <p:nvPr/>
        </p:nvSpPr>
        <p:spPr>
          <a:xfrm>
            <a:off x="2844720" y="233676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30"/>
          <p:cNvSpPr/>
          <p:nvPr/>
        </p:nvSpPr>
        <p:spPr>
          <a:xfrm>
            <a:off x="2838240" y="4014720"/>
            <a:ext cx="0" cy="10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1"/>
          <p:cNvSpPr/>
          <p:nvPr/>
        </p:nvSpPr>
        <p:spPr>
          <a:xfrm>
            <a:off x="5197320" y="361476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2"/>
          <p:cNvSpPr/>
          <p:nvPr/>
        </p:nvSpPr>
        <p:spPr>
          <a:xfrm>
            <a:off x="2766960" y="39560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3"/>
          <p:cNvSpPr/>
          <p:nvPr/>
        </p:nvSpPr>
        <p:spPr>
          <a:xfrm>
            <a:off x="2759040" y="3309840"/>
            <a:ext cx="159840" cy="158400"/>
          </a:xfrm>
          <a:prstGeom prst="ellipse">
            <a:avLst/>
          </a:prstGeom>
          <a:solidFill>
            <a:schemeClr val="tx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4"/>
          <p:cNvSpPr/>
          <p:nvPr/>
        </p:nvSpPr>
        <p:spPr>
          <a:xfrm>
            <a:off x="1933920" y="293040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1" name="CustomShape 35"/>
          <p:cNvSpPr/>
          <p:nvPr/>
        </p:nvSpPr>
        <p:spPr>
          <a:xfrm>
            <a:off x="1933920" y="40766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(1,1)6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2" name="CustomShape 36"/>
          <p:cNvSpPr/>
          <p:nvPr/>
        </p:nvSpPr>
        <p:spPr>
          <a:xfrm>
            <a:off x="4195800" y="297036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(3,2)5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37"/>
          <p:cNvSpPr/>
          <p:nvPr/>
        </p:nvSpPr>
        <p:spPr>
          <a:xfrm>
            <a:off x="7159680" y="21160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4" name="CustomShape 38"/>
          <p:cNvSpPr/>
          <p:nvPr/>
        </p:nvSpPr>
        <p:spPr>
          <a:xfrm>
            <a:off x="6855120" y="504828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(4,2)3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5" name="CustomShape 39"/>
          <p:cNvSpPr/>
          <p:nvPr/>
        </p:nvSpPr>
        <p:spPr>
          <a:xfrm>
            <a:off x="9236160" y="3218040"/>
            <a:ext cx="64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(5,5)0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CustomShape 40"/>
          <p:cNvSpPr/>
          <p:nvPr/>
        </p:nvSpPr>
        <p:spPr>
          <a:xfrm>
            <a:off x="5442120" y="19558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7" name="CustomShape 41"/>
          <p:cNvSpPr/>
          <p:nvPr/>
        </p:nvSpPr>
        <p:spPr>
          <a:xfrm>
            <a:off x="5411880" y="46846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CustomShape 42"/>
          <p:cNvSpPr/>
          <p:nvPr/>
        </p:nvSpPr>
        <p:spPr>
          <a:xfrm>
            <a:off x="5456520" y="255096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CustomShape 43"/>
          <p:cNvSpPr/>
          <p:nvPr/>
        </p:nvSpPr>
        <p:spPr>
          <a:xfrm>
            <a:off x="5427720" y="400212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" name="Line 44"/>
          <p:cNvSpPr/>
          <p:nvPr/>
        </p:nvSpPr>
        <p:spPr>
          <a:xfrm>
            <a:off x="5195880" y="3081240"/>
            <a:ext cx="164880" cy="1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45"/>
          <p:cNvSpPr/>
          <p:nvPr/>
        </p:nvSpPr>
        <p:spPr>
          <a:xfrm flipV="1">
            <a:off x="5195880" y="3081240"/>
            <a:ext cx="160200" cy="1458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6"/>
          <p:cNvSpPr/>
          <p:nvPr/>
        </p:nvSpPr>
        <p:spPr>
          <a:xfrm>
            <a:off x="5297760" y="2925720"/>
            <a:ext cx="46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CustomShape 47"/>
          <p:cNvSpPr/>
          <p:nvPr/>
        </p:nvSpPr>
        <p:spPr>
          <a:xfrm>
            <a:off x="4954320" y="1390680"/>
            <a:ext cx="2967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4. Objective 2: D-drive, set line to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4" name="Line 48"/>
          <p:cNvSpPr/>
          <p:nvPr/>
        </p:nvSpPr>
        <p:spPr>
          <a:xfrm flipH="1">
            <a:off x="5067000" y="1800000"/>
            <a:ext cx="14400" cy="495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9"/>
          <p:cNvSpPr/>
          <p:nvPr/>
        </p:nvSpPr>
        <p:spPr>
          <a:xfrm>
            <a:off x="1740240" y="3290760"/>
            <a:ext cx="280080" cy="303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6" name="CustomShape 50"/>
          <p:cNvSpPr/>
          <p:nvPr/>
        </p:nvSpPr>
        <p:spPr>
          <a:xfrm>
            <a:off x="1801440" y="1433520"/>
            <a:ext cx="1744560" cy="516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5. Backtrace to a PI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and simulate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7" name="Line 51"/>
          <p:cNvSpPr/>
          <p:nvPr/>
        </p:nvSpPr>
        <p:spPr>
          <a:xfrm flipH="1">
            <a:off x="1900080" y="2090520"/>
            <a:ext cx="247680" cy="1162080"/>
          </a:xfrm>
          <a:prstGeom prst="line">
            <a:avLst/>
          </a:prstGeom>
          <a:ln w="28440">
            <a:solidFill>
              <a:schemeClr val="tx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2"/>
          <p:cNvSpPr/>
          <p:nvPr/>
        </p:nvSpPr>
        <p:spPr>
          <a:xfrm>
            <a:off x="4789800" y="379872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CustomShape 53"/>
          <p:cNvSpPr/>
          <p:nvPr/>
        </p:nvSpPr>
        <p:spPr>
          <a:xfrm>
            <a:off x="7256520" y="429264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0" name="CustomShape 54"/>
          <p:cNvSpPr/>
          <p:nvPr/>
        </p:nvSpPr>
        <p:spPr>
          <a:xfrm>
            <a:off x="5652360" y="3290760"/>
            <a:ext cx="30924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55"/>
          <p:cNvSpPr/>
          <p:nvPr/>
        </p:nvSpPr>
        <p:spPr>
          <a:xfrm>
            <a:off x="2075040" y="2176560"/>
            <a:ext cx="2830320" cy="1306080"/>
          </a:xfrm>
          <a:custGeom>
            <a:avLst/>
            <a:gdLst/>
            <a:ahLst/>
            <a:rect l="l" t="t" r="r" b="b"/>
            <a:pathLst>
              <a:path w="1783" h="823">
                <a:moveTo>
                  <a:pt x="1783" y="0"/>
                </a:moveTo>
                <a:cubicBezTo>
                  <a:pt x="1358" y="20"/>
                  <a:pt x="933" y="40"/>
                  <a:pt x="704" y="156"/>
                </a:cubicBezTo>
                <a:cubicBezTo>
                  <a:pt x="475" y="272"/>
                  <a:pt x="529" y="584"/>
                  <a:pt x="412" y="695"/>
                </a:cubicBezTo>
                <a:cubicBezTo>
                  <a:pt x="295" y="806"/>
                  <a:pt x="147" y="814"/>
                  <a:pt x="0" y="823"/>
                </a:cubicBezTo>
              </a:path>
            </a:pathLst>
          </a:custGeom>
          <a:noFill/>
          <a:ln w="19080">
            <a:solidFill>
              <a:schemeClr val="tx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6"/>
          <p:cNvSpPr/>
          <p:nvPr/>
        </p:nvSpPr>
        <p:spPr>
          <a:xfrm>
            <a:off x="4702320" y="2405160"/>
            <a:ext cx="280080" cy="303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CustomShape 57"/>
          <p:cNvSpPr/>
          <p:nvPr/>
        </p:nvSpPr>
        <p:spPr>
          <a:xfrm>
            <a:off x="7814520" y="2536920"/>
            <a:ext cx="309240" cy="303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" name="CustomShape 58"/>
          <p:cNvSpPr/>
          <p:nvPr/>
        </p:nvSpPr>
        <p:spPr>
          <a:xfrm>
            <a:off x="9486360" y="3786120"/>
            <a:ext cx="309240" cy="303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59"/>
          <p:cNvSpPr/>
          <p:nvPr/>
        </p:nvSpPr>
        <p:spPr>
          <a:xfrm>
            <a:off x="1741680" y="3813120"/>
            <a:ext cx="280080" cy="3034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Line 60"/>
          <p:cNvSpPr/>
          <p:nvPr/>
        </p:nvSpPr>
        <p:spPr>
          <a:xfrm>
            <a:off x="7912080" y="2582640"/>
            <a:ext cx="1746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1"/>
          <p:cNvSpPr/>
          <p:nvPr/>
        </p:nvSpPr>
        <p:spPr>
          <a:xfrm>
            <a:off x="8674560" y="4321080"/>
            <a:ext cx="1185120" cy="516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 at PO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Test found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8" name="CustomShape 62"/>
          <p:cNvSpPr/>
          <p:nvPr/>
        </p:nvSpPr>
        <p:spPr>
          <a:xfrm>
            <a:off x="3076920" y="302724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9" name="CustomShape 63"/>
          <p:cNvSpPr/>
          <p:nvPr/>
        </p:nvSpPr>
        <p:spPr>
          <a:xfrm>
            <a:off x="3062520" y="3637080"/>
            <a:ext cx="28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DFT &amp; SCAN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Segment Outcomes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Students will be introduced to  design techniques that make the task of testing feasible.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Students will be discussing about the most common DFT technique for logic test, called Scan.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Scan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Internal modification of the design’s circuitry to increase its test-ability.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Makes the process of pattern generation easier for detection of the faults we discussed earlier.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Difficult to control the flop’s value through primary inputs and observe the captured response in primary outputs.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Scan Insertion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Goal of ‘Scan Insertion’ is to make a difficult-to-test sequential circuit behave (during testing process) like an easier-to-test combinational circuit.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Achieving this goal involves two steps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Converting Regular Flop to Scan Flop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Stitching the Scan Flops to form Scan Chains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1442520" y="0"/>
            <a:ext cx="10515240" cy="66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Scan Conversion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76320" y="662760"/>
            <a:ext cx="112773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All the flops in the design are converted into scan flops, except –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ones that are excluded by user. These are called non-scan flops.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ones that have DFT DRC violation(s).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8" name="Picture 4" descr=""/>
          <p:cNvPicPr/>
          <p:nvPr/>
        </p:nvPicPr>
        <p:blipFill>
          <a:blip r:embed="rId1"/>
          <a:stretch/>
        </p:blipFill>
        <p:spPr>
          <a:xfrm>
            <a:off x="2637000" y="2307600"/>
            <a:ext cx="8716320" cy="42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1284480" y="0"/>
            <a:ext cx="10515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Scan Flops Stitching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429840" y="14500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Scan flops are stitched to form scan chain(s).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number of scan chains depends upon various user inputs: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Length of scan chain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Clock domain mixing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Power domain mixing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Voltage domain mixing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4" descr=""/>
          <p:cNvPicPr/>
          <p:nvPr/>
        </p:nvPicPr>
        <p:blipFill>
          <a:blip r:embed="rId1"/>
          <a:stretch/>
        </p:blipFill>
        <p:spPr>
          <a:xfrm>
            <a:off x="1284480" y="1390680"/>
            <a:ext cx="10640520" cy="5320080"/>
          </a:xfrm>
          <a:prstGeom prst="rect">
            <a:avLst/>
          </a:prstGeom>
          <a:ln>
            <a:noFill/>
          </a:ln>
        </p:spPr>
      </p:pic>
      <p:sp>
        <p:nvSpPr>
          <p:cNvPr id="462" name="TextShape 1"/>
          <p:cNvSpPr txBox="1"/>
          <p:nvPr/>
        </p:nvSpPr>
        <p:spPr>
          <a:xfrm>
            <a:off x="1676520" y="0"/>
            <a:ext cx="10515240" cy="89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Scan Flops Stitching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287E8C5-73FC-462A-A38B-9E5374AB101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CustomShape 2"/>
          <p:cNvSpPr/>
          <p:nvPr/>
        </p:nvSpPr>
        <p:spPr>
          <a:xfrm rot="16200000">
            <a:off x="5245200" y="2140560"/>
            <a:ext cx="1814040" cy="307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Line 4"/>
          <p:cNvSpPr/>
          <p:nvPr/>
        </p:nvSpPr>
        <p:spPr>
          <a:xfrm>
            <a:off x="5979960" y="3598560"/>
            <a:ext cx="158760" cy="1317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5"/>
          <p:cNvSpPr/>
          <p:nvPr/>
        </p:nvSpPr>
        <p:spPr>
          <a:xfrm flipV="1">
            <a:off x="5994360" y="3584520"/>
            <a:ext cx="129960" cy="1602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 rot="5400000">
            <a:off x="4767480" y="2939760"/>
            <a:ext cx="1131480" cy="145224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4614840" y="2424240"/>
            <a:ext cx="3077640" cy="269856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"/>
          <p:cNvSpPr/>
          <p:nvPr/>
        </p:nvSpPr>
        <p:spPr>
          <a:xfrm>
            <a:off x="6067080" y="3671640"/>
            <a:ext cx="376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>
            <a:off x="6430680" y="3657600"/>
            <a:ext cx="319320" cy="580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0"/>
          <p:cNvSpPr/>
          <p:nvPr/>
        </p:nvSpPr>
        <p:spPr>
          <a:xfrm flipV="1">
            <a:off x="6750000" y="3178080"/>
            <a:ext cx="593640" cy="10890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1"/>
          <p:cNvSpPr/>
          <p:nvPr/>
        </p:nvSpPr>
        <p:spPr>
          <a:xfrm>
            <a:off x="7343640" y="3178080"/>
            <a:ext cx="261720" cy="2905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2"/>
          <p:cNvSpPr/>
          <p:nvPr/>
        </p:nvSpPr>
        <p:spPr>
          <a:xfrm>
            <a:off x="7605360" y="3468600"/>
            <a:ext cx="4208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 flipH="1">
            <a:off x="4209840" y="251136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4"/>
          <p:cNvSpPr/>
          <p:nvPr/>
        </p:nvSpPr>
        <p:spPr>
          <a:xfrm flipH="1">
            <a:off x="4201920" y="283824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5"/>
          <p:cNvSpPr/>
          <p:nvPr/>
        </p:nvSpPr>
        <p:spPr>
          <a:xfrm flipH="1">
            <a:off x="4209840" y="317808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6"/>
          <p:cNvSpPr/>
          <p:nvPr/>
        </p:nvSpPr>
        <p:spPr>
          <a:xfrm flipH="1">
            <a:off x="4216320" y="344772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7"/>
          <p:cNvSpPr/>
          <p:nvPr/>
        </p:nvSpPr>
        <p:spPr>
          <a:xfrm flipH="1">
            <a:off x="4224240" y="377316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8"/>
          <p:cNvSpPr/>
          <p:nvPr/>
        </p:nvSpPr>
        <p:spPr>
          <a:xfrm flipH="1">
            <a:off x="4216320" y="404316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9"/>
          <p:cNvSpPr/>
          <p:nvPr/>
        </p:nvSpPr>
        <p:spPr>
          <a:xfrm flipH="1">
            <a:off x="4238280" y="499248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0"/>
          <p:cNvSpPr/>
          <p:nvPr/>
        </p:nvSpPr>
        <p:spPr>
          <a:xfrm flipH="1">
            <a:off x="4232160" y="466704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1"/>
          <p:cNvSpPr/>
          <p:nvPr/>
        </p:nvSpPr>
        <p:spPr>
          <a:xfrm flipV="1">
            <a:off x="5108400" y="3759120"/>
            <a:ext cx="928800" cy="18000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2"/>
          <p:cNvSpPr/>
          <p:nvPr/>
        </p:nvSpPr>
        <p:spPr>
          <a:xfrm>
            <a:off x="3845520" y="2332080"/>
            <a:ext cx="29988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563c1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c0c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c0c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c0c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c0c0"/>
                </a:solidFill>
                <a:latin typeface="Arial"/>
                <a:ea typeface="Arial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563c1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1" name="Line 23"/>
          <p:cNvSpPr/>
          <p:nvPr/>
        </p:nvSpPr>
        <p:spPr>
          <a:xfrm flipH="1">
            <a:off x="4209840" y="435420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4"/>
          <p:cNvSpPr/>
          <p:nvPr/>
        </p:nvSpPr>
        <p:spPr>
          <a:xfrm>
            <a:off x="3998880" y="5556240"/>
            <a:ext cx="1384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Stuck-at-0 fault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25"/>
          <p:cNvSpPr/>
          <p:nvPr/>
        </p:nvSpPr>
        <p:spPr>
          <a:xfrm>
            <a:off x="5773680" y="3247920"/>
            <a:ext cx="42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1/0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26"/>
          <p:cNvSpPr/>
          <p:nvPr/>
        </p:nvSpPr>
        <p:spPr>
          <a:xfrm>
            <a:off x="2994480" y="1577880"/>
            <a:ext cx="138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Fault activation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>
            <a:off x="7049520" y="5367240"/>
            <a:ext cx="1583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Path sensitization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1789200" y="3394080"/>
            <a:ext cx="1848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Primary inputs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(PI)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8435160" y="3538440"/>
            <a:ext cx="1432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Primary outputs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(PO)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5200200" y="2405160"/>
            <a:ext cx="1837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Combinational circuit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8021520" y="3262320"/>
            <a:ext cx="429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1/0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Line 32"/>
          <p:cNvSpPr/>
          <p:nvPr/>
        </p:nvSpPr>
        <p:spPr>
          <a:xfrm>
            <a:off x="4456080" y="1958760"/>
            <a:ext cx="1377720" cy="13651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33"/>
          <p:cNvSpPr/>
          <p:nvPr/>
        </p:nvSpPr>
        <p:spPr>
          <a:xfrm flipH="1" flipV="1">
            <a:off x="6981480" y="3860640"/>
            <a:ext cx="638280" cy="149544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34"/>
          <p:cNvSpPr/>
          <p:nvPr/>
        </p:nvSpPr>
        <p:spPr>
          <a:xfrm flipH="1">
            <a:off x="7694280" y="487656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35"/>
          <p:cNvSpPr/>
          <p:nvPr/>
        </p:nvSpPr>
        <p:spPr>
          <a:xfrm flipH="1">
            <a:off x="7686360" y="421776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36"/>
          <p:cNvSpPr/>
          <p:nvPr/>
        </p:nvSpPr>
        <p:spPr>
          <a:xfrm flipH="1">
            <a:off x="7678440" y="2815920"/>
            <a:ext cx="390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7"/>
          <p:cNvSpPr/>
          <p:nvPr/>
        </p:nvSpPr>
        <p:spPr>
          <a:xfrm>
            <a:off x="8460360" y="188280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Fault effect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Line 38"/>
          <p:cNvSpPr/>
          <p:nvPr/>
        </p:nvSpPr>
        <p:spPr>
          <a:xfrm flipH="1">
            <a:off x="8475480" y="2409480"/>
            <a:ext cx="493560" cy="8845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 set any flop value to x… 1/0.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Set the SE = 1, such that SI to Q path is activated.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 in the required values serially through a top level primary input called Scan-Input.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use same clock as design or a special “SCAN CLK”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Capture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Capture the values from combinational circuit by making SE = 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Observe the captured response we make the SE =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Serially shift out the captured data through a primary output called Scan-Output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PCB Testing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locate critical errors that maintain unit function and quality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Confirm electrical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Conditioning? Low endurance parts?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Test components individually.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Bed-of-Nails.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in-circuit testing by bed-of-nails probing technique for isolating components is no longer an easy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Picture 4" descr="A diagram of a computer circuit&#10;&#10;Description automatically generated"/>
          <p:cNvPicPr/>
          <p:nvPr/>
        </p:nvPicPr>
        <p:blipFill>
          <a:blip r:embed="rId1"/>
          <a:srcRect l="0" t="10991" r="0" b="15735"/>
          <a:stretch/>
        </p:blipFill>
        <p:spPr>
          <a:xfrm>
            <a:off x="1040040" y="1058760"/>
            <a:ext cx="10111680" cy="5686560"/>
          </a:xfrm>
          <a:prstGeom prst="rect">
            <a:avLst/>
          </a:prstGeom>
          <a:ln>
            <a:noFill/>
          </a:ln>
        </p:spPr>
      </p:pic>
      <p:sp>
        <p:nvSpPr>
          <p:cNvPr id="471" name="TextShape 2"/>
          <p:cNvSpPr txBox="1"/>
          <p:nvPr/>
        </p:nvSpPr>
        <p:spPr>
          <a:xfrm>
            <a:off x="32472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Bed-of-Nails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645840" y="0"/>
            <a:ext cx="10515240" cy="680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Bed-of-Nails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645840" y="943200"/>
            <a:ext cx="10515240" cy="563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Design is placed directly on a test platform with many pins.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Pins make electrical connections with the inputs/outputs of the design.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Good?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Individual pins of design can be tested meaning individual components can be tested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Faults of the test are located directly on the specific components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device pins, network 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fault location is accurate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can greatly improve production efficiency and reduce maintenance costs.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Bad?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Does not scale well….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Time consuming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PCB Packaging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Picture 4" descr=""/>
          <p:cNvPicPr/>
          <p:nvPr/>
        </p:nvPicPr>
        <p:blipFill>
          <a:blip r:embed="rId1"/>
          <a:stretch/>
        </p:blipFill>
        <p:spPr>
          <a:xfrm>
            <a:off x="1706040" y="1690560"/>
            <a:ext cx="9451440" cy="450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838080" y="310320"/>
            <a:ext cx="10515240" cy="74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Modern IC testing?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677880" y="1253160"/>
            <a:ext cx="10515240" cy="529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Continuous miniaturization of IC’s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In-circuit testing by bed-of-nails probing technique for isolating components is no longer an easy solution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Testing complex components and multicore chips is not possible by off-chip test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 to access various components and/or cores.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 to be able to isolate them from each other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without a significant increase in the cost of 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JTAG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JTAG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Joint test action group (1985)....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Group of designers, manufactures, and test engineers established a set of specifications for testing board by  shifting in serial test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IEEE std.1149.1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Also known as boundary scan.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Boundary scan standard eliminates the need for probing a component’s pins with a physical probe.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Improves controllability and observability within a PCB or a chip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233680" y="18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JTAG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337320" y="1253160"/>
            <a:ext cx="48963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Uses a chain of scan flip-flops to shift test data into the inputs of a core logic being tested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Uses the same mechanism to move test response 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2" name="Picture 4" descr=""/>
          <p:cNvPicPr/>
          <p:nvPr/>
        </p:nvPicPr>
        <p:blipFill>
          <a:blip r:embed="rId1"/>
          <a:stretch/>
        </p:blipFill>
        <p:spPr>
          <a:xfrm>
            <a:off x="5486400" y="1253160"/>
            <a:ext cx="6553080" cy="53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0" y="36000"/>
            <a:ext cx="6368400" cy="878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4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Boundary Scan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4" name="Picture 4" descr=""/>
          <p:cNvPicPr/>
          <p:nvPr/>
        </p:nvPicPr>
        <p:blipFill>
          <a:blip r:embed="rId1"/>
          <a:stretch/>
        </p:blipFill>
        <p:spPr>
          <a:xfrm>
            <a:off x="5983560" y="274320"/>
            <a:ext cx="6063480" cy="6583320"/>
          </a:xfrm>
          <a:prstGeom prst="rect">
            <a:avLst/>
          </a:prstGeom>
          <a:ln>
            <a:noFill/>
          </a:ln>
        </p:spPr>
      </p:pic>
      <p:sp>
        <p:nvSpPr>
          <p:cNvPr id="485" name="TextShape 2"/>
          <p:cNvSpPr txBox="1"/>
          <p:nvPr/>
        </p:nvSpPr>
        <p:spPr>
          <a:xfrm>
            <a:off x="465480" y="1751760"/>
            <a:ext cx="48963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Access Port (TAP):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Controllers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Registers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Decoders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ATPG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Test vectors are generated for post manufacturing test of a digital system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Complexity of digital systems means, automatic methods are used for generation of test pattern.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Complete functional test is impractical.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Designer generated functional patterns typically provide only 70-75% SA coverage.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ATPG supplements to get coverage to &gt;98%.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instructions define the operation of the standard in test mode.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 instruction register of at least 2 bits holds the instructions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mandatory part of this standard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instructions are shifted in serially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Two main States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Shift/Capture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70578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Shift flip-flop takes serial instruction bits from its Sin, Parallel inputs from DIN.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0" name="Picture 4" descr=""/>
          <p:cNvPicPr/>
          <p:nvPr/>
        </p:nvPicPr>
        <p:blipFill>
          <a:blip r:embed="rId1"/>
          <a:stretch/>
        </p:blipFill>
        <p:spPr>
          <a:xfrm>
            <a:off x="2044080" y="3313440"/>
            <a:ext cx="9617760" cy="29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838080" y="1825560"/>
            <a:ext cx="108561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When ShiftIR is 1, serial instruction bits from the previous cell’s Sout or TDI are shifted into this flip-flop.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3" name="Picture 4" descr=""/>
          <p:cNvPicPr/>
          <p:nvPr/>
        </p:nvPicPr>
        <p:blipFill>
          <a:blip r:embed="rId1"/>
          <a:stretch/>
        </p:blipFill>
        <p:spPr>
          <a:xfrm>
            <a:off x="1564200" y="3245400"/>
            <a:ext cx="9403920" cy="293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Register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7438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After completion of capture, rising edge of UpdateIR causes data available on the outputs of the first flip-flops to be loaded into the instruction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Picture 4" descr=""/>
          <p:cNvPicPr/>
          <p:nvPr/>
        </p:nvPicPr>
        <p:blipFill>
          <a:blip r:embed="rId1"/>
          <a:stretch/>
        </p:blipFill>
        <p:spPr>
          <a:xfrm>
            <a:off x="1207440" y="3429000"/>
            <a:ext cx="9776880" cy="30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838080" y="81000"/>
            <a:ext cx="10515240" cy="73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Registers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421200" y="954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Instruction loaded in the instruction register causes one of the data registers to go between TDI and TDO serial input and serial output.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Any register that can logically be placed in the TDI, TDO serial path is referred to as a data register.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9" name="Picture 4" descr=""/>
          <p:cNvPicPr/>
          <p:nvPr/>
        </p:nvPicPr>
        <p:blipFill>
          <a:blip r:embed="rId1"/>
          <a:stretch/>
        </p:blipFill>
        <p:spPr>
          <a:xfrm>
            <a:off x="1873800" y="3049560"/>
            <a:ext cx="7278120" cy="36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81000"/>
            <a:ext cx="10515240" cy="73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Registers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421200" y="954360"/>
            <a:ext cx="10515240" cy="538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Bypass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Used to bypass a core from scan chain so that serially shifted data can reach the target core quicker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Device identification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32-bit register, contains identification code for the core logic that it is a part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Boundary scan 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Placed on the boundary of the core logic that is being tested.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register cells go between external pins (interconnects) and ports of the core logic.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User-defined registers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Custom user-defined registers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Must logically be placed between TDI and TDO ports for shift path consistency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TAP Controller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All boundary scan operations are controlled by a simple controller that has sixteen states.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Section 8.2.3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Controller uses TCLK for the clock, TMS for its input, and, if used, TRST for resetting it.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Two starting states, seven data register control states, and seven instruction register control states.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Combinational circuit: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Takes the existing instruction in the instruction register and signals from the TAP controller as inputs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Issues signals to the appropriate data register.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597600" y="48240"/>
            <a:ext cx="10515240" cy="774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JTAG TEST SUITE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7" name="Picture 4" descr=""/>
          <p:cNvPicPr/>
          <p:nvPr/>
        </p:nvPicPr>
        <p:blipFill>
          <a:blip r:embed="rId1"/>
          <a:stretch/>
        </p:blipFill>
        <p:spPr>
          <a:xfrm>
            <a:off x="1237680" y="1009080"/>
            <a:ext cx="8782200" cy="58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0"/>
            <a:ext cx="10515240" cy="52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597600" y="895320"/>
            <a:ext cx="10515240" cy="531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1: Resetting.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TAP controller starts in Test_Logic_Reset state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TMS will be kept high for five consecutive clock pulses.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2: First Data Set.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Before the actual Intest instruction is performed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scan chain must be initialized with the first test vector.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3: Loading Intest and Bypass.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After first test vector is in the boundary scan register.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Intest and Bypass instructions loaded in cores 1 and 2, for performing Intest on core 1 for the rest of input test vectors.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TMS, core 1 is put into Shift_IR state.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ATPG (Purpose)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Generate test patterns.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Find redundant circuit logic.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Prove one implementation matches another (Equivalency).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0"/>
            <a:ext cx="10515240" cy="52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597600" y="895320"/>
            <a:ext cx="10515240" cy="531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4: Let Core Respond to Test.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Now that test data are available at the ports of core 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Let core to react to the test data and generate its corresponding response.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Run_Test_Idle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5: Capture Response.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After the DUT has been given enough time to prepare its test response.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 from Run_Test_Idle state to Capture_DR and then Issue Ready.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6: Next Data Shift-In and Previous Response Shift-Out.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 out the captured response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0"/>
            <a:ext cx="10515240" cy="524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2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Testing 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597600" y="895320"/>
            <a:ext cx="10515240" cy="531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7: Response Ready &amp; Check for Last Test.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 to Update_DR state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issues lastData if data that were shifted in were the last test data.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8: Let Core Respond to Last Test.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This step is similar to Step 4, and after it is completed, it goes to Step 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9: Last Response Shift-Out.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Shift out response.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Step 10: Last Response and Reset.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 to the Test_Logic_ Reset state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announce completion of Intest.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1207080" y="16200"/>
            <a:ext cx="10515240" cy="64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IO State Machine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5" name="Picture 4" descr=""/>
          <p:cNvPicPr/>
          <p:nvPr/>
        </p:nvPicPr>
        <p:blipFill>
          <a:blip r:embed="rId1"/>
          <a:stretch/>
        </p:blipFill>
        <p:spPr>
          <a:xfrm>
            <a:off x="2422440" y="756360"/>
            <a:ext cx="6869880" cy="605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BIST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Copyright 2001, Agrawal &amp; Bushnell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B5203F-37D5-4A4E-96C2-2F3DF45945F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62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D-Algorithm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(Roth </a:t>
            </a:r>
            <a:r>
              <a:rPr b="0" i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et al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., 1967, D-alg II)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4"/>
          <p:cNvSpPr txBox="1"/>
          <p:nvPr/>
        </p:nvSpPr>
        <p:spPr>
          <a:xfrm>
            <a:off x="2209680" y="1752480"/>
            <a:ext cx="8091000" cy="4492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Use D-algebra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Activate fault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Place a D or D at fault site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Do justification, forward implication and consistency check for all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Repeatedly propagate D-chain toward POs through a gate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Do justification, forward implication and consistency check for all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Backtrack 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A conflict occurs,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D-frontier becomes a null 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Stop when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D or D at a PO, i.e., test found,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If search exhausted without a test, then no test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Line 5"/>
          <p:cNvSpPr/>
          <p:nvPr/>
        </p:nvSpPr>
        <p:spPr>
          <a:xfrm>
            <a:off x="5055840" y="2501640"/>
            <a:ext cx="1429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5" name="Line 6"/>
          <p:cNvSpPr/>
          <p:nvPr/>
        </p:nvSpPr>
        <p:spPr>
          <a:xfrm>
            <a:off x="4176360" y="5391000"/>
            <a:ext cx="174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Sequential ATPG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Almost all practical digital systems are sequential circuits.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Their testing is more complex than that of combinational circuits, due to two reasons: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Internal memory states.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27432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State not known at the beginning of test.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27432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test must initialize the circuit to a known state.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Long test sequences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Sequences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test for a fault in a sequential circuit essentially consists of three parts: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Initialization of the internal memory.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Combinational test to activate the fault and bring its effect to the boundary of the combinational logic.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IIf the fault is in the memory elements, observation of the faulty state in one of the primary outputs.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Thus, the test for a fault may be a sequence of several vectors that must be applied in the specified order.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Test Vector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448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Vector: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 input vector that creates different outputs for faulty and good circuits.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Test generation is finding such input vectors.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Controllability and Observability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Controllability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 measure of difficulty of setting a circuit line to a certain value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Primary circuit inputs are the most controllable.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Observability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 measure of difficulty of observing the value change of a line on a primary output.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Primary circuit outputs are the most observable.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ATGP Steps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Fault Activation: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Establishes a signal value at the fault model site that is opposite of the value produced by the fault model.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Fault Propagation: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Moves the resulting signal value, or fault effect, forward by sensitizing a path from the fault site to a primary output.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Application>LibreOffice/6.4.7.2$Linux_X86_64 LibreOffice_project/40$Build-2</Application>
  <Words>5925</Words>
  <Paragraphs>859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2023-03-01T00:00:36Z</dcterms:created>
  <dc:creator>Idris Somoye</dc:creator>
  <dc:description/>
  <dc:language>en-US</dc:language>
  <cp:lastModifiedBy/>
  <dcterms:modified xsi:type="dcterms:W3CDTF">2023-11-02T15:43:33Z</dcterms:modified>
  <cp:revision>4</cp:revision>
  <dc:subject/>
  <dc:title>EEGR 417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3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159</vt:i4>
  </property>
</Properties>
</file>