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_rels/slide18.xml.rels" ContentType="application/vnd.openxmlformats-package.relationships+xml"/>
  <Override PartName="/ppt/slides/_rels/slide12.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a:t>
            </a:r>
            <a:r>
              <a:rPr b="0" lang="en-US" sz="6000" spc="-1" strike="noStrike">
                <a:solidFill>
                  <a:srgbClr val="000000"/>
                </a:solidFill>
                <a:latin typeface="Calibri Light"/>
              </a:rPr>
              <a:t>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C6366F15-4C94-4913-9E8F-B3FEF40E91CC}" type="datetime">
              <a:rPr b="0" lang="en-US" sz="1200" spc="-1" strike="noStrike">
                <a:solidFill>
                  <a:srgbClr val="8b8b8b"/>
                </a:solidFill>
                <a:latin typeface="Calibri"/>
              </a:rPr>
              <a:t>11/2/23</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5D60AE40-A1F3-4D4F-BA45-CECBD6EDBEBE}"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8D869C75-88DA-4CEF-B0AD-6A75BAD9E00B}" type="datetime">
              <a:rPr b="0" lang="en-US" sz="1200" spc="-1" strike="noStrike">
                <a:solidFill>
                  <a:srgbClr val="8b8b8b"/>
                </a:solidFill>
                <a:latin typeface="Calibri"/>
              </a:rPr>
              <a:t>11/2/23</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B42E07F8-30EE-44B4-95C4-904A90FE4B6C}"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Fault Modeling</a:t>
            </a:r>
            <a:endParaRPr b="0" lang="en-US" sz="4400" spc="-1" strike="noStrike">
              <a:solidFill>
                <a:srgbClr val="000000"/>
              </a:solidFill>
              <a:latin typeface="Calibri"/>
            </a:endParaRPr>
          </a:p>
        </p:txBody>
      </p:sp>
      <p:sp>
        <p:nvSpPr>
          <p:cNvPr id="83"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Segment Outcomes</a:t>
            </a:r>
            <a:endParaRPr b="0" lang="en-US" sz="2800" spc="-1" strike="noStrike">
              <a:solidFill>
                <a:srgbClr val="000000"/>
              </a:solidFill>
              <a:latin typeface="Calibri"/>
            </a:endParaRPr>
          </a:p>
          <a:p>
            <a:pPr lvl="1" marL="685800" indent="-228240">
              <a:lnSpc>
                <a:spcPct val="100000"/>
              </a:lnSpc>
              <a:spcBef>
                <a:spcPts val="499"/>
              </a:spcBef>
              <a:buClr>
                <a:srgbClr val="000000"/>
              </a:buClr>
              <a:buFont typeface="Arial"/>
              <a:buChar char="•"/>
            </a:pPr>
            <a:r>
              <a:rPr b="0" lang="en-US" sz="2400" spc="-1" strike="noStrike">
                <a:solidFill>
                  <a:srgbClr val="000000"/>
                </a:solidFill>
                <a:latin typeface="Calibri"/>
              </a:rPr>
              <a:t>Students will o understand fault simulation and use this process for improving test and testability of their designs during the design phase.</a:t>
            </a:r>
            <a:endParaRPr b="0" lang="en-US" sz="2400" spc="-1" strike="noStrike">
              <a:solidFill>
                <a:srgbClr val="000000"/>
              </a:solidFill>
              <a:latin typeface="Calibri"/>
            </a:endParaRPr>
          </a:p>
          <a:p>
            <a:pPr marL="457200">
              <a:lnSpc>
                <a:spcPct val="100000"/>
              </a:lnSpc>
              <a:spcBef>
                <a:spcPts val="499"/>
              </a:spcBef>
              <a:tabLst>
                <a:tab algn="l" pos="0"/>
              </a:tabLst>
            </a:pPr>
            <a:endParaRPr b="0" lang="en-US" sz="2400" spc="-1" strike="noStrike">
              <a:solidFill>
                <a:srgbClr val="000000"/>
              </a:solidFill>
              <a:latin typeface="Calibri"/>
            </a:endParaRPr>
          </a:p>
          <a:p>
            <a:pPr lvl="1" marL="685800" indent="-228240">
              <a:lnSpc>
                <a:spcPct val="100000"/>
              </a:lnSpc>
              <a:spcBef>
                <a:spcPts val="499"/>
              </a:spcBef>
              <a:buClr>
                <a:srgbClr val="000000"/>
              </a:buClr>
              <a:buFont typeface="Arial"/>
              <a:buChar char="•"/>
              <a:tabLst>
                <a:tab algn="l" pos="0"/>
              </a:tabLst>
            </a:pPr>
            <a:r>
              <a:rPr b="0" lang="en-US" sz="2400" spc="-1" strike="noStrike">
                <a:solidFill>
                  <a:srgbClr val="000000"/>
                </a:solidFill>
                <a:latin typeface="Calibri"/>
              </a:rPr>
              <a:t>Students will learn to use  fault simulation for test data generation, test set evaluation, circuit testability evaluation, providing information for testers, finding faults in a circuit, diagnostics, and many other applications.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Fault Activation</a:t>
            </a:r>
            <a:endParaRPr b="0" lang="en-US" sz="4400" spc="-1" strike="noStrike">
              <a:solidFill>
                <a:srgbClr val="000000"/>
              </a:solidFill>
              <a:latin typeface="Calibri"/>
            </a:endParaRPr>
          </a:p>
        </p:txBody>
      </p:sp>
      <p:sp>
        <p:nvSpPr>
          <p:cNvPr id="101" name="TextShape 2"/>
          <p:cNvSpPr txBox="1"/>
          <p:nvPr/>
        </p:nvSpPr>
        <p:spPr>
          <a:xfrm>
            <a:off x="838080" y="1825560"/>
            <a:ext cx="10515240" cy="4350960"/>
          </a:xfrm>
          <a:prstGeom prst="rect">
            <a:avLst/>
          </a:prstGeom>
          <a:noFill/>
          <a:ln>
            <a:noFill/>
          </a:ln>
        </p:spPr>
        <p:txBody>
          <a:bodyPr>
            <a:noAutofit/>
          </a:bodyPr>
          <a:p>
            <a:pPr>
              <a:lnSpc>
                <a:spcPct val="90000"/>
              </a:lnSpc>
              <a:spcBef>
                <a:spcPts val="1001"/>
              </a:spcBef>
              <a:tabLst>
                <a:tab algn="l" pos="0"/>
              </a:tabLst>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Fault is activated if the line value reaching the fault is different from its faulty value.</a:t>
            </a:r>
            <a:endParaRPr b="0" lang="en-US" sz="2800" spc="-1" strike="noStrike">
              <a:solidFill>
                <a:srgbClr val="000000"/>
              </a:solidFill>
              <a:latin typeface="Calibri"/>
            </a:endParaRPr>
          </a:p>
        </p:txBody>
      </p:sp>
      <p:pic>
        <p:nvPicPr>
          <p:cNvPr id="102" name="Picture 4" descr=""/>
          <p:cNvPicPr/>
          <p:nvPr/>
        </p:nvPicPr>
        <p:blipFill>
          <a:blip r:embed="rId1"/>
          <a:stretch/>
        </p:blipFill>
        <p:spPr>
          <a:xfrm>
            <a:off x="838080" y="3975120"/>
            <a:ext cx="10966320" cy="288252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Fault Activation</a:t>
            </a:r>
            <a:endParaRPr b="0" lang="en-US" sz="4400" spc="-1" strike="noStrike">
              <a:solidFill>
                <a:srgbClr val="000000"/>
              </a:solidFill>
              <a:latin typeface="Calibri"/>
            </a:endParaRPr>
          </a:p>
        </p:txBody>
      </p:sp>
      <p:sp>
        <p:nvSpPr>
          <p:cNvPr id="104" name="TextShape 2"/>
          <p:cNvSpPr txBox="1"/>
          <p:nvPr/>
        </p:nvSpPr>
        <p:spPr>
          <a:xfrm>
            <a:off x="838080" y="1825560"/>
            <a:ext cx="10515240" cy="4350960"/>
          </a:xfrm>
          <a:prstGeom prst="rect">
            <a:avLst/>
          </a:prstGeom>
          <a:noFill/>
          <a:ln>
            <a:noFill/>
          </a:ln>
        </p:spPr>
        <p:txBody>
          <a:bodyPr>
            <a:noAutofit/>
          </a:bodyPr>
          <a:p>
            <a:pPr>
              <a:lnSpc>
                <a:spcPct val="90000"/>
              </a:lnSpc>
              <a:spcBef>
                <a:spcPts val="1001"/>
              </a:spcBef>
              <a:tabLst>
                <a:tab algn="l" pos="0"/>
              </a:tabLst>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A “0” on a line with SA1 fault activates it</a:t>
            </a:r>
            <a:endParaRPr b="0" lang="en-US" sz="2800" spc="-1" strike="noStrike">
              <a:solidFill>
                <a:srgbClr val="000000"/>
              </a:solidFill>
              <a:latin typeface="Calibri"/>
            </a:endParaRPr>
          </a:p>
        </p:txBody>
      </p:sp>
      <p:pic>
        <p:nvPicPr>
          <p:cNvPr id="105" name="Picture 4" descr=""/>
          <p:cNvPicPr/>
          <p:nvPr/>
        </p:nvPicPr>
        <p:blipFill>
          <a:blip r:embed="rId1"/>
          <a:stretch/>
        </p:blipFill>
        <p:spPr>
          <a:xfrm>
            <a:off x="838080" y="3975120"/>
            <a:ext cx="10966320" cy="288252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Fault Activation</a:t>
            </a:r>
            <a:endParaRPr b="0" lang="en-US" sz="4400" spc="-1" strike="noStrike">
              <a:solidFill>
                <a:srgbClr val="000000"/>
              </a:solidFill>
              <a:latin typeface="Calibri"/>
            </a:endParaRPr>
          </a:p>
        </p:txBody>
      </p:sp>
      <p:sp>
        <p:nvSpPr>
          <p:cNvPr id="107" name="TextShape 2"/>
          <p:cNvSpPr txBox="1"/>
          <p:nvPr/>
        </p:nvSpPr>
        <p:spPr>
          <a:xfrm>
            <a:off x="838080" y="1825560"/>
            <a:ext cx="10515240" cy="4350960"/>
          </a:xfrm>
          <a:prstGeom prst="rect">
            <a:avLst/>
          </a:prstGeom>
          <a:noFill/>
          <a:ln>
            <a:noFill/>
          </a:ln>
        </p:spPr>
        <p:txBody>
          <a:bodyPr>
            <a:noAutofit/>
          </a:bodyPr>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A “1” on both inputs activates a SA0 fault.</a:t>
            </a:r>
            <a:endParaRPr b="0" lang="en-US" sz="2800" spc="-1" strike="noStrike">
              <a:solidFill>
                <a:srgbClr val="000000"/>
              </a:solidFill>
              <a:latin typeface="Calibri"/>
            </a:endParaRPr>
          </a:p>
        </p:txBody>
      </p:sp>
      <p:pic>
        <p:nvPicPr>
          <p:cNvPr id="108" name="Picture 4" descr=""/>
          <p:cNvPicPr/>
          <p:nvPr/>
        </p:nvPicPr>
        <p:blipFill>
          <a:blip r:embed="rId1"/>
          <a:stretch/>
        </p:blipFill>
        <p:spPr>
          <a:xfrm>
            <a:off x="838080" y="3975120"/>
            <a:ext cx="10966320" cy="288252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Fault Coverage</a:t>
            </a:r>
            <a:endParaRPr b="0" lang="en-US" sz="4400" spc="-1" strike="noStrike">
              <a:solidFill>
                <a:srgbClr val="000000"/>
              </a:solidFill>
              <a:latin typeface="Calibri"/>
            </a:endParaRPr>
          </a:p>
        </p:txBody>
      </p:sp>
      <p:sp>
        <p:nvSpPr>
          <p:cNvPr id="110" name="TextShape 2"/>
          <p:cNvSpPr txBox="1"/>
          <p:nvPr/>
        </p:nvSpPr>
        <p:spPr>
          <a:xfrm>
            <a:off x="838080" y="1825560"/>
            <a:ext cx="7293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Fault coverage (or test coverage) is the ratio of detected faults over total faults in a circuit.</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Fault simulation is used as a stand-alone program to calculate fault coverage to measure how good the test set is.</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Fault Coverage Procedure</a:t>
            </a:r>
            <a:endParaRPr b="0" lang="en-US" sz="4400" spc="-1" strike="noStrike">
              <a:solidFill>
                <a:srgbClr val="000000"/>
              </a:solidFill>
              <a:latin typeface="Calibri"/>
            </a:endParaRPr>
          </a:p>
        </p:txBody>
      </p:sp>
      <p:sp>
        <p:nvSpPr>
          <p:cNvPr id="112"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Start with a given test set and a fault list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Assume a good circuit model and a faultable model are instantiated and being compared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Procedure consists of two nested loops</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Fault Coverage Procedure</a:t>
            </a:r>
            <a:endParaRPr b="0" lang="en-US" sz="4400" spc="-1" strike="noStrike">
              <a:solidFill>
                <a:srgbClr val="000000"/>
              </a:solidFill>
              <a:latin typeface="Calibri"/>
            </a:endParaRPr>
          </a:p>
        </p:txBody>
      </p:sp>
      <p:sp>
        <p:nvSpPr>
          <p:cNvPr id="114" name="TextShape 2"/>
          <p:cNvSpPr txBox="1"/>
          <p:nvPr/>
        </p:nvSpPr>
        <p:spPr>
          <a:xfrm>
            <a:off x="838080" y="1825560"/>
            <a:ext cx="61214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procedure consists of two nested loops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outer loop considers every fault in the fault list</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inner loop applies tests in the test set to the faulty circuit until one detects the fault</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Fault Coverage Procedure</a:t>
            </a:r>
            <a:endParaRPr b="0" lang="en-US" sz="4400" spc="-1" strike="noStrike">
              <a:solidFill>
                <a:srgbClr val="000000"/>
              </a:solidFill>
              <a:latin typeface="Calibri"/>
            </a:endParaRPr>
          </a:p>
        </p:txBody>
      </p:sp>
      <p:sp>
        <p:nvSpPr>
          <p:cNvPr id="116" name="TextShape 2"/>
          <p:cNvSpPr txBox="1"/>
          <p:nvPr/>
        </p:nvSpPr>
        <p:spPr>
          <a:xfrm>
            <a:off x="838080" y="1825560"/>
            <a:ext cx="6121440" cy="4350960"/>
          </a:xfrm>
          <a:prstGeom prst="rect">
            <a:avLst/>
          </a:prstGeom>
          <a:noFill/>
          <a:ln>
            <a:noFill/>
          </a:ln>
        </p:spPr>
        <p:txBody>
          <a:bodyPr>
            <a:noAutofit/>
          </a:bodyPr>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pic>
        <p:nvPicPr>
          <p:cNvPr id="117" name="Picture 6" descr=""/>
          <p:cNvPicPr/>
          <p:nvPr/>
        </p:nvPicPr>
        <p:blipFill>
          <a:blip r:embed="rId1"/>
          <a:stretch/>
        </p:blipFill>
        <p:spPr>
          <a:xfrm>
            <a:off x="2272680" y="1690560"/>
            <a:ext cx="6691680" cy="421272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Sequential Circuit Fault Coverage</a:t>
            </a:r>
            <a:endParaRPr b="0" lang="en-US" sz="4400" spc="-1" strike="noStrike">
              <a:solidFill>
                <a:srgbClr val="000000"/>
              </a:solidFill>
              <a:latin typeface="Calibri"/>
            </a:endParaRPr>
          </a:p>
        </p:txBody>
      </p:sp>
      <p:sp>
        <p:nvSpPr>
          <p:cNvPr id="119" name="TextShape 2"/>
          <p:cNvSpPr txBox="1"/>
          <p:nvPr/>
        </p:nvSpPr>
        <p:spPr>
          <a:xfrm>
            <a:off x="838080" y="1825560"/>
            <a:ext cx="8136720" cy="4350960"/>
          </a:xfrm>
          <a:prstGeom prst="rect">
            <a:avLst/>
          </a:prstGeom>
          <a:noFill/>
          <a:ln>
            <a:noFill/>
          </a:ln>
        </p:spPr>
        <p:txBody>
          <a:bodyPr>
            <a:noAutofit/>
          </a:bodyPr>
          <a:p>
            <a:pPr marL="228600" indent="-228240">
              <a:lnSpc>
                <a:spcPct val="90000"/>
              </a:lnSpc>
              <a:spcBef>
                <a:spcPts val="1001"/>
              </a:spcBef>
              <a:spcAft>
                <a:spcPts val="1199"/>
              </a:spcAft>
              <a:buClr>
                <a:srgbClr val="000000"/>
              </a:buClr>
              <a:buFont typeface="Arial"/>
              <a:buChar char="•"/>
            </a:pPr>
            <a:r>
              <a:rPr b="0" lang="en-US" sz="2800" spc="-1" strike="noStrike">
                <a:solidFill>
                  <a:srgbClr val="000000"/>
                </a:solidFill>
                <a:latin typeface="Calibri"/>
              </a:rPr>
              <a:t>Different from combination fault coverage.</a:t>
            </a:r>
            <a:endParaRPr b="0" lang="en-US" sz="2800" spc="-1" strike="noStrike">
              <a:solidFill>
                <a:srgbClr val="000000"/>
              </a:solidFill>
              <a:latin typeface="Calibri"/>
            </a:endParaRPr>
          </a:p>
          <a:p>
            <a:pPr lvl="1" marL="685800" indent="-228240">
              <a:lnSpc>
                <a:spcPct val="90000"/>
              </a:lnSpc>
              <a:spcBef>
                <a:spcPts val="499"/>
              </a:spcBef>
              <a:spcAft>
                <a:spcPts val="1199"/>
              </a:spcAft>
              <a:buClr>
                <a:srgbClr val="000000"/>
              </a:buClr>
              <a:buFont typeface="Arial"/>
              <a:buChar char="•"/>
            </a:pPr>
            <a:r>
              <a:rPr b="0" lang="en-US" sz="2400" spc="-1" strike="noStrike">
                <a:solidFill>
                  <a:srgbClr val="000000"/>
                </a:solidFill>
                <a:latin typeface="Calibri"/>
              </a:rPr>
              <a:t>Application of reset after injection of each fault</a:t>
            </a:r>
            <a:endParaRPr b="0" lang="en-US" sz="2400" spc="-1" strike="noStrike">
              <a:solidFill>
                <a:srgbClr val="000000"/>
              </a:solidFill>
              <a:latin typeface="Calibri"/>
            </a:endParaRPr>
          </a:p>
          <a:p>
            <a:pPr lvl="1" marL="685800" indent="-228240">
              <a:lnSpc>
                <a:spcPct val="90000"/>
              </a:lnSpc>
              <a:spcBef>
                <a:spcPts val="499"/>
              </a:spcBef>
              <a:spcAft>
                <a:spcPts val="1199"/>
              </a:spcAft>
              <a:buClr>
                <a:srgbClr val="000000"/>
              </a:buClr>
              <a:buFont typeface="Arial"/>
              <a:buChar char="•"/>
            </a:pPr>
            <a:r>
              <a:rPr b="0" lang="en-US" sz="2400" spc="-1" strike="noStrike">
                <a:solidFill>
                  <a:srgbClr val="000000"/>
                </a:solidFill>
                <a:latin typeface="Calibri"/>
              </a:rPr>
              <a:t>application of clock after assigning a test vector to the circuit inputs.</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Test Refinement</a:t>
            </a:r>
            <a:endParaRPr b="0" lang="en-US" sz="4400" spc="-1" strike="noStrike">
              <a:solidFill>
                <a:srgbClr val="000000"/>
              </a:solidFill>
              <a:latin typeface="Calibri"/>
            </a:endParaRPr>
          </a:p>
        </p:txBody>
      </p:sp>
      <p:sp>
        <p:nvSpPr>
          <p:cNvPr id="121"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Test efficiency is the number of faults covered by a test vector.</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Test Refinement</a:t>
            </a:r>
            <a:endParaRPr b="0" lang="en-US" sz="4400" spc="-1" strike="noStrike">
              <a:solidFill>
                <a:srgbClr val="000000"/>
              </a:solidFill>
              <a:latin typeface="Calibri"/>
            </a:endParaRPr>
          </a:p>
        </p:txBody>
      </p:sp>
      <p:sp>
        <p:nvSpPr>
          <p:cNvPr id="123" name="TextShape 2"/>
          <p:cNvSpPr txBox="1"/>
          <p:nvPr/>
        </p:nvSpPr>
        <p:spPr>
          <a:xfrm>
            <a:off x="838080" y="1825560"/>
            <a:ext cx="6805080" cy="4350960"/>
          </a:xfrm>
          <a:prstGeom prst="rect">
            <a:avLst/>
          </a:prstGeom>
          <a:noFill/>
          <a:ln>
            <a:noFill/>
          </a:ln>
        </p:spPr>
        <p:txBody>
          <a:bodyPr>
            <a:noAutofit/>
          </a:bodyPr>
          <a:p>
            <a:pPr marL="228600" indent="-228240">
              <a:lnSpc>
                <a:spcPct val="90000"/>
              </a:lnSpc>
              <a:spcBef>
                <a:spcPts val="1001"/>
              </a:spcBef>
              <a:spcAft>
                <a:spcPts val="1199"/>
              </a:spcAft>
              <a:buClr>
                <a:srgbClr val="000000"/>
              </a:buClr>
              <a:buFont typeface="Arial"/>
              <a:buChar char="•"/>
            </a:pPr>
            <a:r>
              <a:rPr b="0" lang="en-US" sz="2800" spc="-1" strike="noStrike">
                <a:solidFill>
                  <a:srgbClr val="000000"/>
                </a:solidFill>
                <a:latin typeface="Calibri"/>
              </a:rPr>
              <a:t>Fault simulation can be used to:</a:t>
            </a:r>
            <a:endParaRPr b="0" lang="en-US" sz="2800" spc="-1" strike="noStrike">
              <a:solidFill>
                <a:srgbClr val="000000"/>
              </a:solidFill>
              <a:latin typeface="Calibri"/>
            </a:endParaRPr>
          </a:p>
          <a:p>
            <a:pPr lvl="1" marL="685800" indent="-228240">
              <a:lnSpc>
                <a:spcPct val="90000"/>
              </a:lnSpc>
              <a:spcBef>
                <a:spcPts val="499"/>
              </a:spcBef>
              <a:spcAft>
                <a:spcPts val="1199"/>
              </a:spcAft>
              <a:buClr>
                <a:srgbClr val="000000"/>
              </a:buClr>
              <a:buFont typeface="Arial"/>
              <a:buChar char="•"/>
            </a:pPr>
            <a:r>
              <a:rPr b="0" lang="en-US" sz="2400" spc="-1" strike="noStrike">
                <a:solidFill>
                  <a:srgbClr val="000000"/>
                </a:solidFill>
                <a:latin typeface="Calibri"/>
              </a:rPr>
              <a:t>identify test vectors that are low in efficiency</a:t>
            </a:r>
            <a:endParaRPr b="0" lang="en-US" sz="2400" spc="-1" strike="noStrike">
              <a:solidFill>
                <a:srgbClr val="000000"/>
              </a:solidFill>
              <a:latin typeface="Calibri"/>
            </a:endParaRPr>
          </a:p>
          <a:p>
            <a:pPr lvl="1" marL="685800" indent="-228240">
              <a:lnSpc>
                <a:spcPct val="90000"/>
              </a:lnSpc>
              <a:spcBef>
                <a:spcPts val="499"/>
              </a:spcBef>
              <a:spcAft>
                <a:spcPts val="1199"/>
              </a:spcAft>
              <a:buClr>
                <a:srgbClr val="000000"/>
              </a:buClr>
              <a:buFont typeface="Arial"/>
              <a:buChar char="•"/>
            </a:pPr>
            <a:r>
              <a:rPr b="0" lang="en-US" sz="2400" spc="-1" strike="noStrike">
                <a:solidFill>
                  <a:srgbClr val="000000"/>
                </a:solidFill>
                <a:latin typeface="Calibri"/>
              </a:rPr>
              <a:t>Identify test vectors that detect faults already covered by other test vectors.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Fault Model</a:t>
            </a:r>
            <a:endParaRPr b="0" lang="en-US" sz="4400" spc="-1" strike="noStrike">
              <a:solidFill>
                <a:srgbClr val="000000"/>
              </a:solidFill>
              <a:latin typeface="Calibri"/>
            </a:endParaRPr>
          </a:p>
        </p:txBody>
      </p:sp>
      <p:sp>
        <p:nvSpPr>
          <p:cNvPr id="85" name="TextShape 2"/>
          <p:cNvSpPr txBox="1"/>
          <p:nvPr/>
        </p:nvSpPr>
        <p:spPr>
          <a:xfrm>
            <a:off x="838080" y="1825560"/>
            <a:ext cx="8101080" cy="4350960"/>
          </a:xfrm>
          <a:prstGeom prst="rect">
            <a:avLst/>
          </a:prstGeom>
          <a:noFill/>
          <a:ln>
            <a:noFill/>
          </a:ln>
        </p:spPr>
        <p:txBody>
          <a:bodyPr>
            <a:noAutofit/>
          </a:bodyPr>
          <a:p>
            <a:pPr>
              <a:lnSpc>
                <a:spcPct val="90000"/>
              </a:lnSpc>
              <a:spcBef>
                <a:spcPts val="1001"/>
              </a:spcBef>
              <a:spcAft>
                <a:spcPts val="1199"/>
              </a:spcAft>
              <a:tabLst>
                <a:tab algn="l" pos="0"/>
              </a:tabLst>
            </a:pPr>
            <a:endParaRPr b="0" lang="en-US" sz="2800" spc="-1" strike="noStrike">
              <a:solidFill>
                <a:srgbClr val="000000"/>
              </a:solidFill>
              <a:latin typeface="Calibri"/>
            </a:endParaRPr>
          </a:p>
          <a:p>
            <a:pPr marL="228600" indent="-228240">
              <a:lnSpc>
                <a:spcPct val="90000"/>
              </a:lnSpc>
              <a:spcBef>
                <a:spcPts val="1001"/>
              </a:spcBef>
              <a:spcAft>
                <a:spcPts val="1199"/>
              </a:spcAft>
              <a:buClr>
                <a:srgbClr val="000000"/>
              </a:buClr>
              <a:buFont typeface="Arial"/>
              <a:buChar char="•"/>
              <a:tabLst>
                <a:tab algn="l" pos="0"/>
              </a:tabLst>
            </a:pPr>
            <a:r>
              <a:rPr b="0" lang="en-US" sz="2800" spc="-1" strike="noStrike">
                <a:solidFill>
                  <a:srgbClr val="000000"/>
                </a:solidFill>
                <a:latin typeface="Calibri"/>
              </a:rPr>
              <a:t>Representation of a defect and is used in computer programs for analyzing defects in electronic components.</a:t>
            </a:r>
            <a:endParaRPr b="0" lang="en-US" sz="2800" spc="-1" strike="noStrike">
              <a:solidFill>
                <a:srgbClr val="000000"/>
              </a:solidFill>
              <a:latin typeface="Calibri"/>
            </a:endParaRPr>
          </a:p>
          <a:p>
            <a:pPr marL="228600" indent="-228240">
              <a:lnSpc>
                <a:spcPct val="90000"/>
              </a:lnSpc>
              <a:spcBef>
                <a:spcPts val="1001"/>
              </a:spcBef>
              <a:spcAft>
                <a:spcPts val="1199"/>
              </a:spcAft>
              <a:buClr>
                <a:srgbClr val="000000"/>
              </a:buClr>
              <a:buFont typeface="Arial"/>
              <a:buChar char="•"/>
              <a:tabLst>
                <a:tab algn="l" pos="0"/>
              </a:tabLst>
            </a:pPr>
            <a:r>
              <a:rPr b="0" lang="en-US" sz="2800" spc="-1" strike="noStrike">
                <a:solidFill>
                  <a:srgbClr val="000000"/>
                </a:solidFill>
                <a:latin typeface="Calibri"/>
              </a:rPr>
              <a:t>The good circuit model (Golden Model), and the Faultable Model are instantiated and a setup for comparing and reporting their responses is proved</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Test Refinement</a:t>
            </a:r>
            <a:endParaRPr b="0" lang="en-US" sz="4400" spc="-1" strike="noStrike">
              <a:solidFill>
                <a:srgbClr val="000000"/>
              </a:solidFill>
              <a:latin typeface="Calibri"/>
            </a:endParaRPr>
          </a:p>
        </p:txBody>
      </p:sp>
      <p:sp>
        <p:nvSpPr>
          <p:cNvPr id="125"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spcAft>
                <a:spcPts val="1199"/>
              </a:spcAft>
              <a:buClr>
                <a:srgbClr val="000000"/>
              </a:buClr>
              <a:buFont typeface="Arial"/>
              <a:buChar char="•"/>
            </a:pPr>
            <a:r>
              <a:rPr b="0" lang="en-US" sz="2800" spc="-1" strike="noStrike">
                <a:solidFill>
                  <a:srgbClr val="000000"/>
                </a:solidFill>
                <a:latin typeface="Calibri"/>
              </a:rPr>
              <a:t>Based on efficiency and coverage:</a:t>
            </a:r>
            <a:endParaRPr b="0" lang="en-US" sz="2800" spc="-1" strike="noStrike">
              <a:solidFill>
                <a:srgbClr val="000000"/>
              </a:solidFill>
              <a:latin typeface="Calibri"/>
            </a:endParaRPr>
          </a:p>
          <a:p>
            <a:pPr lvl="1" marL="685800" indent="-228240">
              <a:lnSpc>
                <a:spcPct val="90000"/>
              </a:lnSpc>
              <a:spcBef>
                <a:spcPts val="499"/>
              </a:spcBef>
              <a:spcAft>
                <a:spcPts val="1199"/>
              </a:spcAft>
              <a:buClr>
                <a:srgbClr val="000000"/>
              </a:buClr>
              <a:buFont typeface="Arial"/>
              <a:buChar char="•"/>
            </a:pPr>
            <a:r>
              <a:rPr b="0" lang="en-US" sz="2400" spc="-1" strike="noStrike">
                <a:solidFill>
                  <a:srgbClr val="000000"/>
                </a:solidFill>
                <a:latin typeface="Calibri"/>
              </a:rPr>
              <a:t>If it is found that there are tests that do not have a significant contribution to the overall fault coverage.</a:t>
            </a:r>
            <a:endParaRPr b="0" lang="en-US" sz="2400" spc="-1" strike="noStrike">
              <a:solidFill>
                <a:srgbClr val="000000"/>
              </a:solidFill>
              <a:latin typeface="Calibri"/>
            </a:endParaRPr>
          </a:p>
          <a:p>
            <a:pPr lvl="1" marL="685800" indent="-228240">
              <a:lnSpc>
                <a:spcPct val="90000"/>
              </a:lnSpc>
              <a:spcBef>
                <a:spcPts val="499"/>
              </a:spcBef>
              <a:spcAft>
                <a:spcPts val="1199"/>
              </a:spcAft>
              <a:buClr>
                <a:srgbClr val="000000"/>
              </a:buClr>
              <a:buFont typeface="Arial"/>
              <a:buChar char="•"/>
            </a:pPr>
            <a:r>
              <a:rPr b="0" lang="en-US" sz="2400" spc="-1" strike="noStrike">
                <a:solidFill>
                  <a:srgbClr val="000000"/>
                </a:solidFill>
                <a:latin typeface="Calibri"/>
              </a:rPr>
              <a:t>Have no contribution at all, they can be removed from the test set. </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Test Refinement</a:t>
            </a:r>
            <a:endParaRPr b="0" lang="en-US" sz="4400" spc="-1" strike="noStrike">
              <a:solidFill>
                <a:srgbClr val="000000"/>
              </a:solidFill>
              <a:latin typeface="Calibri"/>
            </a:endParaRPr>
          </a:p>
        </p:txBody>
      </p:sp>
      <p:sp>
        <p:nvSpPr>
          <p:cNvPr id="127"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Test set can be refined for the fewest number of tests and the highest coverage.</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Random Test Generation</a:t>
            </a:r>
            <a:endParaRPr b="0" lang="en-US" sz="4400" spc="-1" strike="noStrike">
              <a:solidFill>
                <a:srgbClr val="000000"/>
              </a:solidFill>
              <a:latin typeface="Calibri"/>
            </a:endParaRPr>
          </a:p>
        </p:txBody>
      </p:sp>
      <p:sp>
        <p:nvSpPr>
          <p:cNvPr id="129"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spcAft>
                <a:spcPts val="1199"/>
              </a:spcAft>
              <a:buClr>
                <a:srgbClr val="000000"/>
              </a:buClr>
              <a:buFont typeface="Arial"/>
              <a:buChar char="•"/>
            </a:pPr>
            <a:r>
              <a:rPr b="0" lang="en-US" sz="2800" spc="-1" strike="noStrike">
                <a:solidFill>
                  <a:srgbClr val="000000"/>
                </a:solidFill>
                <a:latin typeface="Calibri"/>
              </a:rPr>
              <a:t>Random test generation can be regarded as a complement or a replacement for costly automatic test pattern generation algorithms.</a:t>
            </a:r>
            <a:endParaRPr b="0" lang="en-US" sz="2800" spc="-1" strike="noStrike">
              <a:solidFill>
                <a:srgbClr val="000000"/>
              </a:solidFill>
              <a:latin typeface="Calibri"/>
            </a:endParaRPr>
          </a:p>
          <a:p>
            <a:pPr marL="228600" indent="-228240">
              <a:lnSpc>
                <a:spcPct val="90000"/>
              </a:lnSpc>
              <a:spcBef>
                <a:spcPts val="1001"/>
              </a:spcBef>
              <a:spcAft>
                <a:spcPts val="1199"/>
              </a:spcAft>
              <a:buClr>
                <a:srgbClr val="000000"/>
              </a:buClr>
              <a:buFont typeface="Arial"/>
              <a:buChar char="•"/>
            </a:pPr>
            <a:r>
              <a:rPr b="0" lang="en-US" sz="2800" spc="-1" strike="noStrike">
                <a:solidFill>
                  <a:srgbClr val="000000"/>
                </a:solidFill>
                <a:latin typeface="Calibri"/>
              </a:rPr>
              <a:t>Randomly generated input vector is examined for detection of faults</a:t>
            </a:r>
            <a:endParaRPr b="0" lang="en-US" sz="2800" spc="-1" strike="noStrike">
              <a:solidFill>
                <a:srgbClr val="000000"/>
              </a:solidFill>
              <a:latin typeface="Calibri"/>
            </a:endParaRPr>
          </a:p>
          <a:p>
            <a:pPr lvl="1" marL="685800" indent="-228240">
              <a:lnSpc>
                <a:spcPct val="90000"/>
              </a:lnSpc>
              <a:spcBef>
                <a:spcPts val="499"/>
              </a:spcBef>
              <a:spcAft>
                <a:spcPts val="1199"/>
              </a:spcAft>
              <a:buClr>
                <a:srgbClr val="000000"/>
              </a:buClr>
              <a:buFont typeface="Arial"/>
              <a:buChar char="•"/>
            </a:pPr>
            <a:r>
              <a:rPr b="0" lang="en-US" sz="2400" spc="-1" strike="noStrike">
                <a:solidFill>
                  <a:srgbClr val="000000"/>
                </a:solidFill>
                <a:latin typeface="Calibri"/>
              </a:rPr>
              <a:t>Keep or discard test vector based on whether fault is detected.</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Fault simulation for random tests</a:t>
            </a:r>
            <a:endParaRPr b="0" lang="en-US" sz="4400" spc="-1" strike="noStrike">
              <a:solidFill>
                <a:srgbClr val="000000"/>
              </a:solidFill>
              <a:latin typeface="Calibri"/>
            </a:endParaRPr>
          </a:p>
        </p:txBody>
      </p:sp>
      <p:sp>
        <p:nvSpPr>
          <p:cNvPr id="131" name="TextShape 2"/>
          <p:cNvSpPr txBox="1"/>
          <p:nvPr/>
        </p:nvSpPr>
        <p:spPr>
          <a:xfrm>
            <a:off x="838080" y="1825560"/>
            <a:ext cx="10515240" cy="4350960"/>
          </a:xfrm>
          <a:prstGeom prst="rect">
            <a:avLst/>
          </a:prstGeom>
          <a:noFill/>
          <a:ln>
            <a:noFill/>
          </a:ln>
        </p:spPr>
        <p:txBody>
          <a:bodyPr>
            <a:normAutofit/>
          </a:bodyPr>
          <a:p>
            <a:pPr>
              <a:lnSpc>
                <a:spcPct val="90000"/>
              </a:lnSpc>
              <a:spcBef>
                <a:spcPts val="1001"/>
              </a:spcBef>
              <a:tabLst>
                <a:tab algn="l" pos="0"/>
              </a:tabLst>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Test t is randomly selected and its efficiency in detecting undetected faults is measured by a fault simulation loop.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Fault simulation for random tests</a:t>
            </a:r>
            <a:endParaRPr b="0" lang="en-US" sz="4400" spc="-1" strike="noStrike">
              <a:solidFill>
                <a:srgbClr val="000000"/>
              </a:solidFill>
              <a:latin typeface="Calibri"/>
            </a:endParaRPr>
          </a:p>
        </p:txBody>
      </p:sp>
      <p:sp>
        <p:nvSpPr>
          <p:cNvPr id="133" name="TextShape 2"/>
          <p:cNvSpPr txBox="1"/>
          <p:nvPr/>
        </p:nvSpPr>
        <p:spPr>
          <a:xfrm>
            <a:off x="838080" y="1825560"/>
            <a:ext cx="10515240" cy="4350960"/>
          </a:xfrm>
          <a:prstGeom prst="rect">
            <a:avLst/>
          </a:prstGeom>
          <a:noFill/>
          <a:ln>
            <a:noFill/>
          </a:ln>
        </p:spPr>
        <p:txBody>
          <a:bodyPr>
            <a:normAutofit/>
          </a:bodyPr>
          <a:p>
            <a:pPr>
              <a:lnSpc>
                <a:spcPct val="90000"/>
              </a:lnSpc>
              <a:spcBef>
                <a:spcPts val="1001"/>
              </a:spcBef>
              <a:tabLst>
                <a:tab algn="l" pos="0"/>
              </a:tabLst>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Remaining undetected faults are injected into the circuit-under-test, and a counter is incremented if the random test vector, t, detects the injected fault f.</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Fault simulation for random tests</a:t>
            </a:r>
            <a:endParaRPr b="0" lang="en-US" sz="4400" spc="-1" strike="noStrike">
              <a:solidFill>
                <a:srgbClr val="000000"/>
              </a:solidFill>
              <a:latin typeface="Calibri"/>
            </a:endParaRPr>
          </a:p>
        </p:txBody>
      </p:sp>
      <p:sp>
        <p:nvSpPr>
          <p:cNvPr id="135" name="TextShape 2"/>
          <p:cNvSpPr txBox="1"/>
          <p:nvPr/>
        </p:nvSpPr>
        <p:spPr>
          <a:xfrm>
            <a:off x="838080" y="1825560"/>
            <a:ext cx="10515240" cy="4350960"/>
          </a:xfrm>
          <a:prstGeom prst="rect">
            <a:avLst/>
          </a:prstGeom>
          <a:noFill/>
          <a:ln>
            <a:noFill/>
          </a:ln>
        </p:spPr>
        <p:txBody>
          <a:bodyPr>
            <a:normAutofit/>
          </a:bodyPr>
          <a:p>
            <a:pPr>
              <a:lnSpc>
                <a:spcPct val="90000"/>
              </a:lnSpc>
              <a:spcBef>
                <a:spcPts val="1001"/>
              </a:spcBef>
              <a:tabLst>
                <a:tab algn="l" pos="0"/>
              </a:tabLst>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At the end, the value of this counter is used in deciding on keeping or discarding the test</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Fault simulation for random tests</a:t>
            </a:r>
            <a:endParaRPr b="0" lang="en-US" sz="4400" spc="-1" strike="noStrike">
              <a:solidFill>
                <a:srgbClr val="000000"/>
              </a:solidFill>
              <a:latin typeface="Calibri"/>
            </a:endParaRPr>
          </a:p>
        </p:txBody>
      </p:sp>
      <p:pic>
        <p:nvPicPr>
          <p:cNvPr id="137" name="Content Placeholder 4" descr=""/>
          <p:cNvPicPr/>
          <p:nvPr/>
        </p:nvPicPr>
        <p:blipFill>
          <a:blip r:embed="rId1"/>
          <a:stretch/>
        </p:blipFill>
        <p:spPr>
          <a:xfrm>
            <a:off x="838080" y="2058480"/>
            <a:ext cx="8696520" cy="414936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Fault-oriented Test Generation</a:t>
            </a:r>
            <a:endParaRPr b="0" lang="en-US" sz="4400" spc="-1" strike="noStrike">
              <a:solidFill>
                <a:srgbClr val="000000"/>
              </a:solidFill>
              <a:latin typeface="Calibri"/>
            </a:endParaRPr>
          </a:p>
        </p:txBody>
      </p:sp>
      <p:sp>
        <p:nvSpPr>
          <p:cNvPr id="139"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Fault-oriented test generation is a process that a certain circuit fault is selected, and a test is generated for it.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test generation scheme is a complex process and requires many iterations though the circuit for producing a test vector that detects the targeted fault.</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Fault-oriented Test Generation</a:t>
            </a:r>
            <a:endParaRPr b="0" lang="en-US" sz="4400" spc="-1" strike="noStrike">
              <a:solidFill>
                <a:srgbClr val="000000"/>
              </a:solidFill>
              <a:latin typeface="Calibri"/>
            </a:endParaRPr>
          </a:p>
        </p:txBody>
      </p:sp>
      <p:sp>
        <p:nvSpPr>
          <p:cNvPr id="141"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Once the test is found, identify other faults that are detected by the same test vector.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eliminates the need for repeating the test generation process for faults that are already detected.</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Fault-oriented Test Generation</a:t>
            </a:r>
            <a:endParaRPr b="0" lang="en-US" sz="4400" spc="-1" strike="noStrike">
              <a:solidFill>
                <a:srgbClr val="000000"/>
              </a:solidFill>
              <a:latin typeface="Calibri"/>
            </a:endParaRPr>
          </a:p>
        </p:txBody>
      </p:sp>
      <p:sp>
        <p:nvSpPr>
          <p:cNvPr id="143" name="TextShape 2"/>
          <p:cNvSpPr txBox="1"/>
          <p:nvPr/>
        </p:nvSpPr>
        <p:spPr>
          <a:xfrm>
            <a:off x="838080" y="1825560"/>
            <a:ext cx="10515240" cy="4350960"/>
          </a:xfrm>
          <a:prstGeom prst="rect">
            <a:avLst/>
          </a:prstGeom>
          <a:noFill/>
          <a:ln>
            <a:noFill/>
          </a:ln>
        </p:spPr>
        <p:txBody>
          <a:bodyPr>
            <a:normAutofit/>
          </a:bodyPr>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Identifying faults detected by a test vector, in addition to the fault that was targeted, is done by fault simulation.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fault-oriented test generation program usually includes fault simulation, as part of its process.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Multiple Faults</a:t>
            </a:r>
            <a:endParaRPr b="0" lang="en-US" sz="4400" spc="-1" strike="noStrike">
              <a:solidFill>
                <a:srgbClr val="000000"/>
              </a:solidFill>
              <a:latin typeface="Calibri"/>
            </a:endParaRPr>
          </a:p>
        </p:txBody>
      </p:sp>
      <p:sp>
        <p:nvSpPr>
          <p:cNvPr id="87" name="TextShape 2"/>
          <p:cNvSpPr txBox="1"/>
          <p:nvPr/>
        </p:nvSpPr>
        <p:spPr>
          <a:xfrm>
            <a:off x="838080" y="1825560"/>
            <a:ext cx="5917320" cy="4350960"/>
          </a:xfrm>
          <a:prstGeom prst="rect">
            <a:avLst/>
          </a:prstGeom>
          <a:noFill/>
          <a:ln>
            <a:noFill/>
          </a:ln>
        </p:spPr>
        <p:txBody>
          <a:bodyPr>
            <a:noAutofit/>
          </a:bodyPr>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Any number of faults can happen in a circuit simultaneous in any combination.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Permutations quickly become intractable.</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838080" y="1472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Fault-oriented Test Generation</a:t>
            </a:r>
            <a:endParaRPr b="0" lang="en-US" sz="4400" spc="-1" strike="noStrike">
              <a:solidFill>
                <a:srgbClr val="000000"/>
              </a:solidFill>
              <a:latin typeface="Calibri"/>
            </a:endParaRPr>
          </a:p>
        </p:txBody>
      </p:sp>
      <p:sp>
        <p:nvSpPr>
          <p:cNvPr id="145" name="TextShape 2"/>
          <p:cNvSpPr txBox="1"/>
          <p:nvPr/>
        </p:nvSpPr>
        <p:spPr>
          <a:xfrm>
            <a:off x="838080" y="1472760"/>
            <a:ext cx="10515240" cy="4350960"/>
          </a:xfrm>
          <a:prstGeom prst="rect">
            <a:avLst/>
          </a:prstGeom>
          <a:noFill/>
          <a:ln>
            <a:noFill/>
          </a:ln>
        </p:spPr>
        <p:txBody>
          <a:bodyPr>
            <a:normAutofit/>
          </a:bodyPr>
          <a:p>
            <a:pPr>
              <a:lnSpc>
                <a:spcPct val="90000"/>
              </a:lnSpc>
              <a:spcBef>
                <a:spcPts val="1001"/>
              </a:spcBef>
              <a:tabLst>
                <a:tab algn="l" pos="0"/>
              </a:tabLst>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When test t is generated, it is applied to the circuit input.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Faults that are not detected are injected in the circuit one at a time.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838080" y="1472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Fault-oriented Test Generation</a:t>
            </a:r>
            <a:endParaRPr b="0" lang="en-US" sz="4400" spc="-1" strike="noStrike">
              <a:solidFill>
                <a:srgbClr val="000000"/>
              </a:solidFill>
              <a:latin typeface="Calibri"/>
            </a:endParaRPr>
          </a:p>
        </p:txBody>
      </p:sp>
      <p:sp>
        <p:nvSpPr>
          <p:cNvPr id="147" name="TextShape 2"/>
          <p:cNvSpPr txBox="1"/>
          <p:nvPr/>
        </p:nvSpPr>
        <p:spPr>
          <a:xfrm>
            <a:off x="838080" y="1472760"/>
            <a:ext cx="10515240" cy="4350960"/>
          </a:xfrm>
          <a:prstGeom prst="rect">
            <a:avLst/>
          </a:prstGeom>
          <a:noFill/>
          <a:ln>
            <a:noFill/>
          </a:ln>
        </p:spPr>
        <p:txBody>
          <a:bodyPr>
            <a:normAutofit/>
          </a:bodyPr>
          <a:p>
            <a:pPr>
              <a:lnSpc>
                <a:spcPct val="90000"/>
              </a:lnSpc>
              <a:spcBef>
                <a:spcPts val="1001"/>
              </a:spcBef>
              <a:tabLst>
                <a:tab algn="l" pos="0"/>
              </a:tabLst>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Faults in a faulty circuit that produce a different output than the good circuit output are marked as detected.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Such faults are removed from the list of faults for which test needs to be made.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838080" y="1472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Fault-oriented Test Generation</a:t>
            </a:r>
            <a:endParaRPr b="0" lang="en-US" sz="4400" spc="-1" strike="noStrike">
              <a:solidFill>
                <a:srgbClr val="000000"/>
              </a:solidFill>
              <a:latin typeface="Calibri"/>
            </a:endParaRPr>
          </a:p>
        </p:txBody>
      </p:sp>
      <p:pic>
        <p:nvPicPr>
          <p:cNvPr id="149" name="Picture 4" descr=""/>
          <p:cNvPicPr/>
          <p:nvPr/>
        </p:nvPicPr>
        <p:blipFill>
          <a:blip r:embed="rId1"/>
          <a:stretch/>
        </p:blipFill>
        <p:spPr>
          <a:xfrm>
            <a:off x="1532880" y="1692360"/>
            <a:ext cx="8452440" cy="4323240"/>
          </a:xfrm>
          <a:prstGeom prst="rect">
            <a:avLst/>
          </a:prstGeom>
          <a:ln>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Fault Dictionary</a:t>
            </a:r>
            <a:endParaRPr b="0" lang="en-US" sz="4400" spc="-1" strike="noStrike">
              <a:solidFill>
                <a:srgbClr val="000000"/>
              </a:solidFill>
              <a:latin typeface="Calibri"/>
            </a:endParaRPr>
          </a:p>
        </p:txBody>
      </p:sp>
      <p:sp>
        <p:nvSpPr>
          <p:cNvPr id="151" name="TextShape 2"/>
          <p:cNvSpPr txBox="1"/>
          <p:nvPr/>
        </p:nvSpPr>
        <p:spPr>
          <a:xfrm>
            <a:off x="838080" y="1825560"/>
            <a:ext cx="10515240" cy="4350960"/>
          </a:xfrm>
          <a:prstGeom prst="rect">
            <a:avLst/>
          </a:prstGeom>
          <a:noFill/>
          <a:ln>
            <a:noFill/>
          </a:ln>
        </p:spPr>
        <p:txBody>
          <a:bodyPr>
            <a:noAutofit/>
          </a:bodyPr>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Fault dictionaries are data bases in which a correspondence is made between circuit faults and test vectors that detect them.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rPr>
              <a:t>used in hardware testing for fault diagnosis.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Fault Dictionary</a:t>
            </a:r>
            <a:endParaRPr b="0" lang="en-US" sz="4400" spc="-1" strike="noStrike">
              <a:solidFill>
                <a:srgbClr val="000000"/>
              </a:solidFill>
              <a:latin typeface="Calibri"/>
            </a:endParaRPr>
          </a:p>
        </p:txBody>
      </p:sp>
      <p:sp>
        <p:nvSpPr>
          <p:cNvPr id="153" name="TextShape 2"/>
          <p:cNvSpPr txBox="1"/>
          <p:nvPr/>
        </p:nvSpPr>
        <p:spPr>
          <a:xfrm>
            <a:off x="838080" y="1825560"/>
            <a:ext cx="10515240" cy="4350960"/>
          </a:xfrm>
          <a:prstGeom prst="rect">
            <a:avLst/>
          </a:prstGeom>
          <a:noFill/>
          <a:ln>
            <a:noFill/>
          </a:ln>
        </p:spPr>
        <p:txBody>
          <a:bodyPr>
            <a:noAutofit/>
          </a:bodyPr>
          <a:p>
            <a:pPr>
              <a:lnSpc>
                <a:spcPct val="90000"/>
              </a:lnSpc>
              <a:spcBef>
                <a:spcPts val="1001"/>
              </a:spcBef>
              <a:spcAft>
                <a:spcPts val="1199"/>
              </a:spcAft>
              <a:tabLst>
                <a:tab algn="l" pos="0"/>
              </a:tabLst>
            </a:pPr>
            <a:endParaRPr b="0" lang="en-US" sz="2800" spc="-1" strike="noStrike">
              <a:solidFill>
                <a:srgbClr val="000000"/>
              </a:solidFill>
              <a:latin typeface="Calibri"/>
            </a:endParaRPr>
          </a:p>
          <a:p>
            <a:pPr marL="228600" indent="-228240">
              <a:lnSpc>
                <a:spcPct val="90000"/>
              </a:lnSpc>
              <a:spcBef>
                <a:spcPts val="1001"/>
              </a:spcBef>
              <a:spcAft>
                <a:spcPts val="1199"/>
              </a:spcAft>
              <a:buClr>
                <a:srgbClr val="000000"/>
              </a:buClr>
              <a:buFont typeface="Arial"/>
              <a:buChar char="•"/>
              <a:tabLst>
                <a:tab algn="l" pos="0"/>
              </a:tabLst>
            </a:pPr>
            <a:r>
              <a:rPr b="0" lang="en-US" sz="2800" spc="-1" strike="noStrike">
                <a:solidFill>
                  <a:srgbClr val="000000"/>
                </a:solidFill>
                <a:latin typeface="Calibri"/>
              </a:rPr>
              <a:t>In its simplest form:</a:t>
            </a:r>
            <a:endParaRPr b="0" lang="en-US" sz="2800" spc="-1" strike="noStrike">
              <a:solidFill>
                <a:srgbClr val="000000"/>
              </a:solidFill>
              <a:latin typeface="Calibri"/>
            </a:endParaRPr>
          </a:p>
          <a:p>
            <a:pPr lvl="1" marL="685800" indent="-228240">
              <a:lnSpc>
                <a:spcPct val="90000"/>
              </a:lnSpc>
              <a:spcBef>
                <a:spcPts val="499"/>
              </a:spcBef>
              <a:spcAft>
                <a:spcPts val="1199"/>
              </a:spcAft>
              <a:buClr>
                <a:srgbClr val="000000"/>
              </a:buClr>
              <a:buFont typeface="Arial"/>
              <a:buChar char="•"/>
              <a:tabLst>
                <a:tab algn="l" pos="0"/>
              </a:tabLst>
            </a:pPr>
            <a:r>
              <a:rPr b="0" lang="en-US" sz="2400" spc="-1" strike="noStrike">
                <a:solidFill>
                  <a:srgbClr val="000000"/>
                </a:solidFill>
                <a:latin typeface="Calibri"/>
              </a:rPr>
              <a:t>a fault dictionary for a combinational circuit is a two-dimensional table </a:t>
            </a:r>
            <a:endParaRPr b="0" lang="en-US" sz="2400" spc="-1" strike="noStrike">
              <a:solidFill>
                <a:srgbClr val="000000"/>
              </a:solidFill>
              <a:latin typeface="Calibri"/>
            </a:endParaRPr>
          </a:p>
          <a:p>
            <a:pPr lvl="1" marL="685800" indent="-228240">
              <a:lnSpc>
                <a:spcPct val="90000"/>
              </a:lnSpc>
              <a:spcBef>
                <a:spcPts val="499"/>
              </a:spcBef>
              <a:spcAft>
                <a:spcPts val="1199"/>
              </a:spcAft>
              <a:buClr>
                <a:srgbClr val="000000"/>
              </a:buClr>
              <a:buFont typeface="Arial"/>
              <a:buChar char="•"/>
              <a:tabLst>
                <a:tab algn="l" pos="0"/>
              </a:tabLst>
            </a:pPr>
            <a:r>
              <a:rPr b="0" lang="en-US" sz="2400" spc="-1" strike="noStrike">
                <a:solidFill>
                  <a:srgbClr val="000000"/>
                </a:solidFill>
                <a:latin typeface="Calibri"/>
              </a:rPr>
              <a:t>its rows designating circuit faults and its columns representing test vectors.</a:t>
            </a:r>
            <a:endParaRPr b="0" lang="en-US" sz="2400" spc="-1" strike="noStrike">
              <a:solidFill>
                <a:srgbClr val="000000"/>
              </a:solidFill>
              <a:latin typeface="Calibri"/>
            </a:endParaRPr>
          </a:p>
          <a:p>
            <a:pPr marL="228600" indent="-228240">
              <a:lnSpc>
                <a:spcPct val="90000"/>
              </a:lnSpc>
              <a:spcBef>
                <a:spcPts val="1001"/>
              </a:spcBef>
              <a:spcAft>
                <a:spcPts val="1199"/>
              </a:spcAft>
              <a:buClr>
                <a:srgbClr val="000000"/>
              </a:buClr>
              <a:buFont typeface="Arial"/>
              <a:buChar char="•"/>
              <a:tabLst>
                <a:tab algn="l" pos="0"/>
              </a:tabLst>
            </a:pPr>
            <a:r>
              <a:rPr b="0" lang="en-US" sz="2800" spc="-1" strike="noStrike">
                <a:solidFill>
                  <a:srgbClr val="000000"/>
                </a:solidFill>
                <a:latin typeface="Calibri"/>
              </a:rPr>
              <a:t>READ CHAPTER 4.2.3.1</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Fault Simulation Techniques</a:t>
            </a:r>
            <a:endParaRPr b="0" lang="en-US" sz="4400" spc="-1" strike="noStrike">
              <a:solidFill>
                <a:srgbClr val="000000"/>
              </a:solidFill>
              <a:latin typeface="Calibri"/>
            </a:endParaRPr>
          </a:p>
        </p:txBody>
      </p:sp>
      <p:sp>
        <p:nvSpPr>
          <p:cNvPr id="155"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Segment Outcomes</a:t>
            </a:r>
            <a:endParaRPr b="0" lang="en-US" sz="2800" spc="-1" strike="noStrike">
              <a:solidFill>
                <a:srgbClr val="000000"/>
              </a:solidFill>
              <a:latin typeface="Calibri"/>
            </a:endParaRPr>
          </a:p>
          <a:p>
            <a:pPr lvl="1" marL="685800" indent="-228240">
              <a:lnSpc>
                <a:spcPct val="100000"/>
              </a:lnSpc>
              <a:spcBef>
                <a:spcPts val="499"/>
              </a:spcBef>
              <a:buClr>
                <a:srgbClr val="000000"/>
              </a:buClr>
              <a:buFont typeface="Arial"/>
              <a:buChar char="•"/>
            </a:pPr>
            <a:r>
              <a:rPr b="0" lang="en-US" sz="2400" spc="-1" strike="noStrike">
                <a:solidFill>
                  <a:srgbClr val="000000"/>
                </a:solidFill>
                <a:latin typeface="Calibri"/>
              </a:rPr>
              <a:t>Students will learn several fault simulation techniques for performance improvements.</a:t>
            </a:r>
            <a:endParaRPr b="0" lang="en-US" sz="2400" spc="-1" strike="noStrike">
              <a:solidFill>
                <a:srgbClr val="000000"/>
              </a:solidFill>
              <a:latin typeface="Calibri"/>
            </a:endParaRPr>
          </a:p>
          <a:p>
            <a:pPr lvl="1" marL="685800" indent="-228240">
              <a:lnSpc>
                <a:spcPct val="100000"/>
              </a:lnSpc>
              <a:spcBef>
                <a:spcPts val="499"/>
              </a:spcBef>
              <a:buClr>
                <a:srgbClr val="000000"/>
              </a:buClr>
              <a:buFont typeface="Arial"/>
              <a:buChar char="•"/>
            </a:pPr>
            <a:r>
              <a:rPr b="0" lang="en-US" sz="2400" spc="-1" strike="noStrike">
                <a:solidFill>
                  <a:srgbClr val="000000"/>
                </a:solidFill>
                <a:latin typeface="Calibri"/>
              </a:rPr>
              <a:t>Students will learn techniques to obtain better performances by parallel propagation of test vectors, propagating faults instead of tests, simulating only parts of the circuit, taking advantage of behavioral codes, and other optimization techniques. </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Serial Fault Simulation</a:t>
            </a:r>
            <a:endParaRPr b="0" lang="en-US" sz="4400" spc="-1" strike="noStrike">
              <a:solidFill>
                <a:srgbClr val="000000"/>
              </a:solidFill>
              <a:latin typeface="Calibri"/>
            </a:endParaRPr>
          </a:p>
        </p:txBody>
      </p:sp>
      <p:sp>
        <p:nvSpPr>
          <p:cNvPr id="157" name="TextShape 2"/>
          <p:cNvSpPr txBox="1"/>
          <p:nvPr/>
        </p:nvSpPr>
        <p:spPr>
          <a:xfrm>
            <a:off x="838080" y="1825560"/>
            <a:ext cx="7879320" cy="4350960"/>
          </a:xfrm>
          <a:prstGeom prst="rect">
            <a:avLst/>
          </a:prstGeom>
          <a:noFill/>
          <a:ln>
            <a:noFill/>
          </a:ln>
        </p:spPr>
        <p:txBody>
          <a:bodyPr>
            <a:noAutofit/>
          </a:bodyPr>
          <a:p>
            <a:pPr>
              <a:lnSpc>
                <a:spcPct val="90000"/>
              </a:lnSpc>
              <a:spcBef>
                <a:spcPts val="1001"/>
              </a:spcBef>
              <a:spcAft>
                <a:spcPts val="1800"/>
              </a:spcAft>
              <a:tabLst>
                <a:tab algn="l" pos="0"/>
              </a:tabLst>
            </a:pPr>
            <a:endParaRPr b="0" lang="en-US" sz="2800" spc="-1" strike="noStrike">
              <a:solidFill>
                <a:srgbClr val="000000"/>
              </a:solidFill>
              <a:latin typeface="Calibri"/>
            </a:endParaRPr>
          </a:p>
          <a:p>
            <a:pPr marL="228600" indent="-228240">
              <a:lnSpc>
                <a:spcPct val="90000"/>
              </a:lnSpc>
              <a:spcBef>
                <a:spcPts val="1001"/>
              </a:spcBef>
              <a:spcAft>
                <a:spcPts val="1800"/>
              </a:spcAft>
              <a:buClr>
                <a:srgbClr val="000000"/>
              </a:buClr>
              <a:buFont typeface="Arial"/>
              <a:buChar char="•"/>
              <a:tabLst>
                <a:tab algn="l" pos="0"/>
              </a:tabLst>
            </a:pPr>
            <a:r>
              <a:rPr b="0" lang="en-US" sz="2800" spc="-1" strike="noStrike">
                <a:solidFill>
                  <a:srgbClr val="000000"/>
                </a:solidFill>
                <a:latin typeface="Calibri"/>
              </a:rPr>
              <a:t>Simplest fault simulation method</a:t>
            </a:r>
            <a:endParaRPr b="0" lang="en-US" sz="2800" spc="-1" strike="noStrike">
              <a:solidFill>
                <a:srgbClr val="000000"/>
              </a:solidFill>
              <a:latin typeface="Calibri"/>
            </a:endParaRPr>
          </a:p>
          <a:p>
            <a:pPr marL="228600" indent="-228240">
              <a:lnSpc>
                <a:spcPct val="90000"/>
              </a:lnSpc>
              <a:spcBef>
                <a:spcPts val="1001"/>
              </a:spcBef>
              <a:spcAft>
                <a:spcPts val="1800"/>
              </a:spcAft>
              <a:buClr>
                <a:srgbClr val="000000"/>
              </a:buClr>
              <a:buFont typeface="Arial"/>
              <a:buChar char="•"/>
              <a:tabLst>
                <a:tab algn="l" pos="0"/>
              </a:tabLst>
            </a:pPr>
            <a:r>
              <a:rPr b="0" lang="en-US" sz="2800" spc="-1" strike="noStrike">
                <a:solidFill>
                  <a:srgbClr val="000000"/>
                </a:solidFill>
                <a:latin typeface="Calibri"/>
              </a:rPr>
              <a:t>Faulty model simulated for all test vectors and results are compared for the detection of the injected fault.</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Serial Fault Simulation</a:t>
            </a:r>
            <a:endParaRPr b="0" lang="en-US" sz="4400" spc="-1" strike="noStrike">
              <a:solidFill>
                <a:srgbClr val="000000"/>
              </a:solidFill>
              <a:latin typeface="Calibri"/>
            </a:endParaRPr>
          </a:p>
        </p:txBody>
      </p:sp>
      <p:sp>
        <p:nvSpPr>
          <p:cNvPr id="159" name="TextShape 2"/>
          <p:cNvSpPr txBox="1"/>
          <p:nvPr/>
        </p:nvSpPr>
        <p:spPr>
          <a:xfrm>
            <a:off x="838080" y="1825560"/>
            <a:ext cx="10515240" cy="4350960"/>
          </a:xfrm>
          <a:prstGeom prst="rect">
            <a:avLst/>
          </a:prstGeom>
          <a:noFill/>
          <a:ln>
            <a:noFill/>
          </a:ln>
        </p:spPr>
        <p:txBody>
          <a:bodyPr>
            <a:noAutofit/>
          </a:bodyPr>
          <a:p>
            <a:pPr>
              <a:lnSpc>
                <a:spcPct val="90000"/>
              </a:lnSpc>
              <a:spcBef>
                <a:spcPts val="1001"/>
              </a:spcBef>
              <a:tabLst>
                <a:tab algn="l" pos="0"/>
              </a:tabLst>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In serial fault simulation</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rPr>
              <a:t>a fault is injected</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rPr>
              <a:t>test vectors are applied</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rPr>
              <a:t>when the fault is detected, or tests are exhausted</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rPr>
              <a:t>a new fault is injected.</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Serial Fault Simulation</a:t>
            </a:r>
            <a:endParaRPr b="0" lang="en-US" sz="4400" spc="-1" strike="noStrike">
              <a:solidFill>
                <a:srgbClr val="000000"/>
              </a:solidFill>
              <a:latin typeface="Calibri"/>
            </a:endParaRPr>
          </a:p>
        </p:txBody>
      </p:sp>
      <p:sp>
        <p:nvSpPr>
          <p:cNvPr id="161"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With this new fault, the circuit is reset, and the new faulty circuit is simulated, and the same procedure is repeated.</a:t>
            </a:r>
            <a:endParaRPr b="0" lang="en-US" sz="2800" spc="-1" strike="noStrike">
              <a:solidFill>
                <a:srgbClr val="000000"/>
              </a:solidFill>
              <a:latin typeface="Calibri"/>
            </a:endParaRPr>
          </a:p>
        </p:txBody>
      </p:sp>
      <p:pic>
        <p:nvPicPr>
          <p:cNvPr id="162" name="Picture 4" descr=""/>
          <p:cNvPicPr/>
          <p:nvPr/>
        </p:nvPicPr>
        <p:blipFill>
          <a:blip r:embed="rId1"/>
          <a:stretch/>
        </p:blipFill>
        <p:spPr>
          <a:xfrm>
            <a:off x="2688480" y="2793960"/>
            <a:ext cx="6814800" cy="3517560"/>
          </a:xfrm>
          <a:prstGeom prst="rect">
            <a:avLst/>
          </a:prstGeom>
          <a:ln>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Serial simulation</a:t>
            </a:r>
            <a:endParaRPr b="0" lang="en-US" sz="4400" spc="-1" strike="noStrike">
              <a:solidFill>
                <a:srgbClr val="000000"/>
              </a:solidFill>
              <a:latin typeface="Calibri"/>
            </a:endParaRPr>
          </a:p>
        </p:txBody>
      </p:sp>
      <p:pic>
        <p:nvPicPr>
          <p:cNvPr id="164" name="Content Placeholder 4" descr=""/>
          <p:cNvPicPr/>
          <p:nvPr/>
        </p:nvPicPr>
        <p:blipFill>
          <a:blip r:embed="rId1"/>
          <a:stretch/>
        </p:blipFill>
        <p:spPr>
          <a:xfrm>
            <a:off x="994680" y="1911600"/>
            <a:ext cx="9090720" cy="458064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Multiple Faults</a:t>
            </a:r>
            <a:endParaRPr b="0" lang="en-US" sz="4400" spc="-1" strike="noStrike">
              <a:solidFill>
                <a:srgbClr val="000000"/>
              </a:solidFill>
              <a:latin typeface="Calibri"/>
            </a:endParaRPr>
          </a:p>
        </p:txBody>
      </p:sp>
      <p:sp>
        <p:nvSpPr>
          <p:cNvPr id="89" name="TextShape 2"/>
          <p:cNvSpPr txBox="1"/>
          <p:nvPr/>
        </p:nvSpPr>
        <p:spPr>
          <a:xfrm>
            <a:off x="838080" y="1825560"/>
            <a:ext cx="7000560" cy="4350960"/>
          </a:xfrm>
          <a:prstGeom prst="rect">
            <a:avLst/>
          </a:prstGeom>
          <a:noFill/>
          <a:ln>
            <a:noFill/>
          </a:ln>
        </p:spPr>
        <p:txBody>
          <a:bodyPr>
            <a:noAutofit/>
          </a:bodyPr>
          <a:p>
            <a:pPr>
              <a:lnSpc>
                <a:spcPct val="90000"/>
              </a:lnSpc>
              <a:spcBef>
                <a:spcPts val="1001"/>
              </a:spcBef>
              <a:tabLst>
                <a:tab algn="l" pos="0"/>
              </a:tabLst>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Multiple faults may distort the faulty effects of each other and prevent all such faults from being detected.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multiple faults can mask each other, and presence of a certain fault may never be known.</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Fault Simulation Assumptions</a:t>
            </a:r>
            <a:endParaRPr b="0" lang="en-US" sz="4400" spc="-1" strike="noStrike">
              <a:solidFill>
                <a:srgbClr val="000000"/>
              </a:solidFill>
              <a:latin typeface="Calibri"/>
            </a:endParaRPr>
          </a:p>
        </p:txBody>
      </p:sp>
      <p:sp>
        <p:nvSpPr>
          <p:cNvPr id="91" name="TextShape 2"/>
          <p:cNvSpPr txBox="1"/>
          <p:nvPr/>
        </p:nvSpPr>
        <p:spPr>
          <a:xfrm>
            <a:off x="838080" y="1825560"/>
            <a:ext cx="6929280" cy="4350960"/>
          </a:xfrm>
          <a:prstGeom prst="rect">
            <a:avLst/>
          </a:prstGeom>
          <a:noFill/>
          <a:ln>
            <a:noFill/>
          </a:ln>
        </p:spPr>
        <p:txBody>
          <a:bodyPr>
            <a:noAutofit/>
          </a:bodyPr>
          <a:p>
            <a:pPr>
              <a:lnSpc>
                <a:spcPct val="90000"/>
              </a:lnSpc>
              <a:spcBef>
                <a:spcPts val="1001"/>
              </a:spcBef>
              <a:tabLst>
                <a:tab algn="l" pos="0"/>
              </a:tabLst>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Circuit netlist with provisions to become faulty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Good circuit netlist or behavioral description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A file containing test data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A file containing fault list</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Fault Simulator Outputs</a:t>
            </a:r>
            <a:endParaRPr b="0" lang="en-US" sz="4400" spc="-1" strike="noStrike">
              <a:solidFill>
                <a:srgbClr val="000000"/>
              </a:solidFill>
              <a:latin typeface="Calibri"/>
            </a:endParaRPr>
          </a:p>
        </p:txBody>
      </p:sp>
      <p:sp>
        <p:nvSpPr>
          <p:cNvPr id="93"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Report files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Flags and messages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Sequential Circuit Fault Simulation</a:t>
            </a:r>
            <a:endParaRPr b="0" lang="en-US" sz="4400" spc="-1" strike="noStrike">
              <a:solidFill>
                <a:srgbClr val="000000"/>
              </a:solidFill>
              <a:latin typeface="Calibri"/>
            </a:endParaRPr>
          </a:p>
        </p:txBody>
      </p:sp>
      <p:sp>
        <p:nvSpPr>
          <p:cNvPr id="95" name="TextShape 2"/>
          <p:cNvSpPr txBox="1"/>
          <p:nvPr/>
        </p:nvSpPr>
        <p:spPr>
          <a:xfrm>
            <a:off x="838080" y="1825560"/>
            <a:ext cx="6751800" cy="4350960"/>
          </a:xfrm>
          <a:prstGeom prst="rect">
            <a:avLst/>
          </a:prstGeom>
          <a:noFill/>
          <a:ln>
            <a:noFill/>
          </a:ln>
        </p:spPr>
        <p:txBody>
          <a:bodyPr>
            <a:noAutofit/>
          </a:bodyPr>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Different from combinational fault simulation.</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rPr>
              <a:t>Internal states of the circuit and its clocking and resetting requirements.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Sequential Circuit Fault Simulation</a:t>
            </a:r>
            <a:endParaRPr b="0" lang="en-US" sz="4400" spc="-1" strike="noStrike">
              <a:solidFill>
                <a:srgbClr val="000000"/>
              </a:solidFill>
              <a:latin typeface="Calibri"/>
            </a:endParaRPr>
          </a:p>
        </p:txBody>
      </p:sp>
      <p:sp>
        <p:nvSpPr>
          <p:cNvPr id="97" name="TextShape 2"/>
          <p:cNvSpPr txBox="1"/>
          <p:nvPr/>
        </p:nvSpPr>
        <p:spPr>
          <a:xfrm>
            <a:off x="838080" y="1825560"/>
            <a:ext cx="7870320" cy="4350960"/>
          </a:xfrm>
          <a:prstGeom prst="rect">
            <a:avLst/>
          </a:prstGeom>
          <a:noFill/>
          <a:ln>
            <a:noFill/>
          </a:ln>
        </p:spPr>
        <p:txBody>
          <a:bodyPr>
            <a:noAutofit/>
          </a:bodyPr>
          <a:p>
            <a:pPr>
              <a:lnSpc>
                <a:spcPct val="90000"/>
              </a:lnSpc>
              <a:spcBef>
                <a:spcPts val="1001"/>
              </a:spcBef>
              <a:tabLst>
                <a:tab algn="l" pos="0"/>
              </a:tabLst>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Reset is required with every fault that is injected in the circuit.</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rPr>
              <a:t>Internal flip-flops of the circuit may be holding values from the last fault and last set of inputs.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Sequential Circuit Fault Simulation</a:t>
            </a:r>
            <a:endParaRPr b="0" lang="en-US" sz="4400" spc="-1" strike="noStrike">
              <a:solidFill>
                <a:srgbClr val="000000"/>
              </a:solidFill>
              <a:latin typeface="Calibri"/>
            </a:endParaRPr>
          </a:p>
        </p:txBody>
      </p:sp>
      <p:sp>
        <p:nvSpPr>
          <p:cNvPr id="99" name="TextShape 2"/>
          <p:cNvSpPr txBox="1"/>
          <p:nvPr/>
        </p:nvSpPr>
        <p:spPr>
          <a:xfrm>
            <a:off x="838080" y="1825560"/>
            <a:ext cx="83408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Clocking the circuit after the application of a test vector.</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Allows faults hidden in the internal states of the circuit to appear on the circuit primary outputs.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Example:  fault the effect of which reaches circuit flip-flop input, but not any of the circuit’s primary outputs. </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Upon clock input: </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this fault gets another chance to come back into the logic of the circuit.</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possibly appears on the circuit primary outputs.</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5839</TotalTime>
  <Application>LibreOffice/6.4.7.2$Linux_X86_64 LibreOffice_project/40$Build-2</Application>
  <Words>2935</Words>
  <Paragraphs>375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2023-03-01T00:00:36Z</dcterms:created>
  <dc:creator>Idris Somoye</dc:creator>
  <dc:description/>
  <dc:language>en-US</dc:language>
  <cp:lastModifiedBy/>
  <dcterms:modified xsi:type="dcterms:W3CDTF">2023-11-02T15:30:11Z</dcterms:modified>
  <cp:revision>7</cp:revision>
  <dc:subject/>
  <dc:title>EEGR 417</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88</vt:i4>
  </property>
</Properties>
</file>