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3" r:id="rId5"/>
  </p:sldMasterIdLst>
  <p:notesMasterIdLst>
    <p:notesMasterId r:id="rId16"/>
  </p:notesMasterIdLst>
  <p:handoutMasterIdLst>
    <p:handoutMasterId r:id="rId17"/>
  </p:handoutMasterIdLst>
  <p:sldIdLst>
    <p:sldId id="263" r:id="rId6"/>
    <p:sldId id="270" r:id="rId7"/>
    <p:sldId id="273" r:id="rId8"/>
    <p:sldId id="268" r:id="rId9"/>
    <p:sldId id="287" r:id="rId10"/>
    <p:sldId id="285" r:id="rId11"/>
    <p:sldId id="288" r:id="rId12"/>
    <p:sldId id="289" r:id="rId13"/>
    <p:sldId id="290" r:id="rId14"/>
    <p:sldId id="264" r:id="rId15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Open Sans Light" panose="020B0604020202020204" charset="0"/>
      <p:regular r:id="rId26"/>
      <p: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33"/>
    <a:srgbClr val="D84D49"/>
    <a:srgbClr val="CC4141"/>
    <a:srgbClr val="F3F3F3"/>
    <a:srgbClr val="FFA3A3"/>
    <a:srgbClr val="CC4542"/>
    <a:srgbClr val="3399FF"/>
    <a:srgbClr val="A9AAA9"/>
    <a:srgbClr val="7A7A7A"/>
    <a:srgbClr val="EF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7.fnt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6499A-DF39-4841-A55A-0EC9E46ADF87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7A698-1D8D-48F0-97D5-2EAC48BD1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437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7FCCA-FB4C-437E-BE2B-E7B59BDC2CDF}" type="datetimeFigureOut">
              <a:rPr lang="en-AU" smtClean="0"/>
              <a:t>31/05/2019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26486-381D-4498-A648-2425296108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98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7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24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73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10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19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7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0"/>
          </p:nvPr>
        </p:nvSpPr>
        <p:spPr>
          <a:xfrm>
            <a:off x="0" y="67234"/>
            <a:ext cx="12192000" cy="6790765"/>
          </a:xfrm>
          <a:noFill/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8035" y="5355457"/>
            <a:ext cx="6923965" cy="552973"/>
          </a:xfrm>
          <a:solidFill>
            <a:schemeClr val="tx1">
              <a:alpha val="75000"/>
            </a:schemeClr>
          </a:solidFill>
        </p:spPr>
        <p:txBody>
          <a:bodyPr lIns="180000" tIns="90000" rIns="180000" bIns="9000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5268035" y="1343025"/>
            <a:ext cx="6923965" cy="3848100"/>
          </a:xfrm>
          <a:solidFill>
            <a:schemeClr val="tx1">
              <a:alpha val="75000"/>
            </a:schemeClr>
          </a:solidFill>
        </p:spPr>
        <p:txBody>
          <a:bodyPr lIns="18000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baseline="0" dirty="0"/>
            </a:br>
            <a:r>
              <a:rPr lang="en-AU" baseline="0" dirty="0"/>
              <a:t>Title with Optional Background Image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Join the Conversation #AngularHackDay @isonaj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3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56146"/>
            <a:ext cx="12191999" cy="6801853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902" y="5781675"/>
            <a:ext cx="10686196" cy="606425"/>
          </a:xfrm>
          <a:solidFill>
            <a:schemeClr val="tx1">
              <a:alpha val="75000"/>
            </a:schemeClr>
          </a:solidFill>
        </p:spPr>
        <p:txBody>
          <a:bodyPr anchor="ctr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3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54592"/>
            <a:ext cx="12192000" cy="6803408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343025"/>
            <a:ext cx="5095876" cy="3848100"/>
          </a:xfrm>
          <a:solidFill>
            <a:schemeClr val="tx1">
              <a:alpha val="75000"/>
            </a:schemeClr>
          </a:solidFill>
        </p:spPr>
        <p:txBody>
          <a:bodyPr lIns="360000"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Alternative 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11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54430"/>
            <a:ext cx="12192000" cy="68035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2902" y="1976590"/>
            <a:ext cx="10686196" cy="2176309"/>
          </a:xfrm>
          <a:solidFill>
            <a:schemeClr val="tx1">
              <a:alpha val="75000"/>
            </a:schemeClr>
          </a:solidFill>
        </p:spPr>
        <p:txBody>
          <a:bodyPr lIns="720000" tIns="46800" rIns="720000" anchor="ctr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52902" y="4257676"/>
            <a:ext cx="10686196" cy="676274"/>
          </a:xfrm>
        </p:spPr>
        <p:txBody>
          <a:bodyPr anchor="ctr">
            <a:noAutofit/>
          </a:bodyPr>
          <a:lstStyle>
            <a:lvl1pPr algn="r">
              <a:defRPr sz="1800"/>
            </a:lvl1pPr>
            <a:lvl2pPr algn="r">
              <a:defRPr sz="1800"/>
            </a:lvl2pPr>
            <a:lvl3pPr algn="r">
              <a:defRPr sz="1800"/>
            </a:lvl3pPr>
            <a:lvl4pPr algn="r">
              <a:defRPr sz="1800"/>
            </a:lvl4pPr>
            <a:lvl5pPr algn="r">
              <a:defRPr sz="1800"/>
            </a:lvl5pPr>
          </a:lstStyle>
          <a:p>
            <a:pPr lvl="0"/>
            <a:r>
              <a:rPr lang="en-US" dirty="0"/>
              <a:t>Speaker, Company</a:t>
            </a:r>
          </a:p>
        </p:txBody>
      </p:sp>
    </p:spTree>
    <p:extLst>
      <p:ext uri="{BB962C8B-B14F-4D97-AF65-F5344CB8AC3E}">
        <p14:creationId xmlns:p14="http://schemas.microsoft.com/office/powerpoint/2010/main" val="2070058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902" y="368968"/>
            <a:ext cx="10686196" cy="6222332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80831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2902" y="1689100"/>
            <a:ext cx="5095239" cy="4568825"/>
          </a:xfrm>
        </p:spPr>
        <p:txBody>
          <a:bodyPr rIns="180000"/>
          <a:lstStyle>
            <a:lvl1pPr marL="288000" indent="-288000">
              <a:spcBef>
                <a:spcPts val="0"/>
              </a:spcBef>
              <a:buFont typeface="Arial" panose="020B0604020202020204" pitchFamily="34" charset="0"/>
              <a:buChar char="•"/>
              <a:defRPr sz="2400" baseline="0"/>
            </a:lvl1pPr>
          </a:lstStyle>
          <a:p>
            <a:pPr lvl="0"/>
            <a:r>
              <a:rPr lang="en-AU" dirty="0"/>
              <a:t>Cake is better because they are soft and sweet</a:t>
            </a:r>
          </a:p>
          <a:p>
            <a:pPr lvl="0"/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343650" y="1689100"/>
            <a:ext cx="5095448" cy="4568825"/>
          </a:xfrm>
        </p:spPr>
        <p:txBody>
          <a:bodyPr rIns="180000">
            <a:normAutofit/>
          </a:bodyPr>
          <a:lstStyle>
            <a:lvl1pPr marL="288000" indent="-288000">
              <a:spcBef>
                <a:spcPts val="0"/>
              </a:spcBef>
              <a:buFont typeface="Arial" panose="020B0604020202020204" pitchFamily="34" charset="0"/>
              <a:buChar char="•"/>
              <a:defRPr sz="2400" baseline="0"/>
            </a:lvl1pPr>
          </a:lstStyle>
          <a:p>
            <a:pPr lvl="0"/>
            <a:r>
              <a:rPr lang="en-AU" dirty="0"/>
              <a:t>Pie is better because they are meaty and full of gravy. Oh my god, I love gravy.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Join the Conversation #AngularHackDay @isonaj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16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43650" y="1689100"/>
            <a:ext cx="5095448" cy="4549775"/>
          </a:xfrm>
        </p:spPr>
        <p:txBody>
          <a:bodyPr rIns="180000"/>
          <a:lstStyle>
            <a:lvl1pPr marL="288000" indent="-288000">
              <a:spcBef>
                <a:spcPts val="0"/>
              </a:spcBef>
              <a:buFontTx/>
              <a:buBlip>
                <a:blip r:embed="rId2"/>
              </a:buBlip>
              <a:defRPr sz="2400" baseline="0"/>
            </a:lvl1pPr>
          </a:lstStyle>
          <a:p>
            <a:pPr lvl="0"/>
            <a:r>
              <a:rPr lang="en-AU" dirty="0"/>
              <a:t>Cons</a:t>
            </a:r>
          </a:p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52902" y="1689100"/>
            <a:ext cx="5095239" cy="4549775"/>
          </a:xfrm>
        </p:spPr>
        <p:txBody>
          <a:bodyPr rIns="180000">
            <a:normAutofit/>
          </a:bodyPr>
          <a:lstStyle>
            <a:lvl1pPr marL="288000" indent="-288000">
              <a:spcBef>
                <a:spcPts val="0"/>
              </a:spcBef>
              <a:buFontTx/>
              <a:buBlip>
                <a:blip r:embed="rId3"/>
              </a:buBlip>
              <a:defRPr sz="2400" baseline="0"/>
            </a:lvl1pPr>
          </a:lstStyle>
          <a:p>
            <a:pPr lvl="0"/>
            <a:r>
              <a:rPr lang="en-AU" dirty="0"/>
              <a:t>Pros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Join the Conversation #AngularHackDay @isonaj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6559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2902" y="1689099"/>
            <a:ext cx="3352799" cy="4557711"/>
          </a:xfrm>
        </p:spPr>
        <p:txBody>
          <a:bodyPr lIns="180000" rIns="180000"/>
          <a:lstStyle>
            <a:lvl1pPr marL="288000" indent="-288000">
              <a:spcBef>
                <a:spcPts val="0"/>
              </a:spcBef>
              <a:buFont typeface="Arial" panose="020B0604020202020204" pitchFamily="34" charset="0"/>
              <a:buChar char="•"/>
              <a:defRPr sz="2400" baseline="0"/>
            </a:lvl1pPr>
          </a:lstStyle>
          <a:p>
            <a:pPr lvl="0"/>
            <a:r>
              <a:rPr lang="en-AU" dirty="0"/>
              <a:t>Cake</a:t>
            </a:r>
          </a:p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1" y="1689100"/>
            <a:ext cx="3352799" cy="4557711"/>
          </a:xfrm>
        </p:spPr>
        <p:txBody>
          <a:bodyPr lIns="180000" rIns="180000"/>
          <a:lstStyle>
            <a:lvl1pPr marL="288000" indent="-288000">
              <a:spcBef>
                <a:spcPts val="0"/>
              </a:spcBef>
              <a:buFont typeface="Arial" panose="020B0604020202020204" pitchFamily="34" charset="0"/>
              <a:buChar char="•"/>
              <a:defRPr sz="2400" baseline="0"/>
            </a:lvl1pPr>
          </a:lstStyle>
          <a:p>
            <a:pPr lvl="0"/>
            <a:r>
              <a:rPr lang="en-AU" dirty="0"/>
              <a:t>Pie</a:t>
            </a:r>
          </a:p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086299" y="1689100"/>
            <a:ext cx="3352799" cy="4557711"/>
          </a:xfrm>
        </p:spPr>
        <p:txBody>
          <a:bodyPr lIns="180000" rIns="180000"/>
          <a:lstStyle>
            <a:lvl1pPr marL="288000" indent="-288000">
              <a:spcBef>
                <a:spcPts val="0"/>
              </a:spcBef>
              <a:buFont typeface="Arial" panose="020B0604020202020204" pitchFamily="34" charset="0"/>
              <a:buChar char="•"/>
              <a:defRPr sz="2400" baseline="0"/>
            </a:lvl1pPr>
          </a:lstStyle>
          <a:p>
            <a:pPr lvl="0"/>
            <a:r>
              <a:rPr lang="en-AU" dirty="0"/>
              <a:t>New Contestant Appears</a:t>
            </a:r>
          </a:p>
          <a:p>
            <a:pPr lvl="0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#AngularHackDay @isonaj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485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46800" bIns="4680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752902" y="1828801"/>
            <a:ext cx="10600898" cy="4391024"/>
          </a:xfrm>
        </p:spPr>
        <p:txBody>
          <a:bodyPr tIns="46800" bIns="468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#AngularHackDay @isonaj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Half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902" y="368968"/>
            <a:ext cx="4268277" cy="2671011"/>
          </a:xfrm>
        </p:spPr>
        <p:txBody>
          <a:bodyPr lIns="180000" tIns="46800" rIns="180000" bIns="4680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52475" y="3162300"/>
            <a:ext cx="4268788" cy="305752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752475" y="6356350"/>
            <a:ext cx="426870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AU"/>
              <a:t>Join the Conversation #AngularHackDay @isonaj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Join the Conversation #AngularHackDay @isonaj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52902" y="368300"/>
            <a:ext cx="10686196" cy="586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582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Join the Conversation #AngularHackDay @isonaj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7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68036" y="1690688"/>
            <a:ext cx="6171061" cy="610035"/>
          </a:xfrm>
          <a:noFill/>
        </p:spPr>
        <p:txBody>
          <a:bodyPr lIns="180000" tIns="90000" rIns="180000" bIns="9000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Credentials, qualifications, </a:t>
            </a:r>
            <a:r>
              <a:rPr lang="en-US" dirty="0" err="1"/>
              <a:t>etc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</p:spPr>
      </p:pic>
      <p:sp>
        <p:nvSpPr>
          <p:cNvPr id="10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54592"/>
            <a:ext cx="5095876" cy="6803408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68037" y="368968"/>
            <a:ext cx="6171060" cy="1321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5267325" y="2300724"/>
            <a:ext cx="6171773" cy="3947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>
          <a:xfrm>
            <a:off x="5267324" y="6356350"/>
            <a:ext cx="617177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AU"/>
              <a:t>Join the Conversation #AngularHackDay @isonaj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6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54592"/>
            <a:ext cx="5095876" cy="6803408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68036" y="368968"/>
            <a:ext cx="6171061" cy="1321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67325" y="1828800"/>
            <a:ext cx="6171773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5267324" y="6356350"/>
            <a:ext cx="6171773" cy="365125"/>
          </a:xfrm>
        </p:spPr>
        <p:txBody>
          <a:bodyPr/>
          <a:lstStyle/>
          <a:p>
            <a:r>
              <a:rPr lang="en-AU"/>
              <a:t>Join the Conversation #AngularHackDay @isonaj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54592"/>
            <a:ext cx="12192000" cy="6803408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68296" y="1080174"/>
            <a:ext cx="6923690" cy="703713"/>
          </a:xfrm>
          <a:solidFill>
            <a:schemeClr val="tx1">
              <a:alpha val="75000"/>
            </a:schemeClr>
          </a:solidFill>
        </p:spPr>
        <p:txBody>
          <a:bodyPr wrap="square" lIns="180000" rIns="18000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Item #1</a:t>
            </a:r>
            <a:endParaRPr lang="en-AU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5268296" y="3576416"/>
            <a:ext cx="6923689" cy="703713"/>
          </a:xfrm>
          <a:solidFill>
            <a:schemeClr val="tx1">
              <a:alpha val="75000"/>
            </a:schemeClr>
          </a:solidFill>
        </p:spPr>
        <p:txBody>
          <a:bodyPr wrap="square" lIns="180000" rIns="180000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Item #4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 hasCustomPrompt="1"/>
          </p:nvPr>
        </p:nvSpPr>
        <p:spPr>
          <a:xfrm>
            <a:off x="5268036" y="2744336"/>
            <a:ext cx="6923964" cy="703712"/>
          </a:xfrm>
          <a:solidFill>
            <a:schemeClr val="tx1">
              <a:alpha val="75000"/>
            </a:schemeClr>
          </a:solidFill>
        </p:spPr>
        <p:txBody>
          <a:bodyPr wrap="square" lIns="180000" rIns="180000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Item #3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8" hasCustomPrompt="1"/>
          </p:nvPr>
        </p:nvSpPr>
        <p:spPr>
          <a:xfrm>
            <a:off x="5268036" y="4408497"/>
            <a:ext cx="6923964" cy="703712"/>
          </a:xfrm>
          <a:solidFill>
            <a:schemeClr val="tx1">
              <a:alpha val="75000"/>
            </a:schemeClr>
          </a:solidFill>
        </p:spPr>
        <p:txBody>
          <a:bodyPr wrap="square" lIns="180000" rIns="180000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Item #5</a:t>
            </a:r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9" hasCustomPrompt="1"/>
          </p:nvPr>
        </p:nvSpPr>
        <p:spPr>
          <a:xfrm>
            <a:off x="5268034" y="5240577"/>
            <a:ext cx="6923965" cy="703712"/>
          </a:xfrm>
          <a:solidFill>
            <a:schemeClr val="tx1">
              <a:alpha val="75000"/>
            </a:schemeClr>
          </a:solidFill>
        </p:spPr>
        <p:txBody>
          <a:bodyPr wrap="square" lIns="180000" rIns="180000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Item #6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5268035" y="1912255"/>
            <a:ext cx="6923964" cy="703712"/>
          </a:xfrm>
          <a:solidFill>
            <a:schemeClr val="tx1">
              <a:alpha val="75000"/>
            </a:schemeClr>
          </a:solidFill>
        </p:spPr>
        <p:txBody>
          <a:bodyPr lIns="180000" rIns="180000"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dirty="0"/>
              <a:t>Item #2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2902" y="682790"/>
            <a:ext cx="4342975" cy="568960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4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(Screensho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56147"/>
            <a:ext cx="12191999" cy="6801853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2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alphaModFix amt="7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2903" y="367380"/>
            <a:ext cx="10686196" cy="1321720"/>
          </a:xfrm>
          <a:prstGeom prst="rect">
            <a:avLst/>
          </a:prstGeom>
          <a:noFill/>
          <a:effectLst/>
        </p:spPr>
        <p:txBody>
          <a:bodyPr vert="horz" lIns="180000" tIns="46800" rIns="180000" bIns="4680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902" y="1825625"/>
            <a:ext cx="10686196" cy="4394200"/>
          </a:xfrm>
          <a:prstGeom prst="rect">
            <a:avLst/>
          </a:prstGeom>
        </p:spPr>
        <p:txBody>
          <a:bodyPr vert="horz" lIns="180000" tIns="46800" rIns="180000" bIns="468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12192000" cy="54590"/>
          </a:xfrm>
          <a:prstGeom prst="rect">
            <a:avLst/>
          </a:prstGeom>
          <a:solidFill>
            <a:srgbClr val="CC4141"/>
          </a:solidFill>
          <a:ln>
            <a:noFill/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AU"/>
              <a:t>Join the Conversation #AngularHackDay @isonaj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3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7" r:id="rId2"/>
    <p:sldLayoutId id="2147483721" r:id="rId3"/>
    <p:sldLayoutId id="2147483678" r:id="rId4"/>
    <p:sldLayoutId id="2147483679" r:id="rId5"/>
    <p:sldLayoutId id="2147483672" r:id="rId6"/>
    <p:sldLayoutId id="2147483682" r:id="rId7"/>
    <p:sldLayoutId id="2147483673" r:id="rId8"/>
    <p:sldLayoutId id="2147483667" r:id="rId9"/>
    <p:sldLayoutId id="2147483669" r:id="rId10"/>
    <p:sldLayoutId id="2147483674" r:id="rId11"/>
    <p:sldLayoutId id="2147483676" r:id="rId12"/>
    <p:sldLayoutId id="2147483675" r:id="rId13"/>
    <p:sldLayoutId id="2147483699" r:id="rId14"/>
    <p:sldLayoutId id="2147483701" r:id="rId15"/>
    <p:sldLayoutId id="2147483700" r:id="rId16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4572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9144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3716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18288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ssw.com.au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architecture-servic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guide/observab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4294967295"/>
          </p:nvPr>
        </p:nvSpPr>
        <p:spPr>
          <a:xfrm>
            <a:off x="752902" y="436728"/>
            <a:ext cx="10686197" cy="5940327"/>
          </a:xfrm>
        </p:spPr>
        <p:txBody>
          <a:bodyPr anchor="b"/>
          <a:lstStyle/>
          <a:p>
            <a:pPr algn="ctr"/>
            <a:endParaRPr lang="en-AU" sz="1800" dirty="0"/>
          </a:p>
          <a:p>
            <a:pPr algn="ctr"/>
            <a:r>
              <a:rPr lang="en-AU" sz="2400" dirty="0"/>
              <a:t>Enterprise Software Development</a:t>
            </a:r>
            <a:endParaRPr lang="en-AU" sz="1800" dirty="0"/>
          </a:p>
          <a:p>
            <a:pPr algn="ctr"/>
            <a:endParaRPr lang="en-AU" sz="1800" dirty="0"/>
          </a:p>
          <a:p>
            <a:pPr algn="ctr"/>
            <a:endParaRPr lang="en-AU" sz="1800" dirty="0"/>
          </a:p>
          <a:p>
            <a:pPr algn="ctr"/>
            <a:endParaRPr lang="en-AU" sz="1800" dirty="0"/>
          </a:p>
        </p:txBody>
      </p:sp>
      <p:sp>
        <p:nvSpPr>
          <p:cNvPr id="3" name="Subtitle 12"/>
          <p:cNvSpPr txBox="1">
            <a:spLocks/>
          </p:cNvSpPr>
          <p:nvPr/>
        </p:nvSpPr>
        <p:spPr>
          <a:xfrm>
            <a:off x="2727064" y="4365755"/>
            <a:ext cx="6571129" cy="552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65" y="2143040"/>
            <a:ext cx="3415748" cy="181888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87331D-5AC6-4413-8B25-F5B562EB8F5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Join the Conversation #AngularHackDay @isonaj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59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4000" dirty="0"/>
              <a:t>Thank you!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r>
              <a:rPr lang="en-AU" sz="2000" dirty="0">
                <a:hlinkClick r:id="rId2"/>
              </a:rPr>
              <a:t>info@ssw.com.au</a:t>
            </a:r>
            <a:br>
              <a:rPr lang="en-AU" sz="2000" dirty="0"/>
            </a:br>
            <a:r>
              <a:rPr lang="en-AU" sz="2000" dirty="0"/>
              <a:t>www.ssw.com.au</a:t>
            </a:r>
            <a:br>
              <a:rPr lang="en-AU" sz="1800" dirty="0"/>
            </a:br>
            <a:r>
              <a:rPr lang="en-AU" sz="1600" dirty="0"/>
              <a:t>Sydney | Melbourne | Brisbane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948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3" b="8203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Angular Hack Day June 2019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 introduction to Services in Angular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Join the Conversation #</a:t>
            </a:r>
            <a:r>
              <a:rPr lang="en-AU" dirty="0" err="1">
                <a:solidFill>
                  <a:schemeClr val="bg1"/>
                </a:solidFill>
              </a:rPr>
              <a:t>AngularHackDay</a:t>
            </a:r>
            <a:r>
              <a:rPr lang="en-AU" dirty="0">
                <a:solidFill>
                  <a:schemeClr val="bg1"/>
                </a:solidFill>
              </a:rPr>
              <a:t> @</a:t>
            </a:r>
            <a:r>
              <a:rPr lang="en-AU" dirty="0" err="1">
                <a:solidFill>
                  <a:schemeClr val="bg1"/>
                </a:solidFill>
              </a:rPr>
              <a:t>isonaj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08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SSW Senior Software Architect</a:t>
            </a:r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92"/>
            <a:ext cx="4835480" cy="6803408"/>
          </a:xfr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Anthony Ison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/>
              <a:t>       @</a:t>
            </a:r>
            <a:r>
              <a:rPr lang="en-AU" dirty="0" err="1"/>
              <a:t>isonaj</a:t>
            </a:r>
            <a:endParaRPr lang="en-AU" dirty="0"/>
          </a:p>
          <a:p>
            <a:endParaRPr lang="en-AU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AU" dirty="0"/>
              <a:t>Full stack software developer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AU" dirty="0"/>
              <a:t>Addicted to </a:t>
            </a:r>
            <a:r>
              <a:rPr lang="en-AU"/>
              <a:t>buying shares</a:t>
            </a:r>
            <a:endParaRPr lang="en-AU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AU" dirty="0"/>
              <a:t>Has a 17 year old son who is learning to drive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AU" dirty="0"/>
              <a:t>Enjoys making cold brew coffee and flavoured liqueurs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 dirty="0"/>
              <a:t>Join the Conversation #</a:t>
            </a:r>
            <a:r>
              <a:rPr lang="en-AU" dirty="0" err="1"/>
              <a:t>AngularHackDay</a:t>
            </a:r>
            <a:r>
              <a:rPr lang="en-AU" dirty="0"/>
              <a:t> @</a:t>
            </a:r>
            <a:r>
              <a:rPr lang="en-AU" dirty="0" err="1"/>
              <a:t>isonaj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287" y="2300723"/>
            <a:ext cx="3524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7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4" b="812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What are Services for?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alpha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AU" dirty="0"/>
              <a:t>External Data Sources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/>
              <a:t>Application State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>
          <a:solidFill>
            <a:schemeClr val="tx1">
              <a:alpha val="75000"/>
            </a:schemeClr>
          </a:solidFill>
        </p:spPr>
        <p:txBody>
          <a:bodyPr>
            <a:normAutofit/>
          </a:bodyPr>
          <a:lstStyle/>
          <a:p>
            <a:r>
              <a:rPr lang="en-AU" dirty="0"/>
              <a:t>Creating a Service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Table of Contents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3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Services for?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Great for: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State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Decoupling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Separation of concerns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Single Responsibility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Access external data sources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#AngularHackDay @isonaj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5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 Service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To create a service, use the angular cli:</a:t>
            </a:r>
          </a:p>
          <a:p>
            <a:r>
              <a:rPr lang="en-AU" dirty="0"/>
              <a:t>	</a:t>
            </a:r>
            <a:r>
              <a:rPr lang="en-AU" sz="2400" b="1" dirty="0">
                <a:latin typeface="Consolas" panose="020B0609020204030204" pitchFamily="49" charset="0"/>
              </a:rPr>
              <a:t>ng generate service &lt;</a:t>
            </a:r>
            <a:r>
              <a:rPr lang="en-AU" sz="2400" b="1" dirty="0" err="1">
                <a:latin typeface="Consolas" panose="020B0609020204030204" pitchFamily="49" charset="0"/>
              </a:rPr>
              <a:t>serviceName</a:t>
            </a:r>
            <a:r>
              <a:rPr lang="en-AU" sz="2400" b="1" dirty="0">
                <a:latin typeface="Consolas" panose="020B0609020204030204" pitchFamily="49" charset="0"/>
              </a:rPr>
              <a:t>&gt;</a:t>
            </a:r>
            <a:r>
              <a:rPr lang="en-AU" sz="2400" dirty="0"/>
              <a:t> </a:t>
            </a:r>
          </a:p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#AngularHackDay @isonaj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7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State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Application state is lost during component lifecycle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Service lifecycle is typically longer than component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dirty="0"/>
              <a:t>This makes it a great place to </a:t>
            </a:r>
            <a:r>
              <a:rPr lang="en-AU"/>
              <a:t>semi-persistent data</a:t>
            </a:r>
            <a:endParaRPr lang="en-A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Services allow data to be shared throughout app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#AngularHackDay @isonaj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2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External Data Sources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Access external APIs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Separation of concerns (data access vs presentation)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Connect to external data sources through </a:t>
            </a:r>
            <a:r>
              <a:rPr lang="en-AU" dirty="0" err="1"/>
              <a:t>RxJS</a:t>
            </a:r>
            <a:endParaRPr lang="en-A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Observable data sources with </a:t>
            </a:r>
            <a:r>
              <a:rPr lang="en-AU" dirty="0" err="1"/>
              <a:t>HttpClient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#AngularHackDay @isonaj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8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AU" dirty="0"/>
              <a:t>Learn more about Services: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AU" dirty="0">
                <a:hlinkClick r:id="rId3"/>
              </a:rPr>
              <a:t>angular.io/guide/architecture-services</a:t>
            </a:r>
            <a:endParaRPr lang="en-AU" dirty="0"/>
          </a:p>
          <a:p>
            <a:pPr algn="ctr"/>
            <a:endParaRPr lang="en-AU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AU" dirty="0"/>
              <a:t>Learn more about Observables: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AU" dirty="0">
                <a:hlinkClick r:id="rId4"/>
              </a:rPr>
              <a:t>angular.io/guide/observables</a:t>
            </a:r>
            <a:endParaRPr lang="en-AU" dirty="0"/>
          </a:p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#AngularHackDay @isonaj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03009"/>
      </p:ext>
    </p:extLst>
  </p:cSld>
  <p:clrMapOvr>
    <a:masterClrMapping/>
  </p:clrMapOvr>
</p:sld>
</file>

<file path=ppt/theme/theme1.xml><?xml version="1.0" encoding="utf-8"?>
<a:theme xmlns:a="http://schemas.openxmlformats.org/drawingml/2006/main" name="SSW-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2">
            <a:lumMod val="25000"/>
            <a:alpha val="75000"/>
          </a:schemeClr>
        </a:solidFill>
      </a:spPr>
      <a:bodyPr wrap="square" rtlCol="0" anchor="ctr">
        <a:normAutofit/>
      </a:bodyPr>
      <a:lstStyle>
        <a:defPPr>
          <a:defRPr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SWPowerPoint-v3-8-Master" id="{5F215719-225D-4074-A237-2110364631C6}" vid="{1E2A4AFB-8E9D-47E3-8735-7C8DECA51D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B0220F7-4F6F-4203-A594-D37F3328F2C2}">
  <we:reference id="wa104038830" version="1.0.0.2" store="en-au" storeType="OMEX"/>
  <we:alternateReferences>
    <we:reference id="WA104038830" version="1.0.0.2" store="WA104038830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598C56BA89C349AC3B17B3EDC7DFC2" ma:contentTypeVersion="8" ma:contentTypeDescription="Create a new document." ma:contentTypeScope="" ma:versionID="c88c79ad8a5f742bd6c89be6feebf3d5">
  <xsd:schema xmlns:xsd="http://www.w3.org/2001/XMLSchema" xmlns:xs="http://www.w3.org/2001/XMLSchema" xmlns:p="http://schemas.microsoft.com/office/2006/metadata/properties" xmlns:ns2="13258315-3b3e-4bfc-828c-b30faf5ec6e2" xmlns:ns3="a7dc2287-6a21-4a5f-aa3b-c3353e988492" targetNamespace="http://schemas.microsoft.com/office/2006/metadata/properties" ma:root="true" ma:fieldsID="1f4e209e324c17c71d2082146d419922" ns2:_="" ns3:_="">
    <xsd:import namespace="13258315-3b3e-4bfc-828c-b30faf5ec6e2"/>
    <xsd:import namespace="a7dc2287-6a21-4a5f-aa3b-c3353e98849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258315-3b3e-4bfc-828c-b30faf5ec6e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dc2287-6a21-4a5f-aa3b-c3353e9884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3258315-3b3e-4bfc-828c-b30faf5ec6e2">WSXSA7KYTAVZ-1383000727-40497</_dlc_DocId>
    <_dlc_DocIdUrl xmlns="13258315-3b3e-4bfc-828c-b30faf5ec6e2">
      <Url>https://sswcom.sharepoint.com/designers/_layouts/15/DocIdRedir.aspx?ID=WSXSA7KYTAVZ-1383000727-40497</Url>
      <Description>WSXSA7KYTAVZ-1383000727-40497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EF01DD-52CD-4514-AE20-00DB1F660C9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AF8FDB2-7EFA-4548-8F26-EB19E89CBA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258315-3b3e-4bfc-828c-b30faf5ec6e2"/>
    <ds:schemaRef ds:uri="a7dc2287-6a21-4a5f-aa3b-c3353e9884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DF0137-D4A4-4A49-808A-DA860CA0F942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13258315-3b3e-4bfc-828c-b30faf5ec6e2"/>
    <ds:schemaRef ds:uri="http://schemas.microsoft.com/office/infopath/2007/PartnerControls"/>
    <ds:schemaRef ds:uri="http://schemas.openxmlformats.org/package/2006/metadata/core-properties"/>
    <ds:schemaRef ds:uri="a7dc2287-6a21-4a5f-aa3b-c3353e988492"/>
    <ds:schemaRef ds:uri="http://www.w3.org/XML/1998/namespac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0D0848C2-F1F0-4CB5-A53D-92690F62FB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366</TotalTime>
  <Words>242</Words>
  <Application>Microsoft Office PowerPoint</Application>
  <PresentationFormat>Widescreen</PresentationFormat>
  <Paragraphs>52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Open Sans Light</vt:lpstr>
      <vt:lpstr>Consolas</vt:lpstr>
      <vt:lpstr>Arial</vt:lpstr>
      <vt:lpstr>Wingdings</vt:lpstr>
      <vt:lpstr>SSW-White</vt:lpstr>
      <vt:lpstr>PowerPoint Presentation</vt:lpstr>
      <vt:lpstr>An introduction to Services in Angular</vt:lpstr>
      <vt:lpstr>Anthony Ison</vt:lpstr>
      <vt:lpstr>Table of Contents</vt:lpstr>
      <vt:lpstr>What are Services for?</vt:lpstr>
      <vt:lpstr>Creating a Service</vt:lpstr>
      <vt:lpstr>Application State</vt:lpstr>
      <vt:lpstr>External Data Sources</vt:lpstr>
      <vt:lpstr>PowerPoint Presentation</vt:lpstr>
      <vt:lpstr>Thank you!   info@ssw.com.au www.ssw.com.au Sydney | Melbourne | Brisbane</vt:lpstr>
    </vt:vector>
  </TitlesOfParts>
  <Company>SSW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Ison</dc:creator>
  <cp:keywords>template, ssw, blank</cp:keywords>
  <cp:lastModifiedBy>Anthony Ison</cp:lastModifiedBy>
  <cp:revision>17</cp:revision>
  <dcterms:created xsi:type="dcterms:W3CDTF">2019-05-31T03:56:12Z</dcterms:created>
  <dcterms:modified xsi:type="dcterms:W3CDTF">2019-05-31T10:41:10Z</dcterms:modified>
  <cp:contentStatus>Testing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0x0101003E598C56BA89C349AC3B17B3EDC7DFC2</vt:lpwstr>
  </property>
  <property fmtid="{D5CDD505-2E9C-101B-9397-08002B2CF9AE}" pid="4" name="_dlc_DocIdItemGuid">
    <vt:lpwstr>50971b5a-6e06-435e-bb72-6b3376966090</vt:lpwstr>
  </property>
</Properties>
</file>