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3" r:id="rId5"/>
  </p:sldMasterIdLst>
  <p:notesMasterIdLst>
    <p:notesMasterId r:id="rId55"/>
  </p:notesMasterIdLst>
  <p:handoutMasterIdLst>
    <p:handoutMasterId r:id="rId56"/>
  </p:handoutMasterIdLst>
  <p:sldIdLst>
    <p:sldId id="263" r:id="rId6"/>
    <p:sldId id="270" r:id="rId7"/>
    <p:sldId id="292" r:id="rId8"/>
    <p:sldId id="268" r:id="rId9"/>
    <p:sldId id="287" r:id="rId10"/>
    <p:sldId id="288" r:id="rId11"/>
    <p:sldId id="314" r:id="rId12"/>
    <p:sldId id="300" r:id="rId13"/>
    <p:sldId id="315" r:id="rId14"/>
    <p:sldId id="307" r:id="rId15"/>
    <p:sldId id="323" r:id="rId16"/>
    <p:sldId id="291" r:id="rId17"/>
    <p:sldId id="312" r:id="rId18"/>
    <p:sldId id="295" r:id="rId19"/>
    <p:sldId id="296" r:id="rId20"/>
    <p:sldId id="297" r:id="rId21"/>
    <p:sldId id="298" r:id="rId22"/>
    <p:sldId id="322" r:id="rId23"/>
    <p:sldId id="311" r:id="rId24"/>
    <p:sldId id="324" r:id="rId25"/>
    <p:sldId id="294" r:id="rId26"/>
    <p:sldId id="301" r:id="rId27"/>
    <p:sldId id="290" r:id="rId28"/>
    <p:sldId id="321" r:id="rId29"/>
    <p:sldId id="313" r:id="rId30"/>
    <p:sldId id="325" r:id="rId31"/>
    <p:sldId id="302" r:id="rId32"/>
    <p:sldId id="289" r:id="rId33"/>
    <p:sldId id="303" r:id="rId34"/>
    <p:sldId id="299" r:id="rId35"/>
    <p:sldId id="318" r:id="rId36"/>
    <p:sldId id="305" r:id="rId37"/>
    <p:sldId id="293" r:id="rId38"/>
    <p:sldId id="319" r:id="rId39"/>
    <p:sldId id="320" r:id="rId40"/>
    <p:sldId id="304" r:id="rId41"/>
    <p:sldId id="264" r:id="rId42"/>
    <p:sldId id="271" r:id="rId43"/>
    <p:sldId id="277" r:id="rId44"/>
    <p:sldId id="265" r:id="rId45"/>
    <p:sldId id="278" r:id="rId46"/>
    <p:sldId id="285" r:id="rId47"/>
    <p:sldId id="269" r:id="rId48"/>
    <p:sldId id="283" r:id="rId49"/>
    <p:sldId id="284" r:id="rId50"/>
    <p:sldId id="275" r:id="rId51"/>
    <p:sldId id="282" r:id="rId52"/>
    <p:sldId id="276" r:id="rId53"/>
    <p:sldId id="286" r:id="rId54"/>
  </p:sldIdLst>
  <p:sldSz cx="12192000" cy="6858000"/>
  <p:notesSz cx="6858000" cy="9144000"/>
  <p:embeddedFontLs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Open Sans Light" panose="020B0604020202020204" charset="0"/>
      <p:regular r:id="rId61"/>
      <p:italic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542"/>
    <a:srgbClr val="D84D49"/>
    <a:srgbClr val="CC4141"/>
    <a:srgbClr val="343433"/>
    <a:srgbClr val="F3F3F3"/>
    <a:srgbClr val="FFA3A3"/>
    <a:srgbClr val="3399FF"/>
    <a:srgbClr val="A9AAA9"/>
    <a:srgbClr val="7A7A7A"/>
    <a:srgbClr val="EF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182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font" Target="fonts/font2.fntdata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font" Target="fonts/font4.fntdata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handoutMaster" Target="handoutMasters/handoutMaster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6499A-DF39-4841-A55A-0EC9E46ADF8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7A698-1D8D-48F0-97D5-2EAC48BD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437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7FCCA-FB4C-437E-BE2B-E7B59BDC2CDF}" type="datetimeFigureOut">
              <a:rPr lang="en-AU" smtClean="0"/>
              <a:t>08/10/2019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26486-381D-4498-A648-2425296108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98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70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32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36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0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4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55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37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3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0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5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12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2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9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48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01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7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41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0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2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63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4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0"/>
          </p:nvPr>
        </p:nvSpPr>
        <p:spPr>
          <a:xfrm>
            <a:off x="0" y="67234"/>
            <a:ext cx="12192000" cy="6790765"/>
          </a:xfrm>
          <a:noFill/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8035" y="5355457"/>
            <a:ext cx="6923965" cy="552973"/>
          </a:xfrm>
          <a:solidFill>
            <a:schemeClr val="tx1">
              <a:alpha val="75000"/>
            </a:schemeClr>
          </a:solidFill>
        </p:spPr>
        <p:txBody>
          <a:bodyPr lIns="180000" tIns="90000" rIns="180000" bIns="9000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5268035" y="1343025"/>
            <a:ext cx="6923965" cy="3848100"/>
          </a:xfrm>
          <a:solidFill>
            <a:schemeClr val="tx1">
              <a:alpha val="75000"/>
            </a:schemeClr>
          </a:solidFill>
        </p:spPr>
        <p:txBody>
          <a:bodyPr lIns="18000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</a:t>
            </a:r>
            <a:br>
              <a:rPr lang="en-US" baseline="0"/>
            </a:br>
            <a:r>
              <a:rPr lang="en-AU" baseline="0"/>
              <a:t>Title with Optional Background Image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3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56146"/>
            <a:ext cx="12191999" cy="680185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02" y="5781675"/>
            <a:ext cx="10686196" cy="606425"/>
          </a:xfrm>
          <a:solidFill>
            <a:schemeClr val="tx1">
              <a:alpha val="75000"/>
            </a:schemeClr>
          </a:solidFill>
        </p:spPr>
        <p:txBody>
          <a:bodyPr anchor="ctr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693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54592"/>
            <a:ext cx="12192000" cy="680340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343025"/>
            <a:ext cx="5095876" cy="3848100"/>
          </a:xfrm>
          <a:solidFill>
            <a:schemeClr val="tx1">
              <a:alpha val="75000"/>
            </a:schemeClr>
          </a:solidFill>
        </p:spPr>
        <p:txBody>
          <a:bodyPr lIns="360000"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AU"/>
              <a:t>Alternative Image Caption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11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54430"/>
            <a:ext cx="12192000" cy="680357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2902" y="1976590"/>
            <a:ext cx="10686196" cy="2176309"/>
          </a:xfrm>
          <a:solidFill>
            <a:schemeClr val="tx1">
              <a:alpha val="75000"/>
            </a:schemeClr>
          </a:solidFill>
        </p:spPr>
        <p:txBody>
          <a:bodyPr lIns="720000" tIns="46800" rIns="720000" anchor="ctr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52902" y="4257676"/>
            <a:ext cx="10686196" cy="676274"/>
          </a:xfrm>
        </p:spPr>
        <p:txBody>
          <a:bodyPr anchor="ctr">
            <a:noAutofit/>
          </a:bodyPr>
          <a:lstStyle>
            <a:lvl1pPr algn="r">
              <a:defRPr sz="1800"/>
            </a:lvl1pPr>
            <a:lvl2pPr algn="r">
              <a:defRPr sz="1800"/>
            </a:lvl2pPr>
            <a:lvl3pPr algn="r">
              <a:defRPr sz="1800"/>
            </a:lvl3pPr>
            <a:lvl4pPr algn="r">
              <a:defRPr sz="1800"/>
            </a:lvl4pPr>
            <a:lvl5pPr algn="r">
              <a:defRPr sz="1800"/>
            </a:lvl5pPr>
          </a:lstStyle>
          <a:p>
            <a:pPr lvl="0"/>
            <a:r>
              <a:rPr lang="en-US"/>
              <a:t>Speaker, Company</a:t>
            </a:r>
          </a:p>
        </p:txBody>
      </p:sp>
    </p:spTree>
    <p:extLst>
      <p:ext uri="{BB962C8B-B14F-4D97-AF65-F5344CB8AC3E}">
        <p14:creationId xmlns:p14="http://schemas.microsoft.com/office/powerpoint/2010/main" val="207005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02" y="368968"/>
            <a:ext cx="10686196" cy="6222332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80831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2902" y="1689100"/>
            <a:ext cx="5095239" cy="4568825"/>
          </a:xfrm>
        </p:spPr>
        <p:txBody>
          <a:bodyPr rIns="180000"/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/>
              <a:t>Cake is better because they are soft and sweet</a:t>
            </a:r>
          </a:p>
          <a:p>
            <a:pPr lvl="0"/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343650" y="1689100"/>
            <a:ext cx="5095448" cy="4568825"/>
          </a:xfrm>
        </p:spPr>
        <p:txBody>
          <a:bodyPr rIns="180000">
            <a:normAutofit/>
          </a:bodyPr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/>
              <a:t>Pie is better because they are meaty and full of gravy. Oh my god, I love gravy.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116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43650" y="1689100"/>
            <a:ext cx="5095448" cy="4549775"/>
          </a:xfrm>
        </p:spPr>
        <p:txBody>
          <a:bodyPr rIns="180000"/>
          <a:lstStyle>
            <a:lvl1pPr marL="288000" indent="-288000">
              <a:spcBef>
                <a:spcPts val="0"/>
              </a:spcBef>
              <a:buFontTx/>
              <a:buBlip>
                <a:blip r:embed="rId2"/>
              </a:buBlip>
              <a:defRPr sz="2400" baseline="0"/>
            </a:lvl1pPr>
          </a:lstStyle>
          <a:p>
            <a:pPr lvl="0"/>
            <a:r>
              <a:rPr lang="en-AU"/>
              <a:t>Cons</a:t>
            </a:r>
          </a:p>
          <a:p>
            <a:pPr lvl="0"/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52902" y="1689100"/>
            <a:ext cx="5095239" cy="4549775"/>
          </a:xfrm>
        </p:spPr>
        <p:txBody>
          <a:bodyPr rIns="180000">
            <a:normAutofit/>
          </a:bodyPr>
          <a:lstStyle>
            <a:lvl1pPr marL="288000" indent="-288000">
              <a:spcBef>
                <a:spcPts val="0"/>
              </a:spcBef>
              <a:buFontTx/>
              <a:buBlip>
                <a:blip r:embed="rId3"/>
              </a:buBlip>
              <a:defRPr sz="2400" baseline="0"/>
            </a:lvl1pPr>
          </a:lstStyle>
          <a:p>
            <a:pPr lvl="0"/>
            <a:r>
              <a:rPr lang="en-AU"/>
              <a:t>Pros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6559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2902" y="1689099"/>
            <a:ext cx="3352799" cy="4557711"/>
          </a:xfrm>
        </p:spPr>
        <p:txBody>
          <a:bodyPr lIns="180000" rIns="180000"/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/>
              <a:t>Cake</a:t>
            </a:r>
          </a:p>
          <a:p>
            <a:pPr lvl="0"/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1" y="1689100"/>
            <a:ext cx="3352799" cy="4557711"/>
          </a:xfrm>
        </p:spPr>
        <p:txBody>
          <a:bodyPr lIns="180000" rIns="180000"/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/>
              <a:t>Pie</a:t>
            </a:r>
          </a:p>
          <a:p>
            <a:pPr lvl="0"/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086299" y="1689100"/>
            <a:ext cx="3352799" cy="4557711"/>
          </a:xfrm>
        </p:spPr>
        <p:txBody>
          <a:bodyPr lIns="180000" rIns="180000"/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/>
              <a:t>New Contestant Appears</a:t>
            </a:r>
          </a:p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485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46800" bIns="4680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752902" y="1828801"/>
            <a:ext cx="10600898" cy="4391024"/>
          </a:xfrm>
        </p:spPr>
        <p:txBody>
          <a:bodyPr tIns="46800" bIns="468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1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Half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02" y="368968"/>
            <a:ext cx="4268277" cy="2671011"/>
          </a:xfrm>
        </p:spPr>
        <p:txBody>
          <a:bodyPr lIns="180000" tIns="46800" rIns="180000" bIns="4680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52475" y="3162300"/>
            <a:ext cx="4268788" cy="305752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752475" y="6356350"/>
            <a:ext cx="426870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52902" y="368300"/>
            <a:ext cx="10686196" cy="58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582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68036" y="1690688"/>
            <a:ext cx="6171061" cy="610035"/>
          </a:xfrm>
          <a:noFill/>
        </p:spPr>
        <p:txBody>
          <a:bodyPr lIns="180000" tIns="90000" rIns="180000" bIns="900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Credentials, qualifications, </a:t>
            </a:r>
            <a:r>
              <a:rPr lang="en-US" err="1"/>
              <a:t>etc</a:t>
            </a:r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</p:spPr>
      </p:pic>
      <p:sp>
        <p:nvSpPr>
          <p:cNvPr id="10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54592"/>
            <a:ext cx="5095876" cy="680340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68037" y="368968"/>
            <a:ext cx="6171060" cy="1321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5267325" y="2300724"/>
            <a:ext cx="6171773" cy="3947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5267324" y="6356350"/>
            <a:ext cx="617177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54592"/>
            <a:ext cx="5095876" cy="680340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68036" y="368968"/>
            <a:ext cx="6171061" cy="1321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67325" y="1828800"/>
            <a:ext cx="6171773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5267324" y="6356350"/>
            <a:ext cx="6171773" cy="365125"/>
          </a:xfrm>
        </p:spPr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54592"/>
            <a:ext cx="12192000" cy="6803408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68296" y="1080174"/>
            <a:ext cx="6923690" cy="703713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Item #1</a:t>
            </a:r>
            <a:endParaRPr lang="en-AU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5268296" y="3576416"/>
            <a:ext cx="6923689" cy="703713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Item #4</a:t>
            </a:r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5268036" y="2744336"/>
            <a:ext cx="6923964" cy="703712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Item #3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8" hasCustomPrompt="1"/>
          </p:nvPr>
        </p:nvSpPr>
        <p:spPr>
          <a:xfrm>
            <a:off x="5268036" y="4408497"/>
            <a:ext cx="6923964" cy="703712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Item #5</a:t>
            </a:r>
            <a:endParaRPr lang="en-US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9" hasCustomPrompt="1"/>
          </p:nvPr>
        </p:nvSpPr>
        <p:spPr>
          <a:xfrm>
            <a:off x="5268034" y="5240577"/>
            <a:ext cx="6923965" cy="703712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Item #6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5268035" y="1912255"/>
            <a:ext cx="6923964" cy="703712"/>
          </a:xfrm>
          <a:solidFill>
            <a:schemeClr val="tx1">
              <a:alpha val="75000"/>
            </a:schemeClr>
          </a:solidFill>
        </p:spPr>
        <p:txBody>
          <a:bodyPr lIns="180000" rIns="180000"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/>
              <a:t>Item #2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2902" y="682790"/>
            <a:ext cx="4342975" cy="568960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84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(Screensho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56147"/>
            <a:ext cx="12191999" cy="680185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2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alphaModFix amt="7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effectLst/>
        </p:spPr>
        <p:txBody>
          <a:bodyPr vert="horz" lIns="180000" tIns="46800" rIns="180000" bIns="4680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902" y="1825625"/>
            <a:ext cx="10686196" cy="4394200"/>
          </a:xfrm>
          <a:prstGeom prst="rect">
            <a:avLst/>
          </a:prstGeom>
        </p:spPr>
        <p:txBody>
          <a:bodyPr vert="horz" lIns="180000" tIns="46800" rIns="180000" bIns="468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12192000" cy="54590"/>
          </a:xfrm>
          <a:prstGeom prst="rect">
            <a:avLst/>
          </a:prstGeom>
          <a:solidFill>
            <a:srgbClr val="CC4141"/>
          </a:solidFill>
          <a:ln>
            <a:noFill/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7" r:id="rId2"/>
    <p:sldLayoutId id="2147483721" r:id="rId3"/>
    <p:sldLayoutId id="2147483678" r:id="rId4"/>
    <p:sldLayoutId id="2147483679" r:id="rId5"/>
    <p:sldLayoutId id="2147483672" r:id="rId6"/>
    <p:sldLayoutId id="2147483682" r:id="rId7"/>
    <p:sldLayoutId id="2147483673" r:id="rId8"/>
    <p:sldLayoutId id="2147483667" r:id="rId9"/>
    <p:sldLayoutId id="2147483669" r:id="rId10"/>
    <p:sldLayoutId id="2147483674" r:id="rId11"/>
    <p:sldLayoutId id="2147483676" r:id="rId12"/>
    <p:sldLayoutId id="2147483675" r:id="rId13"/>
    <p:sldLayoutId id="2147483699" r:id="rId14"/>
    <p:sldLayoutId id="2147483701" r:id="rId15"/>
    <p:sldLayoutId id="2147483700" r:id="rId16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4572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9144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3716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18288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Kubernet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ssw.com.au" TargetMode="Externa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SSWconsulting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overview/what-is-kubernet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4294967295"/>
          </p:nvPr>
        </p:nvSpPr>
        <p:spPr>
          <a:xfrm>
            <a:off x="752902" y="436728"/>
            <a:ext cx="10686197" cy="5940327"/>
          </a:xfrm>
        </p:spPr>
        <p:txBody>
          <a:bodyPr anchor="b"/>
          <a:lstStyle/>
          <a:p>
            <a:pPr algn="ctr"/>
            <a:endParaRPr lang="en-AU" sz="1800"/>
          </a:p>
          <a:p>
            <a:pPr algn="ctr"/>
            <a:r>
              <a:rPr lang="en-AU" sz="2400"/>
              <a:t>Enterprise Software Development</a:t>
            </a:r>
            <a:endParaRPr lang="en-AU" sz="1800"/>
          </a:p>
          <a:p>
            <a:pPr algn="ctr"/>
            <a:endParaRPr lang="en-AU" sz="1800"/>
          </a:p>
          <a:p>
            <a:pPr algn="ctr"/>
            <a:endParaRPr lang="en-AU" sz="1800"/>
          </a:p>
          <a:p>
            <a:pPr algn="ctr"/>
            <a:endParaRPr lang="en-AU" sz="1800"/>
          </a:p>
        </p:txBody>
      </p:sp>
      <p:sp>
        <p:nvSpPr>
          <p:cNvPr id="3" name="Subtitle 12"/>
          <p:cNvSpPr txBox="1">
            <a:spLocks/>
          </p:cNvSpPr>
          <p:nvPr/>
        </p:nvSpPr>
        <p:spPr>
          <a:xfrm>
            <a:off x="2727064" y="4365755"/>
            <a:ext cx="6571129" cy="552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65" y="2143040"/>
            <a:ext cx="3415748" cy="181888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DFB748-0BF2-4E4A-984B-AAAC6B70748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59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Container registries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AU" dirty="0"/>
              <a:t>Central store of container images (packages)</a:t>
            </a:r>
          </a:p>
          <a:p>
            <a:r>
              <a:rPr lang="en-AU" dirty="0"/>
              <a:t>Docker Hub - first and most popular</a:t>
            </a:r>
          </a:p>
          <a:p>
            <a:r>
              <a:rPr lang="en-AU" dirty="0"/>
              <a:t>Now many syndicated registries</a:t>
            </a:r>
          </a:p>
          <a:p>
            <a:r>
              <a:rPr lang="en-AU" dirty="0"/>
              <a:t>Can be Public or Private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4" b="8124"/>
          <a:stretch>
            <a:fillRect/>
          </a:stretch>
        </p:blipFill>
        <p:spPr>
          <a:xfrm>
            <a:off x="5225" y="54592"/>
            <a:ext cx="12192000" cy="6803408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268296" y="1960345"/>
            <a:ext cx="6923690" cy="703713"/>
          </a:xfrm>
        </p:spPr>
        <p:txBody>
          <a:bodyPr/>
          <a:lstStyle/>
          <a:p>
            <a:r>
              <a:rPr lang="en-AU" dirty="0"/>
              <a:t>What are containers?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268296" y="4456587"/>
            <a:ext cx="6923689" cy="703713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AU" dirty="0"/>
              <a:t>Hosting in Kubernetes (AKS)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5268036" y="3624507"/>
            <a:ext cx="6923964" cy="703712"/>
          </a:xfrm>
        </p:spPr>
        <p:txBody>
          <a:bodyPr/>
          <a:lstStyle/>
          <a:p>
            <a:r>
              <a:rPr lang="en-AU" dirty="0"/>
              <a:t>Building a container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268035" y="2792426"/>
            <a:ext cx="6923964" cy="703712"/>
          </a:xfrm>
          <a:solidFill>
            <a:srgbClr val="CC4542">
              <a:alpha val="75000"/>
            </a:srgbClr>
          </a:solidFill>
        </p:spPr>
        <p:txBody>
          <a:bodyPr>
            <a:normAutofit/>
          </a:bodyPr>
          <a:lstStyle/>
          <a:p>
            <a:r>
              <a:rPr lang="en-AU"/>
              <a:t>Running a container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Table of Contents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4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a container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Pull image:</a:t>
            </a:r>
          </a:p>
          <a:p>
            <a:r>
              <a:rPr lang="en-AU" dirty="0"/>
              <a:t>    docker pull ubuntu</a:t>
            </a:r>
          </a:p>
          <a:p>
            <a:r>
              <a:rPr lang="en-AU" dirty="0"/>
              <a:t>Run a container:</a:t>
            </a:r>
          </a:p>
          <a:p>
            <a:r>
              <a:rPr lang="en-AU" dirty="0"/>
              <a:t>    docker run -it ubuntu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4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F71CF26-2609-4454-AEF8-8F7B4A89A0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11E1B-DC1D-4E05-9C4E-188B9CBD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59B06-EE1E-4804-992D-721BB5AE31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A00CDD-C7F9-4704-BAEB-C5E76C27424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0687050" cy="365125"/>
          </a:xfrm>
        </p:spPr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74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What’s in an image name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err="1"/>
              <a:t>Sql</a:t>
            </a:r>
            <a:r>
              <a:rPr lang="en-AU"/>
              <a:t> Server (on Linux)</a:t>
            </a:r>
          </a:p>
          <a:p>
            <a:r>
              <a:rPr lang="en-AU"/>
              <a:t>    mcr.microsoft.com/</a:t>
            </a:r>
            <a:r>
              <a:rPr lang="en-AU" err="1"/>
              <a:t>mssql</a:t>
            </a:r>
            <a:r>
              <a:rPr lang="en-AU"/>
              <a:t>/server:2017-latest-ubuntu</a:t>
            </a:r>
          </a:p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A5BF7D-6164-47BE-8170-EEC4D0C24473}"/>
              </a:ext>
            </a:extLst>
          </p:cNvPr>
          <p:cNvSpPr/>
          <p:nvPr/>
        </p:nvSpPr>
        <p:spPr>
          <a:xfrm>
            <a:off x="1198011" y="2796987"/>
            <a:ext cx="3730947" cy="632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584CF1-55AB-4E94-9460-8DE97053CD87}"/>
              </a:ext>
            </a:extLst>
          </p:cNvPr>
          <p:cNvSpPr/>
          <p:nvPr/>
        </p:nvSpPr>
        <p:spPr>
          <a:xfrm>
            <a:off x="4928958" y="2796988"/>
            <a:ext cx="1167042" cy="632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A3189-F1E1-461E-8D10-B3A27E0B4411}"/>
              </a:ext>
            </a:extLst>
          </p:cNvPr>
          <p:cNvSpPr/>
          <p:nvPr/>
        </p:nvSpPr>
        <p:spPr>
          <a:xfrm>
            <a:off x="6096000" y="2796987"/>
            <a:ext cx="1167042" cy="632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DC48CE-DA5B-4C78-9B62-3864FBFF2311}"/>
              </a:ext>
            </a:extLst>
          </p:cNvPr>
          <p:cNvSpPr/>
          <p:nvPr/>
        </p:nvSpPr>
        <p:spPr>
          <a:xfrm>
            <a:off x="7263042" y="2796987"/>
            <a:ext cx="3730947" cy="632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5B418-11CE-4576-AD23-4AC43E81BC7C}"/>
              </a:ext>
            </a:extLst>
          </p:cNvPr>
          <p:cNvSpPr txBox="1"/>
          <p:nvPr/>
        </p:nvSpPr>
        <p:spPr>
          <a:xfrm>
            <a:off x="1237064" y="3373987"/>
            <a:ext cx="3173506" cy="53910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rmAutofit/>
          </a:bodyPr>
          <a:lstStyle/>
          <a:p>
            <a:pPr algn="ctr"/>
            <a:r>
              <a:rPr lang="en-AU">
                <a:solidFill>
                  <a:srgbClr val="FF0000"/>
                </a:solidFill>
              </a:rPr>
              <a:t>Registry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D6D8F-4FA5-4304-89E2-2CE85BB208C0}"/>
              </a:ext>
            </a:extLst>
          </p:cNvPr>
          <p:cNvSpPr txBox="1"/>
          <p:nvPr/>
        </p:nvSpPr>
        <p:spPr>
          <a:xfrm>
            <a:off x="4718828" y="3373987"/>
            <a:ext cx="1574527" cy="53910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en-AU">
                <a:solidFill>
                  <a:srgbClr val="FF0000"/>
                </a:solidFill>
              </a:rPr>
              <a:t>Account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447748-363B-4742-A579-2A8CCCE87FCE}"/>
              </a:ext>
            </a:extLst>
          </p:cNvPr>
          <p:cNvSpPr txBox="1"/>
          <p:nvPr/>
        </p:nvSpPr>
        <p:spPr>
          <a:xfrm>
            <a:off x="5898645" y="3349535"/>
            <a:ext cx="1574527" cy="53910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en-AU">
                <a:solidFill>
                  <a:srgbClr val="FF0000"/>
                </a:solidFill>
              </a:rPr>
              <a:t>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920A2F-2366-4C6B-98EF-76DF131DE896}"/>
              </a:ext>
            </a:extLst>
          </p:cNvPr>
          <p:cNvSpPr txBox="1"/>
          <p:nvPr/>
        </p:nvSpPr>
        <p:spPr>
          <a:xfrm>
            <a:off x="8341251" y="3373986"/>
            <a:ext cx="1574527" cy="53910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en-AU">
                <a:solidFill>
                  <a:srgbClr val="FF0000"/>
                </a:solidFill>
              </a:rPr>
              <a:t>Tag (version)</a:t>
            </a:r>
          </a:p>
        </p:txBody>
      </p:sp>
    </p:spTree>
    <p:extLst>
      <p:ext uri="{BB962C8B-B14F-4D97-AF65-F5344CB8AC3E}">
        <p14:creationId xmlns:p14="http://schemas.microsoft.com/office/powerpoint/2010/main" val="41926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" grpId="0" animBg="1"/>
      <p:bldP spid="9" grpId="0"/>
      <p:bldP spid="10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2903" y="320353"/>
            <a:ext cx="10686196" cy="1321720"/>
          </a:xfrm>
        </p:spPr>
        <p:txBody>
          <a:bodyPr/>
          <a:lstStyle/>
          <a:p>
            <a:r>
              <a:rPr lang="en-AU"/>
              <a:t>Volume mapping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/>
              <a:t>docker run –v C:\tmp:/tmp ubuntu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B41DC0-018F-4737-8CA0-9DCE9A728BE7}"/>
              </a:ext>
            </a:extLst>
          </p:cNvPr>
          <p:cNvSpPr/>
          <p:nvPr/>
        </p:nvSpPr>
        <p:spPr>
          <a:xfrm>
            <a:off x="1863029" y="3183286"/>
            <a:ext cx="2660073" cy="25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Host</a:t>
            </a:r>
          </a:p>
          <a:p>
            <a:pPr algn="ctr"/>
            <a:r>
              <a:rPr lang="en-AU"/>
              <a:t>(Windows)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1708E-C40E-4787-A44F-FB149187A44B}"/>
              </a:ext>
            </a:extLst>
          </p:cNvPr>
          <p:cNvSpPr/>
          <p:nvPr/>
        </p:nvSpPr>
        <p:spPr>
          <a:xfrm>
            <a:off x="7411367" y="3183283"/>
            <a:ext cx="2813288" cy="25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Container</a:t>
            </a:r>
          </a:p>
          <a:p>
            <a:pPr algn="ctr"/>
            <a:r>
              <a:rPr lang="en-AU"/>
              <a:t>(Linux)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D2547C04-B45A-4045-B0B0-078F2033822F}"/>
              </a:ext>
            </a:extLst>
          </p:cNvPr>
          <p:cNvSpPr/>
          <p:nvPr/>
        </p:nvSpPr>
        <p:spPr>
          <a:xfrm>
            <a:off x="4555701" y="4281053"/>
            <a:ext cx="2855666" cy="3325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0DF12-46E2-4C78-A175-A425F37652A3}"/>
              </a:ext>
            </a:extLst>
          </p:cNvPr>
          <p:cNvSpPr txBox="1"/>
          <p:nvPr/>
        </p:nvSpPr>
        <p:spPr>
          <a:xfrm>
            <a:off x="4625788" y="3818966"/>
            <a:ext cx="885061" cy="4058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AU" dirty="0"/>
              <a:t>C:\tmp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66633-5CEA-4DAF-BF92-F715C5E43600}"/>
              </a:ext>
            </a:extLst>
          </p:cNvPr>
          <p:cNvSpPr txBox="1"/>
          <p:nvPr/>
        </p:nvSpPr>
        <p:spPr>
          <a:xfrm>
            <a:off x="6459479" y="3818966"/>
            <a:ext cx="816602" cy="4058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r"/>
            <a:r>
              <a:rPr lang="en-AU" dirty="0"/>
              <a:t>/</a:t>
            </a:r>
            <a:r>
              <a:rPr lang="en-AU" dirty="0" err="1"/>
              <a:t>tmp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055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Port mapping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/>
              <a:t>docker run –p 5000:80 ubuntu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B41DC0-018F-4737-8CA0-9DCE9A728BE7}"/>
              </a:ext>
            </a:extLst>
          </p:cNvPr>
          <p:cNvSpPr/>
          <p:nvPr/>
        </p:nvSpPr>
        <p:spPr>
          <a:xfrm>
            <a:off x="1863029" y="3183286"/>
            <a:ext cx="2660073" cy="25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Host</a:t>
            </a:r>
          </a:p>
          <a:p>
            <a:pPr algn="ctr"/>
            <a:r>
              <a:rPr lang="en-AU"/>
              <a:t>(Windows)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1708E-C40E-4787-A44F-FB149187A44B}"/>
              </a:ext>
            </a:extLst>
          </p:cNvPr>
          <p:cNvSpPr/>
          <p:nvPr/>
        </p:nvSpPr>
        <p:spPr>
          <a:xfrm>
            <a:off x="7411367" y="3183285"/>
            <a:ext cx="2813288" cy="25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Container</a:t>
            </a:r>
          </a:p>
          <a:p>
            <a:pPr algn="ctr"/>
            <a:r>
              <a:rPr lang="en-AU"/>
              <a:t>(Linux)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D2547C04-B45A-4045-B0B0-078F2033822F}"/>
              </a:ext>
            </a:extLst>
          </p:cNvPr>
          <p:cNvSpPr/>
          <p:nvPr/>
        </p:nvSpPr>
        <p:spPr>
          <a:xfrm>
            <a:off x="4555701" y="4281053"/>
            <a:ext cx="2855666" cy="3325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0DF12-46E2-4C78-A175-A425F37652A3}"/>
              </a:ext>
            </a:extLst>
          </p:cNvPr>
          <p:cNvSpPr txBox="1"/>
          <p:nvPr/>
        </p:nvSpPr>
        <p:spPr>
          <a:xfrm>
            <a:off x="4625788" y="3818966"/>
            <a:ext cx="885061" cy="4058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AU"/>
              <a:t>5000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66633-5CEA-4DAF-BF92-F715C5E43600}"/>
              </a:ext>
            </a:extLst>
          </p:cNvPr>
          <p:cNvSpPr txBox="1"/>
          <p:nvPr/>
        </p:nvSpPr>
        <p:spPr>
          <a:xfrm>
            <a:off x="6459479" y="3818966"/>
            <a:ext cx="816602" cy="4058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r"/>
            <a:r>
              <a:rPr lang="en-AU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81531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 dotnet tools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docker run -it -v “$(</a:t>
            </a:r>
            <a:r>
              <a:rPr lang="en-AU" sz="1800" dirty="0" err="1"/>
              <a:t>pwd</a:t>
            </a:r>
            <a:r>
              <a:rPr lang="en-AU" sz="1800" dirty="0"/>
              <a:t>):/</a:t>
            </a:r>
            <a:r>
              <a:rPr lang="en-AU" sz="1800" dirty="0" err="1"/>
              <a:t>src</a:t>
            </a:r>
            <a:r>
              <a:rPr lang="en-AU" sz="1800" dirty="0"/>
              <a:t>” mcr.microsoft.com/dotnet/core/sdk:2.2-stretch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B41DC0-018F-4737-8CA0-9DCE9A728BE7}"/>
              </a:ext>
            </a:extLst>
          </p:cNvPr>
          <p:cNvSpPr/>
          <p:nvPr/>
        </p:nvSpPr>
        <p:spPr>
          <a:xfrm>
            <a:off x="1863029" y="3183286"/>
            <a:ext cx="2660073" cy="25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Host</a:t>
            </a:r>
          </a:p>
          <a:p>
            <a:pPr algn="ctr"/>
            <a:r>
              <a:rPr lang="en-AU"/>
              <a:t>(Windows)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1708E-C40E-4787-A44F-FB149187A44B}"/>
              </a:ext>
            </a:extLst>
          </p:cNvPr>
          <p:cNvSpPr/>
          <p:nvPr/>
        </p:nvSpPr>
        <p:spPr>
          <a:xfrm>
            <a:off x="7411367" y="3183285"/>
            <a:ext cx="2813288" cy="25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Container</a:t>
            </a:r>
          </a:p>
          <a:p>
            <a:pPr algn="ctr"/>
            <a:r>
              <a:rPr lang="en-AU"/>
              <a:t>(Linux)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D2547C04-B45A-4045-B0B0-078F2033822F}"/>
              </a:ext>
            </a:extLst>
          </p:cNvPr>
          <p:cNvSpPr/>
          <p:nvPr/>
        </p:nvSpPr>
        <p:spPr>
          <a:xfrm>
            <a:off x="4539401" y="4186952"/>
            <a:ext cx="2855666" cy="3325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0DF12-46E2-4C78-A175-A425F37652A3}"/>
              </a:ext>
            </a:extLst>
          </p:cNvPr>
          <p:cNvSpPr txBox="1"/>
          <p:nvPr/>
        </p:nvSpPr>
        <p:spPr>
          <a:xfrm>
            <a:off x="4625788" y="3818966"/>
            <a:ext cx="885061" cy="405856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r>
              <a:rPr lang="en-AU" dirty="0"/>
              <a:t>Current folder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66633-5CEA-4DAF-BF92-F715C5E43600}"/>
              </a:ext>
            </a:extLst>
          </p:cNvPr>
          <p:cNvSpPr txBox="1"/>
          <p:nvPr/>
        </p:nvSpPr>
        <p:spPr>
          <a:xfrm>
            <a:off x="6459479" y="3818966"/>
            <a:ext cx="816602" cy="4058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r"/>
            <a:r>
              <a:rPr lang="en-AU" dirty="0"/>
              <a:t>/</a:t>
            </a:r>
            <a:r>
              <a:rPr lang="en-AU" dirty="0" err="1"/>
              <a:t>src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287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Run SQL Server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docker run </a:t>
            </a:r>
            <a:r>
              <a:rPr lang="fr-FR" sz="1800" dirty="0"/>
              <a:t>-e 'ACCEPT_EULA=Y' -e 'SA_PASSWORD=P@55word!’ </a:t>
            </a:r>
            <a:r>
              <a:rPr lang="en-AU" sz="1800" dirty="0"/>
              <a:t>–p 5433:1433 </a:t>
            </a:r>
          </a:p>
          <a:p>
            <a:r>
              <a:rPr lang="en-AU" sz="1800" dirty="0"/>
              <a:t>    –v c:\data:/var/opt/mssql mcr.microsoft.com/</a:t>
            </a:r>
            <a:r>
              <a:rPr lang="en-AU" sz="1800" dirty="0" err="1"/>
              <a:t>mssql</a:t>
            </a:r>
            <a:r>
              <a:rPr lang="en-AU" sz="1800" dirty="0"/>
              <a:t>/server:2017-latest-ubuntu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B41DC0-018F-4737-8CA0-9DCE9A728BE7}"/>
              </a:ext>
            </a:extLst>
          </p:cNvPr>
          <p:cNvSpPr/>
          <p:nvPr/>
        </p:nvSpPr>
        <p:spPr>
          <a:xfrm>
            <a:off x="1863029" y="3183286"/>
            <a:ext cx="2660073" cy="25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Host</a:t>
            </a:r>
          </a:p>
          <a:p>
            <a:pPr algn="ctr"/>
            <a:r>
              <a:rPr lang="en-AU"/>
              <a:t>(Windows)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1708E-C40E-4787-A44F-FB149187A44B}"/>
              </a:ext>
            </a:extLst>
          </p:cNvPr>
          <p:cNvSpPr/>
          <p:nvPr/>
        </p:nvSpPr>
        <p:spPr>
          <a:xfrm>
            <a:off x="7411367" y="3183285"/>
            <a:ext cx="2813288" cy="25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Container</a:t>
            </a:r>
          </a:p>
          <a:p>
            <a:pPr algn="ctr"/>
            <a:r>
              <a:rPr lang="en-AU"/>
              <a:t>(Linux)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D2547C04-B45A-4045-B0B0-078F2033822F}"/>
              </a:ext>
            </a:extLst>
          </p:cNvPr>
          <p:cNvSpPr/>
          <p:nvPr/>
        </p:nvSpPr>
        <p:spPr>
          <a:xfrm>
            <a:off x="4539401" y="4186952"/>
            <a:ext cx="2855666" cy="3325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0DF12-46E2-4C78-A175-A425F37652A3}"/>
              </a:ext>
            </a:extLst>
          </p:cNvPr>
          <p:cNvSpPr txBox="1"/>
          <p:nvPr/>
        </p:nvSpPr>
        <p:spPr>
          <a:xfrm>
            <a:off x="4625788" y="3818966"/>
            <a:ext cx="885061" cy="4058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AU" dirty="0"/>
              <a:t>5433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66633-5CEA-4DAF-BF92-F715C5E43600}"/>
              </a:ext>
            </a:extLst>
          </p:cNvPr>
          <p:cNvSpPr txBox="1"/>
          <p:nvPr/>
        </p:nvSpPr>
        <p:spPr>
          <a:xfrm>
            <a:off x="6459479" y="3818966"/>
            <a:ext cx="816602" cy="4058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r"/>
            <a:r>
              <a:rPr lang="en-AU"/>
              <a:t>1433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0BC3C2D3-0883-4EF8-9F59-FC0821B34F4C}"/>
              </a:ext>
            </a:extLst>
          </p:cNvPr>
          <p:cNvSpPr/>
          <p:nvPr/>
        </p:nvSpPr>
        <p:spPr>
          <a:xfrm>
            <a:off x="4523101" y="5239908"/>
            <a:ext cx="2888265" cy="3325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E4867-F8FD-43F6-A498-7F83845F4F62}"/>
              </a:ext>
            </a:extLst>
          </p:cNvPr>
          <p:cNvSpPr txBox="1"/>
          <p:nvPr/>
        </p:nvSpPr>
        <p:spPr>
          <a:xfrm>
            <a:off x="4593189" y="5007194"/>
            <a:ext cx="885061" cy="273079"/>
          </a:xfrm>
          <a:prstGeom prst="rect">
            <a:avLst/>
          </a:prstGeom>
          <a:noFill/>
        </p:spPr>
        <p:txBody>
          <a:bodyPr wrap="square" rtlCol="0" anchor="ctr">
            <a:normAutofit fontScale="77500" lnSpcReduction="20000"/>
          </a:bodyPr>
          <a:lstStyle/>
          <a:p>
            <a:r>
              <a:rPr lang="en-AU" dirty="0"/>
              <a:t>C:\data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C69BF4-6BE6-4C6B-90E7-9DA583912BFD}"/>
              </a:ext>
            </a:extLst>
          </p:cNvPr>
          <p:cNvSpPr txBox="1"/>
          <p:nvPr/>
        </p:nvSpPr>
        <p:spPr>
          <a:xfrm>
            <a:off x="6096000" y="5007196"/>
            <a:ext cx="1147482" cy="273078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algn="r"/>
            <a:r>
              <a:rPr lang="en-AU"/>
              <a:t>/var/opt/</a:t>
            </a:r>
            <a:r>
              <a:rPr lang="en-AU" err="1"/>
              <a:t>mssql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94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  <p:bldP spid="14" grpId="0" animBg="1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F71CF26-2609-4454-AEF8-8F7B4A89A0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11E1B-DC1D-4E05-9C4E-188B9CBD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59B06-EE1E-4804-992D-721BB5AE31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A00CDD-C7F9-4704-BAEB-C5E76C27424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0687050" cy="365125"/>
          </a:xfrm>
        </p:spPr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4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3" b="8203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Full Stack User Group October 2019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Azure Containers: From Zero to Kubernetes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Join the Conversation #FullStackUserGroup @isonaj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82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4" b="812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268296" y="1960345"/>
            <a:ext cx="6923690" cy="703713"/>
          </a:xfrm>
        </p:spPr>
        <p:txBody>
          <a:bodyPr/>
          <a:lstStyle/>
          <a:p>
            <a:r>
              <a:rPr lang="en-AU" dirty="0"/>
              <a:t>What are containers?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268296" y="4456587"/>
            <a:ext cx="6923689" cy="703713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AU" dirty="0"/>
              <a:t>Hosting in Kubernetes (AKS)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5268036" y="3624507"/>
            <a:ext cx="6923964" cy="703712"/>
          </a:xfrm>
          <a:solidFill>
            <a:srgbClr val="D84D49">
              <a:alpha val="75000"/>
            </a:srgbClr>
          </a:solidFill>
        </p:spPr>
        <p:txBody>
          <a:bodyPr/>
          <a:lstStyle/>
          <a:p>
            <a:r>
              <a:rPr lang="en-AU" dirty="0"/>
              <a:t>Building a container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268035" y="2792426"/>
            <a:ext cx="6923964" cy="703712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AU"/>
              <a:t>Running a container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Table of Contents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64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Building an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Build image:</a:t>
            </a:r>
          </a:p>
          <a:p>
            <a:r>
              <a:rPr lang="en-AU" dirty="0"/>
              <a:t>    docker build –f </a:t>
            </a:r>
            <a:r>
              <a:rPr lang="en-AU" dirty="0" err="1"/>
              <a:t>TestApp</a:t>
            </a:r>
            <a:r>
              <a:rPr lang="en-AU" dirty="0"/>
              <a:t>\</a:t>
            </a:r>
            <a:r>
              <a:rPr lang="en-AU" dirty="0" err="1"/>
              <a:t>Dockerfile</a:t>
            </a:r>
            <a:r>
              <a:rPr lang="en-AU" dirty="0"/>
              <a:t> –t </a:t>
            </a:r>
            <a:r>
              <a:rPr lang="en-AU" dirty="0" err="1"/>
              <a:t>isonaj</a:t>
            </a:r>
            <a:r>
              <a:rPr lang="en-AU" dirty="0"/>
              <a:t>\</a:t>
            </a:r>
            <a:r>
              <a:rPr lang="en-AU" dirty="0" err="1"/>
              <a:t>testapp</a:t>
            </a:r>
            <a:r>
              <a:rPr lang="en-AU" dirty="0"/>
              <a:t> .</a:t>
            </a:r>
          </a:p>
          <a:p>
            <a:r>
              <a:rPr lang="en-AU" dirty="0"/>
              <a:t>Push image to registry:</a:t>
            </a:r>
          </a:p>
          <a:p>
            <a:r>
              <a:rPr lang="en-AU" dirty="0"/>
              <a:t>    docker push </a:t>
            </a:r>
            <a:r>
              <a:rPr lang="en-AU" dirty="0" err="1"/>
              <a:t>isonaj</a:t>
            </a:r>
            <a:r>
              <a:rPr lang="en-AU" dirty="0"/>
              <a:t>/</a:t>
            </a:r>
            <a:r>
              <a:rPr lang="en-AU" dirty="0" err="1"/>
              <a:t>testapp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err="1"/>
              <a:t>Dockerfile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FROM mcr.microsoft.com/dotnet/core/sdk:2.2-stretch</a:t>
            </a:r>
          </a:p>
          <a:p>
            <a:r>
              <a:rPr lang="en-AU" sz="2800" dirty="0"/>
              <a:t>WORKDIR /app</a:t>
            </a:r>
          </a:p>
          <a:p>
            <a:r>
              <a:rPr lang="en-AU" sz="2800" dirty="0"/>
              <a:t>COPY . .</a:t>
            </a:r>
          </a:p>
          <a:p>
            <a:r>
              <a:rPr lang="en-AU" sz="2800" dirty="0"/>
              <a:t>RUN dotnet publish "</a:t>
            </a:r>
            <a:r>
              <a:rPr lang="en-AU" sz="2800" dirty="0" err="1"/>
              <a:t>TestApp</a:t>
            </a:r>
            <a:r>
              <a:rPr lang="en-AU" sz="2800" dirty="0"/>
              <a:t>/</a:t>
            </a:r>
            <a:r>
              <a:rPr lang="en-AU" sz="2800" dirty="0" err="1"/>
              <a:t>TestApp.csproj</a:t>
            </a:r>
            <a:r>
              <a:rPr lang="en-AU" sz="2800" dirty="0"/>
              <a:t>" -c Release -o /app</a:t>
            </a:r>
          </a:p>
          <a:p>
            <a:r>
              <a:rPr lang="en-AU" sz="2800" dirty="0"/>
              <a:t>ENTRYPOINT ["dotnet", "TestApp.dll"]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1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Layered images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FROM dotnet/core/</a:t>
            </a:r>
            <a:r>
              <a:rPr lang="en-AU" dirty="0" err="1"/>
              <a:t>sdk</a:t>
            </a:r>
            <a:endParaRPr lang="en-AU" dirty="0"/>
          </a:p>
          <a:p>
            <a:r>
              <a:rPr lang="en-AU" dirty="0"/>
              <a:t>COPY . .</a:t>
            </a:r>
          </a:p>
          <a:p>
            <a:r>
              <a:rPr lang="en-AU" dirty="0"/>
              <a:t>RUN dotnet publish</a:t>
            </a:r>
          </a:p>
          <a:p>
            <a:r>
              <a:rPr lang="en-AU" dirty="0"/>
              <a:t>ENTRYPOINT [“dotnet”]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8CFFA2-B1D4-4A39-866E-43417EC92739}"/>
              </a:ext>
            </a:extLst>
          </p:cNvPr>
          <p:cNvSpPr/>
          <p:nvPr/>
        </p:nvSpPr>
        <p:spPr>
          <a:xfrm>
            <a:off x="7048717" y="1820104"/>
            <a:ext cx="4007685" cy="86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SDK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EF500DA-6D90-4425-AC8B-4F6506CCA37F}"/>
              </a:ext>
            </a:extLst>
          </p:cNvPr>
          <p:cNvSpPr/>
          <p:nvPr/>
        </p:nvSpPr>
        <p:spPr>
          <a:xfrm>
            <a:off x="5977563" y="2083664"/>
            <a:ext cx="1071151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9C892B-DF86-49EB-9992-3565936AAA05}"/>
              </a:ext>
            </a:extLst>
          </p:cNvPr>
          <p:cNvSpPr/>
          <p:nvPr/>
        </p:nvSpPr>
        <p:spPr>
          <a:xfrm>
            <a:off x="7048717" y="2712984"/>
            <a:ext cx="4007685" cy="86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SOURCE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F1957AE-D48B-4946-A5D4-33C97606FEFC}"/>
              </a:ext>
            </a:extLst>
          </p:cNvPr>
          <p:cNvSpPr/>
          <p:nvPr/>
        </p:nvSpPr>
        <p:spPr>
          <a:xfrm>
            <a:off x="5977563" y="2976544"/>
            <a:ext cx="1071151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218AF5-3049-4132-89CF-4809369A67E6}"/>
              </a:ext>
            </a:extLst>
          </p:cNvPr>
          <p:cNvSpPr/>
          <p:nvPr/>
        </p:nvSpPr>
        <p:spPr>
          <a:xfrm>
            <a:off x="7048717" y="3597718"/>
            <a:ext cx="4007685" cy="86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BINARIES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DB0A013-F92D-4AF5-AD62-DAE3DC82B41F}"/>
              </a:ext>
            </a:extLst>
          </p:cNvPr>
          <p:cNvSpPr/>
          <p:nvPr/>
        </p:nvSpPr>
        <p:spPr>
          <a:xfrm>
            <a:off x="5977563" y="3861278"/>
            <a:ext cx="1071151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58AF0B-ACBD-4776-873A-6C87BF0D0558}"/>
              </a:ext>
            </a:extLst>
          </p:cNvPr>
          <p:cNvSpPr/>
          <p:nvPr/>
        </p:nvSpPr>
        <p:spPr>
          <a:xfrm>
            <a:off x="7048714" y="4490598"/>
            <a:ext cx="4007685" cy="86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AUTO START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10F339-687D-45F4-840F-9064F4AE02AE}"/>
              </a:ext>
            </a:extLst>
          </p:cNvPr>
          <p:cNvSpPr/>
          <p:nvPr/>
        </p:nvSpPr>
        <p:spPr>
          <a:xfrm>
            <a:off x="5977560" y="4754158"/>
            <a:ext cx="1071151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27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Layered images (multi-stage)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8CFFA2-B1D4-4A39-866E-43417EC92739}"/>
              </a:ext>
            </a:extLst>
          </p:cNvPr>
          <p:cNvSpPr/>
          <p:nvPr/>
        </p:nvSpPr>
        <p:spPr>
          <a:xfrm>
            <a:off x="752899" y="1825625"/>
            <a:ext cx="4007685" cy="86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SDK (LARGE)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9C892B-DF86-49EB-9992-3565936AAA05}"/>
              </a:ext>
            </a:extLst>
          </p:cNvPr>
          <p:cNvSpPr/>
          <p:nvPr/>
        </p:nvSpPr>
        <p:spPr>
          <a:xfrm>
            <a:off x="752902" y="2709808"/>
            <a:ext cx="4007685" cy="86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COPY . 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218AF5-3049-4132-89CF-4809369A67E6}"/>
              </a:ext>
            </a:extLst>
          </p:cNvPr>
          <p:cNvSpPr/>
          <p:nvPr/>
        </p:nvSpPr>
        <p:spPr>
          <a:xfrm>
            <a:off x="752902" y="3594542"/>
            <a:ext cx="4007685" cy="86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RUN dotnet publish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CB998E-2D52-4133-B089-87661ACBB53F}"/>
              </a:ext>
            </a:extLst>
          </p:cNvPr>
          <p:cNvSpPr/>
          <p:nvPr/>
        </p:nvSpPr>
        <p:spPr>
          <a:xfrm>
            <a:off x="7431410" y="1837207"/>
            <a:ext cx="4007685" cy="86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RUNTIME (TINY)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D6DB3B-FC2B-486F-AB98-C77EA55D6B19}"/>
              </a:ext>
            </a:extLst>
          </p:cNvPr>
          <p:cNvSpPr/>
          <p:nvPr/>
        </p:nvSpPr>
        <p:spPr>
          <a:xfrm>
            <a:off x="7431413" y="2721390"/>
            <a:ext cx="4007685" cy="86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BINARIES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462BE6-F9EA-4F43-8A4E-3DBD0614B4CA}"/>
              </a:ext>
            </a:extLst>
          </p:cNvPr>
          <p:cNvSpPr/>
          <p:nvPr/>
        </p:nvSpPr>
        <p:spPr>
          <a:xfrm>
            <a:off x="7431413" y="3606124"/>
            <a:ext cx="4007685" cy="86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ENTRYPOINT [“dotnet”, “TestApp.dll”]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C2E7F37-6EB7-433C-870F-1113D3744DFC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4760587" y="3155077"/>
            <a:ext cx="2670826" cy="8731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2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2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F71CF26-2609-4454-AEF8-8F7B4A89A0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11E1B-DC1D-4E05-9C4E-188B9CBD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59B06-EE1E-4804-992D-721BB5AE31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A00CDD-C7F9-4704-BAEB-C5E76C27424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0687050" cy="365125"/>
          </a:xfrm>
        </p:spPr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38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4" b="812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268296" y="1960345"/>
            <a:ext cx="6923690" cy="703713"/>
          </a:xfrm>
        </p:spPr>
        <p:txBody>
          <a:bodyPr/>
          <a:lstStyle/>
          <a:p>
            <a:r>
              <a:rPr lang="en-AU" dirty="0"/>
              <a:t>What are containers?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268296" y="4456587"/>
            <a:ext cx="6923689" cy="703713"/>
          </a:xfrm>
          <a:solidFill>
            <a:srgbClr val="CC4542">
              <a:alpha val="75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AU" dirty="0"/>
              <a:t>Hosting in Kubernetes (AKS)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5268036" y="3624507"/>
            <a:ext cx="6923964" cy="703712"/>
          </a:xfrm>
        </p:spPr>
        <p:txBody>
          <a:bodyPr/>
          <a:lstStyle/>
          <a:p>
            <a:r>
              <a:rPr lang="en-AU" dirty="0"/>
              <a:t>Building a container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268035" y="2792426"/>
            <a:ext cx="6923964" cy="703712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AU"/>
              <a:t>Running a container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Table of Contents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41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Hosting containers in Azure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FF53DE1-F30C-4BFC-89C0-D30A5F354E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2902" y="1828801"/>
            <a:ext cx="10600898" cy="4391024"/>
          </a:xfrm>
        </p:spPr>
        <p:txBody>
          <a:bodyPr/>
          <a:lstStyle/>
          <a:p>
            <a:r>
              <a:rPr lang="en-AU" dirty="0"/>
              <a:t>Web apps for containers</a:t>
            </a:r>
          </a:p>
          <a:p>
            <a:r>
              <a:rPr lang="en-AU" dirty="0"/>
              <a:t>Azure Container Instances (ACI)</a:t>
            </a:r>
          </a:p>
          <a:p>
            <a:r>
              <a:rPr lang="en-AU" dirty="0"/>
              <a:t>Azure Kubernetes Service (AKS)</a:t>
            </a:r>
          </a:p>
        </p:txBody>
      </p:sp>
    </p:spTree>
    <p:extLst>
      <p:ext uri="{BB962C8B-B14F-4D97-AF65-F5344CB8AC3E}">
        <p14:creationId xmlns:p14="http://schemas.microsoft.com/office/powerpoint/2010/main" val="18694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What is Kubernetes?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Cluster of worker nodes (</a:t>
            </a:r>
            <a:r>
              <a:rPr lang="en-AU" dirty="0" err="1"/>
              <a:t>nodepool</a:t>
            </a:r>
            <a:r>
              <a:rPr lang="en-AU" dirty="0"/>
              <a:t>)</a:t>
            </a:r>
          </a:p>
          <a:p>
            <a:r>
              <a:rPr lang="en-AU" dirty="0"/>
              <a:t>Master node(s) for managing the cluster</a:t>
            </a:r>
          </a:p>
          <a:p>
            <a:r>
              <a:rPr lang="en-AU" dirty="0"/>
              <a:t>Scalable, self healing, highly available platform</a:t>
            </a:r>
          </a:p>
          <a:p>
            <a:r>
              <a:rPr lang="en-AU" dirty="0"/>
              <a:t>Open source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4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Kubernetes architecture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4CC779-8B50-4266-8638-2C56DFC57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11" y="1689100"/>
            <a:ext cx="6273778" cy="43554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AF9099-0660-44B7-8416-3604A24A6484}"/>
              </a:ext>
            </a:extLst>
          </p:cNvPr>
          <p:cNvSpPr txBox="1"/>
          <p:nvPr/>
        </p:nvSpPr>
        <p:spPr>
          <a:xfrm>
            <a:off x="6469258" y="6039288"/>
            <a:ext cx="2763631" cy="219707"/>
          </a:xfrm>
          <a:prstGeom prst="rect">
            <a:avLst/>
          </a:prstGeom>
          <a:noFill/>
        </p:spPr>
        <p:txBody>
          <a:bodyPr wrap="square" rtlCol="0" anchor="ctr">
            <a:normAutofit fontScale="47500" lnSpcReduction="20000"/>
          </a:bodyPr>
          <a:lstStyle/>
          <a:p>
            <a:pPr algn="r"/>
            <a:r>
              <a:rPr lang="en-AU"/>
              <a:t>From </a:t>
            </a:r>
            <a:r>
              <a:rPr lang="en-AU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https://en.wikipedia.org/wiki/Kubernetes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75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SSW Senior Software Architect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Anthony Ison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/>
              <a:t>       @</a:t>
            </a:r>
            <a:r>
              <a:rPr lang="en-AU" err="1"/>
              <a:t>isonaj</a:t>
            </a:r>
            <a:endParaRPr lang="en-AU"/>
          </a:p>
          <a:p>
            <a:endParaRPr lang="en-AU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AU"/>
              <a:t>Full stack software developer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AU"/>
              <a:t>Addicted to buying shares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AU"/>
              <a:t>Has a 17 year old son who is learning to drive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AU"/>
              <a:t>Enjoys making cold brew coffee and flavoured liqueurs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287" y="2300723"/>
            <a:ext cx="352425" cy="352425"/>
          </a:xfrm>
          <a:prstGeom prst="rect">
            <a:avLst/>
          </a:prstGeom>
        </p:spPr>
      </p:pic>
      <p:pic>
        <p:nvPicPr>
          <p:cNvPr id="13" name="Picture Placeholder 12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54A8DB2-2AED-4D39-924F-71C93C0010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1" b="25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270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dirty="0">
                <a:solidFill>
                  <a:srgbClr val="D84D49"/>
                </a:solidFill>
              </a:rPr>
              <a:t>Web apps for containers</a:t>
            </a:r>
          </a:p>
          <a:p>
            <a:r>
              <a:rPr lang="en-AU" dirty="0"/>
              <a:t>PaaS for containers</a:t>
            </a:r>
          </a:p>
          <a:p>
            <a:r>
              <a:rPr lang="en-AU" dirty="0"/>
              <a:t>Pay as you go</a:t>
            </a:r>
          </a:p>
          <a:p>
            <a:r>
              <a:rPr lang="en-AU" dirty="0"/>
              <a:t>Managed security</a:t>
            </a:r>
          </a:p>
          <a:p>
            <a:r>
              <a:rPr lang="en-AU" dirty="0"/>
              <a:t>Simplicity</a:t>
            </a:r>
          </a:p>
          <a:p>
            <a:r>
              <a:rPr lang="en-AU" dirty="0"/>
              <a:t>Azure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 dirty="0">
                <a:solidFill>
                  <a:srgbClr val="D84D49"/>
                </a:solidFill>
              </a:rPr>
              <a:t>Kubernetes</a:t>
            </a:r>
            <a:endParaRPr lang="en-AU" dirty="0"/>
          </a:p>
          <a:p>
            <a:r>
              <a:rPr lang="en-AU" dirty="0"/>
              <a:t>PaaS-like container platform</a:t>
            </a:r>
          </a:p>
          <a:p>
            <a:r>
              <a:rPr lang="en-AU" dirty="0"/>
              <a:t>Massive discounts (up to 72%)</a:t>
            </a:r>
          </a:p>
          <a:p>
            <a:r>
              <a:rPr lang="en-AU" dirty="0"/>
              <a:t>DIY Security</a:t>
            </a:r>
          </a:p>
          <a:p>
            <a:r>
              <a:rPr lang="en-AU" dirty="0"/>
              <a:t>Flexibility</a:t>
            </a:r>
          </a:p>
          <a:p>
            <a:r>
              <a:rPr lang="en-AU" dirty="0"/>
              <a:t>Portable (Azure, AWS, GCP, etc)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Why use Kubernetes?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 up with AKS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Create a cluster with:</a:t>
            </a:r>
          </a:p>
          <a:p>
            <a:r>
              <a:rPr lang="en-AU" dirty="0" err="1"/>
              <a:t>az</a:t>
            </a:r>
            <a:r>
              <a:rPr lang="en-AU" dirty="0"/>
              <a:t> </a:t>
            </a:r>
            <a:r>
              <a:rPr lang="en-AU" dirty="0" err="1"/>
              <a:t>aks</a:t>
            </a:r>
            <a:r>
              <a:rPr lang="en-AU" dirty="0"/>
              <a:t> create –g </a:t>
            </a:r>
            <a:r>
              <a:rPr lang="en-AU" dirty="0" err="1"/>
              <a:t>MyResourceGroup</a:t>
            </a:r>
            <a:r>
              <a:rPr lang="en-AU" dirty="0"/>
              <a:t> –n </a:t>
            </a:r>
            <a:r>
              <a:rPr lang="en-AU" dirty="0" err="1"/>
              <a:t>MyManagedCluster</a:t>
            </a:r>
            <a:endParaRPr lang="en-AU" dirty="0"/>
          </a:p>
          <a:p>
            <a:r>
              <a:rPr lang="en-AU" dirty="0"/>
              <a:t>Download </a:t>
            </a:r>
            <a:r>
              <a:rPr lang="en-AU" dirty="0" err="1"/>
              <a:t>kubectl</a:t>
            </a:r>
            <a:r>
              <a:rPr lang="en-AU" dirty="0"/>
              <a:t>:</a:t>
            </a:r>
          </a:p>
          <a:p>
            <a:r>
              <a:rPr lang="en-AU" dirty="0" err="1"/>
              <a:t>az</a:t>
            </a:r>
            <a:r>
              <a:rPr lang="en-AU" dirty="0"/>
              <a:t> </a:t>
            </a:r>
            <a:r>
              <a:rPr lang="en-AU" dirty="0" err="1"/>
              <a:t>aks</a:t>
            </a:r>
            <a:r>
              <a:rPr lang="en-AU" dirty="0"/>
              <a:t> install-cli</a:t>
            </a:r>
          </a:p>
          <a:p>
            <a:r>
              <a:rPr lang="en-AU" dirty="0"/>
              <a:t>Connect to AKS cluster:</a:t>
            </a:r>
          </a:p>
          <a:p>
            <a:r>
              <a:rPr lang="en-AU" dirty="0" err="1"/>
              <a:t>az</a:t>
            </a:r>
            <a:r>
              <a:rPr lang="en-AU" dirty="0"/>
              <a:t> </a:t>
            </a:r>
            <a:r>
              <a:rPr lang="en-AU" dirty="0" err="1"/>
              <a:t>aks</a:t>
            </a:r>
            <a:r>
              <a:rPr lang="en-AU" dirty="0"/>
              <a:t> get-credentials –g </a:t>
            </a:r>
            <a:r>
              <a:rPr lang="en-AU" dirty="0" err="1"/>
              <a:t>MyResourceGroup</a:t>
            </a:r>
            <a:r>
              <a:rPr lang="en-AU" dirty="0"/>
              <a:t> -n </a:t>
            </a:r>
            <a:r>
              <a:rPr lang="en-AU" dirty="0" err="1"/>
              <a:t>MyManagedCluster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>
                <a:solidFill>
                  <a:srgbClr val="D84D49"/>
                </a:solidFill>
              </a:rPr>
              <a:t>Container resources</a:t>
            </a:r>
          </a:p>
          <a:p>
            <a:r>
              <a:rPr lang="en-AU"/>
              <a:t>Pod</a:t>
            </a:r>
          </a:p>
          <a:p>
            <a:r>
              <a:rPr lang="en-AU"/>
              <a:t>Volume</a:t>
            </a:r>
          </a:p>
          <a:p>
            <a:r>
              <a:rPr lang="en-AU" err="1"/>
              <a:t>ConfigMap</a:t>
            </a:r>
            <a:endParaRPr lang="en-AU"/>
          </a:p>
          <a:p>
            <a:r>
              <a:rPr lang="en-AU"/>
              <a:t>Secret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 dirty="0">
                <a:solidFill>
                  <a:srgbClr val="D84D49"/>
                </a:solidFill>
              </a:rPr>
              <a:t>Pod controllers</a:t>
            </a:r>
          </a:p>
          <a:p>
            <a:r>
              <a:rPr lang="en-AU" dirty="0"/>
              <a:t>Service</a:t>
            </a:r>
          </a:p>
          <a:p>
            <a:r>
              <a:rPr lang="en-AU" dirty="0"/>
              <a:t>Deployment</a:t>
            </a:r>
          </a:p>
          <a:p>
            <a:r>
              <a:rPr lang="en-AU" dirty="0" err="1"/>
              <a:t>StatefulSet</a:t>
            </a:r>
            <a:endParaRPr lang="en-AU" dirty="0"/>
          </a:p>
          <a:p>
            <a:r>
              <a:rPr lang="en-AU" dirty="0"/>
              <a:t>Job</a:t>
            </a:r>
          </a:p>
          <a:p>
            <a:r>
              <a:rPr lang="en-AU" dirty="0" err="1"/>
              <a:t>DaemonSet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Kubernetes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Kubernetes configuration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YAML configuration files</a:t>
            </a:r>
          </a:p>
          <a:p>
            <a:r>
              <a:rPr lang="en-AU" dirty="0"/>
              <a:t>Versioned definitions</a:t>
            </a:r>
          </a:p>
          <a:p>
            <a:r>
              <a:rPr lang="en-AU" dirty="0"/>
              <a:t>Focus on desired state rather than actions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69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Kubectl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Apply config to cluster:</a:t>
            </a:r>
          </a:p>
          <a:p>
            <a:r>
              <a:rPr lang="en-AU" dirty="0"/>
              <a:t>    </a:t>
            </a:r>
            <a:r>
              <a:rPr lang="en-AU" dirty="0" err="1"/>
              <a:t>kubectl</a:t>
            </a:r>
            <a:r>
              <a:rPr lang="en-AU" dirty="0"/>
              <a:t> apply –f &lt;filename&gt;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55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F71CF26-2609-4454-AEF8-8F7B4A89A0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11E1B-DC1D-4E05-9C4E-188B9CBD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59B06-EE1E-4804-992D-721BB5AE31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A00CDD-C7F9-4704-BAEB-C5E76C27424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0687050" cy="365125"/>
          </a:xfrm>
        </p:spPr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78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Learn more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    anthonyison.com</a:t>
            </a:r>
          </a:p>
          <a:p>
            <a:r>
              <a:rPr lang="en-AU" dirty="0"/>
              <a:t>    hub.docker.com</a:t>
            </a:r>
          </a:p>
          <a:p>
            <a:r>
              <a:rPr lang="en-AU" dirty="0"/>
              <a:t>    kubernetes.io</a:t>
            </a:r>
          </a:p>
          <a:p>
            <a:r>
              <a:rPr lang="en-AU" dirty="0"/>
              <a:t>    docs.microsoft.com/</a:t>
            </a:r>
            <a:r>
              <a:rPr lang="en-AU" dirty="0" err="1"/>
              <a:t>en</a:t>
            </a:r>
            <a:r>
              <a:rPr lang="en-AU" dirty="0"/>
              <a:t>-us/azure/</a:t>
            </a:r>
            <a:r>
              <a:rPr lang="en-AU" dirty="0" err="1"/>
              <a:t>aks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40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4000"/>
              <a:t>Thank you!</a:t>
            </a:r>
            <a:br>
              <a:rPr lang="en-AU"/>
            </a:br>
            <a:br>
              <a:rPr lang="en-AU"/>
            </a:br>
            <a:br>
              <a:rPr lang="en-AU"/>
            </a:br>
            <a:r>
              <a:rPr lang="en-AU" sz="2000">
                <a:hlinkClick r:id="rId2"/>
              </a:rPr>
              <a:t>info@ssw.com.au</a:t>
            </a:r>
            <a:br>
              <a:rPr lang="en-AU" sz="2000"/>
            </a:br>
            <a:r>
              <a:rPr lang="en-AU" sz="2000"/>
              <a:t>www.ssw.com.au</a:t>
            </a:r>
            <a:br>
              <a:rPr lang="en-AU" sz="1800"/>
            </a:br>
            <a:r>
              <a:rPr lang="en-AU" sz="1600"/>
              <a:t>Sydney | Melbourne | Brisbane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19483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3" b="8183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/>
              <a:t>SSW Stock Photos – \\fileserver\DataSSW\Photos\Powerpoint-StockImages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4438" b="1443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Are you following Rules to Better PPT?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2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4" b="812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268296" y="1960345"/>
            <a:ext cx="6923690" cy="703713"/>
          </a:xfrm>
          <a:solidFill>
            <a:srgbClr val="CC4141">
              <a:alpha val="75000"/>
            </a:srgbClr>
          </a:solidFill>
        </p:spPr>
        <p:txBody>
          <a:bodyPr/>
          <a:lstStyle/>
          <a:p>
            <a:r>
              <a:rPr lang="en-AU" dirty="0"/>
              <a:t>What are containers?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268296" y="4456587"/>
            <a:ext cx="6923689" cy="703713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AU" dirty="0"/>
              <a:t>Hosting in Kubernetes (AKS)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5268036" y="3624507"/>
            <a:ext cx="6923964" cy="703712"/>
          </a:xfrm>
        </p:spPr>
        <p:txBody>
          <a:bodyPr/>
          <a:lstStyle/>
          <a:p>
            <a:r>
              <a:rPr lang="en-AU" dirty="0"/>
              <a:t>Building a container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268035" y="2792426"/>
            <a:ext cx="6923964" cy="703712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AU"/>
              <a:t>Running a container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Table of Contents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8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8" t="29024" r="395" b="6348"/>
          <a:stretch/>
        </p:blipFill>
        <p:spPr>
          <a:xfrm>
            <a:off x="0" y="54592"/>
            <a:ext cx="12192000" cy="6803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AU">
                <a:solidFill>
                  <a:schemeClr val="bg1"/>
                </a:solidFill>
              </a:rPr>
              <a:t>Terry Pratchett,</a:t>
            </a:r>
            <a:r>
              <a:rPr lang="en-AU" i="1">
                <a:solidFill>
                  <a:schemeClr val="bg1"/>
                </a:solidFill>
              </a:rPr>
              <a:t> Hat Full of Sky</a:t>
            </a:r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/>
              <a:t>“Coming back to where you started </a:t>
            </a:r>
            <a:br>
              <a:rPr lang="en-AU"/>
            </a:br>
            <a:r>
              <a:rPr lang="en-AU"/>
              <a:t>is not the same as never leaving.”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58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456" r="345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0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Indenting Text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/>
              <a:t>If you press tab</a:t>
            </a:r>
          </a:p>
          <a:p>
            <a:pPr lvl="1"/>
            <a:r>
              <a:rPr lang="en-AU"/>
              <a:t>While selecting the text</a:t>
            </a:r>
          </a:p>
          <a:p>
            <a:pPr lvl="2"/>
            <a:r>
              <a:rPr lang="en-AU"/>
              <a:t>You can indent it</a:t>
            </a:r>
          </a:p>
          <a:p>
            <a:pPr lvl="3"/>
            <a:r>
              <a:rPr lang="en-AU"/>
              <a:t>Without adding bullet points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78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/>
              <a:t>Pie is possibly too delicious</a:t>
            </a:r>
          </a:p>
          <a:p>
            <a:r>
              <a:rPr lang="en-AU"/>
              <a:t>Eating too much pie makes you fat</a:t>
            </a:r>
          </a:p>
          <a:p>
            <a:r>
              <a:rPr lang="en-AU"/>
              <a:t>I also like cheesecake</a:t>
            </a:r>
          </a:p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/>
              <a:t>Pie is delicious</a:t>
            </a:r>
          </a:p>
          <a:p>
            <a:r>
              <a:rPr lang="en-AU"/>
              <a:t>I could eat a lot of pie</a:t>
            </a:r>
          </a:p>
          <a:p>
            <a:r>
              <a:rPr lang="en-AU"/>
              <a:t>I love pie</a:t>
            </a:r>
          </a:p>
          <a:p>
            <a:r>
              <a:rPr lang="en-AU"/>
              <a:t>Add your own animation you lazy buggers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Pros and Cons of Pie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>
                <a:solidFill>
                  <a:srgbClr val="D84D49"/>
                </a:solidFill>
              </a:rPr>
              <a:t>Cake</a:t>
            </a:r>
          </a:p>
          <a:p>
            <a:r>
              <a:rPr lang="en-AU"/>
              <a:t>Sweet</a:t>
            </a:r>
          </a:p>
          <a:p>
            <a:r>
              <a:rPr lang="en-AU"/>
              <a:t>May contain cream</a:t>
            </a:r>
          </a:p>
          <a:p>
            <a:r>
              <a:rPr lang="en-AU"/>
              <a:t>Sometimes contains nuts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>
                <a:solidFill>
                  <a:srgbClr val="D84D49"/>
                </a:solidFill>
              </a:rPr>
              <a:t>Pie</a:t>
            </a:r>
          </a:p>
          <a:p>
            <a:r>
              <a:rPr lang="en-AU"/>
              <a:t>Savoury…. Usually</a:t>
            </a:r>
          </a:p>
          <a:p>
            <a:r>
              <a:rPr lang="en-AU"/>
              <a:t>May contain meat and gravy</a:t>
            </a:r>
          </a:p>
          <a:p>
            <a:r>
              <a:rPr lang="en-AU"/>
              <a:t>Doesn’t usually have nuts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Cake versus Pie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17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>
                <a:solidFill>
                  <a:srgbClr val="D84D49"/>
                </a:solidFill>
              </a:rPr>
              <a:t>Cake</a:t>
            </a:r>
          </a:p>
          <a:p>
            <a:r>
              <a:rPr lang="en-AU"/>
              <a:t>Sweet</a:t>
            </a:r>
          </a:p>
          <a:p>
            <a:r>
              <a:rPr lang="en-AU"/>
              <a:t>May contain cream</a:t>
            </a:r>
          </a:p>
          <a:p>
            <a:r>
              <a:rPr lang="en-AU"/>
              <a:t>Sometimes contains nuts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>
                <a:solidFill>
                  <a:srgbClr val="D84D49"/>
                </a:solidFill>
              </a:rPr>
              <a:t>Pie</a:t>
            </a:r>
          </a:p>
          <a:p>
            <a:r>
              <a:rPr lang="en-AU"/>
              <a:t>Savoury…. Usually</a:t>
            </a:r>
          </a:p>
          <a:p>
            <a:r>
              <a:rPr lang="en-AU"/>
              <a:t>May contain meat and gravy</a:t>
            </a:r>
          </a:p>
          <a:p>
            <a:r>
              <a:rPr lang="en-AU"/>
              <a:t>Doesn’t usually have nuts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>
                <a:solidFill>
                  <a:srgbClr val="D84D49"/>
                </a:solidFill>
              </a:rPr>
              <a:t>Potato</a:t>
            </a:r>
          </a:p>
          <a:p>
            <a:r>
              <a:rPr lang="en-AU"/>
              <a:t>I love potatoes</a:t>
            </a:r>
          </a:p>
          <a:p>
            <a:pPr marL="0" indent="0">
              <a:buNone/>
            </a:pPr>
            <a:endParaRPr lang="en-US" sz="3200">
              <a:solidFill>
                <a:srgbClr val="D84D4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Cake versus Pie versus…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23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/>
              <a:t>This slide has no title, it’s basically made for a huge block of text. You can style this however you want.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80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 anchor="ctr"/>
          <a:lstStyle/>
          <a:p>
            <a:pPr algn="ctr"/>
            <a:r>
              <a:rPr lang="en-AU"/>
              <a:t>This slide has no title, it’s basically made for a huge block of text. You can style this however you want.</a:t>
            </a:r>
          </a:p>
          <a:p>
            <a:pPr algn="ctr"/>
            <a:r>
              <a:rPr lang="en-AU" sz="2400">
                <a:solidFill>
                  <a:srgbClr val="D84D49"/>
                </a:solidFill>
              </a:rPr>
              <a:t>With a custom style, the boring slide is now super classy</a:t>
            </a:r>
          </a:p>
        </p:txBody>
      </p:sp>
    </p:spTree>
    <p:extLst>
      <p:ext uri="{BB962C8B-B14F-4D97-AF65-F5344CB8AC3E}">
        <p14:creationId xmlns:p14="http://schemas.microsoft.com/office/powerpoint/2010/main" val="2493324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97239" y="1028700"/>
            <a:ext cx="1971675" cy="18859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This is a blank slide</a:t>
            </a:r>
            <a:endParaRPr lang="en-US"/>
          </a:p>
        </p:txBody>
      </p:sp>
      <p:sp>
        <p:nvSpPr>
          <p:cNvPr id="9" name="Regular Pentagon 8"/>
          <p:cNvSpPr/>
          <p:nvPr/>
        </p:nvSpPr>
        <p:spPr>
          <a:xfrm rot="2659503">
            <a:off x="2089187" y="2483627"/>
            <a:ext cx="2771775" cy="2639786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You can do anything you want on this slide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513" y="502081"/>
            <a:ext cx="3514286" cy="22952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88" y="2567202"/>
            <a:ext cx="4428571" cy="3438095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3985935" y="1154111"/>
            <a:ext cx="3429000" cy="2124075"/>
          </a:xfrm>
          <a:prstGeom prst="wedgeRectCallout">
            <a:avLst>
              <a:gd name="adj1" fmla="val 37778"/>
              <a:gd name="adj2" fmla="val 65191"/>
            </a:avLst>
          </a:prstGeom>
          <a:solidFill>
            <a:srgbClr val="D84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ctr"/>
            <a:r>
              <a:rPr lang="en-AU"/>
              <a:t>Mainly for drawing shapes or small screenshots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561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Find me on </a:t>
            </a:r>
            <a:r>
              <a:rPr lang="en-AU" err="1"/>
              <a:t>Slideshare</a:t>
            </a:r>
            <a:r>
              <a:rPr lang="en-AU"/>
              <a:t>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AU">
                <a:hlinkClick r:id="rId2"/>
              </a:rPr>
              <a:t>http://www.slideshare.net/SSWconsulting</a:t>
            </a:r>
            <a:r>
              <a:rPr lang="en-A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12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 brief history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1999 – VMWare introduced virtual machines</a:t>
            </a:r>
          </a:p>
          <a:p>
            <a:r>
              <a:rPr lang="en-AU" dirty="0"/>
              <a:t>2008 – LXC (Containers for Linux)</a:t>
            </a:r>
          </a:p>
          <a:p>
            <a:r>
              <a:rPr lang="en-AU" dirty="0"/>
              <a:t>2013 – Docker brings us container PaaS</a:t>
            </a:r>
          </a:p>
          <a:p>
            <a:r>
              <a:rPr lang="en-AU" dirty="0"/>
              <a:t>2015 – Google develops Kubernetes</a:t>
            </a:r>
          </a:p>
          <a:p>
            <a:r>
              <a:rPr lang="en-AU" dirty="0"/>
              <a:t>2018 – Microsoft Azure Kubernetes Service (AKS)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0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Virtual Machines and Containers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19A07E-A1CE-4F90-8D3C-52C9C335DC34}"/>
              </a:ext>
            </a:extLst>
          </p:cNvPr>
          <p:cNvSpPr/>
          <p:nvPr/>
        </p:nvSpPr>
        <p:spPr>
          <a:xfrm>
            <a:off x="1085544" y="5202788"/>
            <a:ext cx="4112355" cy="713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Operating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F21F79-B632-402D-BFF1-9A622FF284BE}"/>
              </a:ext>
            </a:extLst>
          </p:cNvPr>
          <p:cNvSpPr/>
          <p:nvPr/>
        </p:nvSpPr>
        <p:spPr>
          <a:xfrm>
            <a:off x="1085544" y="4488870"/>
            <a:ext cx="4112355" cy="71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Kernel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7F01B-A31A-46A3-85B4-BB397CBDC2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85544" y="3774953"/>
            <a:ext cx="4112355" cy="71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/>
              <a:t>Libraries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AEC686B-2E4F-4802-9405-0C27C7C02FD4}"/>
              </a:ext>
            </a:extLst>
          </p:cNvPr>
          <p:cNvSpPr txBox="1">
            <a:spLocks/>
          </p:cNvSpPr>
          <p:nvPr/>
        </p:nvSpPr>
        <p:spPr>
          <a:xfrm>
            <a:off x="1085544" y="3061035"/>
            <a:ext cx="4112355" cy="71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/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86391-6300-4A34-A686-6E14C196C54A}"/>
              </a:ext>
            </a:extLst>
          </p:cNvPr>
          <p:cNvSpPr/>
          <p:nvPr/>
        </p:nvSpPr>
        <p:spPr>
          <a:xfrm>
            <a:off x="6533640" y="4488870"/>
            <a:ext cx="4112355" cy="71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Kernel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A340452C-00D2-4808-94C4-AF8CA6E9FF58}"/>
              </a:ext>
            </a:extLst>
          </p:cNvPr>
          <p:cNvSpPr txBox="1">
            <a:spLocks/>
          </p:cNvSpPr>
          <p:nvPr/>
        </p:nvSpPr>
        <p:spPr>
          <a:xfrm>
            <a:off x="6533640" y="3774953"/>
            <a:ext cx="2096925" cy="71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/>
              <a:t>Libraries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B85D80C-7F04-40D4-A76A-FDB26026039C}"/>
              </a:ext>
            </a:extLst>
          </p:cNvPr>
          <p:cNvSpPr txBox="1">
            <a:spLocks/>
          </p:cNvSpPr>
          <p:nvPr/>
        </p:nvSpPr>
        <p:spPr>
          <a:xfrm>
            <a:off x="6533639" y="3061035"/>
            <a:ext cx="2096925" cy="71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/>
              <a:t>Application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2D6E4A3-0746-43A6-9D02-7CF4451B9ABC}"/>
              </a:ext>
            </a:extLst>
          </p:cNvPr>
          <p:cNvSpPr txBox="1">
            <a:spLocks/>
          </p:cNvSpPr>
          <p:nvPr/>
        </p:nvSpPr>
        <p:spPr>
          <a:xfrm>
            <a:off x="8630567" y="3774951"/>
            <a:ext cx="2015429" cy="71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/>
              <a:t>Libraries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DED1640-5C95-42E2-9C75-7102F4D0E6C7}"/>
              </a:ext>
            </a:extLst>
          </p:cNvPr>
          <p:cNvSpPr txBox="1">
            <a:spLocks/>
          </p:cNvSpPr>
          <p:nvPr/>
        </p:nvSpPr>
        <p:spPr>
          <a:xfrm>
            <a:off x="8630566" y="3061033"/>
            <a:ext cx="2015429" cy="71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58410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containers?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AU" dirty="0"/>
              <a:t>“A standardised unit of software” – docker.com</a:t>
            </a:r>
          </a:p>
          <a:p>
            <a:r>
              <a:rPr lang="en-AU" dirty="0"/>
              <a:t>Lightweight, standalone, executable package</a:t>
            </a:r>
          </a:p>
          <a:p>
            <a:r>
              <a:rPr lang="en-AU" dirty="0"/>
              <a:t>Shares the host system kernel (no OS per application)</a:t>
            </a:r>
          </a:p>
          <a:p>
            <a:r>
              <a:rPr lang="en-AU" dirty="0"/>
              <a:t>Containers virtualise the OS, instead of the hardware</a:t>
            </a:r>
          </a:p>
          <a:p>
            <a:r>
              <a:rPr lang="en-AU" dirty="0"/>
              <a:t>Isolation – little dependency on environment</a:t>
            </a:r>
          </a:p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3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Virtual machines vs containers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4F7506-1DEA-431B-B87E-45D6D5B85710}"/>
              </a:ext>
            </a:extLst>
          </p:cNvPr>
          <p:cNvSpPr txBox="1"/>
          <p:nvPr/>
        </p:nvSpPr>
        <p:spPr>
          <a:xfrm>
            <a:off x="7225254" y="5923874"/>
            <a:ext cx="4213844" cy="313925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algn="r"/>
            <a:r>
              <a:rPr lang="en-AU" dirty="0"/>
              <a:t>from </a:t>
            </a:r>
            <a:r>
              <a:rPr lang="en-AU" dirty="0">
                <a:hlinkClick r:id="rId3"/>
              </a:rPr>
              <a:t>https://www.docker.com/resources/what-container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D27504-C23D-46B8-9BFC-AB727EA9F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27" y="1731947"/>
            <a:ext cx="4641679" cy="407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B0ACBF-E2C5-4349-A4D5-E2AF680D9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312" y="1725596"/>
            <a:ext cx="5133786" cy="40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6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Virtual machines to containers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35439-F5F2-421E-AEE9-0D43A0E12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79" y="1997887"/>
            <a:ext cx="11179041" cy="40496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4F7506-1DEA-431B-B87E-45D6D5B85710}"/>
              </a:ext>
            </a:extLst>
          </p:cNvPr>
          <p:cNvSpPr txBox="1"/>
          <p:nvPr/>
        </p:nvSpPr>
        <p:spPr>
          <a:xfrm>
            <a:off x="7471676" y="6042424"/>
            <a:ext cx="4213844" cy="313925"/>
          </a:xfrm>
          <a:prstGeom prst="rect">
            <a:avLst/>
          </a:prstGeom>
          <a:noFill/>
        </p:spPr>
        <p:txBody>
          <a:bodyPr wrap="square" rtlCol="0" anchor="ctr">
            <a:normAutofit fontScale="47500" lnSpcReduction="20000"/>
          </a:bodyPr>
          <a:lstStyle/>
          <a:p>
            <a:pPr algn="r"/>
            <a:r>
              <a:rPr lang="en-AU"/>
              <a:t>from </a:t>
            </a:r>
            <a:r>
              <a:rPr lang="en-AU">
                <a:hlinkClick r:id="rId4"/>
              </a:rPr>
              <a:t>https://kubernetes.io/docs/concepts/overview/what-is-kubernetes/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714203"/>
      </p:ext>
    </p:extLst>
  </p:cSld>
  <p:clrMapOvr>
    <a:masterClrMapping/>
  </p:clrMapOvr>
</p:sld>
</file>

<file path=ppt/theme/theme1.xml><?xml version="1.0" encoding="utf-8"?>
<a:theme xmlns:a="http://schemas.openxmlformats.org/drawingml/2006/main" name="SSW-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2">
            <a:lumMod val="25000"/>
            <a:alpha val="75000"/>
          </a:schemeClr>
        </a:solidFill>
      </a:spPr>
      <a:bodyPr wrap="square" rtlCol="0" anchor="ctr">
        <a:norm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SWPowerPoint-v3-8-Master" id="{5F215719-225D-4074-A237-2110364631C6}" vid="{1E2A4AFB-8E9D-47E3-8735-7C8DECA51D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B0220F7-4F6F-4203-A594-D37F3328F2C2}">
  <we:reference id="wa104038830" version="1.0.0.2" store="en-au" storeType="OMEX"/>
  <we:alternateReferences>
    <we:reference id="WA104038830" version="1.0.0.2" store="WA10403883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598C56BA89C349AC3B17B3EDC7DFC2" ma:contentTypeVersion="8" ma:contentTypeDescription="Create a new document." ma:contentTypeScope="" ma:versionID="c88c79ad8a5f742bd6c89be6feebf3d5">
  <xsd:schema xmlns:xsd="http://www.w3.org/2001/XMLSchema" xmlns:xs="http://www.w3.org/2001/XMLSchema" xmlns:p="http://schemas.microsoft.com/office/2006/metadata/properties" xmlns:ns2="13258315-3b3e-4bfc-828c-b30faf5ec6e2" xmlns:ns3="a7dc2287-6a21-4a5f-aa3b-c3353e988492" targetNamespace="http://schemas.microsoft.com/office/2006/metadata/properties" ma:root="true" ma:fieldsID="1f4e209e324c17c71d2082146d419922" ns2:_="" ns3:_="">
    <xsd:import namespace="13258315-3b3e-4bfc-828c-b30faf5ec6e2"/>
    <xsd:import namespace="a7dc2287-6a21-4a5f-aa3b-c3353e98849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258315-3b3e-4bfc-828c-b30faf5ec6e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dc2287-6a21-4a5f-aa3b-c3353e9884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3258315-3b3e-4bfc-828c-b30faf5ec6e2">WSXSA7KYTAVZ-1383000727-40497</_dlc_DocId>
    <_dlc_DocIdUrl xmlns="13258315-3b3e-4bfc-828c-b30faf5ec6e2">
      <Url>https://sswcom.sharepoint.com/designers/_layouts/15/DocIdRedir.aspx?ID=WSXSA7KYTAVZ-1383000727-40497</Url>
      <Description>WSXSA7KYTAVZ-1383000727-40497</Description>
    </_dlc_DocIdUrl>
  </documentManagement>
</p:properties>
</file>

<file path=customXml/itemProps1.xml><?xml version="1.0" encoding="utf-8"?>
<ds:datastoreItem xmlns:ds="http://schemas.openxmlformats.org/officeDocument/2006/customXml" ds:itemID="{BAF8FDB2-7EFA-4548-8F26-EB19E89CBA01}">
  <ds:schemaRefs>
    <ds:schemaRef ds:uri="13258315-3b3e-4bfc-828c-b30faf5ec6e2"/>
    <ds:schemaRef ds:uri="a7dc2287-6a21-4a5f-aa3b-c3353e9884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0EF01DD-52CD-4514-AE20-00DB1F660C9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D0848C2-F1F0-4CB5-A53D-92690F62FB8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CDF0137-D4A4-4A49-808A-DA860CA0F942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13258315-3b3e-4bfc-828c-b30faf5ec6e2"/>
    <ds:schemaRef ds:uri="http://purl.org/dc/terms/"/>
    <ds:schemaRef ds:uri="http://schemas.openxmlformats.org/package/2006/metadata/core-properties"/>
    <ds:schemaRef ds:uri="a7dc2287-6a21-4a5f-aa3b-c3353e98849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670</TotalTime>
  <Words>1357</Words>
  <Application>Microsoft Office PowerPoint</Application>
  <PresentationFormat>Widescreen</PresentationFormat>
  <Paragraphs>282</Paragraphs>
  <Slides>49</Slides>
  <Notes>25</Notes>
  <HiddenSlides>14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Wingdings</vt:lpstr>
      <vt:lpstr>Calibri</vt:lpstr>
      <vt:lpstr>Open Sans Light</vt:lpstr>
      <vt:lpstr>SSW-White</vt:lpstr>
      <vt:lpstr>PowerPoint Presentation</vt:lpstr>
      <vt:lpstr>Azure Containers: From Zero to Kubernetes</vt:lpstr>
      <vt:lpstr>Anthony Ison</vt:lpstr>
      <vt:lpstr>Table of Contents</vt:lpstr>
      <vt:lpstr>A brief history</vt:lpstr>
      <vt:lpstr>Virtual Machines and Containers</vt:lpstr>
      <vt:lpstr>What are containers?</vt:lpstr>
      <vt:lpstr>Virtual machines vs containers</vt:lpstr>
      <vt:lpstr>Virtual machines to containers</vt:lpstr>
      <vt:lpstr>Container registries</vt:lpstr>
      <vt:lpstr>Table of Contents</vt:lpstr>
      <vt:lpstr>Running a container</vt:lpstr>
      <vt:lpstr>DEMO</vt:lpstr>
      <vt:lpstr>What’s in an image name</vt:lpstr>
      <vt:lpstr>Volume mapping</vt:lpstr>
      <vt:lpstr>Port mapping</vt:lpstr>
      <vt:lpstr>Run dotnet tools </vt:lpstr>
      <vt:lpstr>Run SQL Server</vt:lpstr>
      <vt:lpstr>DEMO</vt:lpstr>
      <vt:lpstr>Table of Contents</vt:lpstr>
      <vt:lpstr>Building an image</vt:lpstr>
      <vt:lpstr>Dockerfile</vt:lpstr>
      <vt:lpstr>Layered images</vt:lpstr>
      <vt:lpstr>Layered images (multi-stage)</vt:lpstr>
      <vt:lpstr>DEMO</vt:lpstr>
      <vt:lpstr>Table of Contents</vt:lpstr>
      <vt:lpstr>Hosting containers in Azure</vt:lpstr>
      <vt:lpstr>What is Kubernetes?</vt:lpstr>
      <vt:lpstr>Kubernetes architecture</vt:lpstr>
      <vt:lpstr>Why use Kubernetes?</vt:lpstr>
      <vt:lpstr>Set up with AKS</vt:lpstr>
      <vt:lpstr>Kubernetes components</vt:lpstr>
      <vt:lpstr>Kubernetes configuration</vt:lpstr>
      <vt:lpstr>Kubectl</vt:lpstr>
      <vt:lpstr>DEMO</vt:lpstr>
      <vt:lpstr>Learn more</vt:lpstr>
      <vt:lpstr>Thank you!   info@ssw.com.au www.ssw.com.au Sydney | Melbourne | Brisbane</vt:lpstr>
      <vt:lpstr>SSW Stock Photos – \\fileserver\DataSSW\Photos\Powerpoint-StockImages</vt:lpstr>
      <vt:lpstr>Are you following Rules to Better PPT?</vt:lpstr>
      <vt:lpstr>“Coming back to where you started  is not the same as never leaving.” </vt:lpstr>
      <vt:lpstr>PowerPoint Presentation</vt:lpstr>
      <vt:lpstr>Indenting Text</vt:lpstr>
      <vt:lpstr>The Pros and Cons of Pie</vt:lpstr>
      <vt:lpstr>Cake versus Pie</vt:lpstr>
      <vt:lpstr>Cake versus Pie versus…</vt:lpstr>
      <vt:lpstr>PowerPoint Presentation</vt:lpstr>
      <vt:lpstr>PowerPoint Presentation</vt:lpstr>
      <vt:lpstr>PowerPoint Presentation</vt:lpstr>
      <vt:lpstr>Find me on Slideshare!</vt:lpstr>
    </vt:vector>
  </TitlesOfParts>
  <Company>SSW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Ison</dc:creator>
  <cp:keywords>template, ssw, blank</cp:keywords>
  <cp:lastModifiedBy>Anthony Ison</cp:lastModifiedBy>
  <cp:revision>6</cp:revision>
  <dcterms:created xsi:type="dcterms:W3CDTF">2019-09-05T06:48:26Z</dcterms:created>
  <dcterms:modified xsi:type="dcterms:W3CDTF">2019-10-07T23:33:04Z</dcterms:modified>
  <cp:contentStatus>Testing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0x0101003E598C56BA89C349AC3B17B3EDC7DFC2</vt:lpwstr>
  </property>
  <property fmtid="{D5CDD505-2E9C-101B-9397-08002B2CF9AE}" pid="4" name="_dlc_DocIdItemGuid">
    <vt:lpwstr>50971b5a-6e06-435e-bb72-6b3376966090</vt:lpwstr>
  </property>
</Properties>
</file>