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2"/>
  </p:notesMasterIdLst>
  <p:sldIdLst>
    <p:sldId id="286" r:id="rId2"/>
    <p:sldId id="288" r:id="rId3"/>
    <p:sldId id="289" r:id="rId4"/>
    <p:sldId id="290" r:id="rId5"/>
    <p:sldId id="291" r:id="rId6"/>
    <p:sldId id="292" r:id="rId7"/>
    <p:sldId id="293" r:id="rId8"/>
    <p:sldId id="294" r:id="rId9"/>
    <p:sldId id="295" r:id="rId10"/>
    <p:sldId id="298" r:id="rId11"/>
  </p:sldIdLst>
  <p:sldSz cx="9144000" cy="5143500" type="screen16x9"/>
  <p:notesSz cx="6858000" cy="9144000"/>
  <p:embeddedFontLst>
    <p:embeddedFont>
      <p:font typeface="Archivo" panose="020B0604020202020204" charset="0"/>
      <p:regular r:id="rId13"/>
      <p:bold r:id="rId14"/>
      <p:italic r:id="rId15"/>
      <p:boldItalic r:id="rId16"/>
    </p:embeddedFont>
    <p:embeddedFont>
      <p:font typeface="Bebas Neue" panose="020B0604020202020204" charset="0"/>
      <p:regular r:id="rId17"/>
    </p:embeddedFont>
    <p:embeddedFont>
      <p:font typeface="Calibri" panose="020F0502020204030204" pitchFamily="34" charset="0"/>
      <p:regular r:id="rId18"/>
      <p:bold r:id="rId19"/>
      <p:italic r:id="rId20"/>
      <p:boldItalic r:id="rId21"/>
    </p:embeddedFont>
    <p:embeddedFont>
      <p:font typeface="Cambria Math" panose="02040503050406030204" pitchFamily="18" charset="0"/>
      <p:regular r:id="rId22"/>
    </p:embeddedFont>
    <p:embeddedFont>
      <p:font typeface="Open Sans" panose="020B0606030504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A80A9E-68E3-4F05-98B1-65FF6CBC6F9C}">
  <a:tblStyle styleId="{BCA80A9E-68E3-4F05-98B1-65FF6CBC6F9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ed3401ed3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ed3401ed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589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86ff917fcb_2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286ff917fcb_2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1138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86ff917fcb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286ff917fcb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6345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86ff917fcb_2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86ff917fcb_2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3146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86ff917fcb_2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86ff917fcb_2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7707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86ff917fcb_2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86ff917fcb_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7745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86ff917fcb_2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286ff917fcb_2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7084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86ff917fcb_2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286ff917fcb_2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3394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ed3401ed3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ed3401ed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149824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0.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11.png"/><Relationship Id="rId4"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9.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11.png"/><Relationship Id="rId10" Type="http://schemas.openxmlformats.org/officeDocument/2006/relationships/image" Target="../media/image2.png"/><Relationship Id="rId4" Type="http://schemas.openxmlformats.org/officeDocument/2006/relationships/image" Target="../media/image10.png"/><Relationship Id="rId9"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0.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11.png"/><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 name="Google Shape;10;p2"/>
          <p:cNvSpPr txBox="1">
            <a:spLocks noGrp="1"/>
          </p:cNvSpPr>
          <p:nvPr>
            <p:ph type="ctrTitle"/>
          </p:nvPr>
        </p:nvSpPr>
        <p:spPr>
          <a:xfrm>
            <a:off x="713225" y="1414775"/>
            <a:ext cx="5263800" cy="2313900"/>
          </a:xfrm>
          <a:prstGeom prst="rect">
            <a:avLst/>
          </a:prstGeom>
        </p:spPr>
        <p:txBody>
          <a:bodyPr spcFirstLastPara="1" wrap="square" lIns="91425" tIns="91425" rIns="91425" bIns="91425" anchor="ctr" anchorCtr="0">
            <a:noAutofit/>
          </a:bodyPr>
          <a:lstStyle>
            <a:lvl1pPr lvl="0">
              <a:lnSpc>
                <a:spcPct val="115000"/>
              </a:lnSpc>
              <a:spcBef>
                <a:spcPts val="0"/>
              </a:spcBef>
              <a:spcAft>
                <a:spcPts val="0"/>
              </a:spcAft>
              <a:buClr>
                <a:srgbClr val="191919"/>
              </a:buClr>
              <a:buSzPts val="5200"/>
              <a:buNone/>
              <a:defRPr sz="6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pic>
        <p:nvPicPr>
          <p:cNvPr id="11" name="Google Shape;11;p2"/>
          <p:cNvPicPr preferRelativeResize="0"/>
          <p:nvPr/>
        </p:nvPicPr>
        <p:blipFill>
          <a:blip r:embed="rId3">
            <a:alphaModFix/>
          </a:blip>
          <a:stretch>
            <a:fillRect/>
          </a:stretch>
        </p:blipFill>
        <p:spPr>
          <a:xfrm rot="-1909911">
            <a:off x="7185446" y="2263820"/>
            <a:ext cx="3676600" cy="2382454"/>
          </a:xfrm>
          <a:prstGeom prst="rect">
            <a:avLst/>
          </a:prstGeom>
          <a:noFill/>
          <a:ln>
            <a:noFill/>
          </a:ln>
        </p:spPr>
      </p:pic>
      <p:pic>
        <p:nvPicPr>
          <p:cNvPr id="12" name="Google Shape;12;p2"/>
          <p:cNvPicPr preferRelativeResize="0"/>
          <p:nvPr/>
        </p:nvPicPr>
        <p:blipFill>
          <a:blip r:embed="rId4">
            <a:alphaModFix/>
          </a:blip>
          <a:stretch>
            <a:fillRect/>
          </a:stretch>
        </p:blipFill>
        <p:spPr>
          <a:xfrm>
            <a:off x="-1547250" y="4058025"/>
            <a:ext cx="3397425" cy="2079450"/>
          </a:xfrm>
          <a:prstGeom prst="rect">
            <a:avLst/>
          </a:prstGeom>
          <a:noFill/>
          <a:ln>
            <a:noFill/>
          </a:ln>
        </p:spPr>
      </p:pic>
      <p:pic>
        <p:nvPicPr>
          <p:cNvPr id="13" name="Google Shape;13;p2"/>
          <p:cNvPicPr preferRelativeResize="0"/>
          <p:nvPr/>
        </p:nvPicPr>
        <p:blipFill rotWithShape="1">
          <a:blip r:embed="rId5">
            <a:alphaModFix/>
          </a:blip>
          <a:srcRect l="5806" r="5806"/>
          <a:stretch/>
        </p:blipFill>
        <p:spPr>
          <a:xfrm>
            <a:off x="7885217" y="4058031"/>
            <a:ext cx="2112224" cy="2100151"/>
          </a:xfrm>
          <a:prstGeom prst="rect">
            <a:avLst/>
          </a:prstGeom>
          <a:noFill/>
          <a:ln>
            <a:noFill/>
          </a:ln>
        </p:spPr>
      </p:pic>
      <p:pic>
        <p:nvPicPr>
          <p:cNvPr id="14" name="Google Shape;14;p2"/>
          <p:cNvPicPr preferRelativeResize="0"/>
          <p:nvPr/>
        </p:nvPicPr>
        <p:blipFill rotWithShape="1">
          <a:blip r:embed="rId5">
            <a:alphaModFix/>
          </a:blip>
          <a:srcRect l="5806" r="5806"/>
          <a:stretch/>
        </p:blipFill>
        <p:spPr>
          <a:xfrm>
            <a:off x="-307166" y="510898"/>
            <a:ext cx="588368" cy="584950"/>
          </a:xfrm>
          <a:prstGeom prst="rect">
            <a:avLst/>
          </a:prstGeom>
          <a:noFill/>
          <a:ln>
            <a:noFill/>
          </a:ln>
        </p:spPr>
      </p:pic>
      <p:pic>
        <p:nvPicPr>
          <p:cNvPr id="15" name="Google Shape;15;p2"/>
          <p:cNvPicPr preferRelativeResize="0"/>
          <p:nvPr/>
        </p:nvPicPr>
        <p:blipFill rotWithShape="1">
          <a:blip r:embed="rId5">
            <a:alphaModFix/>
          </a:blip>
          <a:srcRect l="5806" r="5806"/>
          <a:stretch/>
        </p:blipFill>
        <p:spPr>
          <a:xfrm>
            <a:off x="8115737" y="1958350"/>
            <a:ext cx="630077" cy="626475"/>
          </a:xfrm>
          <a:prstGeom prst="rect">
            <a:avLst/>
          </a:prstGeom>
          <a:noFill/>
          <a:ln>
            <a:noFill/>
          </a:ln>
        </p:spPr>
      </p:pic>
      <p:pic>
        <p:nvPicPr>
          <p:cNvPr id="16" name="Google Shape;16;p2"/>
          <p:cNvPicPr preferRelativeResize="0"/>
          <p:nvPr/>
        </p:nvPicPr>
        <p:blipFill>
          <a:blip r:embed="rId6">
            <a:alphaModFix/>
          </a:blip>
          <a:stretch>
            <a:fillRect/>
          </a:stretch>
        </p:blipFill>
        <p:spPr>
          <a:xfrm>
            <a:off x="7650195" y="86550"/>
            <a:ext cx="712886" cy="626475"/>
          </a:xfrm>
          <a:prstGeom prst="rect">
            <a:avLst/>
          </a:prstGeom>
          <a:noFill/>
          <a:ln>
            <a:noFill/>
          </a:ln>
        </p:spPr>
      </p:pic>
      <p:pic>
        <p:nvPicPr>
          <p:cNvPr id="17" name="Google Shape;17;p2"/>
          <p:cNvPicPr preferRelativeResize="0"/>
          <p:nvPr/>
        </p:nvPicPr>
        <p:blipFill>
          <a:blip r:embed="rId7">
            <a:alphaModFix/>
          </a:blip>
          <a:stretch>
            <a:fillRect/>
          </a:stretch>
        </p:blipFill>
        <p:spPr>
          <a:xfrm rot="9058218">
            <a:off x="1523000" y="4704625"/>
            <a:ext cx="534425" cy="462374"/>
          </a:xfrm>
          <a:prstGeom prst="rect">
            <a:avLst/>
          </a:prstGeom>
          <a:noFill/>
          <a:ln>
            <a:noFill/>
          </a:ln>
        </p:spPr>
      </p:pic>
      <p:pic>
        <p:nvPicPr>
          <p:cNvPr id="18" name="Google Shape;18;p2"/>
          <p:cNvPicPr preferRelativeResize="0"/>
          <p:nvPr/>
        </p:nvPicPr>
        <p:blipFill>
          <a:blip r:embed="rId7">
            <a:alphaModFix/>
          </a:blip>
          <a:stretch>
            <a:fillRect/>
          </a:stretch>
        </p:blipFill>
        <p:spPr>
          <a:xfrm rot="900003">
            <a:off x="7383825" y="2340562"/>
            <a:ext cx="534424" cy="462375"/>
          </a:xfrm>
          <a:prstGeom prst="rect">
            <a:avLst/>
          </a:prstGeom>
          <a:noFill/>
          <a:ln>
            <a:noFill/>
          </a:ln>
        </p:spPr>
      </p:pic>
      <p:pic>
        <p:nvPicPr>
          <p:cNvPr id="19" name="Google Shape;19;p2"/>
          <p:cNvPicPr preferRelativeResize="0"/>
          <p:nvPr/>
        </p:nvPicPr>
        <p:blipFill>
          <a:blip r:embed="rId8">
            <a:alphaModFix/>
          </a:blip>
          <a:stretch>
            <a:fillRect/>
          </a:stretch>
        </p:blipFill>
        <p:spPr>
          <a:xfrm>
            <a:off x="6619150" y="3135942"/>
            <a:ext cx="900875" cy="791665"/>
          </a:xfrm>
          <a:prstGeom prst="rect">
            <a:avLst/>
          </a:prstGeom>
          <a:noFill/>
          <a:ln>
            <a:noFill/>
          </a:ln>
        </p:spPr>
      </p:pic>
      <p:pic>
        <p:nvPicPr>
          <p:cNvPr id="20" name="Google Shape;20;p2"/>
          <p:cNvPicPr preferRelativeResize="0"/>
          <p:nvPr/>
        </p:nvPicPr>
        <p:blipFill>
          <a:blip r:embed="rId7">
            <a:alphaModFix/>
          </a:blip>
          <a:stretch>
            <a:fillRect/>
          </a:stretch>
        </p:blipFill>
        <p:spPr>
          <a:xfrm rot="1227803">
            <a:off x="5715325" y="4602300"/>
            <a:ext cx="534424" cy="462375"/>
          </a:xfrm>
          <a:prstGeom prst="rect">
            <a:avLst/>
          </a:prstGeom>
          <a:noFill/>
          <a:ln>
            <a:noFill/>
          </a:ln>
        </p:spPr>
      </p:pic>
      <p:pic>
        <p:nvPicPr>
          <p:cNvPr id="21" name="Google Shape;21;p2"/>
          <p:cNvPicPr preferRelativeResize="0"/>
          <p:nvPr/>
        </p:nvPicPr>
        <p:blipFill>
          <a:blip r:embed="rId7">
            <a:alphaModFix/>
          </a:blip>
          <a:stretch>
            <a:fillRect/>
          </a:stretch>
        </p:blipFill>
        <p:spPr>
          <a:xfrm rot="7216642">
            <a:off x="446013" y="63175"/>
            <a:ext cx="534424" cy="462374"/>
          </a:xfrm>
          <a:prstGeom prst="rect">
            <a:avLst/>
          </a:prstGeom>
          <a:noFill/>
          <a:ln>
            <a:noFill/>
          </a:ln>
        </p:spPr>
      </p:pic>
      <p:sp>
        <p:nvSpPr>
          <p:cNvPr id="22" name="Google Shape;22;p2"/>
          <p:cNvSpPr/>
          <p:nvPr/>
        </p:nvSpPr>
        <p:spPr>
          <a:xfrm>
            <a:off x="0" y="3025250"/>
            <a:ext cx="110700" cy="110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545150" y="1155700"/>
            <a:ext cx="176400" cy="176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576872" y="153900"/>
            <a:ext cx="161100" cy="1611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218963" y="4050500"/>
            <a:ext cx="211800" cy="211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BLANK_1_1_1_1_1_2">
    <p:spTree>
      <p:nvGrpSpPr>
        <p:cNvPr id="1" name="Shape 161"/>
        <p:cNvGrpSpPr/>
        <p:nvPr/>
      </p:nvGrpSpPr>
      <p:grpSpPr>
        <a:xfrm>
          <a:off x="0" y="0"/>
          <a:ext cx="0" cy="0"/>
          <a:chOff x="0" y="0"/>
          <a:chExt cx="0" cy="0"/>
        </a:xfrm>
      </p:grpSpPr>
      <p:pic>
        <p:nvPicPr>
          <p:cNvPr id="162" name="Google Shape;162;p1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63" name="Google Shape;163;p14"/>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pic>
        <p:nvPicPr>
          <p:cNvPr id="164" name="Google Shape;164;p14"/>
          <p:cNvPicPr preferRelativeResize="0"/>
          <p:nvPr/>
        </p:nvPicPr>
        <p:blipFill>
          <a:blip r:embed="rId3">
            <a:alphaModFix/>
          </a:blip>
          <a:stretch>
            <a:fillRect/>
          </a:stretch>
        </p:blipFill>
        <p:spPr>
          <a:xfrm rot="8999990" flipH="1">
            <a:off x="-618234" y="-1658735"/>
            <a:ext cx="3897950" cy="2525868"/>
          </a:xfrm>
          <a:prstGeom prst="rect">
            <a:avLst/>
          </a:prstGeom>
          <a:noFill/>
          <a:ln>
            <a:noFill/>
          </a:ln>
        </p:spPr>
      </p:pic>
      <p:pic>
        <p:nvPicPr>
          <p:cNvPr id="165" name="Google Shape;165;p14"/>
          <p:cNvPicPr preferRelativeResize="0"/>
          <p:nvPr/>
        </p:nvPicPr>
        <p:blipFill>
          <a:blip r:embed="rId3">
            <a:alphaModFix/>
          </a:blip>
          <a:stretch>
            <a:fillRect/>
          </a:stretch>
        </p:blipFill>
        <p:spPr>
          <a:xfrm rot="1389115" flipH="1">
            <a:off x="7907972" y="-378010"/>
            <a:ext cx="2424101" cy="1570818"/>
          </a:xfrm>
          <a:prstGeom prst="rect">
            <a:avLst/>
          </a:prstGeom>
          <a:noFill/>
          <a:ln>
            <a:noFill/>
          </a:ln>
        </p:spPr>
      </p:pic>
      <p:pic>
        <p:nvPicPr>
          <p:cNvPr id="166" name="Google Shape;166;p14"/>
          <p:cNvPicPr preferRelativeResize="0"/>
          <p:nvPr/>
        </p:nvPicPr>
        <p:blipFill>
          <a:blip r:embed="rId4">
            <a:alphaModFix/>
          </a:blip>
          <a:stretch>
            <a:fillRect/>
          </a:stretch>
        </p:blipFill>
        <p:spPr>
          <a:xfrm rot="3530709" flipH="1">
            <a:off x="-2439348" y="1577484"/>
            <a:ext cx="3454625" cy="2238596"/>
          </a:xfrm>
          <a:prstGeom prst="rect">
            <a:avLst/>
          </a:prstGeom>
          <a:noFill/>
          <a:ln>
            <a:noFill/>
          </a:ln>
        </p:spPr>
      </p:pic>
      <p:pic>
        <p:nvPicPr>
          <p:cNvPr id="167" name="Google Shape;167;p14"/>
          <p:cNvPicPr preferRelativeResize="0"/>
          <p:nvPr/>
        </p:nvPicPr>
        <p:blipFill rotWithShape="1">
          <a:blip r:embed="rId5">
            <a:alphaModFix/>
          </a:blip>
          <a:srcRect l="5806" r="5806"/>
          <a:stretch/>
        </p:blipFill>
        <p:spPr>
          <a:xfrm rot="-1869290" flipH="1">
            <a:off x="-319054" y="861829"/>
            <a:ext cx="630076" cy="626474"/>
          </a:xfrm>
          <a:prstGeom prst="rect">
            <a:avLst/>
          </a:prstGeom>
          <a:noFill/>
          <a:ln>
            <a:noFill/>
          </a:ln>
        </p:spPr>
      </p:pic>
      <p:sp>
        <p:nvSpPr>
          <p:cNvPr id="168" name="Google Shape;168;p14"/>
          <p:cNvSpPr/>
          <p:nvPr/>
        </p:nvSpPr>
        <p:spPr>
          <a:xfrm rot="-1868860" flipH="1">
            <a:off x="460531" y="1511727"/>
            <a:ext cx="176319" cy="17631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4"/>
          <p:cNvSpPr/>
          <p:nvPr/>
        </p:nvSpPr>
        <p:spPr>
          <a:xfrm flipH="1">
            <a:off x="8632639" y="4777863"/>
            <a:ext cx="211800" cy="211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4"/>
          <p:cNvSpPr/>
          <p:nvPr/>
        </p:nvSpPr>
        <p:spPr>
          <a:xfrm flipH="1">
            <a:off x="8921067" y="-12"/>
            <a:ext cx="161100" cy="1611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1" name="Google Shape;171;p14"/>
          <p:cNvPicPr preferRelativeResize="0"/>
          <p:nvPr/>
        </p:nvPicPr>
        <p:blipFill>
          <a:blip r:embed="rId4">
            <a:alphaModFix/>
          </a:blip>
          <a:stretch>
            <a:fillRect/>
          </a:stretch>
        </p:blipFill>
        <p:spPr>
          <a:xfrm rot="-2700002" flipH="1">
            <a:off x="7274302" y="4003733"/>
            <a:ext cx="3454625" cy="2238596"/>
          </a:xfrm>
          <a:prstGeom prst="rect">
            <a:avLst/>
          </a:prstGeom>
          <a:noFill/>
          <a:ln>
            <a:noFill/>
          </a:ln>
        </p:spPr>
      </p:pic>
      <p:pic>
        <p:nvPicPr>
          <p:cNvPr id="172" name="Google Shape;172;p14"/>
          <p:cNvPicPr preferRelativeResize="0"/>
          <p:nvPr/>
        </p:nvPicPr>
        <p:blipFill rotWithShape="1">
          <a:blip r:embed="rId5">
            <a:alphaModFix/>
          </a:blip>
          <a:srcRect l="5806" r="5806"/>
          <a:stretch/>
        </p:blipFill>
        <p:spPr>
          <a:xfrm rot="8930721">
            <a:off x="8714173" y="3929735"/>
            <a:ext cx="1211791" cy="1204740"/>
          </a:xfrm>
          <a:prstGeom prst="rect">
            <a:avLst/>
          </a:prstGeom>
          <a:noFill/>
          <a:ln>
            <a:noFill/>
          </a:ln>
        </p:spPr>
      </p:pic>
      <p:pic>
        <p:nvPicPr>
          <p:cNvPr id="173" name="Google Shape;173;p14"/>
          <p:cNvPicPr preferRelativeResize="0"/>
          <p:nvPr/>
        </p:nvPicPr>
        <p:blipFill>
          <a:blip r:embed="rId6">
            <a:alphaModFix/>
          </a:blip>
          <a:stretch>
            <a:fillRect/>
          </a:stretch>
        </p:blipFill>
        <p:spPr>
          <a:xfrm rot="-1869290">
            <a:off x="1152" y="4341396"/>
            <a:ext cx="900874" cy="79166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92"/>
        <p:cNvGrpSpPr/>
        <p:nvPr/>
      </p:nvGrpSpPr>
      <p:grpSpPr>
        <a:xfrm>
          <a:off x="0" y="0"/>
          <a:ext cx="0" cy="0"/>
          <a:chOff x="0" y="0"/>
          <a:chExt cx="0" cy="0"/>
        </a:xfrm>
      </p:grpSpPr>
      <p:pic>
        <p:nvPicPr>
          <p:cNvPr id="193" name="Google Shape;193;p16"/>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194" name="Google Shape;194;p16"/>
          <p:cNvPicPr preferRelativeResize="0"/>
          <p:nvPr/>
        </p:nvPicPr>
        <p:blipFill>
          <a:blip r:embed="rId3">
            <a:alphaModFix/>
          </a:blip>
          <a:stretch>
            <a:fillRect/>
          </a:stretch>
        </p:blipFill>
        <p:spPr>
          <a:xfrm rot="-1909911">
            <a:off x="7185446" y="2263820"/>
            <a:ext cx="3676600" cy="2382454"/>
          </a:xfrm>
          <a:prstGeom prst="rect">
            <a:avLst/>
          </a:prstGeom>
          <a:noFill/>
          <a:ln>
            <a:noFill/>
          </a:ln>
        </p:spPr>
      </p:pic>
      <p:pic>
        <p:nvPicPr>
          <p:cNvPr id="195" name="Google Shape;195;p16"/>
          <p:cNvPicPr preferRelativeResize="0"/>
          <p:nvPr/>
        </p:nvPicPr>
        <p:blipFill>
          <a:blip r:embed="rId4">
            <a:alphaModFix/>
          </a:blip>
          <a:stretch>
            <a:fillRect/>
          </a:stretch>
        </p:blipFill>
        <p:spPr>
          <a:xfrm>
            <a:off x="-1547250" y="4058025"/>
            <a:ext cx="3397425" cy="2079450"/>
          </a:xfrm>
          <a:prstGeom prst="rect">
            <a:avLst/>
          </a:prstGeom>
          <a:noFill/>
          <a:ln>
            <a:noFill/>
          </a:ln>
        </p:spPr>
      </p:pic>
      <p:pic>
        <p:nvPicPr>
          <p:cNvPr id="196" name="Google Shape;196;p16"/>
          <p:cNvPicPr preferRelativeResize="0"/>
          <p:nvPr/>
        </p:nvPicPr>
        <p:blipFill rotWithShape="1">
          <a:blip r:embed="rId5">
            <a:alphaModFix/>
          </a:blip>
          <a:srcRect l="5806" r="5806"/>
          <a:stretch/>
        </p:blipFill>
        <p:spPr>
          <a:xfrm>
            <a:off x="7885217" y="4058031"/>
            <a:ext cx="2112224" cy="2100151"/>
          </a:xfrm>
          <a:prstGeom prst="rect">
            <a:avLst/>
          </a:prstGeom>
          <a:noFill/>
          <a:ln>
            <a:noFill/>
          </a:ln>
        </p:spPr>
      </p:pic>
      <p:pic>
        <p:nvPicPr>
          <p:cNvPr id="197" name="Google Shape;197;p16"/>
          <p:cNvPicPr preferRelativeResize="0"/>
          <p:nvPr/>
        </p:nvPicPr>
        <p:blipFill rotWithShape="1">
          <a:blip r:embed="rId5">
            <a:alphaModFix/>
          </a:blip>
          <a:srcRect l="5806" r="5806"/>
          <a:stretch/>
        </p:blipFill>
        <p:spPr>
          <a:xfrm>
            <a:off x="-307166" y="510898"/>
            <a:ext cx="588368" cy="584950"/>
          </a:xfrm>
          <a:prstGeom prst="rect">
            <a:avLst/>
          </a:prstGeom>
          <a:noFill/>
          <a:ln>
            <a:noFill/>
          </a:ln>
        </p:spPr>
      </p:pic>
      <p:pic>
        <p:nvPicPr>
          <p:cNvPr id="198" name="Google Shape;198;p16"/>
          <p:cNvPicPr preferRelativeResize="0"/>
          <p:nvPr/>
        </p:nvPicPr>
        <p:blipFill rotWithShape="1">
          <a:blip r:embed="rId5">
            <a:alphaModFix/>
          </a:blip>
          <a:srcRect l="5806" r="5806"/>
          <a:stretch/>
        </p:blipFill>
        <p:spPr>
          <a:xfrm>
            <a:off x="8115737" y="1958350"/>
            <a:ext cx="630077" cy="626475"/>
          </a:xfrm>
          <a:prstGeom prst="rect">
            <a:avLst/>
          </a:prstGeom>
          <a:noFill/>
          <a:ln>
            <a:noFill/>
          </a:ln>
        </p:spPr>
      </p:pic>
      <p:pic>
        <p:nvPicPr>
          <p:cNvPr id="199" name="Google Shape;199;p16"/>
          <p:cNvPicPr preferRelativeResize="0"/>
          <p:nvPr/>
        </p:nvPicPr>
        <p:blipFill>
          <a:blip r:embed="rId6">
            <a:alphaModFix/>
          </a:blip>
          <a:stretch>
            <a:fillRect/>
          </a:stretch>
        </p:blipFill>
        <p:spPr>
          <a:xfrm>
            <a:off x="7650195" y="86550"/>
            <a:ext cx="712886" cy="626475"/>
          </a:xfrm>
          <a:prstGeom prst="rect">
            <a:avLst/>
          </a:prstGeom>
          <a:noFill/>
          <a:ln>
            <a:noFill/>
          </a:ln>
        </p:spPr>
      </p:pic>
      <p:pic>
        <p:nvPicPr>
          <p:cNvPr id="200" name="Google Shape;200;p16"/>
          <p:cNvPicPr preferRelativeResize="0"/>
          <p:nvPr/>
        </p:nvPicPr>
        <p:blipFill>
          <a:blip r:embed="rId7">
            <a:alphaModFix/>
          </a:blip>
          <a:stretch>
            <a:fillRect/>
          </a:stretch>
        </p:blipFill>
        <p:spPr>
          <a:xfrm rot="9058218">
            <a:off x="1523000" y="4704625"/>
            <a:ext cx="534425" cy="462374"/>
          </a:xfrm>
          <a:prstGeom prst="rect">
            <a:avLst/>
          </a:prstGeom>
          <a:noFill/>
          <a:ln>
            <a:noFill/>
          </a:ln>
        </p:spPr>
      </p:pic>
      <p:pic>
        <p:nvPicPr>
          <p:cNvPr id="201" name="Google Shape;201;p16"/>
          <p:cNvPicPr preferRelativeResize="0"/>
          <p:nvPr/>
        </p:nvPicPr>
        <p:blipFill>
          <a:blip r:embed="rId7">
            <a:alphaModFix/>
          </a:blip>
          <a:stretch>
            <a:fillRect/>
          </a:stretch>
        </p:blipFill>
        <p:spPr>
          <a:xfrm rot="900003">
            <a:off x="7383825" y="2340562"/>
            <a:ext cx="534424" cy="462375"/>
          </a:xfrm>
          <a:prstGeom prst="rect">
            <a:avLst/>
          </a:prstGeom>
          <a:noFill/>
          <a:ln>
            <a:noFill/>
          </a:ln>
        </p:spPr>
      </p:pic>
      <p:pic>
        <p:nvPicPr>
          <p:cNvPr id="202" name="Google Shape;202;p16"/>
          <p:cNvPicPr preferRelativeResize="0"/>
          <p:nvPr/>
        </p:nvPicPr>
        <p:blipFill>
          <a:blip r:embed="rId8">
            <a:alphaModFix/>
          </a:blip>
          <a:stretch>
            <a:fillRect/>
          </a:stretch>
        </p:blipFill>
        <p:spPr>
          <a:xfrm>
            <a:off x="6619150" y="3135942"/>
            <a:ext cx="900875" cy="791665"/>
          </a:xfrm>
          <a:prstGeom prst="rect">
            <a:avLst/>
          </a:prstGeom>
          <a:noFill/>
          <a:ln>
            <a:noFill/>
          </a:ln>
        </p:spPr>
      </p:pic>
      <p:pic>
        <p:nvPicPr>
          <p:cNvPr id="203" name="Google Shape;203;p16"/>
          <p:cNvPicPr preferRelativeResize="0"/>
          <p:nvPr/>
        </p:nvPicPr>
        <p:blipFill>
          <a:blip r:embed="rId7">
            <a:alphaModFix/>
          </a:blip>
          <a:stretch>
            <a:fillRect/>
          </a:stretch>
        </p:blipFill>
        <p:spPr>
          <a:xfrm rot="1227803">
            <a:off x="5715325" y="4602300"/>
            <a:ext cx="534424" cy="462375"/>
          </a:xfrm>
          <a:prstGeom prst="rect">
            <a:avLst/>
          </a:prstGeom>
          <a:noFill/>
          <a:ln>
            <a:noFill/>
          </a:ln>
        </p:spPr>
      </p:pic>
      <p:pic>
        <p:nvPicPr>
          <p:cNvPr id="204" name="Google Shape;204;p16"/>
          <p:cNvPicPr preferRelativeResize="0"/>
          <p:nvPr/>
        </p:nvPicPr>
        <p:blipFill>
          <a:blip r:embed="rId7">
            <a:alphaModFix/>
          </a:blip>
          <a:stretch>
            <a:fillRect/>
          </a:stretch>
        </p:blipFill>
        <p:spPr>
          <a:xfrm rot="7216642">
            <a:off x="446013" y="63175"/>
            <a:ext cx="534424" cy="462374"/>
          </a:xfrm>
          <a:prstGeom prst="rect">
            <a:avLst/>
          </a:prstGeom>
          <a:noFill/>
          <a:ln>
            <a:noFill/>
          </a:ln>
        </p:spPr>
      </p:pic>
      <p:sp>
        <p:nvSpPr>
          <p:cNvPr id="205" name="Google Shape;205;p16"/>
          <p:cNvSpPr/>
          <p:nvPr/>
        </p:nvSpPr>
        <p:spPr>
          <a:xfrm>
            <a:off x="0" y="3025250"/>
            <a:ext cx="110700" cy="110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6"/>
          <p:cNvSpPr/>
          <p:nvPr/>
        </p:nvSpPr>
        <p:spPr>
          <a:xfrm>
            <a:off x="7545150" y="1155700"/>
            <a:ext cx="176400" cy="176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6"/>
          <p:cNvSpPr/>
          <p:nvPr/>
        </p:nvSpPr>
        <p:spPr>
          <a:xfrm>
            <a:off x="1576872" y="153900"/>
            <a:ext cx="161100" cy="1611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6"/>
          <p:cNvSpPr/>
          <p:nvPr/>
        </p:nvSpPr>
        <p:spPr>
          <a:xfrm>
            <a:off x="8218963" y="4050500"/>
            <a:ext cx="211800" cy="211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09"/>
        <p:cNvGrpSpPr/>
        <p:nvPr/>
      </p:nvGrpSpPr>
      <p:grpSpPr>
        <a:xfrm>
          <a:off x="0" y="0"/>
          <a:ext cx="0" cy="0"/>
          <a:chOff x="0" y="0"/>
          <a:chExt cx="0" cy="0"/>
        </a:xfrm>
      </p:grpSpPr>
      <p:pic>
        <p:nvPicPr>
          <p:cNvPr id="210" name="Google Shape;210;p17"/>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211" name="Google Shape;211;p17"/>
          <p:cNvPicPr preferRelativeResize="0"/>
          <p:nvPr/>
        </p:nvPicPr>
        <p:blipFill rotWithShape="1">
          <a:blip r:embed="rId3">
            <a:alphaModFix/>
          </a:blip>
          <a:srcRect t="1700" b="1700"/>
          <a:stretch/>
        </p:blipFill>
        <p:spPr>
          <a:xfrm rot="-1800010" flipH="1">
            <a:off x="-612259" y="-1200935"/>
            <a:ext cx="3897949" cy="2525868"/>
          </a:xfrm>
          <a:prstGeom prst="rect">
            <a:avLst/>
          </a:prstGeom>
          <a:noFill/>
          <a:ln>
            <a:noFill/>
          </a:ln>
        </p:spPr>
      </p:pic>
      <p:pic>
        <p:nvPicPr>
          <p:cNvPr id="212" name="Google Shape;212;p17"/>
          <p:cNvPicPr preferRelativeResize="0"/>
          <p:nvPr/>
        </p:nvPicPr>
        <p:blipFill>
          <a:blip r:embed="rId4">
            <a:alphaModFix/>
          </a:blip>
          <a:stretch>
            <a:fillRect/>
          </a:stretch>
        </p:blipFill>
        <p:spPr>
          <a:xfrm rot="1389115" flipH="1">
            <a:off x="-771415" y="3967890"/>
            <a:ext cx="2424101" cy="1570818"/>
          </a:xfrm>
          <a:prstGeom prst="rect">
            <a:avLst/>
          </a:prstGeom>
          <a:noFill/>
          <a:ln>
            <a:noFill/>
          </a:ln>
        </p:spPr>
      </p:pic>
      <p:pic>
        <p:nvPicPr>
          <p:cNvPr id="213" name="Google Shape;213;p17"/>
          <p:cNvPicPr preferRelativeResize="0"/>
          <p:nvPr/>
        </p:nvPicPr>
        <p:blipFill rotWithShape="1">
          <a:blip r:embed="rId5">
            <a:alphaModFix/>
          </a:blip>
          <a:srcRect t="2207" b="2207"/>
          <a:stretch/>
        </p:blipFill>
        <p:spPr>
          <a:xfrm rot="-9878004" flipH="1">
            <a:off x="7813352" y="-1057302"/>
            <a:ext cx="3454624" cy="2238595"/>
          </a:xfrm>
          <a:prstGeom prst="rect">
            <a:avLst/>
          </a:prstGeom>
          <a:noFill/>
          <a:ln>
            <a:noFill/>
          </a:ln>
        </p:spPr>
      </p:pic>
      <p:pic>
        <p:nvPicPr>
          <p:cNvPr id="214" name="Google Shape;214;p17"/>
          <p:cNvPicPr preferRelativeResize="0"/>
          <p:nvPr/>
        </p:nvPicPr>
        <p:blipFill rotWithShape="1">
          <a:blip r:embed="rId6">
            <a:alphaModFix/>
          </a:blip>
          <a:srcRect l="5806" r="5806"/>
          <a:stretch/>
        </p:blipFill>
        <p:spPr>
          <a:xfrm rot="-1869290" flipH="1">
            <a:off x="-319054" y="861829"/>
            <a:ext cx="630076" cy="626474"/>
          </a:xfrm>
          <a:prstGeom prst="rect">
            <a:avLst/>
          </a:prstGeom>
          <a:noFill/>
          <a:ln>
            <a:noFill/>
          </a:ln>
        </p:spPr>
      </p:pic>
      <p:sp>
        <p:nvSpPr>
          <p:cNvPr id="215" name="Google Shape;215;p17"/>
          <p:cNvSpPr/>
          <p:nvPr/>
        </p:nvSpPr>
        <p:spPr>
          <a:xfrm rot="-1868860" flipH="1">
            <a:off x="218431" y="1921027"/>
            <a:ext cx="176319" cy="17631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6" name="Google Shape;216;p17"/>
          <p:cNvPicPr preferRelativeResize="0"/>
          <p:nvPr/>
        </p:nvPicPr>
        <p:blipFill>
          <a:blip r:embed="rId7">
            <a:alphaModFix/>
          </a:blip>
          <a:stretch>
            <a:fillRect/>
          </a:stretch>
        </p:blipFill>
        <p:spPr>
          <a:xfrm rot="-1869290">
            <a:off x="1697477" y="-333842"/>
            <a:ext cx="900874" cy="791665"/>
          </a:xfrm>
          <a:prstGeom prst="rect">
            <a:avLst/>
          </a:prstGeom>
          <a:noFill/>
          <a:ln>
            <a:noFill/>
          </a:ln>
        </p:spPr>
      </p:pic>
      <p:sp>
        <p:nvSpPr>
          <p:cNvPr id="217" name="Google Shape;217;p17"/>
          <p:cNvSpPr/>
          <p:nvPr/>
        </p:nvSpPr>
        <p:spPr>
          <a:xfrm flipH="1">
            <a:off x="7366689" y="4738675"/>
            <a:ext cx="211800" cy="211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7"/>
          <p:cNvSpPr/>
          <p:nvPr/>
        </p:nvSpPr>
        <p:spPr>
          <a:xfrm flipH="1">
            <a:off x="8921067" y="96413"/>
            <a:ext cx="161100" cy="1611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9" name="Google Shape;219;p17"/>
          <p:cNvPicPr preferRelativeResize="0"/>
          <p:nvPr/>
        </p:nvPicPr>
        <p:blipFill>
          <a:blip r:embed="rId8">
            <a:alphaModFix/>
          </a:blip>
          <a:stretch>
            <a:fillRect/>
          </a:stretch>
        </p:blipFill>
        <p:spPr>
          <a:xfrm rot="-2700002" flipH="1">
            <a:off x="7274302" y="4003733"/>
            <a:ext cx="3454625" cy="2238596"/>
          </a:xfrm>
          <a:prstGeom prst="rect">
            <a:avLst/>
          </a:prstGeom>
          <a:noFill/>
          <a:ln>
            <a:noFill/>
          </a:ln>
        </p:spPr>
      </p:pic>
      <p:pic>
        <p:nvPicPr>
          <p:cNvPr id="220" name="Google Shape;220;p17"/>
          <p:cNvPicPr preferRelativeResize="0"/>
          <p:nvPr/>
        </p:nvPicPr>
        <p:blipFill rotWithShape="1">
          <a:blip r:embed="rId6">
            <a:alphaModFix/>
          </a:blip>
          <a:srcRect l="5806" r="5806"/>
          <a:stretch/>
        </p:blipFill>
        <p:spPr>
          <a:xfrm rot="8930721">
            <a:off x="8395711" y="4520673"/>
            <a:ext cx="1211791" cy="120474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pic>
        <p:nvPicPr>
          <p:cNvPr id="27" name="Google Shape;27;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28" name="Google Shape;28;p3"/>
          <p:cNvSpPr txBox="1">
            <a:spLocks noGrp="1"/>
          </p:cNvSpPr>
          <p:nvPr>
            <p:ph type="title"/>
          </p:nvPr>
        </p:nvSpPr>
        <p:spPr>
          <a:xfrm>
            <a:off x="2152350" y="2556363"/>
            <a:ext cx="4839300" cy="841800"/>
          </a:xfrm>
          <a:prstGeom prst="rect">
            <a:avLst/>
          </a:prstGeom>
          <a:ln>
            <a:noFill/>
          </a:ln>
        </p:spPr>
        <p:txBody>
          <a:bodyPr spcFirstLastPara="1" wrap="square" lIns="91425" tIns="91425" rIns="91425" bIns="91425" anchor="b" anchorCtr="0">
            <a:noAutofit/>
          </a:bodyPr>
          <a:lstStyle>
            <a:lvl1pPr lvl="0" algn="ct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pic>
        <p:nvPicPr>
          <p:cNvPr id="29" name="Google Shape;29;p3"/>
          <p:cNvPicPr preferRelativeResize="0"/>
          <p:nvPr/>
        </p:nvPicPr>
        <p:blipFill>
          <a:blip r:embed="rId3">
            <a:alphaModFix/>
          </a:blip>
          <a:stretch>
            <a:fillRect/>
          </a:stretch>
        </p:blipFill>
        <p:spPr>
          <a:xfrm>
            <a:off x="262794" y="-252166"/>
            <a:ext cx="900868" cy="791674"/>
          </a:xfrm>
          <a:prstGeom prst="rect">
            <a:avLst/>
          </a:prstGeom>
          <a:noFill/>
          <a:ln>
            <a:noFill/>
          </a:ln>
        </p:spPr>
      </p:pic>
      <p:pic>
        <p:nvPicPr>
          <p:cNvPr id="30" name="Google Shape;30;p3"/>
          <p:cNvPicPr preferRelativeResize="0"/>
          <p:nvPr/>
        </p:nvPicPr>
        <p:blipFill>
          <a:blip r:embed="rId4">
            <a:alphaModFix/>
          </a:blip>
          <a:stretch>
            <a:fillRect/>
          </a:stretch>
        </p:blipFill>
        <p:spPr>
          <a:xfrm rot="1869290" flipH="1">
            <a:off x="6959715" y="-182029"/>
            <a:ext cx="900874" cy="791665"/>
          </a:xfrm>
          <a:prstGeom prst="rect">
            <a:avLst/>
          </a:prstGeom>
          <a:noFill/>
          <a:ln>
            <a:noFill/>
          </a:ln>
        </p:spPr>
      </p:pic>
      <p:sp>
        <p:nvSpPr>
          <p:cNvPr id="31" name="Google Shape;31;p3"/>
          <p:cNvSpPr/>
          <p:nvPr/>
        </p:nvSpPr>
        <p:spPr>
          <a:xfrm>
            <a:off x="9338" y="458938"/>
            <a:ext cx="161100" cy="1611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2" name="Google Shape;32;p3"/>
          <p:cNvPicPr preferRelativeResize="0"/>
          <p:nvPr/>
        </p:nvPicPr>
        <p:blipFill rotWithShape="1">
          <a:blip r:embed="rId5">
            <a:alphaModFix/>
          </a:blip>
          <a:srcRect l="5806" r="5806"/>
          <a:stretch/>
        </p:blipFill>
        <p:spPr>
          <a:xfrm rot="1869290">
            <a:off x="8898895" y="1471429"/>
            <a:ext cx="630076" cy="626474"/>
          </a:xfrm>
          <a:prstGeom prst="rect">
            <a:avLst/>
          </a:prstGeom>
          <a:noFill/>
          <a:ln>
            <a:noFill/>
          </a:ln>
        </p:spPr>
      </p:pic>
      <p:sp>
        <p:nvSpPr>
          <p:cNvPr id="33" name="Google Shape;33;p3"/>
          <p:cNvSpPr/>
          <p:nvPr/>
        </p:nvSpPr>
        <p:spPr>
          <a:xfrm rot="1868860">
            <a:off x="8480618" y="1879227"/>
            <a:ext cx="176319" cy="17631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3"/>
          <p:cNvPicPr preferRelativeResize="0"/>
          <p:nvPr/>
        </p:nvPicPr>
        <p:blipFill>
          <a:blip r:embed="rId6">
            <a:alphaModFix/>
          </a:blip>
          <a:stretch>
            <a:fillRect/>
          </a:stretch>
        </p:blipFill>
        <p:spPr>
          <a:xfrm rot="-8999990">
            <a:off x="5832151" y="-1242735"/>
            <a:ext cx="3897950" cy="2525868"/>
          </a:xfrm>
          <a:prstGeom prst="rect">
            <a:avLst/>
          </a:prstGeom>
          <a:noFill/>
          <a:ln>
            <a:noFill/>
          </a:ln>
        </p:spPr>
      </p:pic>
      <p:pic>
        <p:nvPicPr>
          <p:cNvPr id="35" name="Google Shape;35;p3"/>
          <p:cNvPicPr preferRelativeResize="0"/>
          <p:nvPr/>
        </p:nvPicPr>
        <p:blipFill>
          <a:blip r:embed="rId7">
            <a:alphaModFix/>
          </a:blip>
          <a:stretch>
            <a:fillRect/>
          </a:stretch>
        </p:blipFill>
        <p:spPr>
          <a:xfrm rot="2700002">
            <a:off x="-1519010" y="4613333"/>
            <a:ext cx="3454625" cy="2238596"/>
          </a:xfrm>
          <a:prstGeom prst="rect">
            <a:avLst/>
          </a:prstGeom>
          <a:noFill/>
          <a:ln>
            <a:noFill/>
          </a:ln>
        </p:spPr>
      </p:pic>
      <p:pic>
        <p:nvPicPr>
          <p:cNvPr id="36" name="Google Shape;36;p3"/>
          <p:cNvPicPr preferRelativeResize="0"/>
          <p:nvPr/>
        </p:nvPicPr>
        <p:blipFill>
          <a:blip r:embed="rId7">
            <a:alphaModFix/>
          </a:blip>
          <a:stretch>
            <a:fillRect/>
          </a:stretch>
        </p:blipFill>
        <p:spPr>
          <a:xfrm rot="-3530709">
            <a:off x="7969064" y="1920959"/>
            <a:ext cx="3454625" cy="2238596"/>
          </a:xfrm>
          <a:prstGeom prst="rect">
            <a:avLst/>
          </a:prstGeom>
          <a:noFill/>
          <a:ln>
            <a:noFill/>
          </a:ln>
        </p:spPr>
      </p:pic>
      <p:pic>
        <p:nvPicPr>
          <p:cNvPr id="37" name="Google Shape;37;p3"/>
          <p:cNvPicPr preferRelativeResize="0"/>
          <p:nvPr/>
        </p:nvPicPr>
        <p:blipFill>
          <a:blip r:embed="rId6">
            <a:alphaModFix/>
          </a:blip>
          <a:stretch>
            <a:fillRect/>
          </a:stretch>
        </p:blipFill>
        <p:spPr>
          <a:xfrm rot="-1389115">
            <a:off x="7356732" y="3925340"/>
            <a:ext cx="2424101" cy="1570818"/>
          </a:xfrm>
          <a:prstGeom prst="rect">
            <a:avLst/>
          </a:prstGeom>
          <a:noFill/>
          <a:ln>
            <a:noFill/>
          </a:ln>
        </p:spPr>
      </p:pic>
      <p:sp>
        <p:nvSpPr>
          <p:cNvPr id="38" name="Google Shape;38;p3"/>
          <p:cNvSpPr/>
          <p:nvPr/>
        </p:nvSpPr>
        <p:spPr>
          <a:xfrm>
            <a:off x="1766204" y="4675925"/>
            <a:ext cx="211800" cy="211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 name="Google Shape;39;p3"/>
          <p:cNvPicPr preferRelativeResize="0"/>
          <p:nvPr/>
        </p:nvPicPr>
        <p:blipFill rotWithShape="1">
          <a:blip r:embed="rId5">
            <a:alphaModFix/>
          </a:blip>
          <a:srcRect l="5806" r="5806"/>
          <a:stretch/>
        </p:blipFill>
        <p:spPr>
          <a:xfrm rot="-8930721" flipH="1">
            <a:off x="-716048" y="4539335"/>
            <a:ext cx="1211791" cy="120474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7"/>
        <p:cNvGrpSpPr/>
        <p:nvPr/>
      </p:nvGrpSpPr>
      <p:grpSpPr>
        <a:xfrm>
          <a:off x="0" y="0"/>
          <a:ext cx="0" cy="0"/>
          <a:chOff x="0" y="0"/>
          <a:chExt cx="0" cy="0"/>
        </a:xfrm>
      </p:grpSpPr>
      <p:pic>
        <p:nvPicPr>
          <p:cNvPr id="58" name="Google Shape;58;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59" name="Google Shape;59;p5"/>
          <p:cNvSpPr txBox="1">
            <a:spLocks noGrp="1"/>
          </p:cNvSpPr>
          <p:nvPr>
            <p:ph type="subTitle" idx="1"/>
          </p:nvPr>
        </p:nvSpPr>
        <p:spPr>
          <a:xfrm>
            <a:off x="1290750" y="2672122"/>
            <a:ext cx="2907600" cy="4257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0" name="Google Shape;60;p5"/>
          <p:cNvSpPr txBox="1">
            <a:spLocks noGrp="1"/>
          </p:cNvSpPr>
          <p:nvPr>
            <p:ph type="subTitle" idx="2"/>
          </p:nvPr>
        </p:nvSpPr>
        <p:spPr>
          <a:xfrm>
            <a:off x="4945625" y="2672122"/>
            <a:ext cx="2907600" cy="42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1" name="Google Shape;61;p5"/>
          <p:cNvSpPr txBox="1">
            <a:spLocks noGrp="1"/>
          </p:cNvSpPr>
          <p:nvPr>
            <p:ph type="subTitle" idx="3"/>
          </p:nvPr>
        </p:nvSpPr>
        <p:spPr>
          <a:xfrm>
            <a:off x="1290750" y="3037934"/>
            <a:ext cx="2907600" cy="10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 name="Google Shape;62;p5"/>
          <p:cNvSpPr txBox="1">
            <a:spLocks noGrp="1"/>
          </p:cNvSpPr>
          <p:nvPr>
            <p:ph type="subTitle" idx="4"/>
          </p:nvPr>
        </p:nvSpPr>
        <p:spPr>
          <a:xfrm>
            <a:off x="4945625" y="3037934"/>
            <a:ext cx="2907600" cy="10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3" name="Google Shape;63;p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pic>
        <p:nvPicPr>
          <p:cNvPr id="65" name="Google Shape;65;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66" name="Google Shape;66;p6"/>
          <p:cNvSpPr txBox="1">
            <a:spLocks noGrp="1"/>
          </p:cNvSpPr>
          <p:nvPr>
            <p:ph type="title"/>
          </p:nvPr>
        </p:nvSpPr>
        <p:spPr>
          <a:xfrm>
            <a:off x="720000" y="983012"/>
            <a:ext cx="3639600" cy="123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pic>
        <p:nvPicPr>
          <p:cNvPr id="67" name="Google Shape;67;p6"/>
          <p:cNvPicPr preferRelativeResize="0"/>
          <p:nvPr/>
        </p:nvPicPr>
        <p:blipFill>
          <a:blip r:embed="rId3">
            <a:alphaModFix/>
          </a:blip>
          <a:stretch>
            <a:fillRect/>
          </a:stretch>
        </p:blipFill>
        <p:spPr>
          <a:xfrm>
            <a:off x="262794" y="-252166"/>
            <a:ext cx="900868" cy="791674"/>
          </a:xfrm>
          <a:prstGeom prst="rect">
            <a:avLst/>
          </a:prstGeom>
          <a:noFill/>
          <a:ln>
            <a:noFill/>
          </a:ln>
        </p:spPr>
      </p:pic>
      <p:pic>
        <p:nvPicPr>
          <p:cNvPr id="68" name="Google Shape;68;p6"/>
          <p:cNvPicPr preferRelativeResize="0"/>
          <p:nvPr/>
        </p:nvPicPr>
        <p:blipFill>
          <a:blip r:embed="rId4">
            <a:alphaModFix/>
          </a:blip>
          <a:stretch>
            <a:fillRect/>
          </a:stretch>
        </p:blipFill>
        <p:spPr>
          <a:xfrm rot="1869290" flipH="1">
            <a:off x="6959715" y="-182029"/>
            <a:ext cx="900874" cy="791665"/>
          </a:xfrm>
          <a:prstGeom prst="rect">
            <a:avLst/>
          </a:prstGeom>
          <a:noFill/>
          <a:ln>
            <a:noFill/>
          </a:ln>
        </p:spPr>
      </p:pic>
      <p:sp>
        <p:nvSpPr>
          <p:cNvPr id="69" name="Google Shape;69;p6"/>
          <p:cNvSpPr/>
          <p:nvPr/>
        </p:nvSpPr>
        <p:spPr>
          <a:xfrm>
            <a:off x="9338" y="458938"/>
            <a:ext cx="161100" cy="1611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0" name="Google Shape;70;p6"/>
          <p:cNvPicPr preferRelativeResize="0"/>
          <p:nvPr/>
        </p:nvPicPr>
        <p:blipFill rotWithShape="1">
          <a:blip r:embed="rId5">
            <a:alphaModFix/>
          </a:blip>
          <a:srcRect l="5806" r="5806"/>
          <a:stretch/>
        </p:blipFill>
        <p:spPr>
          <a:xfrm rot="1869290">
            <a:off x="8898895" y="1471429"/>
            <a:ext cx="630076" cy="626474"/>
          </a:xfrm>
          <a:prstGeom prst="rect">
            <a:avLst/>
          </a:prstGeom>
          <a:noFill/>
          <a:ln>
            <a:noFill/>
          </a:ln>
        </p:spPr>
      </p:pic>
      <p:sp>
        <p:nvSpPr>
          <p:cNvPr id="71" name="Google Shape;71;p6"/>
          <p:cNvSpPr/>
          <p:nvPr/>
        </p:nvSpPr>
        <p:spPr>
          <a:xfrm rot="1868860">
            <a:off x="8480618" y="1879227"/>
            <a:ext cx="176319" cy="17631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 name="Google Shape;72;p6"/>
          <p:cNvPicPr preferRelativeResize="0"/>
          <p:nvPr/>
        </p:nvPicPr>
        <p:blipFill>
          <a:blip r:embed="rId6">
            <a:alphaModFix/>
          </a:blip>
          <a:stretch>
            <a:fillRect/>
          </a:stretch>
        </p:blipFill>
        <p:spPr>
          <a:xfrm rot="-8999990">
            <a:off x="5832151" y="-1242735"/>
            <a:ext cx="3897950" cy="2525868"/>
          </a:xfrm>
          <a:prstGeom prst="rect">
            <a:avLst/>
          </a:prstGeom>
          <a:noFill/>
          <a:ln>
            <a:noFill/>
          </a:ln>
        </p:spPr>
      </p:pic>
      <p:pic>
        <p:nvPicPr>
          <p:cNvPr id="73" name="Google Shape;73;p6"/>
          <p:cNvPicPr preferRelativeResize="0"/>
          <p:nvPr/>
        </p:nvPicPr>
        <p:blipFill>
          <a:blip r:embed="rId7">
            <a:alphaModFix/>
          </a:blip>
          <a:stretch>
            <a:fillRect/>
          </a:stretch>
        </p:blipFill>
        <p:spPr>
          <a:xfrm rot="2700002">
            <a:off x="-1519010" y="4613333"/>
            <a:ext cx="3454625" cy="2238596"/>
          </a:xfrm>
          <a:prstGeom prst="rect">
            <a:avLst/>
          </a:prstGeom>
          <a:noFill/>
          <a:ln>
            <a:noFill/>
          </a:ln>
        </p:spPr>
      </p:pic>
      <p:pic>
        <p:nvPicPr>
          <p:cNvPr id="74" name="Google Shape;74;p6"/>
          <p:cNvPicPr preferRelativeResize="0"/>
          <p:nvPr/>
        </p:nvPicPr>
        <p:blipFill>
          <a:blip r:embed="rId7">
            <a:alphaModFix/>
          </a:blip>
          <a:stretch>
            <a:fillRect/>
          </a:stretch>
        </p:blipFill>
        <p:spPr>
          <a:xfrm rot="-3530709">
            <a:off x="7969064" y="1920959"/>
            <a:ext cx="3454625" cy="2238596"/>
          </a:xfrm>
          <a:prstGeom prst="rect">
            <a:avLst/>
          </a:prstGeom>
          <a:noFill/>
          <a:ln>
            <a:noFill/>
          </a:ln>
        </p:spPr>
      </p:pic>
      <p:pic>
        <p:nvPicPr>
          <p:cNvPr id="75" name="Google Shape;75;p6"/>
          <p:cNvPicPr preferRelativeResize="0"/>
          <p:nvPr/>
        </p:nvPicPr>
        <p:blipFill>
          <a:blip r:embed="rId6">
            <a:alphaModFix/>
          </a:blip>
          <a:stretch>
            <a:fillRect/>
          </a:stretch>
        </p:blipFill>
        <p:spPr>
          <a:xfrm rot="-1389115">
            <a:off x="7356732" y="3925340"/>
            <a:ext cx="2424101" cy="1570818"/>
          </a:xfrm>
          <a:prstGeom prst="rect">
            <a:avLst/>
          </a:prstGeom>
          <a:noFill/>
          <a:ln>
            <a:noFill/>
          </a:ln>
        </p:spPr>
      </p:pic>
      <p:sp>
        <p:nvSpPr>
          <p:cNvPr id="76" name="Google Shape;76;p6"/>
          <p:cNvSpPr/>
          <p:nvPr/>
        </p:nvSpPr>
        <p:spPr>
          <a:xfrm>
            <a:off x="1766204" y="4675925"/>
            <a:ext cx="211800" cy="211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7" name="Google Shape;77;p6"/>
          <p:cNvPicPr preferRelativeResize="0"/>
          <p:nvPr/>
        </p:nvPicPr>
        <p:blipFill rotWithShape="1">
          <a:blip r:embed="rId5">
            <a:alphaModFix/>
          </a:blip>
          <a:srcRect l="5806" r="5806"/>
          <a:stretch/>
        </p:blipFill>
        <p:spPr>
          <a:xfrm rot="-8930721" flipH="1">
            <a:off x="-716048" y="4539335"/>
            <a:ext cx="1211791" cy="120474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5"/>
        <p:cNvGrpSpPr/>
        <p:nvPr/>
      </p:nvGrpSpPr>
      <p:grpSpPr>
        <a:xfrm>
          <a:off x="0" y="0"/>
          <a:ext cx="0" cy="0"/>
          <a:chOff x="0" y="0"/>
          <a:chExt cx="0" cy="0"/>
        </a:xfrm>
      </p:grpSpPr>
      <p:pic>
        <p:nvPicPr>
          <p:cNvPr id="96" name="Google Shape;96;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97" name="Google Shape;97;p8"/>
          <p:cNvSpPr txBox="1">
            <a:spLocks noGrp="1"/>
          </p:cNvSpPr>
          <p:nvPr>
            <p:ph type="title"/>
          </p:nvPr>
        </p:nvSpPr>
        <p:spPr>
          <a:xfrm>
            <a:off x="1388100" y="1307100"/>
            <a:ext cx="6367800" cy="25293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pic>
        <p:nvPicPr>
          <p:cNvPr id="98" name="Google Shape;98;p8"/>
          <p:cNvPicPr preferRelativeResize="0"/>
          <p:nvPr/>
        </p:nvPicPr>
        <p:blipFill rotWithShape="1">
          <a:blip r:embed="rId3">
            <a:alphaModFix/>
          </a:blip>
          <a:srcRect/>
          <a:stretch/>
        </p:blipFill>
        <p:spPr>
          <a:xfrm rot="-1167008">
            <a:off x="-1091483" y="-493206"/>
            <a:ext cx="3514213" cy="2277212"/>
          </a:xfrm>
          <a:prstGeom prst="rect">
            <a:avLst/>
          </a:prstGeom>
          <a:noFill/>
          <a:ln>
            <a:noFill/>
          </a:ln>
        </p:spPr>
      </p:pic>
      <p:pic>
        <p:nvPicPr>
          <p:cNvPr id="99" name="Google Shape;99;p8"/>
          <p:cNvPicPr preferRelativeResize="0"/>
          <p:nvPr/>
        </p:nvPicPr>
        <p:blipFill rotWithShape="1">
          <a:blip r:embed="rId4">
            <a:alphaModFix/>
          </a:blip>
          <a:srcRect t="1700" b="1700"/>
          <a:stretch/>
        </p:blipFill>
        <p:spPr>
          <a:xfrm rot="-3258402">
            <a:off x="6012151" y="2201523"/>
            <a:ext cx="4222847" cy="2736401"/>
          </a:xfrm>
          <a:prstGeom prst="rect">
            <a:avLst/>
          </a:prstGeom>
          <a:noFill/>
          <a:ln>
            <a:noFill/>
          </a:ln>
        </p:spPr>
      </p:pic>
      <p:pic>
        <p:nvPicPr>
          <p:cNvPr id="100" name="Google Shape;100;p8"/>
          <p:cNvPicPr preferRelativeResize="0"/>
          <p:nvPr/>
        </p:nvPicPr>
        <p:blipFill rotWithShape="1">
          <a:blip r:embed="rId5">
            <a:alphaModFix/>
          </a:blip>
          <a:srcRect t="2207" b="2207"/>
          <a:stretch/>
        </p:blipFill>
        <p:spPr>
          <a:xfrm rot="-5399998">
            <a:off x="7697889" y="250580"/>
            <a:ext cx="3454626" cy="2238596"/>
          </a:xfrm>
          <a:prstGeom prst="rect">
            <a:avLst/>
          </a:prstGeom>
          <a:noFill/>
          <a:ln>
            <a:noFill/>
          </a:ln>
        </p:spPr>
      </p:pic>
      <p:pic>
        <p:nvPicPr>
          <p:cNvPr id="101" name="Google Shape;101;p8"/>
          <p:cNvPicPr preferRelativeResize="0"/>
          <p:nvPr/>
        </p:nvPicPr>
        <p:blipFill rotWithShape="1">
          <a:blip r:embed="rId6">
            <a:alphaModFix/>
          </a:blip>
          <a:srcRect l="5806" r="5806"/>
          <a:stretch/>
        </p:blipFill>
        <p:spPr>
          <a:xfrm>
            <a:off x="1634976" y="36709"/>
            <a:ext cx="796203" cy="791649"/>
          </a:xfrm>
          <a:prstGeom prst="rect">
            <a:avLst/>
          </a:prstGeom>
          <a:noFill/>
          <a:ln>
            <a:noFill/>
          </a:ln>
        </p:spPr>
      </p:pic>
      <p:pic>
        <p:nvPicPr>
          <p:cNvPr id="102" name="Google Shape;102;p8"/>
          <p:cNvPicPr preferRelativeResize="0"/>
          <p:nvPr/>
        </p:nvPicPr>
        <p:blipFill rotWithShape="1">
          <a:blip r:embed="rId6">
            <a:alphaModFix/>
          </a:blip>
          <a:srcRect l="5806" r="5806"/>
          <a:stretch/>
        </p:blipFill>
        <p:spPr>
          <a:xfrm>
            <a:off x="8731836" y="741500"/>
            <a:ext cx="630077" cy="626475"/>
          </a:xfrm>
          <a:prstGeom prst="rect">
            <a:avLst/>
          </a:prstGeom>
          <a:noFill/>
          <a:ln>
            <a:noFill/>
          </a:ln>
        </p:spPr>
      </p:pic>
      <p:pic>
        <p:nvPicPr>
          <p:cNvPr id="103" name="Google Shape;103;p8"/>
          <p:cNvPicPr preferRelativeResize="0"/>
          <p:nvPr/>
        </p:nvPicPr>
        <p:blipFill>
          <a:blip r:embed="rId7">
            <a:alphaModFix/>
          </a:blip>
          <a:stretch>
            <a:fillRect/>
          </a:stretch>
        </p:blipFill>
        <p:spPr>
          <a:xfrm>
            <a:off x="-332412" y="4603997"/>
            <a:ext cx="900868" cy="791674"/>
          </a:xfrm>
          <a:prstGeom prst="rect">
            <a:avLst/>
          </a:prstGeom>
          <a:noFill/>
          <a:ln>
            <a:noFill/>
          </a:ln>
        </p:spPr>
      </p:pic>
      <p:pic>
        <p:nvPicPr>
          <p:cNvPr id="104" name="Google Shape;104;p8"/>
          <p:cNvPicPr preferRelativeResize="0"/>
          <p:nvPr/>
        </p:nvPicPr>
        <p:blipFill>
          <a:blip r:embed="rId8">
            <a:alphaModFix/>
          </a:blip>
          <a:stretch>
            <a:fillRect/>
          </a:stretch>
        </p:blipFill>
        <p:spPr>
          <a:xfrm rot="9058218">
            <a:off x="-149189" y="1276362"/>
            <a:ext cx="534425" cy="462374"/>
          </a:xfrm>
          <a:prstGeom prst="rect">
            <a:avLst/>
          </a:prstGeom>
          <a:noFill/>
          <a:ln>
            <a:noFill/>
          </a:ln>
        </p:spPr>
      </p:pic>
      <p:sp>
        <p:nvSpPr>
          <p:cNvPr id="105" name="Google Shape;105;p8"/>
          <p:cNvSpPr/>
          <p:nvPr/>
        </p:nvSpPr>
        <p:spPr>
          <a:xfrm>
            <a:off x="8068223" y="211807"/>
            <a:ext cx="110700" cy="110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8"/>
          <p:cNvSpPr/>
          <p:nvPr/>
        </p:nvSpPr>
        <p:spPr>
          <a:xfrm rot="10800000" flipH="1">
            <a:off x="301373" y="6"/>
            <a:ext cx="211800" cy="211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7" name="Google Shape;107;p8"/>
          <p:cNvPicPr preferRelativeResize="0"/>
          <p:nvPr/>
        </p:nvPicPr>
        <p:blipFill>
          <a:blip r:embed="rId9">
            <a:alphaModFix/>
          </a:blip>
          <a:stretch>
            <a:fillRect/>
          </a:stretch>
        </p:blipFill>
        <p:spPr>
          <a:xfrm flipH="1">
            <a:off x="6718874" y="211805"/>
            <a:ext cx="900875" cy="791665"/>
          </a:xfrm>
          <a:prstGeom prst="rect">
            <a:avLst/>
          </a:prstGeom>
          <a:noFill/>
          <a:ln>
            <a:noFill/>
          </a:ln>
        </p:spPr>
      </p:pic>
      <p:sp>
        <p:nvSpPr>
          <p:cNvPr id="108" name="Google Shape;108;p8"/>
          <p:cNvSpPr/>
          <p:nvPr/>
        </p:nvSpPr>
        <p:spPr>
          <a:xfrm>
            <a:off x="6542473" y="4515800"/>
            <a:ext cx="176400" cy="176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9" name="Google Shape;109;p8"/>
          <p:cNvPicPr preferRelativeResize="0"/>
          <p:nvPr/>
        </p:nvPicPr>
        <p:blipFill rotWithShape="1">
          <a:blip r:embed="rId10">
            <a:alphaModFix/>
          </a:blip>
          <a:srcRect l="2207" r="2207"/>
          <a:stretch/>
        </p:blipFill>
        <p:spPr>
          <a:xfrm rot="7145636" flipH="1">
            <a:off x="-933226" y="-1002448"/>
            <a:ext cx="2680975" cy="1817496"/>
          </a:xfrm>
          <a:prstGeom prst="rect">
            <a:avLst/>
          </a:prstGeom>
          <a:noFill/>
          <a:ln>
            <a:noFill/>
          </a:ln>
        </p:spPr>
      </p:pic>
      <p:pic>
        <p:nvPicPr>
          <p:cNvPr id="110" name="Google Shape;110;p8"/>
          <p:cNvPicPr preferRelativeResize="0"/>
          <p:nvPr/>
        </p:nvPicPr>
        <p:blipFill rotWithShape="1">
          <a:blip r:embed="rId6">
            <a:alphaModFix/>
          </a:blip>
          <a:srcRect l="5806" r="5806"/>
          <a:stretch/>
        </p:blipFill>
        <p:spPr>
          <a:xfrm rot="-3455109" flipH="1">
            <a:off x="8068218" y="3847304"/>
            <a:ext cx="1801202" cy="17907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1"/>
        <p:cNvGrpSpPr/>
        <p:nvPr/>
      </p:nvGrpSpPr>
      <p:grpSpPr>
        <a:xfrm>
          <a:off x="0" y="0"/>
          <a:ext cx="0" cy="0"/>
          <a:chOff x="0" y="0"/>
          <a:chExt cx="0" cy="0"/>
        </a:xfrm>
      </p:grpSpPr>
      <p:pic>
        <p:nvPicPr>
          <p:cNvPr id="112" name="Google Shape;112;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3" name="Google Shape;113;p9"/>
          <p:cNvSpPr txBox="1">
            <a:spLocks noGrp="1"/>
          </p:cNvSpPr>
          <p:nvPr>
            <p:ph type="subTitle" idx="1"/>
          </p:nvPr>
        </p:nvSpPr>
        <p:spPr>
          <a:xfrm>
            <a:off x="720064" y="1732525"/>
            <a:ext cx="3597000" cy="238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4" name="Google Shape;114;p9"/>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5" name="Google Shape;115;p9"/>
          <p:cNvSpPr txBox="1">
            <a:spLocks noGrp="1"/>
          </p:cNvSpPr>
          <p:nvPr>
            <p:ph type="subTitle" idx="2"/>
          </p:nvPr>
        </p:nvSpPr>
        <p:spPr>
          <a:xfrm>
            <a:off x="4826936" y="1732525"/>
            <a:ext cx="3597000" cy="238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pic>
        <p:nvPicPr>
          <p:cNvPr id="116" name="Google Shape;116;p9"/>
          <p:cNvPicPr preferRelativeResize="0"/>
          <p:nvPr/>
        </p:nvPicPr>
        <p:blipFill>
          <a:blip r:embed="rId3">
            <a:alphaModFix/>
          </a:blip>
          <a:stretch>
            <a:fillRect/>
          </a:stretch>
        </p:blipFill>
        <p:spPr>
          <a:xfrm>
            <a:off x="262794" y="-252166"/>
            <a:ext cx="900868" cy="791674"/>
          </a:xfrm>
          <a:prstGeom prst="rect">
            <a:avLst/>
          </a:prstGeom>
          <a:noFill/>
          <a:ln>
            <a:noFill/>
          </a:ln>
        </p:spPr>
      </p:pic>
      <p:pic>
        <p:nvPicPr>
          <p:cNvPr id="117" name="Google Shape;117;p9"/>
          <p:cNvPicPr preferRelativeResize="0"/>
          <p:nvPr/>
        </p:nvPicPr>
        <p:blipFill>
          <a:blip r:embed="rId4">
            <a:alphaModFix/>
          </a:blip>
          <a:stretch>
            <a:fillRect/>
          </a:stretch>
        </p:blipFill>
        <p:spPr>
          <a:xfrm rot="1869290" flipH="1">
            <a:off x="6959715" y="-182029"/>
            <a:ext cx="900874" cy="791665"/>
          </a:xfrm>
          <a:prstGeom prst="rect">
            <a:avLst/>
          </a:prstGeom>
          <a:noFill/>
          <a:ln>
            <a:noFill/>
          </a:ln>
        </p:spPr>
      </p:pic>
      <p:sp>
        <p:nvSpPr>
          <p:cNvPr id="118" name="Google Shape;118;p9"/>
          <p:cNvSpPr/>
          <p:nvPr/>
        </p:nvSpPr>
        <p:spPr>
          <a:xfrm>
            <a:off x="9338" y="458938"/>
            <a:ext cx="161100" cy="1611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9" name="Google Shape;119;p9"/>
          <p:cNvPicPr preferRelativeResize="0"/>
          <p:nvPr/>
        </p:nvPicPr>
        <p:blipFill rotWithShape="1">
          <a:blip r:embed="rId5">
            <a:alphaModFix/>
          </a:blip>
          <a:srcRect l="5806" r="5806"/>
          <a:stretch/>
        </p:blipFill>
        <p:spPr>
          <a:xfrm rot="1869290">
            <a:off x="8898895" y="1471429"/>
            <a:ext cx="630076" cy="626474"/>
          </a:xfrm>
          <a:prstGeom prst="rect">
            <a:avLst/>
          </a:prstGeom>
          <a:noFill/>
          <a:ln>
            <a:noFill/>
          </a:ln>
        </p:spPr>
      </p:pic>
      <p:sp>
        <p:nvSpPr>
          <p:cNvPr id="120" name="Google Shape;120;p9"/>
          <p:cNvSpPr/>
          <p:nvPr/>
        </p:nvSpPr>
        <p:spPr>
          <a:xfrm rot="1868860">
            <a:off x="8480618" y="1879227"/>
            <a:ext cx="176319" cy="17631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1" name="Google Shape;121;p9"/>
          <p:cNvPicPr preferRelativeResize="0"/>
          <p:nvPr/>
        </p:nvPicPr>
        <p:blipFill>
          <a:blip r:embed="rId6">
            <a:alphaModFix/>
          </a:blip>
          <a:stretch>
            <a:fillRect/>
          </a:stretch>
        </p:blipFill>
        <p:spPr>
          <a:xfrm rot="-8999990">
            <a:off x="5972226" y="-1424835"/>
            <a:ext cx="3897950" cy="2525868"/>
          </a:xfrm>
          <a:prstGeom prst="rect">
            <a:avLst/>
          </a:prstGeom>
          <a:noFill/>
          <a:ln>
            <a:noFill/>
          </a:ln>
        </p:spPr>
      </p:pic>
      <p:pic>
        <p:nvPicPr>
          <p:cNvPr id="122" name="Google Shape;122;p9"/>
          <p:cNvPicPr preferRelativeResize="0"/>
          <p:nvPr/>
        </p:nvPicPr>
        <p:blipFill>
          <a:blip r:embed="rId7">
            <a:alphaModFix/>
          </a:blip>
          <a:stretch>
            <a:fillRect/>
          </a:stretch>
        </p:blipFill>
        <p:spPr>
          <a:xfrm rot="2700002">
            <a:off x="-1519010" y="4613333"/>
            <a:ext cx="3454625" cy="2238596"/>
          </a:xfrm>
          <a:prstGeom prst="rect">
            <a:avLst/>
          </a:prstGeom>
          <a:noFill/>
          <a:ln>
            <a:noFill/>
          </a:ln>
        </p:spPr>
      </p:pic>
      <p:pic>
        <p:nvPicPr>
          <p:cNvPr id="123" name="Google Shape;123;p9"/>
          <p:cNvPicPr preferRelativeResize="0"/>
          <p:nvPr/>
        </p:nvPicPr>
        <p:blipFill>
          <a:blip r:embed="rId7">
            <a:alphaModFix/>
          </a:blip>
          <a:stretch>
            <a:fillRect/>
          </a:stretch>
        </p:blipFill>
        <p:spPr>
          <a:xfrm rot="-3530709">
            <a:off x="7969064" y="1920959"/>
            <a:ext cx="3454625" cy="2238596"/>
          </a:xfrm>
          <a:prstGeom prst="rect">
            <a:avLst/>
          </a:prstGeom>
          <a:noFill/>
          <a:ln>
            <a:noFill/>
          </a:ln>
        </p:spPr>
      </p:pic>
      <p:pic>
        <p:nvPicPr>
          <p:cNvPr id="124" name="Google Shape;124;p9"/>
          <p:cNvPicPr preferRelativeResize="0"/>
          <p:nvPr/>
        </p:nvPicPr>
        <p:blipFill>
          <a:blip r:embed="rId6">
            <a:alphaModFix/>
          </a:blip>
          <a:stretch>
            <a:fillRect/>
          </a:stretch>
        </p:blipFill>
        <p:spPr>
          <a:xfrm rot="-1389115">
            <a:off x="7465157" y="4065415"/>
            <a:ext cx="2424101" cy="1570818"/>
          </a:xfrm>
          <a:prstGeom prst="rect">
            <a:avLst/>
          </a:prstGeom>
          <a:noFill/>
          <a:ln>
            <a:noFill/>
          </a:ln>
        </p:spPr>
      </p:pic>
      <p:sp>
        <p:nvSpPr>
          <p:cNvPr id="125" name="Google Shape;125;p9"/>
          <p:cNvSpPr/>
          <p:nvPr/>
        </p:nvSpPr>
        <p:spPr>
          <a:xfrm>
            <a:off x="1766204" y="4675925"/>
            <a:ext cx="211800" cy="211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6" name="Google Shape;126;p9"/>
          <p:cNvPicPr preferRelativeResize="0"/>
          <p:nvPr/>
        </p:nvPicPr>
        <p:blipFill rotWithShape="1">
          <a:blip r:embed="rId5">
            <a:alphaModFix/>
          </a:blip>
          <a:srcRect l="5806" r="5806"/>
          <a:stretch/>
        </p:blipFill>
        <p:spPr>
          <a:xfrm rot="-8930721" flipH="1">
            <a:off x="-716048" y="4539335"/>
            <a:ext cx="1211791" cy="120474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7"/>
        <p:cNvGrpSpPr/>
        <p:nvPr/>
      </p:nvGrpSpPr>
      <p:grpSpPr>
        <a:xfrm>
          <a:off x="0" y="0"/>
          <a:ext cx="0" cy="0"/>
          <a:chOff x="0" y="0"/>
          <a:chExt cx="0" cy="0"/>
        </a:xfrm>
      </p:grpSpPr>
      <p:sp>
        <p:nvSpPr>
          <p:cNvPr id="128" name="Google Shape;128;p10"/>
          <p:cNvSpPr txBox="1">
            <a:spLocks noGrp="1"/>
          </p:cNvSpPr>
          <p:nvPr>
            <p:ph type="title"/>
          </p:nvPr>
        </p:nvSpPr>
        <p:spPr>
          <a:xfrm>
            <a:off x="740550" y="3910025"/>
            <a:ext cx="7662900" cy="693900"/>
          </a:xfrm>
          <a:prstGeom prst="rect">
            <a:avLst/>
          </a:prstGeom>
          <a:solidFill>
            <a:schemeClr val="accent2"/>
          </a:solidFill>
          <a:ln>
            <a:noFill/>
          </a:ln>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4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TITLE_AND_BODY_1">
    <p:spTree>
      <p:nvGrpSpPr>
        <p:cNvPr id="1" name="Shape 148"/>
        <p:cNvGrpSpPr/>
        <p:nvPr/>
      </p:nvGrpSpPr>
      <p:grpSpPr>
        <a:xfrm>
          <a:off x="0" y="0"/>
          <a:ext cx="0" cy="0"/>
          <a:chOff x="0" y="0"/>
          <a:chExt cx="0" cy="0"/>
        </a:xfrm>
      </p:grpSpPr>
      <p:pic>
        <p:nvPicPr>
          <p:cNvPr id="149" name="Google Shape;149;p13"/>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150" name="Google Shape;150;p13"/>
          <p:cNvPicPr preferRelativeResize="0"/>
          <p:nvPr/>
        </p:nvPicPr>
        <p:blipFill rotWithShape="1">
          <a:blip r:embed="rId3">
            <a:alphaModFix/>
          </a:blip>
          <a:srcRect t="1700" b="1700"/>
          <a:stretch/>
        </p:blipFill>
        <p:spPr>
          <a:xfrm rot="-1800010" flipH="1">
            <a:off x="-612259" y="-1200935"/>
            <a:ext cx="3897949" cy="2525868"/>
          </a:xfrm>
          <a:prstGeom prst="rect">
            <a:avLst/>
          </a:prstGeom>
          <a:noFill/>
          <a:ln>
            <a:noFill/>
          </a:ln>
        </p:spPr>
      </p:pic>
      <p:pic>
        <p:nvPicPr>
          <p:cNvPr id="151" name="Google Shape;151;p13"/>
          <p:cNvPicPr preferRelativeResize="0"/>
          <p:nvPr/>
        </p:nvPicPr>
        <p:blipFill>
          <a:blip r:embed="rId4">
            <a:alphaModFix/>
          </a:blip>
          <a:stretch>
            <a:fillRect/>
          </a:stretch>
        </p:blipFill>
        <p:spPr>
          <a:xfrm rot="1389115" flipH="1">
            <a:off x="-771415" y="3967890"/>
            <a:ext cx="2424101" cy="1570818"/>
          </a:xfrm>
          <a:prstGeom prst="rect">
            <a:avLst/>
          </a:prstGeom>
          <a:noFill/>
          <a:ln>
            <a:noFill/>
          </a:ln>
        </p:spPr>
      </p:pic>
      <p:pic>
        <p:nvPicPr>
          <p:cNvPr id="152" name="Google Shape;152;p13"/>
          <p:cNvPicPr preferRelativeResize="0"/>
          <p:nvPr/>
        </p:nvPicPr>
        <p:blipFill rotWithShape="1">
          <a:blip r:embed="rId5">
            <a:alphaModFix/>
          </a:blip>
          <a:srcRect t="2207" b="2207"/>
          <a:stretch/>
        </p:blipFill>
        <p:spPr>
          <a:xfrm rot="-9878004" flipH="1">
            <a:off x="7813352" y="-1057302"/>
            <a:ext cx="3454624" cy="2238595"/>
          </a:xfrm>
          <a:prstGeom prst="rect">
            <a:avLst/>
          </a:prstGeom>
          <a:noFill/>
          <a:ln>
            <a:noFill/>
          </a:ln>
        </p:spPr>
      </p:pic>
      <p:pic>
        <p:nvPicPr>
          <p:cNvPr id="153" name="Google Shape;153;p13"/>
          <p:cNvPicPr preferRelativeResize="0"/>
          <p:nvPr/>
        </p:nvPicPr>
        <p:blipFill rotWithShape="1">
          <a:blip r:embed="rId6">
            <a:alphaModFix/>
          </a:blip>
          <a:srcRect l="5806" r="5806"/>
          <a:stretch/>
        </p:blipFill>
        <p:spPr>
          <a:xfrm rot="-1869290" flipH="1">
            <a:off x="-319054" y="861829"/>
            <a:ext cx="630076" cy="626474"/>
          </a:xfrm>
          <a:prstGeom prst="rect">
            <a:avLst/>
          </a:prstGeom>
          <a:noFill/>
          <a:ln>
            <a:noFill/>
          </a:ln>
        </p:spPr>
      </p:pic>
      <p:sp>
        <p:nvSpPr>
          <p:cNvPr id="154" name="Google Shape;154;p13"/>
          <p:cNvSpPr/>
          <p:nvPr/>
        </p:nvSpPr>
        <p:spPr>
          <a:xfrm rot="-1868860" flipH="1">
            <a:off x="218431" y="1921027"/>
            <a:ext cx="176319" cy="17631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5" name="Google Shape;155;p13"/>
          <p:cNvPicPr preferRelativeResize="0"/>
          <p:nvPr/>
        </p:nvPicPr>
        <p:blipFill>
          <a:blip r:embed="rId7">
            <a:alphaModFix/>
          </a:blip>
          <a:stretch>
            <a:fillRect/>
          </a:stretch>
        </p:blipFill>
        <p:spPr>
          <a:xfrm rot="-1869290">
            <a:off x="1697477" y="-333842"/>
            <a:ext cx="900874" cy="791665"/>
          </a:xfrm>
          <a:prstGeom prst="rect">
            <a:avLst/>
          </a:prstGeom>
          <a:noFill/>
          <a:ln>
            <a:noFill/>
          </a:ln>
        </p:spPr>
      </p:pic>
      <p:sp>
        <p:nvSpPr>
          <p:cNvPr id="156" name="Google Shape;156;p13"/>
          <p:cNvSpPr/>
          <p:nvPr/>
        </p:nvSpPr>
        <p:spPr>
          <a:xfrm flipH="1">
            <a:off x="7366689" y="4738675"/>
            <a:ext cx="211800" cy="211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3"/>
          <p:cNvSpPr/>
          <p:nvPr/>
        </p:nvSpPr>
        <p:spPr>
          <a:xfrm flipH="1">
            <a:off x="8921067" y="96413"/>
            <a:ext cx="161100" cy="1611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 name="Google Shape;158;p13"/>
          <p:cNvPicPr preferRelativeResize="0"/>
          <p:nvPr/>
        </p:nvPicPr>
        <p:blipFill>
          <a:blip r:embed="rId8">
            <a:alphaModFix/>
          </a:blip>
          <a:stretch>
            <a:fillRect/>
          </a:stretch>
        </p:blipFill>
        <p:spPr>
          <a:xfrm rot="-2700002" flipH="1">
            <a:off x="7274302" y="4003733"/>
            <a:ext cx="3454625" cy="2238596"/>
          </a:xfrm>
          <a:prstGeom prst="rect">
            <a:avLst/>
          </a:prstGeom>
          <a:noFill/>
          <a:ln>
            <a:noFill/>
          </a:ln>
        </p:spPr>
      </p:pic>
      <p:pic>
        <p:nvPicPr>
          <p:cNvPr id="159" name="Google Shape;159;p13"/>
          <p:cNvPicPr preferRelativeResize="0"/>
          <p:nvPr/>
        </p:nvPicPr>
        <p:blipFill rotWithShape="1">
          <a:blip r:embed="rId6">
            <a:alphaModFix/>
          </a:blip>
          <a:srcRect l="5806" r="5806"/>
          <a:stretch/>
        </p:blipFill>
        <p:spPr>
          <a:xfrm rot="8930721">
            <a:off x="8395711" y="4520673"/>
            <a:ext cx="1211791" cy="1204740"/>
          </a:xfrm>
          <a:prstGeom prst="rect">
            <a:avLst/>
          </a:prstGeom>
          <a:noFill/>
          <a:ln>
            <a:noFill/>
          </a:ln>
        </p:spPr>
      </p:pic>
      <p:sp>
        <p:nvSpPr>
          <p:cNvPr id="160" name="Google Shape;160;p13"/>
          <p:cNvSpPr txBox="1">
            <a:spLocks noGrp="1"/>
          </p:cNvSpPr>
          <p:nvPr>
            <p:ph type="title"/>
          </p:nvPr>
        </p:nvSpPr>
        <p:spPr>
          <a:xfrm>
            <a:off x="5314200" y="1643000"/>
            <a:ext cx="31107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rchivo"/>
              <a:buNone/>
              <a:defRPr sz="3500" b="1">
                <a:solidFill>
                  <a:schemeClr val="dk1"/>
                </a:solidFill>
                <a:latin typeface="Archivo"/>
                <a:ea typeface="Archivo"/>
                <a:cs typeface="Archivo"/>
                <a:sym typeface="Archivo"/>
              </a:defRPr>
            </a:lvl1pPr>
            <a:lvl2pPr lvl="1" rtl="0">
              <a:spcBef>
                <a:spcPts val="0"/>
              </a:spcBef>
              <a:spcAft>
                <a:spcPts val="0"/>
              </a:spcAft>
              <a:buClr>
                <a:schemeClr val="dk1"/>
              </a:buClr>
              <a:buSzPts val="3500"/>
              <a:buFont typeface="Archivo"/>
              <a:buNone/>
              <a:defRPr sz="3500" b="1">
                <a:solidFill>
                  <a:schemeClr val="dk1"/>
                </a:solidFill>
                <a:latin typeface="Archivo"/>
                <a:ea typeface="Archivo"/>
                <a:cs typeface="Archivo"/>
                <a:sym typeface="Archivo"/>
              </a:defRPr>
            </a:lvl2pPr>
            <a:lvl3pPr lvl="2" rtl="0">
              <a:spcBef>
                <a:spcPts val="0"/>
              </a:spcBef>
              <a:spcAft>
                <a:spcPts val="0"/>
              </a:spcAft>
              <a:buClr>
                <a:schemeClr val="dk1"/>
              </a:buClr>
              <a:buSzPts val="3500"/>
              <a:buFont typeface="Archivo"/>
              <a:buNone/>
              <a:defRPr sz="3500" b="1">
                <a:solidFill>
                  <a:schemeClr val="dk1"/>
                </a:solidFill>
                <a:latin typeface="Archivo"/>
                <a:ea typeface="Archivo"/>
                <a:cs typeface="Archivo"/>
                <a:sym typeface="Archivo"/>
              </a:defRPr>
            </a:lvl3pPr>
            <a:lvl4pPr lvl="3" rtl="0">
              <a:spcBef>
                <a:spcPts val="0"/>
              </a:spcBef>
              <a:spcAft>
                <a:spcPts val="0"/>
              </a:spcAft>
              <a:buClr>
                <a:schemeClr val="dk1"/>
              </a:buClr>
              <a:buSzPts val="3500"/>
              <a:buFont typeface="Archivo"/>
              <a:buNone/>
              <a:defRPr sz="3500" b="1">
                <a:solidFill>
                  <a:schemeClr val="dk1"/>
                </a:solidFill>
                <a:latin typeface="Archivo"/>
                <a:ea typeface="Archivo"/>
                <a:cs typeface="Archivo"/>
                <a:sym typeface="Archivo"/>
              </a:defRPr>
            </a:lvl4pPr>
            <a:lvl5pPr lvl="4" rtl="0">
              <a:spcBef>
                <a:spcPts val="0"/>
              </a:spcBef>
              <a:spcAft>
                <a:spcPts val="0"/>
              </a:spcAft>
              <a:buClr>
                <a:schemeClr val="dk1"/>
              </a:buClr>
              <a:buSzPts val="3500"/>
              <a:buFont typeface="Archivo"/>
              <a:buNone/>
              <a:defRPr sz="3500" b="1">
                <a:solidFill>
                  <a:schemeClr val="dk1"/>
                </a:solidFill>
                <a:latin typeface="Archivo"/>
                <a:ea typeface="Archivo"/>
                <a:cs typeface="Archivo"/>
                <a:sym typeface="Archivo"/>
              </a:defRPr>
            </a:lvl5pPr>
            <a:lvl6pPr lvl="5" rtl="0">
              <a:spcBef>
                <a:spcPts val="0"/>
              </a:spcBef>
              <a:spcAft>
                <a:spcPts val="0"/>
              </a:spcAft>
              <a:buClr>
                <a:schemeClr val="dk1"/>
              </a:buClr>
              <a:buSzPts val="3500"/>
              <a:buFont typeface="Archivo"/>
              <a:buNone/>
              <a:defRPr sz="3500" b="1">
                <a:solidFill>
                  <a:schemeClr val="dk1"/>
                </a:solidFill>
                <a:latin typeface="Archivo"/>
                <a:ea typeface="Archivo"/>
                <a:cs typeface="Archivo"/>
                <a:sym typeface="Archivo"/>
              </a:defRPr>
            </a:lvl6pPr>
            <a:lvl7pPr lvl="6" rtl="0">
              <a:spcBef>
                <a:spcPts val="0"/>
              </a:spcBef>
              <a:spcAft>
                <a:spcPts val="0"/>
              </a:spcAft>
              <a:buClr>
                <a:schemeClr val="dk1"/>
              </a:buClr>
              <a:buSzPts val="3500"/>
              <a:buFont typeface="Archivo"/>
              <a:buNone/>
              <a:defRPr sz="3500" b="1">
                <a:solidFill>
                  <a:schemeClr val="dk1"/>
                </a:solidFill>
                <a:latin typeface="Archivo"/>
                <a:ea typeface="Archivo"/>
                <a:cs typeface="Archivo"/>
                <a:sym typeface="Archivo"/>
              </a:defRPr>
            </a:lvl7pPr>
            <a:lvl8pPr lvl="7" rtl="0">
              <a:spcBef>
                <a:spcPts val="0"/>
              </a:spcBef>
              <a:spcAft>
                <a:spcPts val="0"/>
              </a:spcAft>
              <a:buClr>
                <a:schemeClr val="dk1"/>
              </a:buClr>
              <a:buSzPts val="3500"/>
              <a:buFont typeface="Archivo"/>
              <a:buNone/>
              <a:defRPr sz="3500" b="1">
                <a:solidFill>
                  <a:schemeClr val="dk1"/>
                </a:solidFill>
                <a:latin typeface="Archivo"/>
                <a:ea typeface="Archivo"/>
                <a:cs typeface="Archivo"/>
                <a:sym typeface="Archivo"/>
              </a:defRPr>
            </a:lvl8pPr>
            <a:lvl9pPr lvl="8" rtl="0">
              <a:spcBef>
                <a:spcPts val="0"/>
              </a:spcBef>
              <a:spcAft>
                <a:spcPts val="0"/>
              </a:spcAft>
              <a:buClr>
                <a:schemeClr val="dk1"/>
              </a:buClr>
              <a:buSzPts val="3500"/>
              <a:buFont typeface="Archivo"/>
              <a:buNone/>
              <a:defRPr sz="3500" b="1">
                <a:solidFill>
                  <a:schemeClr val="dk1"/>
                </a:solidFill>
                <a:latin typeface="Archivo"/>
                <a:ea typeface="Archivo"/>
                <a:cs typeface="Archivo"/>
                <a:sym typeface="Archiv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6" r:id="rId7"/>
    <p:sldLayoutId id="2147483658" r:id="rId8"/>
    <p:sldLayoutId id="2147483659" r:id="rId9"/>
    <p:sldLayoutId id="2147483660" r:id="rId10"/>
    <p:sldLayoutId id="2147483662" r:id="rId11"/>
    <p:sldLayoutId id="2147483663"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hyperlink" Target="https://www.instagram.com/isoqovrozimurod" TargetMode="External"/><Relationship Id="rId3" Type="http://schemas.openxmlformats.org/officeDocument/2006/relationships/image" Target="../media/image9.png"/><Relationship Id="rId7" Type="http://schemas.openxmlformats.org/officeDocument/2006/relationships/hyperlink" Target="https://www.linkedin.com/in/isoqovrozimurod"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tel:+998933016844" TargetMode="External"/><Relationship Id="rId5" Type="http://schemas.openxmlformats.org/officeDocument/2006/relationships/hyperlink" Target="mailto:isoqovrozimurod@gmail.com?subject=Slayd%20yaratib%20berish%20xizmati" TargetMode="External"/><Relationship Id="rId4" Type="http://schemas.openxmlformats.org/officeDocument/2006/relationships/image" Target="../media/image8.png"/><Relationship Id="rId9" Type="http://schemas.openxmlformats.org/officeDocument/2006/relationships/hyperlink" Target="https://www.youtube.com/@isoqovrozimuro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1"/>
          <p:cNvSpPr txBox="1">
            <a:spLocks noGrp="1"/>
          </p:cNvSpPr>
          <p:nvPr>
            <p:ph type="ctrTitle"/>
          </p:nvPr>
        </p:nvSpPr>
        <p:spPr>
          <a:xfrm>
            <a:off x="713224" y="1414775"/>
            <a:ext cx="5881975" cy="231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tr-TR" sz="3600" dirty="0"/>
              <a:t>Chebishev tengsizligi va teoremasi. Katta sonlar qonuni va uning tadbiqlari</a:t>
            </a:r>
          </a:p>
        </p:txBody>
      </p:sp>
      <p:pic>
        <p:nvPicPr>
          <p:cNvPr id="232" name="Google Shape;232;p21"/>
          <p:cNvPicPr preferRelativeResize="0"/>
          <p:nvPr/>
        </p:nvPicPr>
        <p:blipFill>
          <a:blip r:embed="rId3">
            <a:alphaModFix/>
          </a:blip>
          <a:stretch>
            <a:fillRect/>
          </a:stretch>
        </p:blipFill>
        <p:spPr>
          <a:xfrm rot="-2469747">
            <a:off x="5459371" y="818254"/>
            <a:ext cx="5942813" cy="3850938"/>
          </a:xfrm>
          <a:prstGeom prst="rect">
            <a:avLst/>
          </a:prstGeom>
          <a:noFill/>
          <a:ln>
            <a:noFill/>
          </a:ln>
        </p:spPr>
      </p:pic>
      <p:pic>
        <p:nvPicPr>
          <p:cNvPr id="233" name="Google Shape;233;p21"/>
          <p:cNvPicPr preferRelativeResize="0"/>
          <p:nvPr/>
        </p:nvPicPr>
        <p:blipFill>
          <a:blip r:embed="rId4">
            <a:alphaModFix/>
          </a:blip>
          <a:stretch>
            <a:fillRect/>
          </a:stretch>
        </p:blipFill>
        <p:spPr>
          <a:xfrm>
            <a:off x="6089003" y="1018938"/>
            <a:ext cx="900868" cy="791674"/>
          </a:xfrm>
          <a:prstGeom prst="rect">
            <a:avLst/>
          </a:prstGeom>
          <a:noFill/>
          <a:ln>
            <a:noFill/>
          </a:ln>
        </p:spPr>
      </p:pic>
    </p:spTree>
    <p:extLst>
      <p:ext uri="{BB962C8B-B14F-4D97-AF65-F5344CB8AC3E}">
        <p14:creationId xmlns:p14="http://schemas.microsoft.com/office/powerpoint/2010/main" val="16285499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2" name="Google Shape;232;p21"/>
          <p:cNvPicPr preferRelativeResize="0"/>
          <p:nvPr/>
        </p:nvPicPr>
        <p:blipFill>
          <a:blip r:embed="rId3">
            <a:alphaModFix/>
          </a:blip>
          <a:stretch>
            <a:fillRect/>
          </a:stretch>
        </p:blipFill>
        <p:spPr>
          <a:xfrm rot="-2469747">
            <a:off x="4625254" y="-548672"/>
            <a:ext cx="5942813" cy="3850938"/>
          </a:xfrm>
          <a:prstGeom prst="rect">
            <a:avLst/>
          </a:prstGeom>
          <a:noFill/>
          <a:ln>
            <a:noFill/>
          </a:ln>
        </p:spPr>
      </p:pic>
      <p:pic>
        <p:nvPicPr>
          <p:cNvPr id="233" name="Google Shape;233;p21"/>
          <p:cNvPicPr preferRelativeResize="0"/>
          <p:nvPr/>
        </p:nvPicPr>
        <p:blipFill>
          <a:blip r:embed="rId4">
            <a:alphaModFix/>
          </a:blip>
          <a:stretch>
            <a:fillRect/>
          </a:stretch>
        </p:blipFill>
        <p:spPr>
          <a:xfrm>
            <a:off x="6139981" y="1898856"/>
            <a:ext cx="900868" cy="791674"/>
          </a:xfrm>
          <a:prstGeom prst="rect">
            <a:avLst/>
          </a:prstGeom>
          <a:noFill/>
          <a:ln>
            <a:noFill/>
          </a:ln>
        </p:spPr>
      </p:pic>
      <p:sp>
        <p:nvSpPr>
          <p:cNvPr id="25" name="Google Shape;301;p30">
            <a:extLst>
              <a:ext uri="{FF2B5EF4-FFF2-40B4-BE49-F238E27FC236}">
                <a16:creationId xmlns:a16="http://schemas.microsoft.com/office/drawing/2014/main" id="{6BD5B5C1-F8BB-41CA-8509-FAEE13A0DBCE}"/>
              </a:ext>
            </a:extLst>
          </p:cNvPr>
          <p:cNvSpPr txBox="1">
            <a:spLocks noGrp="1"/>
          </p:cNvSpPr>
          <p:nvPr/>
        </p:nvSpPr>
        <p:spPr>
          <a:xfrm>
            <a:off x="889199" y="760897"/>
            <a:ext cx="4564050" cy="1231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Archivo"/>
              <a:buNone/>
              <a:defRPr sz="8500" b="1" i="0" u="none" strike="noStrike" cap="none">
                <a:solidFill>
                  <a:schemeClr val="dk1"/>
                </a:solidFill>
                <a:latin typeface="Archivo"/>
                <a:ea typeface="Archivo"/>
                <a:cs typeface="Archivo"/>
                <a:sym typeface="Archivo"/>
              </a:defRPr>
            </a:lvl1pPr>
            <a:lvl2pPr marR="0" lvl="1"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2pPr>
            <a:lvl3pPr marR="0" lvl="2"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3pPr>
            <a:lvl4pPr marR="0" lvl="3"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4pPr>
            <a:lvl5pPr marR="0" lvl="4"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5pPr>
            <a:lvl6pPr marR="0" lvl="5"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6pPr>
            <a:lvl7pPr marR="0" lvl="6"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7pPr>
            <a:lvl8pPr marR="0" lvl="7"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8pPr>
            <a:lvl9pPr marR="0" lvl="8"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9pPr>
          </a:lstStyle>
          <a:p>
            <a:pPr marL="0" lvl="0" indent="0" algn="ctr" rtl="0">
              <a:spcBef>
                <a:spcPts val="0"/>
              </a:spcBef>
              <a:spcAft>
                <a:spcPts val="0"/>
              </a:spcAft>
              <a:buNone/>
            </a:pPr>
            <a:r>
              <a:rPr lang="en" dirty="0"/>
              <a:t>Rahmat!</a:t>
            </a:r>
            <a:endParaRPr dirty="0"/>
          </a:p>
        </p:txBody>
      </p:sp>
      <p:sp>
        <p:nvSpPr>
          <p:cNvPr id="26" name="Google Shape;302;p30">
            <a:extLst>
              <a:ext uri="{FF2B5EF4-FFF2-40B4-BE49-F238E27FC236}">
                <a16:creationId xmlns:a16="http://schemas.microsoft.com/office/drawing/2014/main" id="{B3467577-47C9-4CFD-B0A1-CA89E6B19D4A}"/>
              </a:ext>
            </a:extLst>
          </p:cNvPr>
          <p:cNvSpPr txBox="1">
            <a:spLocks noGrp="1"/>
          </p:cNvSpPr>
          <p:nvPr/>
        </p:nvSpPr>
        <p:spPr>
          <a:xfrm>
            <a:off x="947174" y="2153993"/>
            <a:ext cx="4448100" cy="1231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pPr marL="0" lvl="0" indent="0" algn="ctr" rtl="0">
              <a:spcBef>
                <a:spcPts val="0"/>
              </a:spcBef>
              <a:spcAft>
                <a:spcPts val="0"/>
              </a:spcAft>
              <a:buNone/>
            </a:pPr>
            <a:r>
              <a:rPr lang="en-US" sz="2400" dirty="0"/>
              <a:t>Biz </a:t>
            </a:r>
            <a:r>
              <a:rPr lang="en-US" sz="2400" dirty="0" err="1"/>
              <a:t>bilan</a:t>
            </a:r>
            <a:r>
              <a:rPr lang="en-US" sz="2400" dirty="0"/>
              <a:t> </a:t>
            </a:r>
            <a:r>
              <a:rPr lang="en-US" sz="2400" dirty="0" err="1"/>
              <a:t>bog‘lanish</a:t>
            </a:r>
            <a:endParaRPr sz="2400" dirty="0"/>
          </a:p>
          <a:p>
            <a:pPr marL="0" lvl="0" indent="0" algn="ctr" rtl="0">
              <a:spcBef>
                <a:spcPts val="1000"/>
              </a:spcBef>
              <a:spcAft>
                <a:spcPts val="0"/>
              </a:spcAft>
              <a:buNone/>
            </a:pPr>
            <a:r>
              <a:rPr lang="en" dirty="0">
                <a:hlinkClick r:id="rId5"/>
              </a:rPr>
              <a:t>isoqovrozimurod@gmail.com</a:t>
            </a:r>
            <a:endParaRPr dirty="0"/>
          </a:p>
          <a:p>
            <a:pPr marL="0" lvl="0" indent="0" algn="ctr" rtl="0">
              <a:spcBef>
                <a:spcPts val="0"/>
              </a:spcBef>
              <a:spcAft>
                <a:spcPts val="0"/>
              </a:spcAft>
              <a:buNone/>
            </a:pPr>
            <a:r>
              <a:rPr lang="en" dirty="0">
                <a:hlinkClick r:id="rId6"/>
              </a:rPr>
              <a:t>+998 93 301 68 44</a:t>
            </a:r>
            <a:endParaRPr dirty="0"/>
          </a:p>
        </p:txBody>
      </p:sp>
      <p:sp>
        <p:nvSpPr>
          <p:cNvPr id="27" name="Google Shape;303;p30">
            <a:extLst>
              <a:ext uri="{FF2B5EF4-FFF2-40B4-BE49-F238E27FC236}">
                <a16:creationId xmlns:a16="http://schemas.microsoft.com/office/drawing/2014/main" id="{41D214B3-D116-47D8-80D9-33A1947FC86C}"/>
              </a:ext>
            </a:extLst>
          </p:cNvPr>
          <p:cNvSpPr txBox="1"/>
          <p:nvPr/>
        </p:nvSpPr>
        <p:spPr>
          <a:xfrm>
            <a:off x="2875037" y="3811373"/>
            <a:ext cx="674152" cy="3648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200" dirty="0">
                <a:solidFill>
                  <a:schemeClr val="dk1"/>
                </a:solidFill>
                <a:latin typeface="Open Sans"/>
                <a:ea typeface="Open Sans"/>
                <a:cs typeface="Open Sans"/>
                <a:sym typeface="Open Sans"/>
              </a:rPr>
              <a:t>©</a:t>
            </a:r>
            <a:r>
              <a:rPr lang="en" sz="1200" dirty="0">
                <a:solidFill>
                  <a:schemeClr val="dk1"/>
                </a:solidFill>
                <a:latin typeface="Open Sans"/>
                <a:ea typeface="Open Sans"/>
                <a:cs typeface="Open Sans"/>
                <a:sym typeface="Open Sans"/>
              </a:rPr>
              <a:t>2023</a:t>
            </a:r>
          </a:p>
        </p:txBody>
      </p:sp>
      <p:grpSp>
        <p:nvGrpSpPr>
          <p:cNvPr id="31" name="Google Shape;307;p30">
            <a:extLst>
              <a:ext uri="{FF2B5EF4-FFF2-40B4-BE49-F238E27FC236}">
                <a16:creationId xmlns:a16="http://schemas.microsoft.com/office/drawing/2014/main" id="{9ED11DB9-6FC0-4C01-96C4-866343D21EC7}"/>
              </a:ext>
            </a:extLst>
          </p:cNvPr>
          <p:cNvGrpSpPr/>
          <p:nvPr/>
        </p:nvGrpSpPr>
        <p:grpSpPr>
          <a:xfrm>
            <a:off x="3636552" y="3355580"/>
            <a:ext cx="387665" cy="387663"/>
            <a:chOff x="1379798" y="1723250"/>
            <a:chExt cx="397887" cy="397887"/>
          </a:xfrm>
        </p:grpSpPr>
        <p:sp>
          <p:nvSpPr>
            <p:cNvPr id="32" name="Google Shape;308;p30">
              <a:hlinkClick r:id="rId7"/>
              <a:extLst>
                <a:ext uri="{FF2B5EF4-FFF2-40B4-BE49-F238E27FC236}">
                  <a16:creationId xmlns:a16="http://schemas.microsoft.com/office/drawing/2014/main" id="{F30696B6-27FF-44EF-9212-C7BAA7E02F32}"/>
                </a:ext>
              </a:extLst>
            </p:cNvPr>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 name="Google Shape;309;p30">
              <a:hlinkClick r:id="rId7"/>
              <a:extLst>
                <a:ext uri="{FF2B5EF4-FFF2-40B4-BE49-F238E27FC236}">
                  <a16:creationId xmlns:a16="http://schemas.microsoft.com/office/drawing/2014/main" id="{D6CE04FD-5C0E-4599-A8A3-198827C81DB4}"/>
                </a:ext>
              </a:extLst>
            </p:cNvPr>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 name="Google Shape;310;p30">
              <a:hlinkClick r:id="rId7"/>
              <a:extLst>
                <a:ext uri="{FF2B5EF4-FFF2-40B4-BE49-F238E27FC236}">
                  <a16:creationId xmlns:a16="http://schemas.microsoft.com/office/drawing/2014/main" id="{848D906C-5D95-4861-AA97-DE77AF4E2795}"/>
                </a:ext>
              </a:extLst>
            </p:cNvPr>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 name="Google Shape;311;p30">
              <a:hlinkClick r:id="rId7"/>
              <a:extLst>
                <a:ext uri="{FF2B5EF4-FFF2-40B4-BE49-F238E27FC236}">
                  <a16:creationId xmlns:a16="http://schemas.microsoft.com/office/drawing/2014/main" id="{AD9A83B9-075C-46DA-9969-2C3D3430E15B}"/>
                </a:ext>
              </a:extLst>
            </p:cNvPr>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36" name="Google Shape;312;p30">
            <a:extLst>
              <a:ext uri="{FF2B5EF4-FFF2-40B4-BE49-F238E27FC236}">
                <a16:creationId xmlns:a16="http://schemas.microsoft.com/office/drawing/2014/main" id="{76D552A4-2756-4FB0-9CCB-CE1772D4C81B}"/>
              </a:ext>
            </a:extLst>
          </p:cNvPr>
          <p:cNvGrpSpPr/>
          <p:nvPr/>
        </p:nvGrpSpPr>
        <p:grpSpPr>
          <a:xfrm>
            <a:off x="3018297" y="3355575"/>
            <a:ext cx="387641" cy="387662"/>
            <a:chOff x="864491" y="1723250"/>
            <a:chExt cx="397866" cy="397887"/>
          </a:xfrm>
        </p:grpSpPr>
        <p:sp>
          <p:nvSpPr>
            <p:cNvPr id="37" name="Google Shape;313;p30">
              <a:hlinkClick r:id="rId8"/>
              <a:extLst>
                <a:ext uri="{FF2B5EF4-FFF2-40B4-BE49-F238E27FC236}">
                  <a16:creationId xmlns:a16="http://schemas.microsoft.com/office/drawing/2014/main" id="{07F2C95F-FF83-444E-AA04-9942E754AF3A}"/>
                </a:ext>
              </a:extLst>
            </p:cNvPr>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314;p30">
              <a:hlinkClick r:id="rId8"/>
              <a:extLst>
                <a:ext uri="{FF2B5EF4-FFF2-40B4-BE49-F238E27FC236}">
                  <a16:creationId xmlns:a16="http://schemas.microsoft.com/office/drawing/2014/main" id="{AF54FEF3-B045-4105-859E-26C2D52115FE}"/>
                </a:ext>
              </a:extLst>
            </p:cNvPr>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315;p30">
              <a:hlinkClick r:id="rId8"/>
              <a:extLst>
                <a:ext uri="{FF2B5EF4-FFF2-40B4-BE49-F238E27FC236}">
                  <a16:creationId xmlns:a16="http://schemas.microsoft.com/office/drawing/2014/main" id="{FD49BB1F-4062-421C-9A82-6BD51553DD87}"/>
                </a:ext>
              </a:extLst>
            </p:cNvPr>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44" name="Google Shape;7406;p49">
            <a:extLst>
              <a:ext uri="{FF2B5EF4-FFF2-40B4-BE49-F238E27FC236}">
                <a16:creationId xmlns:a16="http://schemas.microsoft.com/office/drawing/2014/main" id="{CB9D3C2D-194B-4210-9261-DB6EFE7C1AAD}"/>
              </a:ext>
            </a:extLst>
          </p:cNvPr>
          <p:cNvGrpSpPr/>
          <p:nvPr/>
        </p:nvGrpSpPr>
        <p:grpSpPr>
          <a:xfrm>
            <a:off x="2295298" y="3379604"/>
            <a:ext cx="488065" cy="364857"/>
            <a:chOff x="3386035" y="1746339"/>
            <a:chExt cx="397907" cy="279762"/>
          </a:xfrm>
          <a:solidFill>
            <a:schemeClr val="tx1"/>
          </a:solidFill>
        </p:grpSpPr>
        <p:sp>
          <p:nvSpPr>
            <p:cNvPr id="45" name="Google Shape;7407;p49">
              <a:extLst>
                <a:ext uri="{FF2B5EF4-FFF2-40B4-BE49-F238E27FC236}">
                  <a16:creationId xmlns:a16="http://schemas.microsoft.com/office/drawing/2014/main" id="{E131DBBE-AD2C-4D4F-8F8B-8B786956BA39}"/>
                </a:ext>
              </a:extLst>
            </p:cNvPr>
            <p:cNvSpPr/>
            <p:nvPr/>
          </p:nvSpPr>
          <p:spPr>
            <a:xfrm>
              <a:off x="3561652" y="1848954"/>
              <a:ext cx="59646" cy="74506"/>
            </a:xfrm>
            <a:custGeom>
              <a:avLst/>
              <a:gdLst/>
              <a:ahLst/>
              <a:cxnLst/>
              <a:rect l="l" t="t" r="r" b="b"/>
              <a:pathLst>
                <a:path w="2858" h="3570" extrusionOk="0">
                  <a:moveTo>
                    <a:pt x="1" y="0"/>
                  </a:moveTo>
                  <a:lnTo>
                    <a:pt x="1" y="3570"/>
                  </a:lnTo>
                  <a:lnTo>
                    <a:pt x="2858" y="1785"/>
                  </a:ln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408;p49">
              <a:hlinkClick r:id="rId9"/>
              <a:extLst>
                <a:ext uri="{FF2B5EF4-FFF2-40B4-BE49-F238E27FC236}">
                  <a16:creationId xmlns:a16="http://schemas.microsoft.com/office/drawing/2014/main" id="{CD3E549B-6D25-4C5B-A229-FD859073F5EC}"/>
                </a:ext>
              </a:extLst>
            </p:cNvPr>
            <p:cNvSpPr/>
            <p:nvPr/>
          </p:nvSpPr>
          <p:spPr>
            <a:xfrm>
              <a:off x="3386035" y="1746339"/>
              <a:ext cx="397907" cy="279762"/>
            </a:xfrm>
            <a:custGeom>
              <a:avLst/>
              <a:gdLst/>
              <a:ahLst/>
              <a:cxnLst/>
              <a:rect l="l" t="t" r="r" b="b"/>
              <a:pathLst>
                <a:path w="19066" h="13405" extrusionOk="0">
                  <a:moveTo>
                    <a:pt x="7858" y="3351"/>
                  </a:moveTo>
                  <a:cubicBezTo>
                    <a:pt x="7961" y="3351"/>
                    <a:pt x="8064" y="3379"/>
                    <a:pt x="8154" y="3436"/>
                  </a:cubicBezTo>
                  <a:lnTo>
                    <a:pt x="12622" y="6230"/>
                  </a:lnTo>
                  <a:cubicBezTo>
                    <a:pt x="12785" y="6330"/>
                    <a:pt x="12884" y="6509"/>
                    <a:pt x="12884" y="6702"/>
                  </a:cubicBezTo>
                  <a:cubicBezTo>
                    <a:pt x="12884" y="6895"/>
                    <a:pt x="12785" y="7073"/>
                    <a:pt x="12622" y="7176"/>
                  </a:cubicBezTo>
                  <a:lnTo>
                    <a:pt x="8154" y="9968"/>
                  </a:lnTo>
                  <a:cubicBezTo>
                    <a:pt x="8063" y="10025"/>
                    <a:pt x="7961" y="10053"/>
                    <a:pt x="7859" y="10053"/>
                  </a:cubicBezTo>
                  <a:cubicBezTo>
                    <a:pt x="7765" y="10053"/>
                    <a:pt x="7671" y="10029"/>
                    <a:pt x="7588" y="9983"/>
                  </a:cubicBezTo>
                  <a:cubicBezTo>
                    <a:pt x="7409" y="9884"/>
                    <a:pt x="7299" y="9699"/>
                    <a:pt x="7299" y="9495"/>
                  </a:cubicBezTo>
                  <a:lnTo>
                    <a:pt x="7299" y="3910"/>
                  </a:lnTo>
                  <a:cubicBezTo>
                    <a:pt x="7299" y="3707"/>
                    <a:pt x="7409" y="3519"/>
                    <a:pt x="7588" y="3420"/>
                  </a:cubicBezTo>
                  <a:cubicBezTo>
                    <a:pt x="7671" y="3374"/>
                    <a:pt x="7765" y="3351"/>
                    <a:pt x="7858" y="3351"/>
                  </a:cubicBezTo>
                  <a:close/>
                  <a:moveTo>
                    <a:pt x="2794" y="1"/>
                  </a:moveTo>
                  <a:cubicBezTo>
                    <a:pt x="1255" y="1"/>
                    <a:pt x="1" y="1253"/>
                    <a:pt x="1" y="2792"/>
                  </a:cubicBezTo>
                  <a:lnTo>
                    <a:pt x="1" y="10611"/>
                  </a:lnTo>
                  <a:cubicBezTo>
                    <a:pt x="1" y="12152"/>
                    <a:pt x="1255" y="13405"/>
                    <a:pt x="2794" y="13405"/>
                  </a:cubicBezTo>
                  <a:lnTo>
                    <a:pt x="16274" y="13405"/>
                  </a:lnTo>
                  <a:cubicBezTo>
                    <a:pt x="17813" y="13405"/>
                    <a:pt x="19065" y="12152"/>
                    <a:pt x="19065" y="10611"/>
                  </a:cubicBezTo>
                  <a:lnTo>
                    <a:pt x="19065" y="2792"/>
                  </a:lnTo>
                  <a:cubicBezTo>
                    <a:pt x="19065" y="1253"/>
                    <a:pt x="17813" y="1"/>
                    <a:pt x="162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72" name="Google Shape;233;p21">
            <a:extLst>
              <a:ext uri="{FF2B5EF4-FFF2-40B4-BE49-F238E27FC236}">
                <a16:creationId xmlns:a16="http://schemas.microsoft.com/office/drawing/2014/main" id="{7BC2D4C8-B6CA-42DF-A20F-F9D51A07B564}"/>
              </a:ext>
            </a:extLst>
          </p:cNvPr>
          <p:cNvPicPr preferRelativeResize="0"/>
          <p:nvPr/>
        </p:nvPicPr>
        <p:blipFill>
          <a:blip r:embed="rId4">
            <a:alphaModFix/>
          </a:blip>
          <a:stretch>
            <a:fillRect/>
          </a:stretch>
        </p:blipFill>
        <p:spPr>
          <a:xfrm rot="3519477">
            <a:off x="4572000" y="4133554"/>
            <a:ext cx="900868" cy="791674"/>
          </a:xfrm>
          <a:prstGeom prst="rect">
            <a:avLst/>
          </a:prstGeom>
          <a:noFill/>
          <a:ln>
            <a:noFill/>
          </a:ln>
        </p:spPr>
      </p:pic>
      <p:pic>
        <p:nvPicPr>
          <p:cNvPr id="73" name="Google Shape;233;p21">
            <a:extLst>
              <a:ext uri="{FF2B5EF4-FFF2-40B4-BE49-F238E27FC236}">
                <a16:creationId xmlns:a16="http://schemas.microsoft.com/office/drawing/2014/main" id="{9E706334-8C8A-46D4-B26D-B98D43D5F0DC}"/>
              </a:ext>
            </a:extLst>
          </p:cNvPr>
          <p:cNvPicPr preferRelativeResize="0"/>
          <p:nvPr/>
        </p:nvPicPr>
        <p:blipFill>
          <a:blip r:embed="rId4">
            <a:alphaModFix/>
          </a:blip>
          <a:stretch>
            <a:fillRect/>
          </a:stretch>
        </p:blipFill>
        <p:spPr>
          <a:xfrm rot="19401398">
            <a:off x="414511" y="3040009"/>
            <a:ext cx="900868" cy="791674"/>
          </a:xfrm>
          <a:prstGeom prst="rect">
            <a:avLst/>
          </a:prstGeom>
          <a:noFill/>
          <a:ln>
            <a:noFill/>
          </a:ln>
        </p:spPr>
      </p:pic>
    </p:spTree>
    <p:extLst>
      <p:ext uri="{BB962C8B-B14F-4D97-AF65-F5344CB8AC3E}">
        <p14:creationId xmlns:p14="http://schemas.microsoft.com/office/powerpoint/2010/main" val="6118276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2ECA7AE-E5BD-4BDF-9383-87379E47643C}"/>
              </a:ext>
            </a:extLst>
          </p:cNvPr>
          <p:cNvSpPr>
            <a:spLocks noGrp="1"/>
          </p:cNvSpPr>
          <p:nvPr>
            <p:ph type="title"/>
          </p:nvPr>
        </p:nvSpPr>
        <p:spPr/>
        <p:txBody>
          <a:bodyPr/>
          <a:lstStyle/>
          <a:p>
            <a:r>
              <a:rPr lang="en-US" noProof="1"/>
              <a:t>Reja:</a:t>
            </a:r>
          </a:p>
        </p:txBody>
      </p:sp>
      <p:sp>
        <p:nvSpPr>
          <p:cNvPr id="3" name="Заголовок 1">
            <a:extLst>
              <a:ext uri="{FF2B5EF4-FFF2-40B4-BE49-F238E27FC236}">
                <a16:creationId xmlns:a16="http://schemas.microsoft.com/office/drawing/2014/main" id="{DCF3DE74-96B5-49DA-BB08-F2AD2AB2CD89}"/>
              </a:ext>
            </a:extLst>
          </p:cNvPr>
          <p:cNvSpPr txBox="1">
            <a:spLocks/>
          </p:cNvSpPr>
          <p:nvPr/>
        </p:nvSpPr>
        <p:spPr>
          <a:xfrm>
            <a:off x="1030800" y="1144625"/>
            <a:ext cx="870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1pPr>
            <a:lvl2pPr marR="0" lvl="1"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2pPr>
            <a:lvl3pPr marR="0" lvl="2"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3pPr>
            <a:lvl4pPr marR="0" lvl="3"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4pPr>
            <a:lvl5pPr marR="0" lvl="4"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5pPr>
            <a:lvl6pPr marR="0" lvl="5"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6pPr>
            <a:lvl7pPr marR="0" lvl="6"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7pPr>
            <a:lvl8pPr marR="0" lvl="7"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8pPr>
            <a:lvl9pPr marR="0" lvl="8"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9pPr>
          </a:lstStyle>
          <a:p>
            <a:r>
              <a:rPr lang="en-US" sz="2800" noProof="1"/>
              <a:t>01</a:t>
            </a:r>
          </a:p>
        </p:txBody>
      </p:sp>
      <p:sp>
        <p:nvSpPr>
          <p:cNvPr id="4" name="Заголовок 1">
            <a:extLst>
              <a:ext uri="{FF2B5EF4-FFF2-40B4-BE49-F238E27FC236}">
                <a16:creationId xmlns:a16="http://schemas.microsoft.com/office/drawing/2014/main" id="{6774585A-3BBC-4574-A25C-28C0C69B8FBC}"/>
              </a:ext>
            </a:extLst>
          </p:cNvPr>
          <p:cNvSpPr txBox="1">
            <a:spLocks/>
          </p:cNvSpPr>
          <p:nvPr/>
        </p:nvSpPr>
        <p:spPr>
          <a:xfrm>
            <a:off x="3363600" y="1929495"/>
            <a:ext cx="870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1pPr>
            <a:lvl2pPr marR="0" lvl="1"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2pPr>
            <a:lvl3pPr marR="0" lvl="2"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3pPr>
            <a:lvl4pPr marR="0" lvl="3"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4pPr>
            <a:lvl5pPr marR="0" lvl="4"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5pPr>
            <a:lvl6pPr marR="0" lvl="5"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6pPr>
            <a:lvl7pPr marR="0" lvl="6"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7pPr>
            <a:lvl8pPr marR="0" lvl="7"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8pPr>
            <a:lvl9pPr marR="0" lvl="8"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9pPr>
          </a:lstStyle>
          <a:p>
            <a:r>
              <a:rPr lang="en-US" sz="2800" noProof="1"/>
              <a:t>02</a:t>
            </a:r>
          </a:p>
        </p:txBody>
      </p:sp>
      <p:sp>
        <p:nvSpPr>
          <p:cNvPr id="5" name="Заголовок 1">
            <a:extLst>
              <a:ext uri="{FF2B5EF4-FFF2-40B4-BE49-F238E27FC236}">
                <a16:creationId xmlns:a16="http://schemas.microsoft.com/office/drawing/2014/main" id="{B7528434-5C0F-4D30-92AF-FE02A5CC6A13}"/>
              </a:ext>
            </a:extLst>
          </p:cNvPr>
          <p:cNvSpPr txBox="1">
            <a:spLocks/>
          </p:cNvSpPr>
          <p:nvPr/>
        </p:nvSpPr>
        <p:spPr>
          <a:xfrm>
            <a:off x="5784600" y="3314250"/>
            <a:ext cx="870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1pPr>
            <a:lvl2pPr marR="0" lvl="1"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2pPr>
            <a:lvl3pPr marR="0" lvl="2"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3pPr>
            <a:lvl4pPr marR="0" lvl="3"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4pPr>
            <a:lvl5pPr marR="0" lvl="4"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5pPr>
            <a:lvl6pPr marR="0" lvl="5"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6pPr>
            <a:lvl7pPr marR="0" lvl="6"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7pPr>
            <a:lvl8pPr marR="0" lvl="7"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8pPr>
            <a:lvl9pPr marR="0" lvl="8"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9pPr>
          </a:lstStyle>
          <a:p>
            <a:r>
              <a:rPr lang="en-US" sz="2800" noProof="1"/>
              <a:t>03</a:t>
            </a:r>
          </a:p>
        </p:txBody>
      </p:sp>
      <p:sp>
        <p:nvSpPr>
          <p:cNvPr id="6" name="Заголовок 1">
            <a:extLst>
              <a:ext uri="{FF2B5EF4-FFF2-40B4-BE49-F238E27FC236}">
                <a16:creationId xmlns:a16="http://schemas.microsoft.com/office/drawing/2014/main" id="{BC119B5B-DD00-42AC-B849-414F61E7377D}"/>
              </a:ext>
            </a:extLst>
          </p:cNvPr>
          <p:cNvSpPr txBox="1">
            <a:spLocks/>
          </p:cNvSpPr>
          <p:nvPr/>
        </p:nvSpPr>
        <p:spPr>
          <a:xfrm>
            <a:off x="1030800" y="1717324"/>
            <a:ext cx="2425200" cy="5727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1pPr>
            <a:lvl2pPr marR="0" lvl="1"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2pPr>
            <a:lvl3pPr marR="0" lvl="2"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3pPr>
            <a:lvl4pPr marR="0" lvl="3"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4pPr>
            <a:lvl5pPr marR="0" lvl="4"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5pPr>
            <a:lvl6pPr marR="0" lvl="5"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6pPr>
            <a:lvl7pPr marR="0" lvl="6"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7pPr>
            <a:lvl8pPr marR="0" lvl="7"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8pPr>
            <a:lvl9pPr marR="0" lvl="8"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9pPr>
          </a:lstStyle>
          <a:p>
            <a:r>
              <a:rPr lang="en-US" sz="1800" b="0" noProof="1">
                <a:latin typeface="Open Sans" panose="020B0606030504020204" pitchFamily="34" charset="0"/>
                <a:ea typeface="Open Sans" panose="020B0606030504020204" pitchFamily="34" charset="0"/>
                <a:cs typeface="Open Sans" panose="020B0606030504020204" pitchFamily="34" charset="0"/>
              </a:rPr>
              <a:t>Chebishev tengsizligi</a:t>
            </a:r>
          </a:p>
        </p:txBody>
      </p:sp>
      <p:sp>
        <p:nvSpPr>
          <p:cNvPr id="7" name="Заголовок 1">
            <a:extLst>
              <a:ext uri="{FF2B5EF4-FFF2-40B4-BE49-F238E27FC236}">
                <a16:creationId xmlns:a16="http://schemas.microsoft.com/office/drawing/2014/main" id="{31DF7895-496A-4157-AE86-AA3068FC512F}"/>
              </a:ext>
            </a:extLst>
          </p:cNvPr>
          <p:cNvSpPr txBox="1">
            <a:spLocks/>
          </p:cNvSpPr>
          <p:nvPr/>
        </p:nvSpPr>
        <p:spPr>
          <a:xfrm>
            <a:off x="3359400" y="2378648"/>
            <a:ext cx="2425200" cy="12219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1pPr>
            <a:lvl2pPr marR="0" lvl="1"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2pPr>
            <a:lvl3pPr marR="0" lvl="2"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3pPr>
            <a:lvl4pPr marR="0" lvl="3"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4pPr>
            <a:lvl5pPr marR="0" lvl="4"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5pPr>
            <a:lvl6pPr marR="0" lvl="5"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6pPr>
            <a:lvl7pPr marR="0" lvl="6"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7pPr>
            <a:lvl8pPr marR="0" lvl="7"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8pPr>
            <a:lvl9pPr marR="0" lvl="8"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9pPr>
          </a:lstStyle>
          <a:p>
            <a:r>
              <a:rPr lang="en-US" sz="1600" b="0" noProof="1">
                <a:latin typeface="Open Sans" panose="020B0606030504020204" pitchFamily="34" charset="0"/>
                <a:ea typeface="Open Sans" panose="020B0606030504020204" pitchFamily="34" charset="0"/>
                <a:cs typeface="Open Sans" panose="020B0606030504020204" pitchFamily="34" charset="0"/>
              </a:rPr>
              <a:t>Bog‘liqmas tasodifiy miqdorlar uchun katta sonlar qonuni. Chebishev teoremasi</a:t>
            </a:r>
          </a:p>
        </p:txBody>
      </p:sp>
      <p:sp>
        <p:nvSpPr>
          <p:cNvPr id="8" name="Заголовок 1">
            <a:extLst>
              <a:ext uri="{FF2B5EF4-FFF2-40B4-BE49-F238E27FC236}">
                <a16:creationId xmlns:a16="http://schemas.microsoft.com/office/drawing/2014/main" id="{CB5FF72F-6E5F-4059-AC7A-585D6BCFFAD5}"/>
              </a:ext>
            </a:extLst>
          </p:cNvPr>
          <p:cNvSpPr txBox="1">
            <a:spLocks/>
          </p:cNvSpPr>
          <p:nvPr/>
        </p:nvSpPr>
        <p:spPr>
          <a:xfrm>
            <a:off x="5784600" y="3886950"/>
            <a:ext cx="2425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1pPr>
            <a:lvl2pPr marR="0" lvl="1"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2pPr>
            <a:lvl3pPr marR="0" lvl="2"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3pPr>
            <a:lvl4pPr marR="0" lvl="3"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4pPr>
            <a:lvl5pPr marR="0" lvl="4"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5pPr>
            <a:lvl6pPr marR="0" lvl="5"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6pPr>
            <a:lvl7pPr marR="0" lvl="6"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7pPr>
            <a:lvl8pPr marR="0" lvl="7"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8pPr>
            <a:lvl9pPr marR="0" lvl="8"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9pPr>
          </a:lstStyle>
          <a:p>
            <a:r>
              <a:rPr lang="en-US" sz="1800" b="0" noProof="1">
                <a:latin typeface="Open Sans" panose="020B0606030504020204" pitchFamily="34" charset="0"/>
                <a:ea typeface="Open Sans" panose="020B0606030504020204" pitchFamily="34" charset="0"/>
                <a:cs typeface="Open Sans" panose="020B0606030504020204" pitchFamily="34" charset="0"/>
              </a:rPr>
              <a:t>Bernulli teoremasi</a:t>
            </a:r>
          </a:p>
        </p:txBody>
      </p:sp>
    </p:spTree>
    <p:extLst>
      <p:ext uri="{BB962C8B-B14F-4D97-AF65-F5344CB8AC3E}">
        <p14:creationId xmlns:p14="http://schemas.microsoft.com/office/powerpoint/2010/main" val="39428577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tr-TR" dirty="0"/>
              <a:t>Chebishev tengsizligi</a:t>
            </a:r>
          </a:p>
        </p:txBody>
      </p:sp>
      <mc:AlternateContent xmlns:mc="http://schemas.openxmlformats.org/markup-compatibility/2006" xmlns:a14="http://schemas.microsoft.com/office/drawing/2010/main">
        <mc:Choice Requires="a14">
          <p:sp>
            <p:nvSpPr>
              <p:cNvPr id="288" name="Google Shape;288;p28"/>
              <p:cNvSpPr txBox="1"/>
              <p:nvPr/>
            </p:nvSpPr>
            <p:spPr>
              <a:xfrm>
                <a:off x="720000" y="3712450"/>
                <a:ext cx="7704000" cy="1320300"/>
              </a:xfrm>
              <a:prstGeom prst="rect">
                <a:avLst/>
              </a:prstGeom>
              <a:noFill/>
              <a:ln>
                <a:noFill/>
              </a:ln>
            </p:spPr>
            <p:txBody>
              <a:bodyPr spcFirstLastPara="1" wrap="square" lIns="91425" tIns="91425" rIns="91425" bIns="91425" anchor="t" anchorCtr="0">
                <a:noAutofit/>
              </a:bodyPr>
              <a:lstStyle/>
              <a:p>
                <a:pPr marL="0" lvl="0" indent="457200" algn="l" rtl="0">
                  <a:lnSpc>
                    <a:spcPct val="115000"/>
                  </a:lnSpc>
                  <a:spcBef>
                    <a:spcPts val="0"/>
                  </a:spcBef>
                  <a:spcAft>
                    <a:spcPts val="0"/>
                  </a:spcAft>
                  <a:buNone/>
                </a:pPr>
                <a:r>
                  <a:rPr lang="en-US" noProof="1">
                    <a:solidFill>
                      <a:srgbClr val="FFFFFF"/>
                    </a:solidFill>
                    <a:latin typeface="Open Sans"/>
                    <a:ea typeface="Open Sans"/>
                    <a:cs typeface="Open Sans"/>
                    <a:sym typeface="Open Sans"/>
                  </a:rPr>
                  <a:t>Chebishev tengsizligi boshqacha shaklda – qarama – qarshi hodisaga nisbatan ham yozilishi mumkin: tasodifiy miqdorning  matematik kutilishdan chetlanishining </a:t>
                </a:r>
                <a14:m>
                  <m:oMath xmlns:m="http://schemas.openxmlformats.org/officeDocument/2006/math">
                    <m:r>
                      <a:rPr lang="el-GR" i="1" dirty="0" smtClean="0">
                        <a:solidFill>
                          <a:srgbClr val="FFFFFF"/>
                        </a:solidFill>
                        <a:latin typeface="Cambria Math" panose="02040503050406030204" pitchFamily="18" charset="0"/>
                        <a:ea typeface="Open Sans"/>
                        <a:cs typeface="Open Sans"/>
                        <a:sym typeface="Open Sans"/>
                      </a:rPr>
                      <m:t>𝜀</m:t>
                    </m:r>
                    <m:r>
                      <a:rPr lang="el-GR" i="1" dirty="0" smtClean="0">
                        <a:solidFill>
                          <a:srgbClr val="FFFFFF"/>
                        </a:solidFill>
                        <a:latin typeface="Cambria Math" panose="02040503050406030204" pitchFamily="18" charset="0"/>
                        <a:ea typeface="Open Sans"/>
                        <a:cs typeface="Open Sans"/>
                        <a:sym typeface="Open Sans"/>
                      </a:rPr>
                      <m:t>&gt;0</m:t>
                    </m:r>
                  </m:oMath>
                </a14:m>
                <a:r>
                  <a:rPr lang="el-GR" dirty="0">
                    <a:solidFill>
                      <a:srgbClr val="FFFFFF"/>
                    </a:solidFill>
                    <a:latin typeface="Open Sans"/>
                    <a:ea typeface="Open Sans"/>
                    <a:cs typeface="Open Sans"/>
                    <a:sym typeface="Open Sans"/>
                  </a:rPr>
                  <a:t> </a:t>
                </a:r>
                <a:r>
                  <a:rPr lang="en-US" dirty="0">
                    <a:solidFill>
                      <a:srgbClr val="FFFFFF"/>
                    </a:solidFill>
                    <a:latin typeface="Open Sans"/>
                    <a:ea typeface="Open Sans"/>
                    <a:cs typeface="Open Sans"/>
                    <a:sym typeface="Open Sans"/>
                  </a:rPr>
                  <a:t>dan </a:t>
                </a:r>
                <a:r>
                  <a:rPr lang="en-US" noProof="1">
                    <a:solidFill>
                      <a:srgbClr val="FFFFFF"/>
                    </a:solidFill>
                    <a:latin typeface="Open Sans"/>
                    <a:ea typeface="Open Sans"/>
                    <a:cs typeface="Open Sans"/>
                    <a:sym typeface="Open Sans"/>
                  </a:rPr>
                  <a:t>kichik bo‘lish </a:t>
                </a:r>
              </a:p>
              <a:p>
                <a:pPr indent="228600" algn="ctr">
                  <a:lnSpc>
                    <a:spcPct val="115000"/>
                  </a:lnSpc>
                  <a:spcAft>
                    <a:spcPts val="1000"/>
                  </a:spcAft>
                </a:pPr>
                <a14:m>
                  <m:oMathPara xmlns:m="http://schemas.openxmlformats.org/officeDocument/2006/math">
                    <m:oMathParaPr>
                      <m:jc m:val="centerGroup"/>
                    </m:oMathParaPr>
                    <m:oMath xmlns:m="http://schemas.openxmlformats.org/officeDocument/2006/math">
                      <m:r>
                        <a:rPr lang="ru-RU">
                          <a:solidFill>
                            <a:srgbClr val="FFFFFF"/>
                          </a:solidFill>
                          <a:latin typeface="Cambria Math" panose="02040503050406030204" pitchFamily="18" charset="0"/>
                          <a:ea typeface="Open Sans"/>
                          <a:cs typeface="Open Sans"/>
                        </a:rPr>
                        <m:t>𝑃</m:t>
                      </m:r>
                      <m:d>
                        <m:dPr>
                          <m:ctrlPr>
                            <a:rPr lang="ru-RU" i="1">
                              <a:solidFill>
                                <a:srgbClr val="FFFFFF"/>
                              </a:solidFill>
                              <a:latin typeface="Cambria Math" panose="02040503050406030204" pitchFamily="18" charset="0"/>
                              <a:ea typeface="Open Sans"/>
                              <a:cs typeface="Open Sans"/>
                            </a:rPr>
                          </m:ctrlPr>
                        </m:dPr>
                        <m:e>
                          <m:d>
                            <m:dPr>
                              <m:begChr m:val="|"/>
                              <m:endChr m:val="|"/>
                              <m:ctrlPr>
                                <a:rPr lang="ru-RU" i="1">
                                  <a:solidFill>
                                    <a:srgbClr val="FFFFFF"/>
                                  </a:solidFill>
                                  <a:latin typeface="Cambria Math" panose="02040503050406030204" pitchFamily="18" charset="0"/>
                                  <a:ea typeface="Open Sans"/>
                                  <a:cs typeface="Open Sans"/>
                                </a:rPr>
                              </m:ctrlPr>
                            </m:dPr>
                            <m:e>
                              <m:r>
                                <a:rPr lang="ru-RU">
                                  <a:solidFill>
                                    <a:srgbClr val="FFFFFF"/>
                                  </a:solidFill>
                                  <a:latin typeface="Cambria Math" panose="02040503050406030204" pitchFamily="18" charset="0"/>
                                  <a:ea typeface="Open Sans"/>
                                  <a:cs typeface="Open Sans"/>
                                </a:rPr>
                                <m:t>𝑋</m:t>
                              </m:r>
                              <m:r>
                                <a:rPr lang="ru-RU">
                                  <a:solidFill>
                                    <a:srgbClr val="FFFFFF"/>
                                  </a:solidFill>
                                  <a:latin typeface="Cambria Math" panose="02040503050406030204" pitchFamily="18" charset="0"/>
                                  <a:ea typeface="Open Sans"/>
                                  <a:cs typeface="Open Sans"/>
                                </a:rPr>
                                <m:t>−</m:t>
                              </m:r>
                              <m:sSub>
                                <m:sSubPr>
                                  <m:ctrlPr>
                                    <a:rPr lang="ru-RU" i="1">
                                      <a:solidFill>
                                        <a:srgbClr val="FFFFFF"/>
                                      </a:solidFill>
                                      <a:latin typeface="Cambria Math" panose="02040503050406030204" pitchFamily="18" charset="0"/>
                                      <a:ea typeface="Open Sans"/>
                                      <a:cs typeface="Open Sans"/>
                                    </a:rPr>
                                  </m:ctrlPr>
                                </m:sSubPr>
                                <m:e>
                                  <m:r>
                                    <a:rPr lang="ru-RU">
                                      <a:solidFill>
                                        <a:srgbClr val="FFFFFF"/>
                                      </a:solidFill>
                                      <a:latin typeface="Cambria Math" panose="02040503050406030204" pitchFamily="18" charset="0"/>
                                      <a:ea typeface="Open Sans"/>
                                      <a:cs typeface="Open Sans"/>
                                    </a:rPr>
                                    <m:t>𝑚</m:t>
                                  </m:r>
                                </m:e>
                                <m:sub>
                                  <m:r>
                                    <a:rPr lang="ru-RU">
                                      <a:solidFill>
                                        <a:srgbClr val="FFFFFF"/>
                                      </a:solidFill>
                                      <a:latin typeface="Cambria Math" panose="02040503050406030204" pitchFamily="18" charset="0"/>
                                      <a:ea typeface="Open Sans"/>
                                      <a:cs typeface="Open Sans"/>
                                    </a:rPr>
                                    <m:t>𝑚</m:t>
                                  </m:r>
                                </m:sub>
                              </m:sSub>
                            </m:e>
                          </m:d>
                          <m:r>
                            <a:rPr lang="ru-RU">
                              <a:solidFill>
                                <a:srgbClr val="FFFFFF"/>
                              </a:solidFill>
                              <a:latin typeface="Cambria Math" panose="02040503050406030204" pitchFamily="18" charset="0"/>
                              <a:ea typeface="Open Sans"/>
                              <a:cs typeface="Open Sans"/>
                            </a:rPr>
                            <m:t>≥</m:t>
                          </m:r>
                          <m:r>
                            <a:rPr lang="ru-RU">
                              <a:solidFill>
                                <a:srgbClr val="FFFFFF"/>
                              </a:solidFill>
                              <a:latin typeface="Cambria Math" panose="02040503050406030204" pitchFamily="18" charset="0"/>
                              <a:ea typeface="Open Sans"/>
                              <a:cs typeface="Open Sans"/>
                            </a:rPr>
                            <m:t>𝜀</m:t>
                          </m:r>
                        </m:e>
                      </m:d>
                      <m:r>
                        <a:rPr lang="ru-RU">
                          <a:solidFill>
                            <a:srgbClr val="FFFFFF"/>
                          </a:solidFill>
                          <a:latin typeface="Cambria Math" panose="02040503050406030204" pitchFamily="18" charset="0"/>
                          <a:ea typeface="Open Sans"/>
                          <a:cs typeface="Open Sans"/>
                        </a:rPr>
                        <m:t>≤1−</m:t>
                      </m:r>
                      <m:f>
                        <m:fPr>
                          <m:ctrlPr>
                            <a:rPr lang="ru-RU" i="1">
                              <a:solidFill>
                                <a:srgbClr val="FFFFFF"/>
                              </a:solidFill>
                              <a:latin typeface="Cambria Math" panose="02040503050406030204" pitchFamily="18" charset="0"/>
                              <a:ea typeface="Open Sans"/>
                              <a:cs typeface="Open Sans"/>
                            </a:rPr>
                          </m:ctrlPr>
                        </m:fPr>
                        <m:num>
                          <m:r>
                            <a:rPr lang="ru-RU">
                              <a:solidFill>
                                <a:srgbClr val="FFFFFF"/>
                              </a:solidFill>
                              <a:latin typeface="Cambria Math" panose="02040503050406030204" pitchFamily="18" charset="0"/>
                              <a:ea typeface="Open Sans"/>
                              <a:cs typeface="Open Sans"/>
                            </a:rPr>
                            <m:t>𝐷</m:t>
                          </m:r>
                          <m:d>
                            <m:dPr>
                              <m:ctrlPr>
                                <a:rPr lang="ru-RU" i="1">
                                  <a:solidFill>
                                    <a:srgbClr val="FFFFFF"/>
                                  </a:solidFill>
                                  <a:latin typeface="Cambria Math" panose="02040503050406030204" pitchFamily="18" charset="0"/>
                                  <a:ea typeface="Open Sans"/>
                                  <a:cs typeface="Open Sans"/>
                                </a:rPr>
                              </m:ctrlPr>
                            </m:dPr>
                            <m:e>
                              <m:r>
                                <a:rPr lang="ru-RU">
                                  <a:solidFill>
                                    <a:srgbClr val="FFFFFF"/>
                                  </a:solidFill>
                                  <a:latin typeface="Cambria Math" panose="02040503050406030204" pitchFamily="18" charset="0"/>
                                  <a:ea typeface="Open Sans"/>
                                  <a:cs typeface="Open Sans"/>
                                </a:rPr>
                                <m:t>𝑋</m:t>
                              </m:r>
                            </m:e>
                          </m:d>
                        </m:num>
                        <m:den>
                          <m:sSup>
                            <m:sSupPr>
                              <m:ctrlPr>
                                <a:rPr lang="ru-RU" i="1">
                                  <a:solidFill>
                                    <a:srgbClr val="FFFFFF"/>
                                  </a:solidFill>
                                  <a:latin typeface="Cambria Math" panose="02040503050406030204" pitchFamily="18" charset="0"/>
                                  <a:ea typeface="Open Sans"/>
                                  <a:cs typeface="Open Sans"/>
                                </a:rPr>
                              </m:ctrlPr>
                            </m:sSupPr>
                            <m:e>
                              <m:r>
                                <a:rPr lang="ru-RU">
                                  <a:solidFill>
                                    <a:srgbClr val="FFFFFF"/>
                                  </a:solidFill>
                                  <a:latin typeface="Cambria Math" panose="02040503050406030204" pitchFamily="18" charset="0"/>
                                  <a:ea typeface="Open Sans"/>
                                  <a:cs typeface="Open Sans"/>
                                </a:rPr>
                                <m:t>𝜀</m:t>
                              </m:r>
                            </m:e>
                            <m:sup>
                              <m:r>
                                <a:rPr lang="ru-RU">
                                  <a:solidFill>
                                    <a:srgbClr val="FFFFFF"/>
                                  </a:solidFill>
                                  <a:latin typeface="Cambria Math" panose="02040503050406030204" pitchFamily="18" charset="0"/>
                                  <a:ea typeface="Open Sans"/>
                                  <a:cs typeface="Open Sans"/>
                                </a:rPr>
                                <m:t>2</m:t>
                              </m:r>
                            </m:sup>
                          </m:sSup>
                        </m:den>
                      </m:f>
                      <m:r>
                        <a:rPr lang="en-US" b="0" i="0" smtClean="0">
                          <a:solidFill>
                            <a:srgbClr val="FFFFFF"/>
                          </a:solidFill>
                          <a:latin typeface="Cambria Math" panose="02040503050406030204" pitchFamily="18" charset="0"/>
                          <a:ea typeface="Open Sans"/>
                          <a:cs typeface="Open Sans"/>
                        </a:rPr>
                        <m:t>.</m:t>
                      </m:r>
                    </m:oMath>
                  </m:oMathPara>
                </a14:m>
                <a:endParaRPr lang="ru-RU"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gn="ctr" rtl="0">
                  <a:lnSpc>
                    <a:spcPct val="115000"/>
                  </a:lnSpc>
                  <a:spcBef>
                    <a:spcPts val="0"/>
                  </a:spcBef>
                  <a:spcAft>
                    <a:spcPts val="0"/>
                  </a:spcAft>
                  <a:buNone/>
                </a:pPr>
                <a:endParaRPr lang="en-US" dirty="0">
                  <a:solidFill>
                    <a:srgbClr val="FFFFFF"/>
                  </a:solidFill>
                  <a:latin typeface="Open Sans"/>
                  <a:ea typeface="Open Sans"/>
                  <a:cs typeface="Open Sans"/>
                  <a:sym typeface="Open Sans"/>
                </a:endParaRPr>
              </a:p>
            </p:txBody>
          </p:sp>
        </mc:Choice>
        <mc:Fallback xmlns="">
          <p:sp>
            <p:nvSpPr>
              <p:cNvPr id="288" name="Google Shape;288;p28"/>
              <p:cNvSpPr txBox="1">
                <a:spLocks noRot="1" noChangeAspect="1" noMove="1" noResize="1" noEditPoints="1" noAdjustHandles="1" noChangeArrowheads="1" noChangeShapeType="1" noTextEdit="1"/>
              </p:cNvSpPr>
              <p:nvPr/>
            </p:nvSpPr>
            <p:spPr>
              <a:xfrm>
                <a:off x="720000" y="3712450"/>
                <a:ext cx="7704000" cy="1320300"/>
              </a:xfrm>
              <a:prstGeom prst="rect">
                <a:avLst/>
              </a:prstGeom>
              <a:blipFill>
                <a:blip r:embed="rId3"/>
                <a:stretch>
                  <a:fillRect l="-237"/>
                </a:stretch>
              </a:blipFill>
              <a:ln>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90" name="Google Shape;290;p28"/>
              <p:cNvSpPr txBox="1"/>
              <p:nvPr/>
            </p:nvSpPr>
            <p:spPr>
              <a:xfrm>
                <a:off x="720000" y="1320300"/>
                <a:ext cx="7862400" cy="2442550"/>
              </a:xfrm>
              <a:prstGeom prst="rect">
                <a:avLst/>
              </a:prstGeom>
              <a:noFill/>
              <a:ln>
                <a:noFill/>
              </a:ln>
            </p:spPr>
            <p:txBody>
              <a:bodyPr spcFirstLastPara="1" wrap="square" lIns="91425" tIns="91425" rIns="91425" bIns="91425" numCol="2" spcCol="216000" anchor="t" anchorCtr="0">
                <a:noAutofit/>
              </a:bodyPr>
              <a:lstStyle/>
              <a:p>
                <a:pPr lvl="0" indent="457200" defTabSz="1008000" rtl="0">
                  <a:lnSpc>
                    <a:spcPct val="115000"/>
                  </a:lnSpc>
                  <a:spcBef>
                    <a:spcPts val="0"/>
                  </a:spcBef>
                  <a:spcAft>
                    <a:spcPts val="0"/>
                  </a:spcAft>
                  <a:buNone/>
                </a:pPr>
                <a:r>
                  <a:rPr lang="en-US" noProof="1">
                    <a:solidFill>
                      <a:srgbClr val="FFFFFF"/>
                    </a:solidFill>
                    <a:latin typeface="Open Sans"/>
                    <a:ea typeface="Open Sans"/>
                    <a:cs typeface="Open Sans"/>
                    <a:sym typeface="Open Sans"/>
                  </a:rPr>
                  <a:t>Ehtimollik nazariyasida «katta sonlar qonuni» deyilganda tor ma’noda bir qator matematik teoremalar tushiniladi va ularning har birida katta sondagi tajribalar o‘rtacha  xarakteristikalarining u yoki bu shartlarda biror ma’lum o‘zgarmas miqdorlarga yaqinlashish faqti belgilanadi. </a:t>
                </a:r>
              </a:p>
              <a:p>
                <a:pPr lvl="0" indent="457200" defTabSz="1008000" rtl="0">
                  <a:lnSpc>
                    <a:spcPct val="115000"/>
                  </a:lnSpc>
                  <a:spcAft>
                    <a:spcPts val="600"/>
                  </a:spcAft>
                  <a:buNone/>
                </a:pPr>
                <a:r>
                  <a:rPr lang="en-US" noProof="1">
                    <a:solidFill>
                      <a:srgbClr val="FFFFFF"/>
                    </a:solidFill>
                    <a:latin typeface="Open Sans"/>
                    <a:ea typeface="Open Sans"/>
                    <a:cs typeface="Open Sans"/>
                    <a:sym typeface="Open Sans"/>
                  </a:rPr>
                  <a:t>Katta sonlar qonuni ehtimollik nazariyasining amaliyotga tadbiqlari uchun nazariy asos bo‘ladi.</a:t>
                </a:r>
              </a:p>
              <a:p>
                <a:pPr lvl="0" indent="457200" defTabSz="1008000">
                  <a:lnSpc>
                    <a:spcPct val="115000"/>
                  </a:lnSpc>
                  <a:spcAft>
                    <a:spcPts val="600"/>
                  </a:spcAft>
                </a:pPr>
                <a:r>
                  <a:rPr lang="en-US" b="1" noProof="1">
                    <a:solidFill>
                      <a:srgbClr val="FFFFFF"/>
                    </a:solidFill>
                    <a:latin typeface="Open Sans"/>
                    <a:ea typeface="Open Sans"/>
                    <a:cs typeface="Open Sans"/>
                    <a:sym typeface="Open Sans"/>
                  </a:rPr>
                  <a:t>Chebishev tengsizligi.</a:t>
                </a:r>
                <a:r>
                  <a:rPr lang="en-US" noProof="1">
                    <a:solidFill>
                      <a:srgbClr val="FFFFFF"/>
                    </a:solidFill>
                    <a:latin typeface="Open Sans"/>
                    <a:ea typeface="Open Sans"/>
                    <a:cs typeface="Open Sans"/>
                    <a:sym typeface="Open Sans"/>
                  </a:rPr>
                  <a:t> Chekli dispersiyaga ega bo‘lgan istalgan </a:t>
                </a:r>
                <a14:m>
                  <m:oMath xmlns:m="http://schemas.openxmlformats.org/officeDocument/2006/math">
                    <m:r>
                      <a:rPr lang="en-US" i="1" noProof="1" smtClean="0">
                        <a:solidFill>
                          <a:srgbClr val="FFFFFF"/>
                        </a:solidFill>
                        <a:latin typeface="Cambria Math" panose="02040503050406030204" pitchFamily="18" charset="0"/>
                        <a:ea typeface="Open Sans"/>
                        <a:cs typeface="Open Sans"/>
                        <a:sym typeface="Open Sans"/>
                      </a:rPr>
                      <m:t>𝑋</m:t>
                    </m:r>
                  </m:oMath>
                </a14:m>
                <a:r>
                  <a:rPr lang="en-US" noProof="1">
                    <a:solidFill>
                      <a:srgbClr val="FFFFFF"/>
                    </a:solidFill>
                    <a:latin typeface="Open Sans"/>
                    <a:ea typeface="Open Sans"/>
                    <a:cs typeface="Open Sans"/>
                    <a:sym typeface="Open Sans"/>
                  </a:rPr>
                  <a:t> tasodifiy miqdor uchun har bir </a:t>
                </a:r>
                <a14:m>
                  <m:oMath xmlns:m="http://schemas.openxmlformats.org/officeDocument/2006/math">
                    <m:r>
                      <a:rPr lang="en-US" i="1" noProof="1" dirty="0" smtClean="0">
                        <a:solidFill>
                          <a:srgbClr val="FFFFFF"/>
                        </a:solidFill>
                        <a:latin typeface="Cambria Math" panose="02040503050406030204" pitchFamily="18" charset="0"/>
                        <a:ea typeface="Cambria Math" panose="02040503050406030204" pitchFamily="18" charset="0"/>
                        <a:cs typeface="Open Sans"/>
                        <a:sym typeface="Open Sans"/>
                      </a:rPr>
                      <m:t>𝜀</m:t>
                    </m:r>
                    <m:r>
                      <a:rPr lang="en-US" b="0" i="1" noProof="1" dirty="0" smtClean="0">
                        <a:solidFill>
                          <a:srgbClr val="FFFFFF"/>
                        </a:solidFill>
                        <a:latin typeface="Cambria Math" panose="02040503050406030204" pitchFamily="18" charset="0"/>
                        <a:ea typeface="Cambria Math" panose="02040503050406030204" pitchFamily="18" charset="0"/>
                        <a:cs typeface="Open Sans"/>
                        <a:sym typeface="Open Sans"/>
                      </a:rPr>
                      <m:t>&gt;0</m:t>
                    </m:r>
                  </m:oMath>
                </a14:m>
                <a:r>
                  <a:rPr lang="en-US" b="1" noProof="1">
                    <a:solidFill>
                      <a:srgbClr val="FFFFFF"/>
                    </a:solidFill>
                    <a:latin typeface="Open Sans"/>
                    <a:ea typeface="Open Sans"/>
                    <a:cs typeface="Open Sans"/>
                    <a:sym typeface="Open Sans"/>
                  </a:rPr>
                  <a:t> </a:t>
                </a:r>
                <a:r>
                  <a:rPr lang="en-US" noProof="1">
                    <a:solidFill>
                      <a:srgbClr val="FFFFFF"/>
                    </a:solidFill>
                    <a:latin typeface="Open Sans"/>
                    <a:ea typeface="Open Sans"/>
                    <a:cs typeface="Open Sans"/>
                    <a:sym typeface="Open Sans"/>
                  </a:rPr>
                  <a:t>da</a:t>
                </a:r>
              </a:p>
              <a:p>
                <a:pPr lvl="0" indent="457200" defTabSz="1008000">
                  <a:lnSpc>
                    <a:spcPct val="115000"/>
                  </a:lnSpc>
                  <a:spcAft>
                    <a:spcPts val="600"/>
                  </a:spcAft>
                </a:pPr>
                <a:r>
                  <a:rPr lang="en-US" dirty="0">
                    <a:solidFill>
                      <a:srgbClr val="FFFFFF"/>
                    </a:solidFill>
                    <a:latin typeface="Open Sans"/>
                    <a:ea typeface="Open Sans"/>
                    <a:cs typeface="Open Sans"/>
                    <a:sym typeface="Open Sans"/>
                  </a:rPr>
                  <a:t>  </a:t>
                </a:r>
                <a14:m>
                  <m:oMath xmlns:m="http://schemas.openxmlformats.org/officeDocument/2006/math">
                    <m:r>
                      <a:rPr lang="en-US" i="1" dirty="0" smtClean="0">
                        <a:solidFill>
                          <a:srgbClr val="FFFFFF"/>
                        </a:solidFill>
                        <a:latin typeface="Cambria Math" panose="02040503050406030204" pitchFamily="18" charset="0"/>
                        <a:ea typeface="Open Sans"/>
                        <a:cs typeface="Open Sans"/>
                        <a:sym typeface="Open Sans"/>
                      </a:rPr>
                      <m:t>𝑃</m:t>
                    </m:r>
                    <m:d>
                      <m:dPr>
                        <m:ctrlPr>
                          <a:rPr lang="en-US" i="1" dirty="0" smtClean="0">
                            <a:solidFill>
                              <a:srgbClr val="FFFFFF"/>
                            </a:solidFill>
                            <a:latin typeface="Cambria Math" panose="02040503050406030204" pitchFamily="18" charset="0"/>
                            <a:ea typeface="Open Sans"/>
                            <a:cs typeface="Open Sans"/>
                            <a:sym typeface="Open Sans"/>
                          </a:rPr>
                        </m:ctrlPr>
                      </m:dPr>
                      <m:e>
                        <m:d>
                          <m:dPr>
                            <m:begChr m:val="|"/>
                            <m:endChr m:val="|"/>
                            <m:ctrlPr>
                              <a:rPr lang="en-US" i="1" dirty="0" smtClean="0">
                                <a:solidFill>
                                  <a:srgbClr val="FFFFFF"/>
                                </a:solidFill>
                                <a:latin typeface="Cambria Math" panose="02040503050406030204" pitchFamily="18" charset="0"/>
                                <a:ea typeface="Open Sans"/>
                                <a:cs typeface="Open Sans"/>
                                <a:sym typeface="Open Sans"/>
                              </a:rPr>
                            </m:ctrlPr>
                          </m:dPr>
                          <m:e>
                            <m:r>
                              <a:rPr lang="en-US" i="1" dirty="0">
                                <a:solidFill>
                                  <a:srgbClr val="FFFFFF"/>
                                </a:solidFill>
                                <a:latin typeface="Cambria Math" panose="02040503050406030204" pitchFamily="18" charset="0"/>
                                <a:ea typeface="Open Sans"/>
                                <a:cs typeface="Open Sans"/>
                                <a:sym typeface="Open Sans"/>
                              </a:rPr>
                              <m:t>𝑋</m:t>
                            </m:r>
                            <m:r>
                              <a:rPr lang="en-US" i="1" dirty="0">
                                <a:solidFill>
                                  <a:srgbClr val="FFFFFF"/>
                                </a:solidFill>
                                <a:latin typeface="Cambria Math" panose="02040503050406030204" pitchFamily="18" charset="0"/>
                                <a:ea typeface="Open Sans"/>
                                <a:cs typeface="Open Sans"/>
                                <a:sym typeface="Open Sans"/>
                              </a:rPr>
                              <m:t>−</m:t>
                            </m:r>
                            <m:sSub>
                              <m:sSubPr>
                                <m:ctrlPr>
                                  <a:rPr lang="en-US" i="1" dirty="0">
                                    <a:solidFill>
                                      <a:srgbClr val="FFFFFF"/>
                                    </a:solidFill>
                                    <a:latin typeface="Cambria Math" panose="02040503050406030204" pitchFamily="18" charset="0"/>
                                    <a:ea typeface="Open Sans"/>
                                    <a:cs typeface="Open Sans"/>
                                    <a:sym typeface="Open Sans"/>
                                  </a:rPr>
                                </m:ctrlPr>
                              </m:sSubPr>
                              <m:e>
                                <m:r>
                                  <a:rPr lang="en-US" i="1" dirty="0">
                                    <a:solidFill>
                                      <a:srgbClr val="FFFFFF"/>
                                    </a:solidFill>
                                    <a:latin typeface="Cambria Math" panose="02040503050406030204" pitchFamily="18" charset="0"/>
                                    <a:ea typeface="Open Sans"/>
                                    <a:cs typeface="Open Sans"/>
                                    <a:sym typeface="Open Sans"/>
                                  </a:rPr>
                                  <m:t>𝑚</m:t>
                                </m:r>
                              </m:e>
                              <m:sub>
                                <m:r>
                                  <a:rPr lang="en-US" i="1" dirty="0">
                                    <a:solidFill>
                                      <a:srgbClr val="FFFFFF"/>
                                    </a:solidFill>
                                    <a:latin typeface="Cambria Math" panose="02040503050406030204" pitchFamily="18" charset="0"/>
                                    <a:ea typeface="Open Sans"/>
                                    <a:cs typeface="Open Sans"/>
                                    <a:sym typeface="Open Sans"/>
                                  </a:rPr>
                                  <m:t>𝑚</m:t>
                                </m:r>
                              </m:sub>
                            </m:sSub>
                          </m:e>
                        </m:d>
                        <m:r>
                          <a:rPr lang="en-US" i="1" dirty="0">
                            <a:solidFill>
                              <a:srgbClr val="FFFFFF"/>
                            </a:solidFill>
                            <a:latin typeface="Cambria Math" panose="02040503050406030204" pitchFamily="18" charset="0"/>
                            <a:ea typeface="Open Sans"/>
                            <a:cs typeface="Open Sans"/>
                            <a:sym typeface="Open Sans"/>
                          </a:rPr>
                          <m:t>≥</m:t>
                        </m:r>
                        <m:r>
                          <a:rPr lang="el-GR" i="1" dirty="0">
                            <a:solidFill>
                              <a:srgbClr val="FFFFFF"/>
                            </a:solidFill>
                            <a:latin typeface="Cambria Math" panose="02040503050406030204" pitchFamily="18" charset="0"/>
                            <a:ea typeface="Open Sans"/>
                            <a:cs typeface="Open Sans"/>
                            <a:sym typeface="Open Sans"/>
                          </a:rPr>
                          <m:t>𝜀</m:t>
                        </m:r>
                      </m:e>
                    </m:d>
                    <m:r>
                      <a:rPr lang="el-GR" i="1" dirty="0">
                        <a:solidFill>
                          <a:srgbClr val="FFFFFF"/>
                        </a:solidFill>
                        <a:latin typeface="Cambria Math" panose="02040503050406030204" pitchFamily="18" charset="0"/>
                        <a:ea typeface="Open Sans"/>
                        <a:cs typeface="Open Sans"/>
                        <a:sym typeface="Open Sans"/>
                      </a:rPr>
                      <m:t>≤</m:t>
                    </m:r>
                    <m:f>
                      <m:fPr>
                        <m:ctrlPr>
                          <a:rPr lang="en-US" i="1" dirty="0">
                            <a:solidFill>
                              <a:srgbClr val="FFFFFF"/>
                            </a:solidFill>
                            <a:latin typeface="Cambria Math" panose="02040503050406030204" pitchFamily="18" charset="0"/>
                            <a:ea typeface="Open Sans"/>
                            <a:cs typeface="Open Sans"/>
                            <a:sym typeface="Open Sans"/>
                          </a:rPr>
                        </m:ctrlPr>
                      </m:fPr>
                      <m:num>
                        <m:r>
                          <a:rPr lang="en-US" i="1" dirty="0">
                            <a:solidFill>
                              <a:srgbClr val="FFFFFF"/>
                            </a:solidFill>
                            <a:latin typeface="Cambria Math" panose="02040503050406030204" pitchFamily="18" charset="0"/>
                            <a:ea typeface="Open Sans"/>
                            <a:cs typeface="Open Sans"/>
                            <a:sym typeface="Open Sans"/>
                          </a:rPr>
                          <m:t>𝐷</m:t>
                        </m:r>
                        <m:d>
                          <m:dPr>
                            <m:ctrlPr>
                              <a:rPr lang="en-US" i="1" dirty="0">
                                <a:solidFill>
                                  <a:srgbClr val="FFFFFF"/>
                                </a:solidFill>
                                <a:latin typeface="Cambria Math" panose="02040503050406030204" pitchFamily="18" charset="0"/>
                                <a:ea typeface="Open Sans"/>
                                <a:cs typeface="Open Sans"/>
                                <a:sym typeface="Open Sans"/>
                              </a:rPr>
                            </m:ctrlPr>
                          </m:dPr>
                          <m:e>
                            <m:r>
                              <a:rPr lang="en-US" i="1" dirty="0">
                                <a:solidFill>
                                  <a:srgbClr val="FFFFFF"/>
                                </a:solidFill>
                                <a:latin typeface="Cambria Math" panose="02040503050406030204" pitchFamily="18" charset="0"/>
                                <a:ea typeface="Open Sans"/>
                                <a:cs typeface="Open Sans"/>
                                <a:sym typeface="Open Sans"/>
                              </a:rPr>
                              <m:t>𝑋</m:t>
                            </m:r>
                          </m:e>
                        </m:d>
                      </m:num>
                      <m:den>
                        <m:sSup>
                          <m:sSupPr>
                            <m:ctrlPr>
                              <a:rPr lang="el-GR" i="1" dirty="0">
                                <a:solidFill>
                                  <a:srgbClr val="FFFFFF"/>
                                </a:solidFill>
                                <a:latin typeface="Cambria Math" panose="02040503050406030204" pitchFamily="18" charset="0"/>
                                <a:ea typeface="Open Sans"/>
                                <a:cs typeface="Open Sans"/>
                                <a:sym typeface="Open Sans"/>
                              </a:rPr>
                            </m:ctrlPr>
                          </m:sSupPr>
                          <m:e>
                            <m:r>
                              <a:rPr lang="el-GR" i="1" dirty="0">
                                <a:solidFill>
                                  <a:srgbClr val="FFFFFF"/>
                                </a:solidFill>
                                <a:latin typeface="Cambria Math" panose="02040503050406030204" pitchFamily="18" charset="0"/>
                                <a:ea typeface="Open Sans"/>
                                <a:cs typeface="Open Sans"/>
                                <a:sym typeface="Open Sans"/>
                              </a:rPr>
                              <m:t>𝜀</m:t>
                            </m:r>
                          </m:e>
                          <m:sup>
                            <m:r>
                              <a:rPr lang="el-GR" i="1" dirty="0">
                                <a:solidFill>
                                  <a:srgbClr val="FFFFFF"/>
                                </a:solidFill>
                                <a:latin typeface="Cambria Math" panose="02040503050406030204" pitchFamily="18" charset="0"/>
                                <a:ea typeface="Open Sans"/>
                                <a:cs typeface="Open Sans"/>
                                <a:sym typeface="Open Sans"/>
                              </a:rPr>
                              <m:t>2</m:t>
                            </m:r>
                          </m:sup>
                        </m:sSup>
                      </m:den>
                    </m:f>
                  </m:oMath>
                </a14:m>
                <a:r>
                  <a:rPr lang="en-US" dirty="0">
                    <a:solidFill>
                      <a:srgbClr val="FFFFFF"/>
                    </a:solidFill>
                    <a:latin typeface="Open Sans"/>
                    <a:ea typeface="Open Sans"/>
                    <a:cs typeface="Open Sans"/>
                    <a:sym typeface="Open Sans"/>
                  </a:rPr>
                  <a:t> </a:t>
                </a:r>
                <a:br>
                  <a:rPr lang="en-US" dirty="0">
                    <a:solidFill>
                      <a:srgbClr val="FFFFFF"/>
                    </a:solidFill>
                    <a:latin typeface="Open Sans"/>
                    <a:ea typeface="Open Sans"/>
                    <a:cs typeface="Open Sans"/>
                    <a:sym typeface="Open Sans"/>
                  </a:rPr>
                </a:br>
                <a:r>
                  <a:rPr lang="en-US" noProof="1">
                    <a:solidFill>
                      <a:srgbClr val="FFFFFF"/>
                    </a:solidFill>
                    <a:latin typeface="Open Sans"/>
                    <a:ea typeface="Open Sans"/>
                    <a:cs typeface="Open Sans"/>
                    <a:sym typeface="Open Sans"/>
                  </a:rPr>
                  <a:t>tengsizlik o‘rinli bo‘ladi.</a:t>
                </a:r>
              </a:p>
            </p:txBody>
          </p:sp>
        </mc:Choice>
        <mc:Fallback xmlns="">
          <p:sp>
            <p:nvSpPr>
              <p:cNvPr id="290" name="Google Shape;290;p28"/>
              <p:cNvSpPr txBox="1">
                <a:spLocks noRot="1" noChangeAspect="1" noMove="1" noResize="1" noEditPoints="1" noAdjustHandles="1" noChangeArrowheads="1" noChangeShapeType="1" noTextEdit="1"/>
              </p:cNvSpPr>
              <p:nvPr/>
            </p:nvSpPr>
            <p:spPr>
              <a:xfrm>
                <a:off x="720000" y="1320300"/>
                <a:ext cx="7862400" cy="2442550"/>
              </a:xfrm>
              <a:prstGeom prst="rect">
                <a:avLst/>
              </a:prstGeom>
              <a:blipFill>
                <a:blip r:embed="rId4"/>
                <a:stretch>
                  <a:fillRect l="-233"/>
                </a:stretch>
              </a:blipFill>
              <a:ln>
                <a:noFill/>
              </a:ln>
            </p:spPr>
            <p:txBody>
              <a:bodyPr/>
              <a:lstStyle/>
              <a:p>
                <a:r>
                  <a:rPr lang="ru-RU">
                    <a:noFill/>
                  </a:rPr>
                  <a:t> </a:t>
                </a:r>
              </a:p>
            </p:txBody>
          </p:sp>
        </mc:Fallback>
      </mc:AlternateContent>
    </p:spTree>
    <p:extLst>
      <p:ext uri="{BB962C8B-B14F-4D97-AF65-F5344CB8AC3E}">
        <p14:creationId xmlns:p14="http://schemas.microsoft.com/office/powerpoint/2010/main" val="37360986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5"/>
          <p:cNvSpPr txBox="1">
            <a:spLocks noGrp="1"/>
          </p:cNvSpPr>
          <p:nvPr>
            <p:ph type="title"/>
          </p:nvPr>
        </p:nvSpPr>
        <p:spPr>
          <a:xfrm>
            <a:off x="567974" y="986400"/>
            <a:ext cx="8417625" cy="79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tr-TR" sz="2400" dirty="0"/>
              <a:t>Bog‘liqmas tasodifiy miqdorlar uchun katta sonlar qonuni. Chebishev teoremasi</a:t>
            </a:r>
          </a:p>
        </p:txBody>
      </p:sp>
      <mc:AlternateContent xmlns:mc="http://schemas.openxmlformats.org/markup-compatibility/2006" xmlns:a14="http://schemas.microsoft.com/office/drawing/2010/main">
        <mc:Choice Requires="a14">
          <p:sp>
            <p:nvSpPr>
              <p:cNvPr id="260" name="Google Shape;260;p25"/>
              <p:cNvSpPr txBox="1"/>
              <p:nvPr/>
            </p:nvSpPr>
            <p:spPr>
              <a:xfrm>
                <a:off x="1180387" y="1863901"/>
                <a:ext cx="6783226" cy="2988000"/>
              </a:xfrm>
              <a:prstGeom prst="rect">
                <a:avLst/>
              </a:prstGeom>
              <a:noFill/>
              <a:ln>
                <a:noFill/>
              </a:ln>
            </p:spPr>
            <p:txBody>
              <a:bodyPr spcFirstLastPara="1" wrap="square" lIns="91425" tIns="91425" rIns="91425" bIns="91425" anchor="t" anchorCtr="0">
                <a:noAutofit/>
              </a:bodyPr>
              <a:lstStyle/>
              <a:p>
                <a:pPr marL="0" lvl="0" indent="457200" algn="l" rtl="0">
                  <a:lnSpc>
                    <a:spcPct val="150000"/>
                  </a:lnSpc>
                  <a:spcBef>
                    <a:spcPts val="0"/>
                  </a:spcBef>
                  <a:spcAft>
                    <a:spcPts val="0"/>
                  </a:spcAft>
                  <a:buNone/>
                </a:pPr>
                <a:r>
                  <a:rPr lang="en-US" dirty="0">
                    <a:solidFill>
                      <a:srgbClr val="FFFFFF"/>
                    </a:solidFill>
                    <a:latin typeface="Open Sans"/>
                    <a:ea typeface="Open Sans"/>
                    <a:cs typeface="Open Sans"/>
                    <a:sym typeface="Open Sans"/>
                  </a:rPr>
                  <a:t>Chebishev </a:t>
                </a:r>
                <a:r>
                  <a:rPr lang="en-US" dirty="0" err="1">
                    <a:solidFill>
                      <a:srgbClr val="FFFFFF"/>
                    </a:solidFill>
                    <a:latin typeface="Open Sans"/>
                    <a:ea typeface="Open Sans"/>
                    <a:cs typeface="Open Sans"/>
                    <a:sym typeface="Open Sans"/>
                  </a:rPr>
                  <a:t>teoremasi</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ko‘rib</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chiqishdan</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oldin</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ushbu</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ta’rifni</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beramiz</a:t>
                </a:r>
                <a:r>
                  <a:rPr lang="en-US" dirty="0">
                    <a:solidFill>
                      <a:srgbClr val="FFFFFF"/>
                    </a:solidFill>
                    <a:latin typeface="Open Sans"/>
                    <a:ea typeface="Open Sans"/>
                    <a:cs typeface="Open Sans"/>
                    <a:sym typeface="Open Sans"/>
                  </a:rPr>
                  <a:t>.</a:t>
                </a:r>
                <a:br>
                  <a:rPr lang="en-US" dirty="0">
                    <a:solidFill>
                      <a:srgbClr val="FFFFFF"/>
                    </a:solidFill>
                    <a:latin typeface="Open Sans"/>
                    <a:ea typeface="Open Sans"/>
                    <a:cs typeface="Open Sans"/>
                    <a:sym typeface="Open Sans"/>
                  </a:rPr>
                </a:br>
                <a:r>
                  <a:rPr lang="en-US" b="1" dirty="0">
                    <a:solidFill>
                      <a:srgbClr val="FFFFFF"/>
                    </a:solidFill>
                    <a:latin typeface="Open Sans"/>
                    <a:ea typeface="Open Sans"/>
                    <a:cs typeface="Open Sans"/>
                    <a:sym typeface="Open Sans"/>
                  </a:rPr>
                  <a:t>1.1-ta’rif.</a:t>
                </a:r>
                <a:r>
                  <a:rPr lang="en-US" dirty="0">
                    <a:solidFill>
                      <a:srgbClr val="FFFFFF"/>
                    </a:solidFill>
                    <a:latin typeface="Open Sans"/>
                    <a:ea typeface="Open Sans"/>
                    <a:cs typeface="Open Sans"/>
                    <a:sym typeface="Open Sans"/>
                  </a:rPr>
                  <a:t> Agar </a:t>
                </a:r>
                <a:r>
                  <a:rPr lang="en-US" dirty="0" err="1">
                    <a:solidFill>
                      <a:srgbClr val="FFFFFF"/>
                    </a:solidFill>
                    <a:latin typeface="Open Sans"/>
                    <a:ea typeface="Open Sans"/>
                    <a:cs typeface="Open Sans"/>
                    <a:sym typeface="Open Sans"/>
                  </a:rPr>
                  <a:t>istal</a:t>
                </a:r>
                <a:r>
                  <a:rPr lang="en-US" dirty="0">
                    <a:solidFill>
                      <a:srgbClr val="FFFFFF"/>
                    </a:solidFill>
                    <a:latin typeface="Open Sans"/>
                    <a:ea typeface="Open Sans"/>
                    <a:cs typeface="Open Sans"/>
                    <a:sym typeface="Open Sans"/>
                  </a:rPr>
                  <a:t> </a:t>
                </a:r>
                <a14:m>
                  <m:oMath xmlns:m="http://schemas.openxmlformats.org/officeDocument/2006/math">
                    <m:r>
                      <a:rPr lang="el-GR" i="1" dirty="0" smtClean="0">
                        <a:solidFill>
                          <a:srgbClr val="FFFFFF"/>
                        </a:solidFill>
                        <a:latin typeface="Cambria Math" panose="02040503050406030204" pitchFamily="18" charset="0"/>
                        <a:ea typeface="Open Sans"/>
                        <a:cs typeface="Open Sans"/>
                        <a:sym typeface="Open Sans"/>
                      </a:rPr>
                      <m:t>𝜀</m:t>
                    </m:r>
                    <m:r>
                      <a:rPr lang="el-GR" i="1" dirty="0" smtClean="0">
                        <a:solidFill>
                          <a:srgbClr val="FFFFFF"/>
                        </a:solidFill>
                        <a:latin typeface="Cambria Math" panose="02040503050406030204" pitchFamily="18" charset="0"/>
                        <a:ea typeface="Open Sans"/>
                        <a:cs typeface="Open Sans"/>
                        <a:sym typeface="Open Sans"/>
                      </a:rPr>
                      <m:t>&gt;0</m:t>
                    </m:r>
                  </m:oMath>
                </a14:m>
                <a:r>
                  <a:rPr lang="el-GR"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hatto</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istalgancha</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kichik</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uchun</a:t>
                </a:r>
                <a:r>
                  <a:rPr lang="en-US" dirty="0">
                    <a:solidFill>
                      <a:srgbClr val="FFFFFF"/>
                    </a:solidFill>
                    <a:latin typeface="Open Sans"/>
                    <a:ea typeface="Open Sans"/>
                    <a:cs typeface="Open Sans"/>
                    <a:sym typeface="Open Sans"/>
                  </a:rPr>
                  <a:t> </a:t>
                </a:r>
              </a:p>
              <a:p>
                <a:pPr>
                  <a:lnSpc>
                    <a:spcPct val="150000"/>
                  </a:lnSpc>
                </a:pPr>
                <a14:m>
                  <m:oMathPara xmlns:m="http://schemas.openxmlformats.org/officeDocument/2006/math">
                    <m:oMathParaPr>
                      <m:jc m:val="centerGroup"/>
                    </m:oMathParaPr>
                    <m:oMath xmlns:m="http://schemas.openxmlformats.org/officeDocument/2006/math">
                      <m:limLow>
                        <m:limLowPr>
                          <m:ctrlPr>
                            <a:rPr lang="ru-RU" i="1" smtClean="0">
                              <a:solidFill>
                                <a:schemeClr val="tx1"/>
                              </a:solidFill>
                              <a:latin typeface="Cambria Math" panose="02040503050406030204" pitchFamily="18" charset="0"/>
                            </a:rPr>
                          </m:ctrlPr>
                        </m:limLowPr>
                        <m:e>
                          <m:r>
                            <a:rPr lang="ru-RU" b="0" i="1">
                              <a:solidFill>
                                <a:schemeClr val="tx1"/>
                              </a:solidFill>
                              <a:latin typeface="Cambria Math" panose="02040503050406030204" pitchFamily="18" charset="0"/>
                            </a:rPr>
                            <m:t>𝑙𝑖𝑚</m:t>
                          </m:r>
                        </m:e>
                        <m:lim>
                          <m:r>
                            <a:rPr lang="ru-RU" b="0" i="1">
                              <a:solidFill>
                                <a:schemeClr val="tx1"/>
                              </a:solidFill>
                              <a:latin typeface="Cambria Math" panose="02040503050406030204" pitchFamily="18" charset="0"/>
                            </a:rPr>
                            <m:t>𝑛</m:t>
                          </m:r>
                          <m:r>
                            <a:rPr lang="ru-RU" b="0" i="1">
                              <a:solidFill>
                                <a:schemeClr val="tx1"/>
                              </a:solidFill>
                              <a:latin typeface="Cambria Math" panose="02040503050406030204" pitchFamily="18" charset="0"/>
                            </a:rPr>
                            <m:t>→∞</m:t>
                          </m:r>
                        </m:lim>
                      </m:limLow>
                      <m:r>
                        <a:rPr lang="ru-RU" b="0" i="1">
                          <a:solidFill>
                            <a:schemeClr val="tx1"/>
                          </a:solidFill>
                          <a:latin typeface="Cambria Math" panose="02040503050406030204" pitchFamily="18" charset="0"/>
                        </a:rPr>
                        <m:t>𝑃</m:t>
                      </m:r>
                      <m:d>
                        <m:dPr>
                          <m:ctrlPr>
                            <a:rPr lang="ru-RU" i="1">
                              <a:solidFill>
                                <a:schemeClr val="tx1"/>
                              </a:solidFill>
                              <a:latin typeface="Cambria Math" panose="02040503050406030204" pitchFamily="18" charset="0"/>
                            </a:rPr>
                          </m:ctrlPr>
                        </m:dPr>
                        <m:e>
                          <m:d>
                            <m:dPr>
                              <m:begChr m:val="|"/>
                              <m:endChr m:val="|"/>
                              <m:ctrlPr>
                                <a:rPr lang="ru-RU" i="1">
                                  <a:solidFill>
                                    <a:schemeClr val="tx1"/>
                                  </a:solidFill>
                                  <a:latin typeface="Cambria Math" panose="02040503050406030204" pitchFamily="18" charset="0"/>
                                </a:rPr>
                              </m:ctrlPr>
                            </m:dPr>
                            <m:e>
                              <m:sSub>
                                <m:sSubPr>
                                  <m:ctrlPr>
                                    <a:rPr lang="ru-RU" i="1">
                                      <a:solidFill>
                                        <a:schemeClr val="tx1"/>
                                      </a:solidFill>
                                      <a:latin typeface="Cambria Math" panose="02040503050406030204" pitchFamily="18" charset="0"/>
                                    </a:rPr>
                                  </m:ctrlPr>
                                </m:sSubPr>
                                <m:e>
                                  <m:r>
                                    <a:rPr lang="ru-RU" b="0" i="1">
                                      <a:solidFill>
                                        <a:schemeClr val="tx1"/>
                                      </a:solidFill>
                                      <a:latin typeface="Cambria Math" panose="02040503050406030204" pitchFamily="18" charset="0"/>
                                    </a:rPr>
                                    <m:t>𝑋</m:t>
                                  </m:r>
                                </m:e>
                                <m:sub>
                                  <m:r>
                                    <a:rPr lang="ru-RU" b="0" i="1">
                                      <a:solidFill>
                                        <a:schemeClr val="tx1"/>
                                      </a:solidFill>
                                      <a:latin typeface="Cambria Math" panose="02040503050406030204" pitchFamily="18" charset="0"/>
                                    </a:rPr>
                                    <m:t>𝑛</m:t>
                                  </m:r>
                                </m:sub>
                              </m:sSub>
                              <m:r>
                                <a:rPr lang="ru-RU" b="0" i="1">
                                  <a:solidFill>
                                    <a:schemeClr val="tx1"/>
                                  </a:solidFill>
                                  <a:latin typeface="Cambria Math" panose="02040503050406030204" pitchFamily="18" charset="0"/>
                                </a:rPr>
                                <m:t>−</m:t>
                              </m:r>
                              <m:r>
                                <a:rPr lang="ru-RU" b="0" i="1">
                                  <a:solidFill>
                                    <a:schemeClr val="tx1"/>
                                  </a:solidFill>
                                  <a:latin typeface="Cambria Math" panose="02040503050406030204" pitchFamily="18" charset="0"/>
                                </a:rPr>
                                <m:t>𝑎</m:t>
                              </m:r>
                            </m:e>
                          </m:d>
                          <m:r>
                            <a:rPr lang="ru-RU" b="0" i="1">
                              <a:solidFill>
                                <a:schemeClr val="tx1"/>
                              </a:solidFill>
                              <a:latin typeface="Cambria Math" panose="02040503050406030204" pitchFamily="18" charset="0"/>
                            </a:rPr>
                            <m:t>&lt;</m:t>
                          </m:r>
                          <m:r>
                            <a:rPr lang="ru-RU" b="0" i="1">
                              <a:solidFill>
                                <a:schemeClr val="tx1"/>
                              </a:solidFill>
                              <a:latin typeface="Cambria Math" panose="02040503050406030204" pitchFamily="18" charset="0"/>
                            </a:rPr>
                            <m:t>𝜀</m:t>
                          </m:r>
                        </m:e>
                      </m:d>
                      <m:r>
                        <a:rPr lang="ru-RU" b="0" i="1">
                          <a:solidFill>
                            <a:schemeClr val="tx1"/>
                          </a:solidFill>
                          <a:latin typeface="Cambria Math" panose="02040503050406030204" pitchFamily="18" charset="0"/>
                        </a:rPr>
                        <m:t>=1</m:t>
                      </m:r>
                    </m:oMath>
                  </m:oMathPara>
                </a14:m>
                <a:endParaRPr lang="ru-RU" dirty="0">
                  <a:solidFill>
                    <a:schemeClr val="tx1"/>
                  </a:solidFill>
                </a:endParaRPr>
              </a:p>
              <a:p>
                <a:pPr lvl="0" indent="457200">
                  <a:lnSpc>
                    <a:spcPct val="150000"/>
                  </a:lnSpc>
                </a:pPr>
                <a:r>
                  <a:rPr lang="en-US" dirty="0" err="1">
                    <a:solidFill>
                      <a:srgbClr val="FFFFFF"/>
                    </a:solidFill>
                    <a:latin typeface="Open Sans"/>
                    <a:ea typeface="Open Sans"/>
                    <a:cs typeface="Open Sans"/>
                    <a:sym typeface="Open Sans"/>
                  </a:rPr>
                  <a:t>tenglik</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o‘rinli</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bo‘lsa</a:t>
                </a:r>
                <a:r>
                  <a:rPr lang="en-US" dirty="0">
                    <a:solidFill>
                      <a:srgbClr val="FFFFFF"/>
                    </a:solidFill>
                    <a:latin typeface="Open Sans"/>
                    <a:ea typeface="Open Sans"/>
                    <a:cs typeface="Open Sans"/>
                    <a:sym typeface="Open Sans"/>
                  </a:rPr>
                  <a:t>, </a:t>
                </a:r>
                <a14:m>
                  <m:oMath xmlns:m="http://schemas.openxmlformats.org/officeDocument/2006/math">
                    <m:sSub>
                      <m:sSubPr>
                        <m:ctrlPr>
                          <a:rPr lang="ru-RU" i="1" smtClean="0">
                            <a:solidFill>
                              <a:schemeClr val="tx1"/>
                            </a:solidFill>
                            <a:latin typeface="Cambria Math" panose="02040503050406030204" pitchFamily="18" charset="0"/>
                          </a:rPr>
                        </m:ctrlPr>
                      </m:sSubPr>
                      <m:e>
                        <m:r>
                          <a:rPr lang="ru-RU" i="1">
                            <a:solidFill>
                              <a:schemeClr val="tx1"/>
                            </a:solidFill>
                            <a:latin typeface="Cambria Math" panose="02040503050406030204" pitchFamily="18" charset="0"/>
                          </a:rPr>
                          <m:t>𝑋</m:t>
                        </m:r>
                      </m:e>
                      <m:sub>
                        <m:r>
                          <a:rPr lang="ru-RU" i="1">
                            <a:solidFill>
                              <a:schemeClr val="tx1"/>
                            </a:solidFill>
                            <a:latin typeface="Cambria Math" panose="02040503050406030204" pitchFamily="18" charset="0"/>
                          </a:rPr>
                          <m:t>1</m:t>
                        </m:r>
                      </m:sub>
                    </m:sSub>
                    <m:r>
                      <a:rPr lang="ru-RU" i="1">
                        <a:solidFill>
                          <a:schemeClr val="tx1"/>
                        </a:solidFill>
                        <a:latin typeface="Cambria Math" panose="02040503050406030204" pitchFamily="18" charset="0"/>
                      </a:rPr>
                      <m:t>,</m:t>
                    </m:r>
                    <m:sSub>
                      <m:sSubPr>
                        <m:ctrlPr>
                          <a:rPr lang="ru-RU" i="1">
                            <a:solidFill>
                              <a:schemeClr val="tx1"/>
                            </a:solidFill>
                            <a:latin typeface="Cambria Math" panose="02040503050406030204" pitchFamily="18" charset="0"/>
                          </a:rPr>
                        </m:ctrlPr>
                      </m:sSubPr>
                      <m:e>
                        <m:r>
                          <a:rPr lang="ru-RU" i="1">
                            <a:solidFill>
                              <a:schemeClr val="tx1"/>
                            </a:solidFill>
                            <a:latin typeface="Cambria Math" panose="02040503050406030204" pitchFamily="18" charset="0"/>
                          </a:rPr>
                          <m:t>𝑋</m:t>
                        </m:r>
                      </m:e>
                      <m:sub>
                        <m:r>
                          <a:rPr lang="ru-RU" i="1">
                            <a:solidFill>
                              <a:schemeClr val="tx1"/>
                            </a:solidFill>
                            <a:latin typeface="Cambria Math" panose="02040503050406030204" pitchFamily="18" charset="0"/>
                          </a:rPr>
                          <m:t>2</m:t>
                        </m:r>
                      </m:sub>
                    </m:sSub>
                    <m:r>
                      <a:rPr lang="ru-RU" i="1">
                        <a:solidFill>
                          <a:schemeClr val="tx1"/>
                        </a:solidFill>
                        <a:latin typeface="Cambria Math" panose="02040503050406030204" pitchFamily="18" charset="0"/>
                      </a:rPr>
                      <m:t>,....,</m:t>
                    </m:r>
                    <m:sSub>
                      <m:sSubPr>
                        <m:ctrlPr>
                          <a:rPr lang="ru-RU" i="1">
                            <a:solidFill>
                              <a:schemeClr val="tx1"/>
                            </a:solidFill>
                            <a:latin typeface="Cambria Math" panose="02040503050406030204" pitchFamily="18" charset="0"/>
                          </a:rPr>
                        </m:ctrlPr>
                      </m:sSubPr>
                      <m:e>
                        <m:r>
                          <a:rPr lang="ru-RU" i="1">
                            <a:solidFill>
                              <a:schemeClr val="tx1"/>
                            </a:solidFill>
                            <a:latin typeface="Cambria Math" panose="02040503050406030204" pitchFamily="18" charset="0"/>
                          </a:rPr>
                          <m:t>𝑋</m:t>
                        </m:r>
                      </m:e>
                      <m:sub>
                        <m:r>
                          <a:rPr lang="ru-RU" i="1">
                            <a:solidFill>
                              <a:schemeClr val="tx1"/>
                            </a:solidFill>
                            <a:latin typeface="Cambria Math" panose="02040503050406030204" pitchFamily="18" charset="0"/>
                          </a:rPr>
                          <m:t>𝑛</m:t>
                        </m:r>
                      </m:sub>
                    </m:sSub>
                    <m:r>
                      <a:rPr lang="ru-RU"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 </m:t>
                    </m:r>
                  </m:oMath>
                </a14:m>
                <a:r>
                  <a:rPr lang="en-US" dirty="0">
                    <a:solidFill>
                      <a:srgbClr val="FFFFFF"/>
                    </a:solidFill>
                    <a:latin typeface="Open Sans"/>
                    <a:ea typeface="Open Sans"/>
                    <a:cs typeface="Open Sans"/>
                    <a:sym typeface="Open Sans"/>
                  </a:rPr>
                  <a:t> tasodifiy </a:t>
                </a:r>
                <a:r>
                  <a:rPr lang="en-US" dirty="0" err="1">
                    <a:solidFill>
                      <a:srgbClr val="FFFFFF"/>
                    </a:solidFill>
                    <a:latin typeface="Open Sans"/>
                    <a:ea typeface="Open Sans"/>
                    <a:cs typeface="Open Sans"/>
                    <a:sym typeface="Open Sans"/>
                  </a:rPr>
                  <a:t>miqdorlar</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ketma</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ketligi</a:t>
                </a:r>
                <a:r>
                  <a:rPr lang="en-US" dirty="0">
                    <a:solidFill>
                      <a:srgbClr val="FFFFFF"/>
                    </a:solidFill>
                    <a:latin typeface="Open Sans"/>
                    <a:ea typeface="Open Sans"/>
                    <a:cs typeface="Open Sans"/>
                    <a:sym typeface="Open Sans"/>
                  </a:rPr>
                  <a:t> a </a:t>
                </a:r>
                <a:r>
                  <a:rPr lang="en-US" dirty="0" err="1">
                    <a:solidFill>
                      <a:srgbClr val="FFFFFF"/>
                    </a:solidFill>
                    <a:latin typeface="Open Sans"/>
                    <a:ea typeface="Open Sans"/>
                    <a:cs typeface="Open Sans"/>
                    <a:sym typeface="Open Sans"/>
                  </a:rPr>
                  <a:t>o‘zgarmas</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miqdorga</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ehtimollik</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bo‘yicha</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yaqinlashadi</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deyiladi</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ya’ni</a:t>
                </a:r>
                <a:r>
                  <a:rPr lang="en-US" dirty="0">
                    <a:solidFill>
                      <a:srgbClr val="FFFFFF"/>
                    </a:solidFill>
                    <a:latin typeface="Open Sans"/>
                    <a:ea typeface="Open Sans"/>
                    <a:cs typeface="Open Sans"/>
                    <a:sym typeface="Open Sans"/>
                  </a:rPr>
                  <a:t> </a:t>
                </a:r>
                <a14:m>
                  <m:oMath xmlns:m="http://schemas.openxmlformats.org/officeDocument/2006/math">
                    <m:r>
                      <a:rPr lang="el-GR" i="1" dirty="0" smtClean="0">
                        <a:solidFill>
                          <a:srgbClr val="FFFFFF"/>
                        </a:solidFill>
                        <a:latin typeface="Cambria Math" panose="02040503050406030204" pitchFamily="18" charset="0"/>
                        <a:ea typeface="Open Sans"/>
                        <a:cs typeface="Open Sans"/>
                        <a:sym typeface="Open Sans"/>
                      </a:rPr>
                      <m:t>𝛿</m:t>
                    </m:r>
                    <m:r>
                      <a:rPr lang="el-GR" i="1" dirty="0" smtClean="0">
                        <a:solidFill>
                          <a:srgbClr val="FFFFFF"/>
                        </a:solidFill>
                        <a:latin typeface="Cambria Math" panose="02040503050406030204" pitchFamily="18" charset="0"/>
                        <a:ea typeface="Open Sans"/>
                        <a:cs typeface="Open Sans"/>
                        <a:sym typeface="Open Sans"/>
                      </a:rPr>
                      <m:t>&gt;0</m:t>
                    </m:r>
                  </m:oMath>
                </a14:m>
                <a:r>
                  <a:rPr lang="el-GR"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sonni</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qanchalik</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kichik</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qilib</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olinsin</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shunday</a:t>
                </a:r>
                <a:r>
                  <a:rPr lang="en-US" dirty="0">
                    <a:solidFill>
                      <a:srgbClr val="FFFFFF"/>
                    </a:solidFill>
                    <a:latin typeface="Open Sans"/>
                    <a:ea typeface="Open Sans"/>
                    <a:cs typeface="Open Sans"/>
                    <a:sym typeface="Open Sans"/>
                  </a:rPr>
                  <a:t> </a:t>
                </a:r>
                <a14:m>
                  <m:oMath xmlns:m="http://schemas.openxmlformats.org/officeDocument/2006/math">
                    <m:r>
                      <a:rPr lang="en-US" i="1" dirty="0" smtClean="0">
                        <a:solidFill>
                          <a:srgbClr val="FFFFFF"/>
                        </a:solidFill>
                        <a:latin typeface="Cambria Math" panose="02040503050406030204" pitchFamily="18" charset="0"/>
                        <a:ea typeface="Open Sans"/>
                        <a:cs typeface="Open Sans"/>
                        <a:sym typeface="Open Sans"/>
                      </a:rPr>
                      <m:t>𝑁</m:t>
                    </m:r>
                    <m:r>
                      <a:rPr lang="en-US" i="1" dirty="0" smtClean="0">
                        <a:solidFill>
                          <a:srgbClr val="FFFFFF"/>
                        </a:solidFill>
                        <a:latin typeface="Cambria Math" panose="02040503050406030204" pitchFamily="18" charset="0"/>
                        <a:ea typeface="Open Sans"/>
                        <a:cs typeface="Open Sans"/>
                        <a:sym typeface="Open Sans"/>
                      </a:rPr>
                      <m:t>(</m:t>
                    </m:r>
                    <m:r>
                      <a:rPr lang="el-GR" i="1" dirty="0" smtClean="0">
                        <a:solidFill>
                          <a:srgbClr val="FFFFFF"/>
                        </a:solidFill>
                        <a:latin typeface="Cambria Math" panose="02040503050406030204" pitchFamily="18" charset="0"/>
                        <a:ea typeface="Open Sans"/>
                        <a:cs typeface="Open Sans"/>
                        <a:sym typeface="Open Sans"/>
                      </a:rPr>
                      <m:t>𝜀</m:t>
                    </m:r>
                    <m:r>
                      <a:rPr lang="el-GR" i="1" dirty="0" smtClean="0">
                        <a:solidFill>
                          <a:srgbClr val="FFFFFF"/>
                        </a:solidFill>
                        <a:latin typeface="Cambria Math" panose="02040503050406030204" pitchFamily="18" charset="0"/>
                        <a:ea typeface="Open Sans"/>
                        <a:cs typeface="Open Sans"/>
                        <a:sym typeface="Open Sans"/>
                      </a:rPr>
                      <m:t>,</m:t>
                    </m:r>
                    <m:r>
                      <a:rPr lang="el-GR" i="1" dirty="0" smtClean="0">
                        <a:solidFill>
                          <a:srgbClr val="FFFFFF"/>
                        </a:solidFill>
                        <a:latin typeface="Cambria Math" panose="02040503050406030204" pitchFamily="18" charset="0"/>
                        <a:ea typeface="Open Sans"/>
                        <a:cs typeface="Open Sans"/>
                        <a:sym typeface="Open Sans"/>
                      </a:rPr>
                      <m:t>𝛿</m:t>
                    </m:r>
                    <m:r>
                      <a:rPr lang="el-GR" i="1" dirty="0" smtClean="0">
                        <a:solidFill>
                          <a:srgbClr val="FFFFFF"/>
                        </a:solidFill>
                        <a:latin typeface="Cambria Math" panose="02040503050406030204" pitchFamily="18" charset="0"/>
                        <a:ea typeface="Open Sans"/>
                        <a:cs typeface="Open Sans"/>
                        <a:sym typeface="Open Sans"/>
                      </a:rPr>
                      <m:t>)</m:t>
                    </m:r>
                  </m:oMath>
                </a14:m>
                <a:r>
                  <a:rPr lang="el-GR" dirty="0">
                    <a:solidFill>
                      <a:srgbClr val="FFFFFF"/>
                    </a:solidFill>
                    <a:latin typeface="Open Sans"/>
                    <a:ea typeface="Open Sans"/>
                    <a:cs typeface="Open Sans"/>
                    <a:sym typeface="Open Sans"/>
                  </a:rPr>
                  <a:t> </a:t>
                </a:r>
                <a:r>
                  <a:rPr lang="en-US" dirty="0">
                    <a:solidFill>
                      <a:srgbClr val="FFFFFF"/>
                    </a:solidFill>
                    <a:latin typeface="Open Sans"/>
                    <a:ea typeface="Open Sans"/>
                    <a:cs typeface="Open Sans"/>
                    <a:sym typeface="Open Sans"/>
                  </a:rPr>
                  <a:t>son </a:t>
                </a:r>
                <a:r>
                  <a:rPr lang="en-US" dirty="0" err="1">
                    <a:solidFill>
                      <a:srgbClr val="FFFFFF"/>
                    </a:solidFill>
                    <a:latin typeface="Open Sans"/>
                    <a:ea typeface="Open Sans"/>
                    <a:cs typeface="Open Sans"/>
                    <a:sym typeface="Open Sans"/>
                  </a:rPr>
                  <a:t>topiladiki</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kema</a:t>
                </a:r>
                <a:r>
                  <a:rPr lang="en-US" dirty="0">
                    <a:solidFill>
                      <a:srgbClr val="FFFFFF"/>
                    </a:solidFill>
                    <a:latin typeface="Open Sans"/>
                    <a:ea typeface="Open Sans"/>
                    <a:cs typeface="Open Sans"/>
                    <a:sym typeface="Open Sans"/>
                  </a:rPr>
                  <a:t> – </a:t>
                </a:r>
                <a:r>
                  <a:rPr lang="en-US" dirty="0" err="1">
                    <a:solidFill>
                      <a:srgbClr val="FFFFFF"/>
                    </a:solidFill>
                    <a:latin typeface="Open Sans"/>
                    <a:ea typeface="Open Sans"/>
                    <a:cs typeface="Open Sans"/>
                    <a:sym typeface="Open Sans"/>
                  </a:rPr>
                  <a:t>ketligining</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barcha</a:t>
                </a:r>
                <a:r>
                  <a:rPr lang="en-US" dirty="0">
                    <a:solidFill>
                      <a:srgbClr val="FFFFFF"/>
                    </a:solidFill>
                    <a:latin typeface="Open Sans"/>
                    <a:ea typeface="Open Sans"/>
                    <a:cs typeface="Open Sans"/>
                    <a:sym typeface="Open Sans"/>
                  </a:rPr>
                  <a:t> </a:t>
                </a:r>
                <a14:m>
                  <m:oMath xmlns:m="http://schemas.openxmlformats.org/officeDocument/2006/math">
                    <m:r>
                      <a:rPr lang="en-US" i="1" dirty="0" smtClean="0">
                        <a:solidFill>
                          <a:srgbClr val="FFFFFF"/>
                        </a:solidFill>
                        <a:latin typeface="Cambria Math" panose="02040503050406030204" pitchFamily="18" charset="0"/>
                        <a:ea typeface="Open Sans"/>
                        <a:cs typeface="Open Sans"/>
                        <a:sym typeface="Open Sans"/>
                      </a:rPr>
                      <m:t>𝑛</m:t>
                    </m:r>
                    <m:r>
                      <a:rPr lang="en-US" i="1" dirty="0" smtClean="0">
                        <a:solidFill>
                          <a:srgbClr val="FFFFFF"/>
                        </a:solidFill>
                        <a:latin typeface="Cambria Math" panose="02040503050406030204" pitchFamily="18" charset="0"/>
                        <a:ea typeface="Open Sans"/>
                        <a:cs typeface="Open Sans"/>
                        <a:sym typeface="Open Sans"/>
                      </a:rPr>
                      <m:t>&gt;</m:t>
                    </m:r>
                    <m:r>
                      <a:rPr lang="en-US" i="1" dirty="0" smtClean="0">
                        <a:solidFill>
                          <a:srgbClr val="FFFFFF"/>
                        </a:solidFill>
                        <a:latin typeface="Cambria Math" panose="02040503050406030204" pitchFamily="18" charset="0"/>
                        <a:ea typeface="Open Sans"/>
                        <a:cs typeface="Open Sans"/>
                        <a:sym typeface="Open Sans"/>
                      </a:rPr>
                      <m:t>𝑁</m:t>
                    </m:r>
                  </m:oMath>
                </a14:m>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nomerli</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hadlari</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uchun</a:t>
                </a:r>
                <a:endParaRPr lang="en-US" dirty="0">
                  <a:solidFill>
                    <a:srgbClr val="FFFFFF"/>
                  </a:solidFill>
                  <a:latin typeface="Open Sans"/>
                  <a:ea typeface="Open Sans"/>
                  <a:cs typeface="Open Sans"/>
                  <a:sym typeface="Open Sans"/>
                </a:endParaRPr>
              </a:p>
              <a:p>
                <a:pPr>
                  <a:lnSpc>
                    <a:spcPct val="150000"/>
                  </a:lnSpc>
                </a:pPr>
                <a14:m>
                  <m:oMathPara xmlns:m="http://schemas.openxmlformats.org/officeDocument/2006/math">
                    <m:oMathParaPr>
                      <m:jc m:val="centerGroup"/>
                    </m:oMathParaPr>
                    <m:oMath xmlns:m="http://schemas.openxmlformats.org/officeDocument/2006/math">
                      <m:r>
                        <a:rPr lang="ru-RU" i="1" smtClean="0">
                          <a:solidFill>
                            <a:schemeClr val="tx1"/>
                          </a:solidFill>
                          <a:latin typeface="Cambria Math" panose="02040503050406030204" pitchFamily="18" charset="0"/>
                        </a:rPr>
                        <m:t>𝑃</m:t>
                      </m:r>
                      <m:d>
                        <m:dPr>
                          <m:ctrlPr>
                            <a:rPr lang="ru-RU" i="1">
                              <a:solidFill>
                                <a:schemeClr val="tx1"/>
                              </a:solidFill>
                              <a:latin typeface="Cambria Math" panose="02040503050406030204" pitchFamily="18" charset="0"/>
                            </a:rPr>
                          </m:ctrlPr>
                        </m:dPr>
                        <m:e>
                          <m:d>
                            <m:dPr>
                              <m:begChr m:val="|"/>
                              <m:endChr m:val="|"/>
                              <m:ctrlPr>
                                <a:rPr lang="ru-RU" i="1">
                                  <a:solidFill>
                                    <a:schemeClr val="tx1"/>
                                  </a:solidFill>
                                  <a:latin typeface="Cambria Math" panose="02040503050406030204" pitchFamily="18" charset="0"/>
                                </a:rPr>
                              </m:ctrlPr>
                            </m:dPr>
                            <m:e>
                              <m:sSub>
                                <m:sSubPr>
                                  <m:ctrlPr>
                                    <a:rPr lang="ru-RU" i="1">
                                      <a:solidFill>
                                        <a:schemeClr val="tx1"/>
                                      </a:solidFill>
                                      <a:latin typeface="Cambria Math" panose="02040503050406030204" pitchFamily="18" charset="0"/>
                                    </a:rPr>
                                  </m:ctrlPr>
                                </m:sSubPr>
                                <m:e>
                                  <m:r>
                                    <a:rPr lang="ru-RU" i="1">
                                      <a:solidFill>
                                        <a:schemeClr val="tx1"/>
                                      </a:solidFill>
                                      <a:latin typeface="Cambria Math" panose="02040503050406030204" pitchFamily="18" charset="0"/>
                                    </a:rPr>
                                    <m:t>𝑋</m:t>
                                  </m:r>
                                </m:e>
                                <m:sub>
                                  <m:r>
                                    <a:rPr lang="ru-RU" i="1">
                                      <a:solidFill>
                                        <a:schemeClr val="tx1"/>
                                      </a:solidFill>
                                      <a:latin typeface="Cambria Math" panose="02040503050406030204" pitchFamily="18" charset="0"/>
                                    </a:rPr>
                                    <m:t>𝑛</m:t>
                                  </m:r>
                                </m:sub>
                              </m:sSub>
                              <m:r>
                                <a:rPr lang="ru-RU" i="1">
                                  <a:solidFill>
                                    <a:schemeClr val="tx1"/>
                                  </a:solidFill>
                                  <a:latin typeface="Cambria Math" panose="02040503050406030204" pitchFamily="18" charset="0"/>
                                </a:rPr>
                                <m:t>−</m:t>
                              </m:r>
                              <m:r>
                                <a:rPr lang="ru-RU" i="1">
                                  <a:solidFill>
                                    <a:schemeClr val="tx1"/>
                                  </a:solidFill>
                                  <a:latin typeface="Cambria Math" panose="02040503050406030204" pitchFamily="18" charset="0"/>
                                </a:rPr>
                                <m:t>𝑎</m:t>
                              </m:r>
                            </m:e>
                          </m:d>
                          <m:r>
                            <a:rPr lang="ru-RU" i="1">
                              <a:solidFill>
                                <a:schemeClr val="tx1"/>
                              </a:solidFill>
                              <a:latin typeface="Cambria Math" panose="02040503050406030204" pitchFamily="18" charset="0"/>
                            </a:rPr>
                            <m:t>&lt;</m:t>
                          </m:r>
                          <m:r>
                            <a:rPr lang="ru-RU" i="1">
                              <a:solidFill>
                                <a:schemeClr val="tx1"/>
                              </a:solidFill>
                              <a:latin typeface="Cambria Math" panose="02040503050406030204" pitchFamily="18" charset="0"/>
                            </a:rPr>
                            <m:t>𝜀</m:t>
                          </m:r>
                        </m:e>
                      </m:d>
                      <m:r>
                        <a:rPr lang="ru-RU" i="1">
                          <a:solidFill>
                            <a:schemeClr val="tx1"/>
                          </a:solidFill>
                          <a:latin typeface="Cambria Math" panose="02040503050406030204" pitchFamily="18" charset="0"/>
                        </a:rPr>
                        <m:t>&gt;1−</m:t>
                      </m:r>
                      <m:r>
                        <a:rPr lang="ru-RU" i="1">
                          <a:solidFill>
                            <a:schemeClr val="tx1"/>
                          </a:solidFill>
                          <a:latin typeface="Cambria Math" panose="02040503050406030204" pitchFamily="18" charset="0"/>
                        </a:rPr>
                        <m:t>𝛿</m:t>
                      </m:r>
                    </m:oMath>
                  </m:oMathPara>
                </a14:m>
                <a:endParaRPr lang="ru-RU" dirty="0">
                  <a:solidFill>
                    <a:schemeClr val="tx1"/>
                  </a:solidFill>
                </a:endParaRPr>
              </a:p>
              <a:p>
                <a:pPr marL="0" lvl="0" indent="457200" algn="l" rtl="0">
                  <a:lnSpc>
                    <a:spcPct val="150000"/>
                  </a:lnSpc>
                  <a:spcBef>
                    <a:spcPts val="0"/>
                  </a:spcBef>
                  <a:spcAft>
                    <a:spcPts val="0"/>
                  </a:spcAft>
                  <a:buNone/>
                </a:pPr>
                <a:r>
                  <a:rPr lang="en-US" dirty="0" err="1">
                    <a:solidFill>
                      <a:srgbClr val="FFFFFF"/>
                    </a:solidFill>
                    <a:latin typeface="Open Sans"/>
                    <a:ea typeface="Open Sans"/>
                    <a:cs typeface="Open Sans"/>
                    <a:sym typeface="Open Sans"/>
                  </a:rPr>
                  <a:t>tengsizlik</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bajariladi</a:t>
                </a:r>
                <a:r>
                  <a:rPr lang="en-US" dirty="0">
                    <a:solidFill>
                      <a:srgbClr val="FFFFFF"/>
                    </a:solidFill>
                    <a:latin typeface="Open Sans"/>
                    <a:ea typeface="Open Sans"/>
                    <a:cs typeface="Open Sans"/>
                    <a:sym typeface="Open Sans"/>
                  </a:rPr>
                  <a:t>.</a:t>
                </a:r>
              </a:p>
            </p:txBody>
          </p:sp>
        </mc:Choice>
        <mc:Fallback xmlns="">
          <p:sp>
            <p:nvSpPr>
              <p:cNvPr id="260" name="Google Shape;260;p25"/>
              <p:cNvSpPr txBox="1">
                <a:spLocks noRot="1" noChangeAspect="1" noMove="1" noResize="1" noEditPoints="1" noAdjustHandles="1" noChangeArrowheads="1" noChangeShapeType="1" noTextEdit="1"/>
              </p:cNvSpPr>
              <p:nvPr/>
            </p:nvSpPr>
            <p:spPr>
              <a:xfrm>
                <a:off x="1180387" y="1863901"/>
                <a:ext cx="6783226" cy="2988000"/>
              </a:xfrm>
              <a:prstGeom prst="rect">
                <a:avLst/>
              </a:prstGeom>
              <a:blipFill>
                <a:blip r:embed="rId3"/>
                <a:stretch>
                  <a:fillRect l="-270" b="-5306"/>
                </a:stretch>
              </a:blipFill>
              <a:ln>
                <a:noFill/>
              </a:ln>
            </p:spPr>
            <p:txBody>
              <a:bodyPr/>
              <a:lstStyle/>
              <a:p>
                <a:r>
                  <a:rPr lang="ru-RU">
                    <a:noFill/>
                  </a:rPr>
                  <a:t> </a:t>
                </a:r>
              </a:p>
            </p:txBody>
          </p:sp>
        </mc:Fallback>
      </mc:AlternateContent>
    </p:spTree>
    <p:extLst>
      <p:ext uri="{BB962C8B-B14F-4D97-AF65-F5344CB8AC3E}">
        <p14:creationId xmlns:p14="http://schemas.microsoft.com/office/powerpoint/2010/main" val="42922434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76" name="Google Shape;276;p27"/>
              <p:cNvSpPr txBox="1"/>
              <p:nvPr/>
            </p:nvSpPr>
            <p:spPr>
              <a:xfrm>
                <a:off x="726374" y="1414650"/>
                <a:ext cx="7985625" cy="314295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US" b="1" dirty="0">
                    <a:solidFill>
                      <a:srgbClr val="FFFFFF"/>
                    </a:solidFill>
                    <a:latin typeface="Open Sans"/>
                    <a:ea typeface="Open Sans"/>
                    <a:cs typeface="Open Sans"/>
                    <a:sym typeface="Open Sans"/>
                  </a:rPr>
                  <a:t>1.1-teorema(</a:t>
                </a:r>
                <a:r>
                  <a:rPr lang="en-US" b="1" noProof="1">
                    <a:solidFill>
                      <a:srgbClr val="FFFFFF"/>
                    </a:solidFill>
                    <a:latin typeface="Open Sans"/>
                    <a:ea typeface="Open Sans"/>
                    <a:cs typeface="Open Sans"/>
                    <a:sym typeface="Open Sans"/>
                  </a:rPr>
                  <a:t>Chebishevni umumlashgan teoremasi</a:t>
                </a:r>
                <a:r>
                  <a:rPr lang="en-US" b="1" dirty="0">
                    <a:solidFill>
                      <a:srgbClr val="FFFFFF"/>
                    </a:solidFill>
                    <a:latin typeface="Open Sans"/>
                    <a:ea typeface="Open Sans"/>
                    <a:cs typeface="Open Sans"/>
                    <a:sym typeface="Open Sans"/>
                  </a:rPr>
                  <a:t>).</a:t>
                </a:r>
                <a:r>
                  <a:rPr lang="en-US" dirty="0">
                    <a:solidFill>
                      <a:srgbClr val="FFFFFF"/>
                    </a:solidFill>
                    <a:latin typeface="Open Sans"/>
                    <a:ea typeface="Open Sans"/>
                    <a:cs typeface="Open Sans"/>
                    <a:sym typeface="Open Sans"/>
                  </a:rPr>
                  <a:t> Agar </a:t>
                </a:r>
                <a14:m>
                  <m:oMath xmlns:m="http://schemas.openxmlformats.org/officeDocument/2006/math">
                    <m:sSub>
                      <m:sSubPr>
                        <m:ctrlPr>
                          <a:rPr lang="ru-RU" sz="1800" i="1" smtClean="0">
                            <a:solidFill>
                              <a:schemeClr val="tx1"/>
                            </a:solidFill>
                            <a:effectLst/>
                            <a:latin typeface="Cambria Math" panose="02040503050406030204" pitchFamily="18" charset="0"/>
                          </a:rPr>
                        </m:ctrlPr>
                      </m:sSubPr>
                      <m:e>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800" i="1">
                            <a:solidFill>
                              <a:schemeClr val="tx1"/>
                            </a:solidFill>
                            <a:effectLst/>
                            <a:latin typeface="Cambria Math" panose="02040503050406030204" pitchFamily="18" charset="0"/>
                          </a:rPr>
                        </m:ctrlPr>
                      </m:sSubPr>
                      <m:e>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800" i="1">
                            <a:solidFill>
                              <a:schemeClr val="tx1"/>
                            </a:solidFill>
                            <a:effectLst/>
                            <a:latin typeface="Cambria Math" panose="02040503050406030204" pitchFamily="18" charset="0"/>
                          </a:rPr>
                        </m:ctrlPr>
                      </m:sSubPr>
                      <m:e>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𝑛</m:t>
                        </m:r>
                      </m:sub>
                    </m:sSub>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ru-RU" sz="1800" i="1"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latin typeface="Open Sans"/>
                    <a:ea typeface="Open Sans"/>
                    <a:cs typeface="Open Sans"/>
                    <a:sym typeface="Open Sans"/>
                  </a:rPr>
                  <a:t> </a:t>
                </a:r>
                <a:r>
                  <a:rPr lang="en-US" noProof="1">
                    <a:solidFill>
                      <a:srgbClr val="FFFFFF"/>
                    </a:solidFill>
                    <a:latin typeface="Open Sans"/>
                    <a:ea typeface="Open Sans"/>
                    <a:cs typeface="Open Sans"/>
                    <a:sym typeface="Open Sans"/>
                  </a:rPr>
                  <a:t>ketma – ketlik har ikkitasi bog‘liqmas bo‘lgan tasodifiy miqdorlardan iborat bo‘lib, ularning  dispersiyalari tekis chegaralangan, ya’ni shunday </a:t>
                </a:r>
                <a14:m>
                  <m:oMath xmlns:m="http://schemas.openxmlformats.org/officeDocument/2006/math">
                    <m:r>
                      <a:rPr lang="en-US" i="1" dirty="0" smtClean="0">
                        <a:solidFill>
                          <a:srgbClr val="FFFFFF"/>
                        </a:solidFill>
                        <a:latin typeface="Cambria Math" panose="02040503050406030204" pitchFamily="18" charset="0"/>
                        <a:ea typeface="Open Sans"/>
                        <a:cs typeface="Open Sans"/>
                        <a:sym typeface="Open Sans"/>
                      </a:rPr>
                      <m:t>𝐶</m:t>
                    </m:r>
                  </m:oMath>
                </a14:m>
                <a:r>
                  <a:rPr lang="en-US" dirty="0">
                    <a:solidFill>
                      <a:srgbClr val="FFFFFF"/>
                    </a:solidFill>
                    <a:latin typeface="Open Sans"/>
                    <a:ea typeface="Open Sans"/>
                    <a:cs typeface="Open Sans"/>
                    <a:sym typeface="Open Sans"/>
                  </a:rPr>
                  <a:t> son </a:t>
                </a:r>
                <a:r>
                  <a:rPr lang="en-US" noProof="1">
                    <a:solidFill>
                      <a:srgbClr val="FFFFFF"/>
                    </a:solidFill>
                    <a:latin typeface="Open Sans"/>
                    <a:ea typeface="Open Sans"/>
                    <a:cs typeface="Open Sans"/>
                    <a:sym typeface="Open Sans"/>
                  </a:rPr>
                  <a:t>mavjudki</a:t>
                </a:r>
                <a:r>
                  <a:rPr lang="en-US" dirty="0">
                    <a:solidFill>
                      <a:srgbClr val="FFFFFF"/>
                    </a:solidFill>
                    <a:latin typeface="Open Sans"/>
                    <a:ea typeface="Open Sans"/>
                    <a:cs typeface="Open Sans"/>
                    <a:sym typeface="Open Sans"/>
                  </a:rPr>
                  <a:t>, </a:t>
                </a:r>
                <a14:m>
                  <m:oMath xmlns:m="http://schemas.openxmlformats.org/officeDocument/2006/math">
                    <m:r>
                      <a:rPr lang="en-US" i="1" dirty="0" smtClean="0">
                        <a:solidFill>
                          <a:srgbClr val="FFFFFF"/>
                        </a:solidFill>
                        <a:latin typeface="Cambria Math" panose="02040503050406030204" pitchFamily="18" charset="0"/>
                        <a:ea typeface="Open Sans"/>
                        <a:cs typeface="Open Sans"/>
                        <a:sym typeface="Open Sans"/>
                      </a:rPr>
                      <m:t>𝐷</m:t>
                    </m:r>
                    <m:d>
                      <m:dPr>
                        <m:ctrlPr>
                          <a:rPr lang="en-US" i="1" dirty="0" smtClean="0">
                            <a:solidFill>
                              <a:srgbClr val="FFFFFF"/>
                            </a:solidFill>
                            <a:latin typeface="Cambria Math" panose="02040503050406030204" pitchFamily="18" charset="0"/>
                            <a:ea typeface="Open Sans"/>
                            <a:cs typeface="Open Sans"/>
                            <a:sym typeface="Open Sans"/>
                          </a:rPr>
                        </m:ctrlPr>
                      </m:dPr>
                      <m:e>
                        <m:sSub>
                          <m:sSubPr>
                            <m:ctrlPr>
                              <a:rPr lang="en-US" i="1" dirty="0" smtClean="0">
                                <a:solidFill>
                                  <a:srgbClr val="FFFFFF"/>
                                </a:solidFill>
                                <a:latin typeface="Cambria Math" panose="02040503050406030204" pitchFamily="18" charset="0"/>
                                <a:ea typeface="Open Sans"/>
                                <a:cs typeface="Open Sans"/>
                                <a:sym typeface="Open Sans"/>
                              </a:rPr>
                            </m:ctrlPr>
                          </m:sSubPr>
                          <m:e>
                            <m:r>
                              <a:rPr lang="en-US" i="1" dirty="0" smtClean="0">
                                <a:solidFill>
                                  <a:srgbClr val="FFFFFF"/>
                                </a:solidFill>
                                <a:latin typeface="Cambria Math" panose="02040503050406030204" pitchFamily="18" charset="0"/>
                                <a:ea typeface="Open Sans"/>
                                <a:cs typeface="Open Sans"/>
                                <a:sym typeface="Open Sans"/>
                              </a:rPr>
                              <m:t>𝑋</m:t>
                            </m:r>
                          </m:e>
                          <m:sub>
                            <m:r>
                              <a:rPr lang="en-US" i="1" dirty="0" smtClean="0">
                                <a:solidFill>
                                  <a:srgbClr val="FFFFFF"/>
                                </a:solidFill>
                                <a:latin typeface="Cambria Math" panose="02040503050406030204" pitchFamily="18" charset="0"/>
                                <a:ea typeface="Open Sans"/>
                                <a:cs typeface="Open Sans"/>
                                <a:sym typeface="Open Sans"/>
                              </a:rPr>
                              <m:t>1</m:t>
                            </m:r>
                          </m:sub>
                        </m:sSub>
                      </m:e>
                    </m:d>
                    <m:r>
                      <a:rPr lang="en-US" i="1" dirty="0" smtClean="0">
                        <a:solidFill>
                          <a:srgbClr val="FFFFFF"/>
                        </a:solidFill>
                        <a:latin typeface="Cambria Math" panose="02040503050406030204" pitchFamily="18" charset="0"/>
                        <a:ea typeface="Open Sans"/>
                        <a:cs typeface="Open Sans"/>
                        <a:sym typeface="Open Sans"/>
                      </a:rPr>
                      <m:t>≤</m:t>
                    </m:r>
                    <m:r>
                      <a:rPr lang="en-US" i="1" dirty="0" smtClean="0">
                        <a:solidFill>
                          <a:srgbClr val="FFFFFF"/>
                        </a:solidFill>
                        <a:latin typeface="Cambria Math" panose="02040503050406030204" pitchFamily="18" charset="0"/>
                        <a:ea typeface="Open Sans"/>
                        <a:cs typeface="Open Sans"/>
                        <a:sym typeface="Open Sans"/>
                      </a:rPr>
                      <m:t>𝐶</m:t>
                    </m:r>
                    <m:r>
                      <a:rPr lang="en-US" i="1" dirty="0" smtClean="0">
                        <a:solidFill>
                          <a:srgbClr val="FFFFFF"/>
                        </a:solidFill>
                        <a:latin typeface="Cambria Math" panose="02040503050406030204" pitchFamily="18" charset="0"/>
                        <a:ea typeface="Open Sans"/>
                        <a:cs typeface="Open Sans"/>
                        <a:sym typeface="Open Sans"/>
                      </a:rPr>
                      <m:t>,</m:t>
                    </m:r>
                    <m:r>
                      <a:rPr lang="en-US" i="1" dirty="0" smtClean="0">
                        <a:solidFill>
                          <a:srgbClr val="FFFFFF"/>
                        </a:solidFill>
                        <a:latin typeface="Cambria Math" panose="02040503050406030204" pitchFamily="18" charset="0"/>
                        <a:ea typeface="Open Sans"/>
                        <a:cs typeface="Open Sans"/>
                        <a:sym typeface="Open Sans"/>
                      </a:rPr>
                      <m:t>𝐷</m:t>
                    </m:r>
                    <m:d>
                      <m:dPr>
                        <m:ctrlPr>
                          <a:rPr lang="en-US" i="1" dirty="0" smtClean="0">
                            <a:solidFill>
                              <a:srgbClr val="FFFFFF"/>
                            </a:solidFill>
                            <a:latin typeface="Cambria Math" panose="02040503050406030204" pitchFamily="18" charset="0"/>
                            <a:ea typeface="Open Sans"/>
                            <a:cs typeface="Open Sans"/>
                            <a:sym typeface="Open Sans"/>
                          </a:rPr>
                        </m:ctrlPr>
                      </m:dPr>
                      <m:e>
                        <m:sSub>
                          <m:sSubPr>
                            <m:ctrlPr>
                              <a:rPr lang="en-US" i="1" dirty="0" smtClean="0">
                                <a:solidFill>
                                  <a:srgbClr val="FFFFFF"/>
                                </a:solidFill>
                                <a:latin typeface="Cambria Math" panose="02040503050406030204" pitchFamily="18" charset="0"/>
                                <a:ea typeface="Open Sans"/>
                                <a:cs typeface="Open Sans"/>
                                <a:sym typeface="Open Sans"/>
                              </a:rPr>
                            </m:ctrlPr>
                          </m:sSubPr>
                          <m:e>
                            <m:r>
                              <a:rPr lang="en-US" i="1" dirty="0" smtClean="0">
                                <a:solidFill>
                                  <a:srgbClr val="FFFFFF"/>
                                </a:solidFill>
                                <a:latin typeface="Cambria Math" panose="02040503050406030204" pitchFamily="18" charset="0"/>
                                <a:ea typeface="Open Sans"/>
                                <a:cs typeface="Open Sans"/>
                                <a:sym typeface="Open Sans"/>
                              </a:rPr>
                              <m:t>𝑋</m:t>
                            </m:r>
                          </m:e>
                          <m:sub>
                            <m:r>
                              <a:rPr lang="en-US" i="1" dirty="0" smtClean="0">
                                <a:solidFill>
                                  <a:srgbClr val="FFFFFF"/>
                                </a:solidFill>
                                <a:latin typeface="Cambria Math" panose="02040503050406030204" pitchFamily="18" charset="0"/>
                                <a:ea typeface="Open Sans"/>
                                <a:cs typeface="Open Sans"/>
                                <a:sym typeface="Open Sans"/>
                              </a:rPr>
                              <m:t>2</m:t>
                            </m:r>
                          </m:sub>
                        </m:sSub>
                      </m:e>
                    </m:d>
                    <m:r>
                      <a:rPr lang="en-US" i="1" dirty="0" smtClean="0">
                        <a:solidFill>
                          <a:srgbClr val="FFFFFF"/>
                        </a:solidFill>
                        <a:latin typeface="Cambria Math" panose="02040503050406030204" pitchFamily="18" charset="0"/>
                        <a:ea typeface="Open Sans"/>
                        <a:cs typeface="Open Sans"/>
                        <a:sym typeface="Open Sans"/>
                      </a:rPr>
                      <m:t>≤</m:t>
                    </m:r>
                    <m:r>
                      <a:rPr lang="en-US" i="1" dirty="0" smtClean="0">
                        <a:solidFill>
                          <a:srgbClr val="FFFFFF"/>
                        </a:solidFill>
                        <a:latin typeface="Cambria Math" panose="02040503050406030204" pitchFamily="18" charset="0"/>
                        <a:ea typeface="Open Sans"/>
                        <a:cs typeface="Open Sans"/>
                        <a:sym typeface="Open Sans"/>
                      </a:rPr>
                      <m:t>𝐶</m:t>
                    </m:r>
                    <m:r>
                      <a:rPr lang="en-US" i="1" dirty="0" smtClean="0">
                        <a:solidFill>
                          <a:srgbClr val="FFFFFF"/>
                        </a:solidFill>
                        <a:latin typeface="Cambria Math" panose="02040503050406030204" pitchFamily="18" charset="0"/>
                        <a:ea typeface="Open Sans"/>
                        <a:cs typeface="Open Sans"/>
                        <a:sym typeface="Open Sans"/>
                      </a:rPr>
                      <m:t>,…,</m:t>
                    </m:r>
                    <m:r>
                      <a:rPr lang="en-US" i="1" dirty="0" smtClean="0">
                        <a:solidFill>
                          <a:srgbClr val="FFFFFF"/>
                        </a:solidFill>
                        <a:latin typeface="Cambria Math" panose="02040503050406030204" pitchFamily="18" charset="0"/>
                        <a:ea typeface="Open Sans"/>
                        <a:cs typeface="Open Sans"/>
                        <a:sym typeface="Open Sans"/>
                      </a:rPr>
                      <m:t>𝐷</m:t>
                    </m:r>
                    <m:d>
                      <m:dPr>
                        <m:ctrlPr>
                          <a:rPr lang="en-US" i="1" dirty="0" smtClean="0">
                            <a:solidFill>
                              <a:srgbClr val="FFFFFF"/>
                            </a:solidFill>
                            <a:latin typeface="Cambria Math" panose="02040503050406030204" pitchFamily="18" charset="0"/>
                            <a:ea typeface="Open Sans"/>
                            <a:cs typeface="Open Sans"/>
                            <a:sym typeface="Open Sans"/>
                          </a:rPr>
                        </m:ctrlPr>
                      </m:dPr>
                      <m:e>
                        <m:sSub>
                          <m:sSubPr>
                            <m:ctrlPr>
                              <a:rPr lang="en-US" i="1" noProof="1" dirty="0" smtClean="0">
                                <a:solidFill>
                                  <a:srgbClr val="FFFFFF"/>
                                </a:solidFill>
                                <a:latin typeface="Cambria Math" panose="02040503050406030204" pitchFamily="18" charset="0"/>
                                <a:ea typeface="Open Sans"/>
                                <a:cs typeface="Open Sans"/>
                                <a:sym typeface="Open Sans"/>
                              </a:rPr>
                            </m:ctrlPr>
                          </m:sSubPr>
                          <m:e>
                            <m:r>
                              <a:rPr lang="en-US" i="1" noProof="1" dirty="0" smtClean="0">
                                <a:solidFill>
                                  <a:srgbClr val="FFFFFF"/>
                                </a:solidFill>
                                <a:latin typeface="Cambria Math" panose="02040503050406030204" pitchFamily="18" charset="0"/>
                                <a:ea typeface="Open Sans"/>
                                <a:cs typeface="Open Sans"/>
                                <a:sym typeface="Open Sans"/>
                              </a:rPr>
                              <m:t>𝑋</m:t>
                            </m:r>
                          </m:e>
                          <m:sub>
                            <m:r>
                              <a:rPr lang="en-US" i="1" noProof="1" dirty="0" smtClean="0">
                                <a:solidFill>
                                  <a:srgbClr val="FFFFFF"/>
                                </a:solidFill>
                                <a:latin typeface="Cambria Math" panose="02040503050406030204" pitchFamily="18" charset="0"/>
                                <a:ea typeface="Open Sans"/>
                                <a:cs typeface="Open Sans"/>
                                <a:sym typeface="Open Sans"/>
                              </a:rPr>
                              <m:t>𝑛</m:t>
                            </m:r>
                          </m:sub>
                        </m:sSub>
                      </m:e>
                    </m:d>
                    <m:r>
                      <a:rPr lang="en-US" i="1" dirty="0" smtClean="0">
                        <a:solidFill>
                          <a:srgbClr val="FFFFFF"/>
                        </a:solidFill>
                        <a:latin typeface="Cambria Math" panose="02040503050406030204" pitchFamily="18" charset="0"/>
                        <a:ea typeface="Open Sans"/>
                        <a:cs typeface="Open Sans"/>
                        <a:sym typeface="Open Sans"/>
                      </a:rPr>
                      <m:t>≤</m:t>
                    </m:r>
                    <m:r>
                      <a:rPr lang="en-US" i="1" dirty="0" smtClean="0">
                        <a:solidFill>
                          <a:srgbClr val="FFFFFF"/>
                        </a:solidFill>
                        <a:latin typeface="Cambria Math" panose="02040503050406030204" pitchFamily="18" charset="0"/>
                        <a:ea typeface="Open Sans"/>
                        <a:cs typeface="Open Sans"/>
                        <a:sym typeface="Open Sans"/>
                      </a:rPr>
                      <m:t>𝐶</m:t>
                    </m:r>
                    <m:r>
                      <a:rPr lang="en-US" i="1" dirty="0" smtClean="0">
                        <a:solidFill>
                          <a:srgbClr val="FFFFFF"/>
                        </a:solidFill>
                        <a:latin typeface="Cambria Math" panose="02040503050406030204" pitchFamily="18" charset="0"/>
                        <a:ea typeface="Open Sans"/>
                        <a:cs typeface="Open Sans"/>
                        <a:sym typeface="Open Sans"/>
                      </a:rPr>
                      <m:t>,…,</m:t>
                    </m:r>
                  </m:oMath>
                </a14:m>
                <a:r>
                  <a:rPr lang="en-US" dirty="0">
                    <a:solidFill>
                      <a:srgbClr val="FFFFFF"/>
                    </a:solidFill>
                    <a:latin typeface="Open Sans"/>
                    <a:ea typeface="Open Sans"/>
                    <a:cs typeface="Open Sans"/>
                    <a:sym typeface="Open Sans"/>
                  </a:rPr>
                  <a:t> </a:t>
                </a:r>
                <a:r>
                  <a:rPr lang="en-US" noProof="1">
                    <a:solidFill>
                      <a:srgbClr val="FFFFFF"/>
                    </a:solidFill>
                    <a:latin typeface="Open Sans"/>
                    <a:ea typeface="Open Sans"/>
                    <a:cs typeface="Open Sans"/>
                    <a:sym typeface="Open Sans"/>
                  </a:rPr>
                  <a:t>bo‘lsa, u holda tasodifiy miqdorlar</a:t>
                </a:r>
              </a:p>
              <a:p>
                <a:pPr indent="457200" algn="ctr"/>
                <a14:m>
                  <m:oMathPara xmlns:m="http://schemas.openxmlformats.org/officeDocument/2006/math">
                    <m:oMathParaPr>
                      <m:jc m:val="centerGroup"/>
                    </m:oMathParaPr>
                    <m:oMath xmlns:m="http://schemas.openxmlformats.org/officeDocument/2006/math">
                      <m:sSub>
                        <m:sSubPr>
                          <m:ctrlPr>
                            <a:rPr lang="ru-RU" sz="1600"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600"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ru-RU" sz="1600"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𝑛</m:t>
                          </m:r>
                        </m:sub>
                      </m:sSub>
                      <m:r>
                        <a:rPr lang="ru-RU" sz="1600"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ru-RU" sz="1600" i="1" dirty="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ru-RU" sz="1600" i="1" dirty="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600" i="1" dirty="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ru-RU" sz="1600" i="1" dirty="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ru-RU" sz="1600" i="1" dirty="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600" i="1" dirty="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600" i="1" dirty="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ru-RU" sz="1600" i="1" dirty="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ru-RU" sz="1600" i="1" dirty="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600" i="1" noProof="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600" i="1" noProof="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ru-RU" sz="1600" i="1" noProof="1" dirty="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𝑛</m:t>
                              </m:r>
                            </m:sub>
                          </m:sSub>
                        </m:num>
                        <m:den>
                          <m:r>
                            <a:rPr lang="ru-RU" sz="1600" i="1" noProof="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𝑛</m:t>
                          </m:r>
                        </m:den>
                      </m:f>
                      <m:r>
                        <a:rPr lang="ru-RU" sz="1600" i="1" noProof="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ru-RU" sz="1600" i="1" noProof="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ru-RU" sz="1600"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=1,2,…</m:t>
                      </m:r>
                    </m:oMath>
                  </m:oMathPara>
                </a14:m>
                <a:endParaRPr lang="en-US" sz="16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r>
                  <a:rPr lang="tr-TR"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ketma – ketligi </a:t>
                </a:r>
                <a14:m>
                  <m:oMath xmlns:m="http://schemas.openxmlformats.org/officeDocument/2006/math">
                    <m:f>
                      <m:fPr>
                        <m:ctrlPr>
                          <a:rPr lang="tr-TR"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𝑀</m:t>
                        </m:r>
                        <m:d>
                          <m:dPr>
                            <m:ctrlPr>
                              <a:rPr lang="tr-TR"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tr-TR"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tr-TR"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e>
                        </m:d>
                        <m:r>
                          <a:rPr lang="tr-TR"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tr-TR"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𝑀</m:t>
                        </m:r>
                        <m:d>
                          <m:dPr>
                            <m:ctrlPr>
                              <a:rPr lang="tr-TR"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tr-TR"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tr-TR"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e>
                        </m:d>
                        <m:r>
                          <a:rPr lang="tr-TR"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tr-TR"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𝑀</m:t>
                        </m:r>
                        <m:d>
                          <m:dPr>
                            <m:ctrlPr>
                              <a:rPr lang="tr-TR"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tr-TR"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tr-TR"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𝑛</m:t>
                                </m:r>
                              </m:sub>
                            </m:sSub>
                          </m:e>
                        </m:d>
                      </m:num>
                      <m:den>
                        <m:r>
                          <a:rPr lang="tr-TR"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𝑛</m:t>
                        </m:r>
                      </m:den>
                    </m:f>
                  </m:oMath>
                </a14:m>
                <a:r>
                  <a:rPr lang="en-US"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lang="tr-TR"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songa ehtimollik bo‘yicha  yaqinlashadi, ya’ni</a:t>
                </a:r>
                <a:endParaRPr lang="en-US"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algn="ctr"/>
                <a14:m>
                  <m:oMath xmlns:m="http://schemas.openxmlformats.org/officeDocument/2006/math">
                    <m:limLow>
                      <m:limLowPr>
                        <m:ctrlPr>
                          <a:rPr lang="ru-RU" sz="1800" i="1" smtClean="0">
                            <a:solidFill>
                              <a:schemeClr val="tx1"/>
                            </a:solidFill>
                            <a:effectLst/>
                            <a:latin typeface="Cambria Math" panose="02040503050406030204" pitchFamily="18" charset="0"/>
                          </a:rPr>
                        </m:ctrlPr>
                      </m:limLowPr>
                      <m:e>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𝑙𝑖𝑚</m:t>
                        </m:r>
                      </m:e>
                      <m:lim>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ru-RU" sz="1800" i="1">
                            <a:solidFill>
                              <a:schemeClr val="tx1"/>
                            </a:solidFill>
                            <a:effectLst/>
                            <a:latin typeface="Cambria Math" panose="02040503050406030204" pitchFamily="18" charset="0"/>
                            <a:ea typeface="Times New Roman" panose="02020603050405020304" pitchFamily="18" charset="0"/>
                          </a:rPr>
                          <m:t>→∞</m:t>
                        </m:r>
                      </m:lim>
                    </m:limLow>
                    <m:d>
                      <m:dPr>
                        <m:ctrlPr>
                          <a:rPr lang="ru-RU" sz="1800" i="1">
                            <a:solidFill>
                              <a:schemeClr val="tx1"/>
                            </a:solidFill>
                            <a:effectLst/>
                            <a:latin typeface="Cambria Math" panose="02040503050406030204" pitchFamily="18" charset="0"/>
                          </a:rPr>
                        </m:ctrlPr>
                      </m:dPr>
                      <m:e>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𝑃</m:t>
                        </m:r>
                        <m:d>
                          <m:dPr>
                            <m:begChr m:val="|"/>
                            <m:endChr m:val="|"/>
                            <m:ctrlPr>
                              <a:rPr lang="ru-RU" sz="1800" i="1">
                                <a:solidFill>
                                  <a:schemeClr val="tx1"/>
                                </a:solidFill>
                                <a:effectLst/>
                                <a:latin typeface="Cambria Math" panose="02040503050406030204" pitchFamily="18" charset="0"/>
                              </a:rPr>
                            </m:ctrlPr>
                          </m:dPr>
                          <m:e>
                            <m:f>
                              <m:fPr>
                                <m:ctrlPr>
                                  <a:rPr lang="ru-RU" sz="1800" i="1">
                                    <a:solidFill>
                                      <a:schemeClr val="tx1"/>
                                    </a:solidFill>
                                    <a:effectLst/>
                                    <a:latin typeface="Cambria Math" panose="02040503050406030204" pitchFamily="18" charset="0"/>
                                  </a:rPr>
                                </m:ctrlPr>
                              </m:fPr>
                              <m:num>
                                <m:sSub>
                                  <m:sSubPr>
                                    <m:ctrlPr>
                                      <a:rPr lang="ru-RU" sz="1800" i="1">
                                        <a:solidFill>
                                          <a:schemeClr val="tx1"/>
                                        </a:solidFill>
                                        <a:effectLst/>
                                        <a:latin typeface="Cambria Math" panose="02040503050406030204" pitchFamily="18" charset="0"/>
                                      </a:rPr>
                                    </m:ctrlPr>
                                  </m:sSubPr>
                                  <m:e>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800" i="1">
                                        <a:solidFill>
                                          <a:schemeClr val="tx1"/>
                                        </a:solidFill>
                                        <a:effectLst/>
                                        <a:latin typeface="Cambria Math" panose="02040503050406030204" pitchFamily="18" charset="0"/>
                                      </a:rPr>
                                    </m:ctrlPr>
                                  </m:sSubPr>
                                  <m:e>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800" i="1">
                                        <a:solidFill>
                                          <a:schemeClr val="tx1"/>
                                        </a:solidFill>
                                        <a:effectLst/>
                                        <a:latin typeface="Cambria Math" panose="02040503050406030204" pitchFamily="18" charset="0"/>
                                      </a:rPr>
                                    </m:ctrlPr>
                                  </m:sSubPr>
                                  <m:e>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𝑛</m:t>
                                    </m:r>
                                  </m:sub>
                                </m:sSub>
                              </m:num>
                              <m:den>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𝑛</m:t>
                                </m:r>
                              </m:den>
                            </m:f>
                            <m:r>
                              <a:rPr lang="ru-RU" sz="1800" i="1">
                                <a:solidFill>
                                  <a:schemeClr val="tx1"/>
                                </a:solidFill>
                                <a:effectLst/>
                                <a:latin typeface="Cambria Math" panose="02040503050406030204" pitchFamily="18" charset="0"/>
                                <a:ea typeface="Times New Roman" panose="02020603050405020304" pitchFamily="18" charset="0"/>
                              </a:rPr>
                              <m:t>−</m:t>
                            </m:r>
                            <m:f>
                              <m:fPr>
                                <m:ctrlPr>
                                  <a:rPr lang="ru-RU" sz="1800" i="1">
                                    <a:solidFill>
                                      <a:schemeClr val="tx1"/>
                                    </a:solidFill>
                                    <a:effectLst/>
                                    <a:latin typeface="Cambria Math" panose="02040503050406030204" pitchFamily="18" charset="0"/>
                                  </a:rPr>
                                </m:ctrlPr>
                              </m:fPr>
                              <m:num>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𝑀</m:t>
                                </m:r>
                                <m:d>
                                  <m:dPr>
                                    <m:ctrlPr>
                                      <a:rPr lang="ru-RU" sz="1800" i="1">
                                        <a:solidFill>
                                          <a:schemeClr val="tx1"/>
                                        </a:solidFill>
                                        <a:effectLst/>
                                        <a:latin typeface="Cambria Math" panose="02040503050406030204" pitchFamily="18" charset="0"/>
                                      </a:rPr>
                                    </m:ctrlPr>
                                  </m:dPr>
                                  <m:e>
                                    <m:sSub>
                                      <m:sSubPr>
                                        <m:ctrlPr>
                                          <a:rPr lang="ru-RU" sz="1800" i="1">
                                            <a:solidFill>
                                              <a:schemeClr val="tx1"/>
                                            </a:solidFill>
                                            <a:effectLst/>
                                            <a:latin typeface="Cambria Math" panose="02040503050406030204" pitchFamily="18" charset="0"/>
                                          </a:rPr>
                                        </m:ctrlPr>
                                      </m:sSubPr>
                                      <m:e>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e>
                                </m:d>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𝑀</m:t>
                                </m:r>
                                <m:d>
                                  <m:dPr>
                                    <m:ctrlPr>
                                      <a:rPr lang="ru-RU" sz="1800" i="1">
                                        <a:solidFill>
                                          <a:schemeClr val="tx1"/>
                                        </a:solidFill>
                                        <a:effectLst/>
                                        <a:latin typeface="Cambria Math" panose="02040503050406030204" pitchFamily="18" charset="0"/>
                                      </a:rPr>
                                    </m:ctrlPr>
                                  </m:dPr>
                                  <m:e>
                                    <m:sSub>
                                      <m:sSubPr>
                                        <m:ctrlPr>
                                          <a:rPr lang="ru-RU" sz="1800" i="1">
                                            <a:solidFill>
                                              <a:schemeClr val="tx1"/>
                                            </a:solidFill>
                                            <a:effectLst/>
                                            <a:latin typeface="Cambria Math" panose="02040503050406030204" pitchFamily="18" charset="0"/>
                                          </a:rPr>
                                        </m:ctrlPr>
                                      </m:sSubPr>
                                      <m:e>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e>
                                </m:d>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𝑀</m:t>
                                </m:r>
                                <m:d>
                                  <m:dPr>
                                    <m:ctrlPr>
                                      <a:rPr lang="ru-RU" sz="1800" i="1">
                                        <a:solidFill>
                                          <a:schemeClr val="tx1"/>
                                        </a:solidFill>
                                        <a:effectLst/>
                                        <a:latin typeface="Cambria Math" panose="02040503050406030204" pitchFamily="18" charset="0"/>
                                      </a:rPr>
                                    </m:ctrlPr>
                                  </m:dPr>
                                  <m:e>
                                    <m:sSub>
                                      <m:sSubPr>
                                        <m:ctrlPr>
                                          <a:rPr lang="ru-RU" sz="1800" i="1">
                                            <a:solidFill>
                                              <a:schemeClr val="tx1"/>
                                            </a:solidFill>
                                            <a:effectLst/>
                                            <a:latin typeface="Cambria Math" panose="02040503050406030204" pitchFamily="18" charset="0"/>
                                          </a:rPr>
                                        </m:ctrlPr>
                                      </m:sSubPr>
                                      <m:e>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𝑛</m:t>
                                        </m:r>
                                      </m:sub>
                                    </m:sSub>
                                  </m:e>
                                </m:d>
                              </m:num>
                              <m:den>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𝑛</m:t>
                                </m:r>
                              </m:den>
                            </m:f>
                          </m:e>
                        </m:d>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&lt;</m:t>
                        </m:r>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𝜀</m:t>
                        </m:r>
                      </m:e>
                    </m:d>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ru-RU" sz="1800" dirty="0">
                    <a:solidFill>
                      <a:schemeClr val="tx1"/>
                    </a:solidFill>
                    <a:effectLst/>
                    <a:latin typeface="Times New Roman" panose="02020603050405020304" pitchFamily="18" charset="0"/>
                    <a:ea typeface="Times New Roman" panose="02020603050405020304" pitchFamily="18" charset="0"/>
                  </a:rPr>
                  <a:t>.</a:t>
                </a:r>
                <a:r>
                  <a:rPr lang="uz-Cyrl-UZ" sz="180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 (1.1)</a:t>
                </a:r>
              </a:p>
              <a:p>
                <a:pPr indent="457200"/>
                <a:r>
                  <a:rPr lang="tr-TR"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Boshqacha aytganda, teorema bunday da’vo qiladi: dispersiyalari tekis chegaralangan yetarlicha katta sondagi bog‘liqmas tasodifiy miqdorlar uchun bu tasodifiy miqdorlar o‘rta arifmetiginig ular matematik kutilishlari o‘rta arifmetigidan chetlanishining absolyut qiymati istalgancha kichik bo‘lishini amalda muqarrar hodisa deb hisoblash mumkin.</a:t>
                </a:r>
                <a:endParaRPr lang="ru-RU"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457200" algn="ctr" rtl="0">
                  <a:spcBef>
                    <a:spcPts val="0"/>
                  </a:spcBef>
                  <a:spcAft>
                    <a:spcPts val="0"/>
                  </a:spcAft>
                  <a:buNone/>
                </a:pPr>
                <a:endParaRPr lang="en-US" dirty="0">
                  <a:solidFill>
                    <a:srgbClr val="FFFFFF"/>
                  </a:solidFill>
                  <a:latin typeface="Open Sans"/>
                  <a:ea typeface="Open Sans"/>
                  <a:cs typeface="Open Sans"/>
                  <a:sym typeface="Open Sans"/>
                </a:endParaRPr>
              </a:p>
            </p:txBody>
          </p:sp>
        </mc:Choice>
        <mc:Fallback xmlns="">
          <p:sp>
            <p:nvSpPr>
              <p:cNvPr id="276" name="Google Shape;276;p27"/>
              <p:cNvSpPr txBox="1">
                <a:spLocks noRot="1" noChangeAspect="1" noMove="1" noResize="1" noEditPoints="1" noAdjustHandles="1" noChangeArrowheads="1" noChangeShapeType="1" noTextEdit="1"/>
              </p:cNvSpPr>
              <p:nvPr/>
            </p:nvSpPr>
            <p:spPr>
              <a:xfrm>
                <a:off x="726374" y="1414650"/>
                <a:ext cx="7985625" cy="3142950"/>
              </a:xfrm>
              <a:prstGeom prst="rect">
                <a:avLst/>
              </a:prstGeom>
              <a:blipFill>
                <a:blip r:embed="rId3"/>
                <a:stretch>
                  <a:fillRect l="-229" b="-1163"/>
                </a:stretch>
              </a:blipFill>
              <a:ln>
                <a:noFill/>
              </a:ln>
            </p:spPr>
            <p:txBody>
              <a:bodyPr/>
              <a:lstStyle/>
              <a:p>
                <a:r>
                  <a:rPr lang="ru-RU">
                    <a:noFill/>
                  </a:rPr>
                  <a:t> </a:t>
                </a:r>
              </a:p>
            </p:txBody>
          </p:sp>
        </mc:Fallback>
      </mc:AlternateContent>
      <p:sp>
        <p:nvSpPr>
          <p:cNvPr id="14" name="Google Shape;259;p25">
            <a:extLst>
              <a:ext uri="{FF2B5EF4-FFF2-40B4-BE49-F238E27FC236}">
                <a16:creationId xmlns:a16="http://schemas.microsoft.com/office/drawing/2014/main" id="{4FBB1385-01B3-4BE8-856F-CB77856D9750}"/>
              </a:ext>
            </a:extLst>
          </p:cNvPr>
          <p:cNvSpPr txBox="1">
            <a:spLocks/>
          </p:cNvSpPr>
          <p:nvPr/>
        </p:nvSpPr>
        <p:spPr>
          <a:xfrm>
            <a:off x="726375" y="582138"/>
            <a:ext cx="8417625" cy="799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1pPr>
            <a:lvl2pPr marR="0" lvl="1"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2pPr>
            <a:lvl3pPr marR="0" lvl="2"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3pPr>
            <a:lvl4pPr marR="0" lvl="3"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4pPr>
            <a:lvl5pPr marR="0" lvl="4"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5pPr>
            <a:lvl6pPr marR="0" lvl="5"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6pPr>
            <a:lvl7pPr marR="0" lvl="6"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7pPr>
            <a:lvl8pPr marR="0" lvl="7"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8pPr>
            <a:lvl9pPr marR="0" lvl="8"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9pPr>
          </a:lstStyle>
          <a:p>
            <a:r>
              <a:rPr lang="tr-TR" sz="2400" dirty="0"/>
              <a:t>Bog‘liqmas tasodifiy miqdorlar uchun katta sonlar qonuni. Chebishev teoremasi</a:t>
            </a:r>
          </a:p>
        </p:txBody>
      </p:sp>
    </p:spTree>
    <p:extLst>
      <p:ext uri="{BB962C8B-B14F-4D97-AF65-F5344CB8AC3E}">
        <p14:creationId xmlns:p14="http://schemas.microsoft.com/office/powerpoint/2010/main" val="26251657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76" name="Google Shape;276;p27"/>
              <p:cNvSpPr txBox="1"/>
              <p:nvPr/>
            </p:nvSpPr>
            <p:spPr>
              <a:xfrm>
                <a:off x="726375" y="1628010"/>
                <a:ext cx="7985625" cy="3142950"/>
              </a:xfrm>
              <a:prstGeom prst="rect">
                <a:avLst/>
              </a:prstGeom>
              <a:noFill/>
              <a:ln>
                <a:noFill/>
              </a:ln>
            </p:spPr>
            <p:txBody>
              <a:bodyPr spcFirstLastPara="1" wrap="square" lIns="91425" tIns="91425" rIns="91425" bIns="91425" anchor="t" anchorCtr="0">
                <a:noAutofit/>
              </a:bodyPr>
              <a:lstStyle/>
              <a:p>
                <a:pPr marL="0" lvl="0" indent="457200" rtl="0">
                  <a:spcBef>
                    <a:spcPts val="0"/>
                  </a:spcBef>
                  <a:spcAft>
                    <a:spcPts val="0"/>
                  </a:spcAft>
                  <a:buNone/>
                </a:pPr>
                <a:r>
                  <a:rPr lang="en-US" b="1" noProof="1">
                    <a:solidFill>
                      <a:srgbClr val="FFFFFF"/>
                    </a:solidFill>
                    <a:latin typeface="Open Sans"/>
                    <a:ea typeface="Open Sans"/>
                    <a:cs typeface="Open Sans"/>
                    <a:sym typeface="Open Sans"/>
                  </a:rPr>
                  <a:t>Isboti.</a:t>
                </a:r>
                <a:r>
                  <a:rPr lang="en-US" noProof="1">
                    <a:solidFill>
                      <a:srgbClr val="FFFFFF"/>
                    </a:solidFill>
                    <a:latin typeface="Open Sans"/>
                    <a:ea typeface="Open Sans"/>
                    <a:cs typeface="Open Sans"/>
                    <a:sym typeface="Open Sans"/>
                  </a:rPr>
                  <a:t> Bog‘liqmas tasodifiy miqdorlar yig‘indisining matematik kutilishi va dispersiyasini topish qogidalari bo‘yicha quyidagilarni hosil qilamiz:</a:t>
                </a:r>
              </a:p>
              <a:p>
                <a:pPr marL="0" lvl="0" indent="45720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en-US" i="1" noProof="1" smtClean="0">
                          <a:solidFill>
                            <a:srgbClr val="FFFFFF"/>
                          </a:solidFill>
                          <a:latin typeface="Cambria Math" panose="02040503050406030204" pitchFamily="18" charset="0"/>
                          <a:ea typeface="Open Sans"/>
                          <a:cs typeface="Open Sans"/>
                          <a:sym typeface="Open Sans"/>
                        </a:rPr>
                        <m:t>𝑀</m:t>
                      </m:r>
                      <m:d>
                        <m:dPr>
                          <m:ctrlPr>
                            <a:rPr lang="en-US" i="1" noProof="1" smtClean="0">
                              <a:solidFill>
                                <a:srgbClr val="FFFFFF"/>
                              </a:solidFill>
                              <a:latin typeface="Cambria Math" panose="02040503050406030204" pitchFamily="18" charset="0"/>
                              <a:ea typeface="Open Sans"/>
                              <a:cs typeface="Open Sans"/>
                              <a:sym typeface="Open Sans"/>
                            </a:rPr>
                          </m:ctrlPr>
                        </m:dPr>
                        <m:e>
                          <m:sSub>
                            <m:sSubPr>
                              <m:ctrlPr>
                                <a:rPr lang="en-US" i="1" noProof="1" smtClean="0">
                                  <a:solidFill>
                                    <a:srgbClr val="FFFFFF"/>
                                  </a:solidFill>
                                  <a:latin typeface="Cambria Math" panose="02040503050406030204" pitchFamily="18" charset="0"/>
                                  <a:ea typeface="Open Sans"/>
                                  <a:cs typeface="Open Sans"/>
                                  <a:sym typeface="Open Sans"/>
                                </a:rPr>
                              </m:ctrlPr>
                            </m:sSubPr>
                            <m:e>
                              <m:r>
                                <a:rPr lang="en-US" i="1" noProof="1" smtClean="0">
                                  <a:solidFill>
                                    <a:srgbClr val="FFFFFF"/>
                                  </a:solidFill>
                                  <a:latin typeface="Cambria Math" panose="02040503050406030204" pitchFamily="18" charset="0"/>
                                  <a:ea typeface="Open Sans"/>
                                  <a:cs typeface="Open Sans"/>
                                  <a:sym typeface="Open Sans"/>
                                </a:rPr>
                                <m:t>𝑌</m:t>
                              </m:r>
                            </m:e>
                            <m:sub>
                              <m:r>
                                <a:rPr lang="en-US" i="1" noProof="1" smtClean="0">
                                  <a:solidFill>
                                    <a:srgbClr val="FFFFFF"/>
                                  </a:solidFill>
                                  <a:latin typeface="Cambria Math" panose="02040503050406030204" pitchFamily="18" charset="0"/>
                                  <a:ea typeface="Open Sans"/>
                                  <a:cs typeface="Open Sans"/>
                                  <a:sym typeface="Open Sans"/>
                                </a:rPr>
                                <m:t>𝑛</m:t>
                              </m:r>
                            </m:sub>
                          </m:sSub>
                        </m:e>
                      </m:d>
                      <m:r>
                        <a:rPr lang="en-US" i="1" noProof="1" smtClean="0">
                          <a:solidFill>
                            <a:srgbClr val="FFFFFF"/>
                          </a:solidFill>
                          <a:latin typeface="Cambria Math" panose="02040503050406030204" pitchFamily="18" charset="0"/>
                          <a:ea typeface="Open Sans"/>
                          <a:cs typeface="Open Sans"/>
                          <a:sym typeface="Open Sans"/>
                        </a:rPr>
                        <m:t>=</m:t>
                      </m:r>
                      <m:r>
                        <a:rPr lang="en-US" i="1" noProof="1" smtClean="0">
                          <a:solidFill>
                            <a:srgbClr val="FFFFFF"/>
                          </a:solidFill>
                          <a:latin typeface="Cambria Math" panose="02040503050406030204" pitchFamily="18" charset="0"/>
                          <a:ea typeface="Open Sans"/>
                          <a:cs typeface="Open Sans"/>
                          <a:sym typeface="Open Sans"/>
                        </a:rPr>
                        <m:t>𝑀</m:t>
                      </m:r>
                      <m:d>
                        <m:dPr>
                          <m:ctrlPr>
                            <a:rPr lang="en-US" i="1" noProof="1" smtClean="0">
                              <a:solidFill>
                                <a:srgbClr val="FFFFFF"/>
                              </a:solidFill>
                              <a:latin typeface="Cambria Math" panose="02040503050406030204" pitchFamily="18" charset="0"/>
                              <a:ea typeface="Open Sans"/>
                              <a:cs typeface="Open Sans"/>
                              <a:sym typeface="Open Sans"/>
                            </a:rPr>
                          </m:ctrlPr>
                        </m:dPr>
                        <m:e>
                          <m:f>
                            <m:fPr>
                              <m:ctrlPr>
                                <a:rPr lang="en-US" i="1" noProof="1" smtClean="0">
                                  <a:solidFill>
                                    <a:srgbClr val="FFFFFF"/>
                                  </a:solidFill>
                                  <a:latin typeface="Cambria Math" panose="02040503050406030204" pitchFamily="18" charset="0"/>
                                  <a:ea typeface="Open Sans"/>
                                  <a:cs typeface="Open Sans"/>
                                  <a:sym typeface="Open Sans"/>
                                </a:rPr>
                              </m:ctrlPr>
                            </m:fPr>
                            <m:num>
                              <m:sSub>
                                <m:sSubPr>
                                  <m:ctrlPr>
                                    <a:rPr lang="en-US" i="1" noProof="1" smtClean="0">
                                      <a:solidFill>
                                        <a:srgbClr val="FFFFFF"/>
                                      </a:solidFill>
                                      <a:latin typeface="Cambria Math" panose="02040503050406030204" pitchFamily="18" charset="0"/>
                                      <a:ea typeface="Open Sans"/>
                                      <a:cs typeface="Open Sans"/>
                                      <a:sym typeface="Open Sans"/>
                                    </a:rPr>
                                  </m:ctrlPr>
                                </m:sSubPr>
                                <m:e>
                                  <m:r>
                                    <a:rPr lang="en-US" i="1" noProof="1" smtClean="0">
                                      <a:solidFill>
                                        <a:srgbClr val="FFFFFF"/>
                                      </a:solidFill>
                                      <a:latin typeface="Cambria Math" panose="02040503050406030204" pitchFamily="18" charset="0"/>
                                      <a:ea typeface="Open Sans"/>
                                      <a:cs typeface="Open Sans"/>
                                      <a:sym typeface="Open Sans"/>
                                    </a:rPr>
                                    <m:t>𝑋</m:t>
                                  </m:r>
                                </m:e>
                                <m:sub>
                                  <m:r>
                                    <a:rPr lang="en-US" i="1" noProof="1" smtClean="0">
                                      <a:solidFill>
                                        <a:srgbClr val="FFFFFF"/>
                                      </a:solidFill>
                                      <a:latin typeface="Cambria Math" panose="02040503050406030204" pitchFamily="18" charset="0"/>
                                      <a:ea typeface="Open Sans"/>
                                      <a:cs typeface="Open Sans"/>
                                      <a:sym typeface="Open Sans"/>
                                    </a:rPr>
                                    <m:t>1</m:t>
                                  </m:r>
                                </m:sub>
                              </m:sSub>
                              <m:r>
                                <a:rPr lang="en-US" i="1" noProof="1" smtClean="0">
                                  <a:solidFill>
                                    <a:srgbClr val="FFFFFF"/>
                                  </a:solidFill>
                                  <a:latin typeface="Cambria Math" panose="02040503050406030204" pitchFamily="18" charset="0"/>
                                  <a:ea typeface="Open Sans"/>
                                  <a:cs typeface="Open Sans"/>
                                  <a:sym typeface="Open Sans"/>
                                </a:rPr>
                                <m:t>+</m:t>
                              </m:r>
                              <m:sSub>
                                <m:sSubPr>
                                  <m:ctrlPr>
                                    <a:rPr lang="en-US" i="1" noProof="1" smtClean="0">
                                      <a:solidFill>
                                        <a:srgbClr val="FFFFFF"/>
                                      </a:solidFill>
                                      <a:latin typeface="Cambria Math" panose="02040503050406030204" pitchFamily="18" charset="0"/>
                                      <a:ea typeface="Open Sans"/>
                                      <a:cs typeface="Open Sans"/>
                                      <a:sym typeface="Open Sans"/>
                                    </a:rPr>
                                  </m:ctrlPr>
                                </m:sSubPr>
                                <m:e>
                                  <m:r>
                                    <a:rPr lang="en-US" i="1" noProof="1" smtClean="0">
                                      <a:solidFill>
                                        <a:srgbClr val="FFFFFF"/>
                                      </a:solidFill>
                                      <a:latin typeface="Cambria Math" panose="02040503050406030204" pitchFamily="18" charset="0"/>
                                      <a:ea typeface="Open Sans"/>
                                      <a:cs typeface="Open Sans"/>
                                      <a:sym typeface="Open Sans"/>
                                    </a:rPr>
                                    <m:t>𝑋</m:t>
                                  </m:r>
                                </m:e>
                                <m:sub>
                                  <m:r>
                                    <a:rPr lang="en-US" i="1" noProof="1" smtClean="0">
                                      <a:solidFill>
                                        <a:srgbClr val="FFFFFF"/>
                                      </a:solidFill>
                                      <a:latin typeface="Cambria Math" panose="02040503050406030204" pitchFamily="18" charset="0"/>
                                      <a:ea typeface="Open Sans"/>
                                      <a:cs typeface="Open Sans"/>
                                      <a:sym typeface="Open Sans"/>
                                    </a:rPr>
                                    <m:t>2</m:t>
                                  </m:r>
                                </m:sub>
                              </m:sSub>
                              <m:r>
                                <a:rPr lang="en-US" i="1" noProof="1" smtClean="0">
                                  <a:solidFill>
                                    <a:srgbClr val="FFFFFF"/>
                                  </a:solidFill>
                                  <a:latin typeface="Cambria Math" panose="02040503050406030204" pitchFamily="18" charset="0"/>
                                  <a:ea typeface="Open Sans"/>
                                  <a:cs typeface="Open Sans"/>
                                  <a:sym typeface="Open Sans"/>
                                </a:rPr>
                                <m:t>+…+</m:t>
                              </m:r>
                              <m:sSub>
                                <m:sSubPr>
                                  <m:ctrlPr>
                                    <a:rPr lang="en-US" i="1" noProof="1" smtClean="0">
                                      <a:solidFill>
                                        <a:srgbClr val="FFFFFF"/>
                                      </a:solidFill>
                                      <a:latin typeface="Cambria Math" panose="02040503050406030204" pitchFamily="18" charset="0"/>
                                      <a:ea typeface="Open Sans"/>
                                      <a:cs typeface="Open Sans"/>
                                      <a:sym typeface="Open Sans"/>
                                    </a:rPr>
                                  </m:ctrlPr>
                                </m:sSubPr>
                                <m:e>
                                  <m:r>
                                    <a:rPr lang="en-US" i="1" noProof="1" smtClean="0">
                                      <a:solidFill>
                                        <a:srgbClr val="FFFFFF"/>
                                      </a:solidFill>
                                      <a:latin typeface="Cambria Math" panose="02040503050406030204" pitchFamily="18" charset="0"/>
                                      <a:ea typeface="Open Sans"/>
                                      <a:cs typeface="Open Sans"/>
                                      <a:sym typeface="Open Sans"/>
                                    </a:rPr>
                                    <m:t>𝑋</m:t>
                                  </m:r>
                                </m:e>
                                <m:sub>
                                  <m:r>
                                    <a:rPr lang="en-US" i="1" noProof="1" smtClean="0">
                                      <a:solidFill>
                                        <a:srgbClr val="FFFFFF"/>
                                      </a:solidFill>
                                      <a:latin typeface="Cambria Math" panose="02040503050406030204" pitchFamily="18" charset="0"/>
                                      <a:ea typeface="Open Sans"/>
                                      <a:cs typeface="Open Sans"/>
                                      <a:sym typeface="Open Sans"/>
                                    </a:rPr>
                                    <m:t>𝑛</m:t>
                                  </m:r>
                                </m:sub>
                              </m:sSub>
                            </m:num>
                            <m:den>
                              <m:r>
                                <a:rPr lang="en-US" i="1" noProof="1" smtClean="0">
                                  <a:solidFill>
                                    <a:srgbClr val="FFFFFF"/>
                                  </a:solidFill>
                                  <a:latin typeface="Cambria Math" panose="02040503050406030204" pitchFamily="18" charset="0"/>
                                  <a:ea typeface="Open Sans"/>
                                  <a:cs typeface="Open Sans"/>
                                  <a:sym typeface="Open Sans"/>
                                </a:rPr>
                                <m:t>𝑛</m:t>
                              </m:r>
                            </m:den>
                          </m:f>
                        </m:e>
                      </m:d>
                      <m:r>
                        <a:rPr lang="en-US" i="1" noProof="1" smtClean="0">
                          <a:solidFill>
                            <a:srgbClr val="FFFFFF"/>
                          </a:solidFill>
                          <a:latin typeface="Cambria Math" panose="02040503050406030204" pitchFamily="18" charset="0"/>
                          <a:ea typeface="Open Sans"/>
                          <a:cs typeface="Open Sans"/>
                          <a:sym typeface="Open Sans"/>
                        </a:rPr>
                        <m:t>=</m:t>
                      </m:r>
                      <m:f>
                        <m:fPr>
                          <m:ctrlPr>
                            <a:rPr lang="en-US" i="1" noProof="1" smtClean="0">
                              <a:solidFill>
                                <a:srgbClr val="FFFFFF"/>
                              </a:solidFill>
                              <a:latin typeface="Cambria Math" panose="02040503050406030204" pitchFamily="18" charset="0"/>
                              <a:ea typeface="Open Sans"/>
                              <a:cs typeface="Open Sans"/>
                              <a:sym typeface="Open Sans"/>
                            </a:rPr>
                          </m:ctrlPr>
                        </m:fPr>
                        <m:num>
                          <m:r>
                            <a:rPr lang="en-US" i="1" noProof="1" smtClean="0">
                              <a:solidFill>
                                <a:srgbClr val="FFFFFF"/>
                              </a:solidFill>
                              <a:latin typeface="Cambria Math" panose="02040503050406030204" pitchFamily="18" charset="0"/>
                              <a:ea typeface="Open Sans"/>
                              <a:cs typeface="Open Sans"/>
                              <a:sym typeface="Open Sans"/>
                            </a:rPr>
                            <m:t>𝑀</m:t>
                          </m:r>
                          <m:d>
                            <m:dPr>
                              <m:ctrlPr>
                                <a:rPr lang="en-US" i="1" noProof="1" smtClean="0">
                                  <a:solidFill>
                                    <a:srgbClr val="FFFFFF"/>
                                  </a:solidFill>
                                  <a:latin typeface="Cambria Math" panose="02040503050406030204" pitchFamily="18" charset="0"/>
                                  <a:ea typeface="Open Sans"/>
                                  <a:cs typeface="Open Sans"/>
                                  <a:sym typeface="Open Sans"/>
                                </a:rPr>
                              </m:ctrlPr>
                            </m:dPr>
                            <m:e>
                              <m:sSub>
                                <m:sSubPr>
                                  <m:ctrlPr>
                                    <a:rPr lang="en-US" i="1" noProof="1" smtClean="0">
                                      <a:solidFill>
                                        <a:srgbClr val="FFFFFF"/>
                                      </a:solidFill>
                                      <a:latin typeface="Cambria Math" panose="02040503050406030204" pitchFamily="18" charset="0"/>
                                      <a:ea typeface="Open Sans"/>
                                      <a:cs typeface="Open Sans"/>
                                      <a:sym typeface="Open Sans"/>
                                    </a:rPr>
                                  </m:ctrlPr>
                                </m:sSubPr>
                                <m:e>
                                  <m:r>
                                    <a:rPr lang="en-US" i="1" noProof="1" smtClean="0">
                                      <a:solidFill>
                                        <a:srgbClr val="FFFFFF"/>
                                      </a:solidFill>
                                      <a:latin typeface="Cambria Math" panose="02040503050406030204" pitchFamily="18" charset="0"/>
                                      <a:ea typeface="Open Sans"/>
                                      <a:cs typeface="Open Sans"/>
                                      <a:sym typeface="Open Sans"/>
                                    </a:rPr>
                                    <m:t>𝑋</m:t>
                                  </m:r>
                                </m:e>
                                <m:sub>
                                  <m:r>
                                    <a:rPr lang="en-US" i="1" noProof="1" smtClean="0">
                                      <a:solidFill>
                                        <a:srgbClr val="FFFFFF"/>
                                      </a:solidFill>
                                      <a:latin typeface="Cambria Math" panose="02040503050406030204" pitchFamily="18" charset="0"/>
                                      <a:ea typeface="Open Sans"/>
                                      <a:cs typeface="Open Sans"/>
                                      <a:sym typeface="Open Sans"/>
                                    </a:rPr>
                                    <m:t>1</m:t>
                                  </m:r>
                                </m:sub>
                              </m:sSub>
                            </m:e>
                          </m:d>
                          <m:r>
                            <a:rPr lang="en-US" i="1" noProof="1" smtClean="0">
                              <a:solidFill>
                                <a:srgbClr val="FFFFFF"/>
                              </a:solidFill>
                              <a:latin typeface="Cambria Math" panose="02040503050406030204" pitchFamily="18" charset="0"/>
                              <a:ea typeface="Open Sans"/>
                              <a:cs typeface="Open Sans"/>
                              <a:sym typeface="Open Sans"/>
                            </a:rPr>
                            <m:t>+</m:t>
                          </m:r>
                          <m:r>
                            <a:rPr lang="en-US" i="1" noProof="1" smtClean="0">
                              <a:solidFill>
                                <a:srgbClr val="FFFFFF"/>
                              </a:solidFill>
                              <a:latin typeface="Cambria Math" panose="02040503050406030204" pitchFamily="18" charset="0"/>
                              <a:ea typeface="Open Sans"/>
                              <a:cs typeface="Open Sans"/>
                              <a:sym typeface="Open Sans"/>
                            </a:rPr>
                            <m:t>𝑀</m:t>
                          </m:r>
                          <m:d>
                            <m:dPr>
                              <m:ctrlPr>
                                <a:rPr lang="en-US" i="1" noProof="1" smtClean="0">
                                  <a:solidFill>
                                    <a:srgbClr val="FFFFFF"/>
                                  </a:solidFill>
                                  <a:latin typeface="Cambria Math" panose="02040503050406030204" pitchFamily="18" charset="0"/>
                                  <a:ea typeface="Open Sans"/>
                                  <a:cs typeface="Open Sans"/>
                                  <a:sym typeface="Open Sans"/>
                                </a:rPr>
                              </m:ctrlPr>
                            </m:dPr>
                            <m:e>
                              <m:sSub>
                                <m:sSubPr>
                                  <m:ctrlPr>
                                    <a:rPr lang="en-US" i="1" noProof="1" smtClean="0">
                                      <a:solidFill>
                                        <a:srgbClr val="FFFFFF"/>
                                      </a:solidFill>
                                      <a:latin typeface="Cambria Math" panose="02040503050406030204" pitchFamily="18" charset="0"/>
                                      <a:ea typeface="Open Sans"/>
                                      <a:cs typeface="Open Sans"/>
                                      <a:sym typeface="Open Sans"/>
                                    </a:rPr>
                                  </m:ctrlPr>
                                </m:sSubPr>
                                <m:e>
                                  <m:r>
                                    <a:rPr lang="en-US" i="1" noProof="1" smtClean="0">
                                      <a:solidFill>
                                        <a:srgbClr val="FFFFFF"/>
                                      </a:solidFill>
                                      <a:latin typeface="Cambria Math" panose="02040503050406030204" pitchFamily="18" charset="0"/>
                                      <a:ea typeface="Open Sans"/>
                                      <a:cs typeface="Open Sans"/>
                                      <a:sym typeface="Open Sans"/>
                                    </a:rPr>
                                    <m:t>𝑋</m:t>
                                  </m:r>
                                </m:e>
                                <m:sub>
                                  <m:r>
                                    <a:rPr lang="en-US" i="1" noProof="1" smtClean="0">
                                      <a:solidFill>
                                        <a:srgbClr val="FFFFFF"/>
                                      </a:solidFill>
                                      <a:latin typeface="Cambria Math" panose="02040503050406030204" pitchFamily="18" charset="0"/>
                                      <a:ea typeface="Open Sans"/>
                                      <a:cs typeface="Open Sans"/>
                                      <a:sym typeface="Open Sans"/>
                                    </a:rPr>
                                    <m:t>2</m:t>
                                  </m:r>
                                </m:sub>
                              </m:sSub>
                            </m:e>
                          </m:d>
                          <m:r>
                            <a:rPr lang="en-US" i="1" noProof="1" smtClean="0">
                              <a:solidFill>
                                <a:srgbClr val="FFFFFF"/>
                              </a:solidFill>
                              <a:latin typeface="Cambria Math" panose="02040503050406030204" pitchFamily="18" charset="0"/>
                              <a:ea typeface="Open Sans"/>
                              <a:cs typeface="Open Sans"/>
                              <a:sym typeface="Open Sans"/>
                            </a:rPr>
                            <m:t>+…+</m:t>
                          </m:r>
                          <m:r>
                            <a:rPr lang="en-US" i="1" noProof="1" smtClean="0">
                              <a:solidFill>
                                <a:srgbClr val="FFFFFF"/>
                              </a:solidFill>
                              <a:latin typeface="Cambria Math" panose="02040503050406030204" pitchFamily="18" charset="0"/>
                              <a:ea typeface="Open Sans"/>
                              <a:cs typeface="Open Sans"/>
                              <a:sym typeface="Open Sans"/>
                            </a:rPr>
                            <m:t>𝑀</m:t>
                          </m:r>
                          <m:d>
                            <m:dPr>
                              <m:ctrlPr>
                                <a:rPr lang="en-US" i="1" noProof="1" smtClean="0">
                                  <a:solidFill>
                                    <a:srgbClr val="FFFFFF"/>
                                  </a:solidFill>
                                  <a:latin typeface="Cambria Math" panose="02040503050406030204" pitchFamily="18" charset="0"/>
                                  <a:ea typeface="Open Sans"/>
                                  <a:cs typeface="Open Sans"/>
                                  <a:sym typeface="Open Sans"/>
                                </a:rPr>
                              </m:ctrlPr>
                            </m:dPr>
                            <m:e>
                              <m:sSub>
                                <m:sSubPr>
                                  <m:ctrlPr>
                                    <a:rPr lang="en-US" i="1" noProof="1" smtClean="0">
                                      <a:solidFill>
                                        <a:srgbClr val="FFFFFF"/>
                                      </a:solidFill>
                                      <a:latin typeface="Cambria Math" panose="02040503050406030204" pitchFamily="18" charset="0"/>
                                      <a:ea typeface="Open Sans"/>
                                      <a:cs typeface="Open Sans"/>
                                      <a:sym typeface="Open Sans"/>
                                    </a:rPr>
                                  </m:ctrlPr>
                                </m:sSubPr>
                                <m:e>
                                  <m:r>
                                    <a:rPr lang="en-US" i="1" noProof="1" smtClean="0">
                                      <a:solidFill>
                                        <a:srgbClr val="FFFFFF"/>
                                      </a:solidFill>
                                      <a:latin typeface="Cambria Math" panose="02040503050406030204" pitchFamily="18" charset="0"/>
                                      <a:ea typeface="Open Sans"/>
                                      <a:cs typeface="Open Sans"/>
                                      <a:sym typeface="Open Sans"/>
                                    </a:rPr>
                                    <m:t>𝑋</m:t>
                                  </m:r>
                                </m:e>
                                <m:sub>
                                  <m:r>
                                    <a:rPr lang="en-US" i="1" noProof="1" smtClean="0">
                                      <a:solidFill>
                                        <a:srgbClr val="FFFFFF"/>
                                      </a:solidFill>
                                      <a:latin typeface="Cambria Math" panose="02040503050406030204" pitchFamily="18" charset="0"/>
                                      <a:ea typeface="Open Sans"/>
                                      <a:cs typeface="Open Sans"/>
                                      <a:sym typeface="Open Sans"/>
                                    </a:rPr>
                                    <m:t>𝑛</m:t>
                                  </m:r>
                                </m:sub>
                              </m:sSub>
                            </m:e>
                          </m:d>
                        </m:num>
                        <m:den>
                          <m:r>
                            <a:rPr lang="en-US" i="1" noProof="1" smtClean="0">
                              <a:solidFill>
                                <a:srgbClr val="FFFFFF"/>
                              </a:solidFill>
                              <a:latin typeface="Cambria Math" panose="02040503050406030204" pitchFamily="18" charset="0"/>
                              <a:ea typeface="Open Sans"/>
                              <a:cs typeface="Open Sans"/>
                              <a:sym typeface="Open Sans"/>
                            </a:rPr>
                            <m:t>𝑛</m:t>
                          </m:r>
                        </m:den>
                      </m:f>
                      <m:r>
                        <a:rPr lang="en-US" i="1" noProof="1" smtClean="0">
                          <a:solidFill>
                            <a:srgbClr val="FFFFFF"/>
                          </a:solidFill>
                          <a:latin typeface="Cambria Math" panose="02040503050406030204" pitchFamily="18" charset="0"/>
                          <a:ea typeface="Open Sans"/>
                          <a:cs typeface="Open Sans"/>
                          <a:sym typeface="Open Sans"/>
                        </a:rPr>
                        <m:t>,</m:t>
                      </m:r>
                    </m:oMath>
                  </m:oMathPara>
                </a14:m>
                <a:endParaRPr lang="en-US" noProof="1">
                  <a:solidFill>
                    <a:srgbClr val="FFFFFF"/>
                  </a:solidFill>
                  <a:latin typeface="Open Sans"/>
                  <a:ea typeface="Open Sans"/>
                  <a:cs typeface="Open Sans"/>
                  <a:sym typeface="Open Sans"/>
                </a:endParaRPr>
              </a:p>
              <a:p>
                <a:pPr marL="0" lvl="0" indent="45720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en-US" i="1" noProof="1" smtClean="0">
                          <a:solidFill>
                            <a:srgbClr val="FFFFFF"/>
                          </a:solidFill>
                          <a:latin typeface="Cambria Math" panose="02040503050406030204" pitchFamily="18" charset="0"/>
                          <a:ea typeface="Open Sans"/>
                          <a:cs typeface="Open Sans"/>
                          <a:sym typeface="Open Sans"/>
                        </a:rPr>
                        <m:t>𝐷</m:t>
                      </m:r>
                      <m:d>
                        <m:dPr>
                          <m:ctrlPr>
                            <a:rPr lang="en-US" i="1" noProof="1" smtClean="0">
                              <a:solidFill>
                                <a:srgbClr val="FFFFFF"/>
                              </a:solidFill>
                              <a:latin typeface="Cambria Math" panose="02040503050406030204" pitchFamily="18" charset="0"/>
                              <a:ea typeface="Open Sans"/>
                              <a:cs typeface="Open Sans"/>
                              <a:sym typeface="Open Sans"/>
                            </a:rPr>
                          </m:ctrlPr>
                        </m:dPr>
                        <m:e>
                          <m:sSub>
                            <m:sSubPr>
                              <m:ctrlPr>
                                <a:rPr lang="en-US" i="1" noProof="1" smtClean="0">
                                  <a:solidFill>
                                    <a:srgbClr val="FFFFFF"/>
                                  </a:solidFill>
                                  <a:latin typeface="Cambria Math" panose="02040503050406030204" pitchFamily="18" charset="0"/>
                                  <a:ea typeface="Open Sans"/>
                                  <a:cs typeface="Open Sans"/>
                                  <a:sym typeface="Open Sans"/>
                                </a:rPr>
                              </m:ctrlPr>
                            </m:sSubPr>
                            <m:e>
                              <m:r>
                                <a:rPr lang="en-US" i="1" noProof="1" smtClean="0">
                                  <a:solidFill>
                                    <a:srgbClr val="FFFFFF"/>
                                  </a:solidFill>
                                  <a:latin typeface="Cambria Math" panose="02040503050406030204" pitchFamily="18" charset="0"/>
                                  <a:ea typeface="Open Sans"/>
                                  <a:cs typeface="Open Sans"/>
                                  <a:sym typeface="Open Sans"/>
                                </a:rPr>
                                <m:t>𝑌</m:t>
                              </m:r>
                            </m:e>
                            <m:sub>
                              <m:r>
                                <a:rPr lang="en-US" i="1" noProof="1" smtClean="0">
                                  <a:solidFill>
                                    <a:srgbClr val="FFFFFF"/>
                                  </a:solidFill>
                                  <a:latin typeface="Cambria Math" panose="02040503050406030204" pitchFamily="18" charset="0"/>
                                  <a:ea typeface="Open Sans"/>
                                  <a:cs typeface="Open Sans"/>
                                  <a:sym typeface="Open Sans"/>
                                </a:rPr>
                                <m:t>𝑛</m:t>
                              </m:r>
                            </m:sub>
                          </m:sSub>
                        </m:e>
                      </m:d>
                      <m:r>
                        <a:rPr lang="en-US" i="1" noProof="1" smtClean="0">
                          <a:solidFill>
                            <a:srgbClr val="FFFFFF"/>
                          </a:solidFill>
                          <a:latin typeface="Cambria Math" panose="02040503050406030204" pitchFamily="18" charset="0"/>
                          <a:ea typeface="Open Sans"/>
                          <a:cs typeface="Open Sans"/>
                          <a:sym typeface="Open Sans"/>
                        </a:rPr>
                        <m:t>=</m:t>
                      </m:r>
                      <m:r>
                        <a:rPr lang="en-US" i="1" noProof="1" smtClean="0">
                          <a:solidFill>
                            <a:srgbClr val="FFFFFF"/>
                          </a:solidFill>
                          <a:latin typeface="Cambria Math" panose="02040503050406030204" pitchFamily="18" charset="0"/>
                          <a:ea typeface="Open Sans"/>
                          <a:cs typeface="Open Sans"/>
                          <a:sym typeface="Open Sans"/>
                        </a:rPr>
                        <m:t>𝐷</m:t>
                      </m:r>
                      <m:d>
                        <m:dPr>
                          <m:ctrlPr>
                            <a:rPr lang="en-US" i="1" noProof="1" smtClean="0">
                              <a:solidFill>
                                <a:srgbClr val="FFFFFF"/>
                              </a:solidFill>
                              <a:latin typeface="Cambria Math" panose="02040503050406030204" pitchFamily="18" charset="0"/>
                              <a:ea typeface="Open Sans"/>
                              <a:cs typeface="Open Sans"/>
                              <a:sym typeface="Open Sans"/>
                            </a:rPr>
                          </m:ctrlPr>
                        </m:dPr>
                        <m:e>
                          <m:f>
                            <m:fPr>
                              <m:ctrlPr>
                                <a:rPr lang="en-US" i="1" noProof="1" smtClean="0">
                                  <a:solidFill>
                                    <a:srgbClr val="FFFFFF"/>
                                  </a:solidFill>
                                  <a:latin typeface="Cambria Math" panose="02040503050406030204" pitchFamily="18" charset="0"/>
                                  <a:ea typeface="Open Sans"/>
                                  <a:cs typeface="Open Sans"/>
                                  <a:sym typeface="Open Sans"/>
                                </a:rPr>
                              </m:ctrlPr>
                            </m:fPr>
                            <m:num>
                              <m:sSub>
                                <m:sSubPr>
                                  <m:ctrlPr>
                                    <a:rPr lang="en-US" i="1" noProof="1" smtClean="0">
                                      <a:solidFill>
                                        <a:srgbClr val="FFFFFF"/>
                                      </a:solidFill>
                                      <a:latin typeface="Cambria Math" panose="02040503050406030204" pitchFamily="18" charset="0"/>
                                      <a:ea typeface="Open Sans"/>
                                      <a:cs typeface="Open Sans"/>
                                      <a:sym typeface="Open Sans"/>
                                    </a:rPr>
                                  </m:ctrlPr>
                                </m:sSubPr>
                                <m:e>
                                  <m:r>
                                    <a:rPr lang="en-US" i="1" noProof="1" smtClean="0">
                                      <a:solidFill>
                                        <a:srgbClr val="FFFFFF"/>
                                      </a:solidFill>
                                      <a:latin typeface="Cambria Math" panose="02040503050406030204" pitchFamily="18" charset="0"/>
                                      <a:ea typeface="Open Sans"/>
                                      <a:cs typeface="Open Sans"/>
                                      <a:sym typeface="Open Sans"/>
                                    </a:rPr>
                                    <m:t>𝑋</m:t>
                                  </m:r>
                                </m:e>
                                <m:sub>
                                  <m:r>
                                    <a:rPr lang="en-US" i="1" noProof="1" smtClean="0">
                                      <a:solidFill>
                                        <a:srgbClr val="FFFFFF"/>
                                      </a:solidFill>
                                      <a:latin typeface="Cambria Math" panose="02040503050406030204" pitchFamily="18" charset="0"/>
                                      <a:ea typeface="Open Sans"/>
                                      <a:cs typeface="Open Sans"/>
                                      <a:sym typeface="Open Sans"/>
                                    </a:rPr>
                                    <m:t>1</m:t>
                                  </m:r>
                                </m:sub>
                              </m:sSub>
                              <m:r>
                                <a:rPr lang="en-US" i="1" noProof="1" smtClean="0">
                                  <a:solidFill>
                                    <a:srgbClr val="FFFFFF"/>
                                  </a:solidFill>
                                  <a:latin typeface="Cambria Math" panose="02040503050406030204" pitchFamily="18" charset="0"/>
                                  <a:ea typeface="Open Sans"/>
                                  <a:cs typeface="Open Sans"/>
                                  <a:sym typeface="Open Sans"/>
                                </a:rPr>
                                <m:t>+</m:t>
                              </m:r>
                              <m:sSub>
                                <m:sSubPr>
                                  <m:ctrlPr>
                                    <a:rPr lang="en-US" i="1" noProof="1" smtClean="0">
                                      <a:solidFill>
                                        <a:srgbClr val="FFFFFF"/>
                                      </a:solidFill>
                                      <a:latin typeface="Cambria Math" panose="02040503050406030204" pitchFamily="18" charset="0"/>
                                      <a:ea typeface="Open Sans"/>
                                      <a:cs typeface="Open Sans"/>
                                      <a:sym typeface="Open Sans"/>
                                    </a:rPr>
                                  </m:ctrlPr>
                                </m:sSubPr>
                                <m:e>
                                  <m:r>
                                    <a:rPr lang="en-US" i="1" noProof="1" smtClean="0">
                                      <a:solidFill>
                                        <a:srgbClr val="FFFFFF"/>
                                      </a:solidFill>
                                      <a:latin typeface="Cambria Math" panose="02040503050406030204" pitchFamily="18" charset="0"/>
                                      <a:ea typeface="Open Sans"/>
                                      <a:cs typeface="Open Sans"/>
                                      <a:sym typeface="Open Sans"/>
                                    </a:rPr>
                                    <m:t>𝑋</m:t>
                                  </m:r>
                                </m:e>
                                <m:sub>
                                  <m:r>
                                    <a:rPr lang="en-US" i="1" noProof="1" smtClean="0">
                                      <a:solidFill>
                                        <a:srgbClr val="FFFFFF"/>
                                      </a:solidFill>
                                      <a:latin typeface="Cambria Math" panose="02040503050406030204" pitchFamily="18" charset="0"/>
                                      <a:ea typeface="Open Sans"/>
                                      <a:cs typeface="Open Sans"/>
                                      <a:sym typeface="Open Sans"/>
                                    </a:rPr>
                                    <m:t>2</m:t>
                                  </m:r>
                                </m:sub>
                              </m:sSub>
                              <m:r>
                                <a:rPr lang="en-US" i="1" noProof="1" smtClean="0">
                                  <a:solidFill>
                                    <a:srgbClr val="FFFFFF"/>
                                  </a:solidFill>
                                  <a:latin typeface="Cambria Math" panose="02040503050406030204" pitchFamily="18" charset="0"/>
                                  <a:ea typeface="Open Sans"/>
                                  <a:cs typeface="Open Sans"/>
                                  <a:sym typeface="Open Sans"/>
                                </a:rPr>
                                <m:t>+…+</m:t>
                              </m:r>
                              <m:sSub>
                                <m:sSubPr>
                                  <m:ctrlPr>
                                    <a:rPr lang="en-US" i="1" noProof="1" smtClean="0">
                                      <a:solidFill>
                                        <a:srgbClr val="FFFFFF"/>
                                      </a:solidFill>
                                      <a:latin typeface="Cambria Math" panose="02040503050406030204" pitchFamily="18" charset="0"/>
                                      <a:ea typeface="Open Sans"/>
                                      <a:cs typeface="Open Sans"/>
                                      <a:sym typeface="Open Sans"/>
                                    </a:rPr>
                                  </m:ctrlPr>
                                </m:sSubPr>
                                <m:e>
                                  <m:r>
                                    <a:rPr lang="en-US" i="1" noProof="1" smtClean="0">
                                      <a:solidFill>
                                        <a:srgbClr val="FFFFFF"/>
                                      </a:solidFill>
                                      <a:latin typeface="Cambria Math" panose="02040503050406030204" pitchFamily="18" charset="0"/>
                                      <a:ea typeface="Open Sans"/>
                                      <a:cs typeface="Open Sans"/>
                                      <a:sym typeface="Open Sans"/>
                                    </a:rPr>
                                    <m:t>𝑋</m:t>
                                  </m:r>
                                </m:e>
                                <m:sub>
                                  <m:r>
                                    <a:rPr lang="en-US" i="1" noProof="1" smtClean="0">
                                      <a:solidFill>
                                        <a:srgbClr val="FFFFFF"/>
                                      </a:solidFill>
                                      <a:latin typeface="Cambria Math" panose="02040503050406030204" pitchFamily="18" charset="0"/>
                                      <a:ea typeface="Open Sans"/>
                                      <a:cs typeface="Open Sans"/>
                                      <a:sym typeface="Open Sans"/>
                                    </a:rPr>
                                    <m:t>𝑛</m:t>
                                  </m:r>
                                </m:sub>
                              </m:sSub>
                            </m:num>
                            <m:den>
                              <m:r>
                                <a:rPr lang="en-US" i="1" noProof="1" smtClean="0">
                                  <a:solidFill>
                                    <a:srgbClr val="FFFFFF"/>
                                  </a:solidFill>
                                  <a:latin typeface="Cambria Math" panose="02040503050406030204" pitchFamily="18" charset="0"/>
                                  <a:ea typeface="Open Sans"/>
                                  <a:cs typeface="Open Sans"/>
                                  <a:sym typeface="Open Sans"/>
                                </a:rPr>
                                <m:t>𝑛</m:t>
                              </m:r>
                            </m:den>
                          </m:f>
                        </m:e>
                      </m:d>
                      <m:r>
                        <a:rPr lang="en-US" i="1" noProof="1" smtClean="0">
                          <a:solidFill>
                            <a:srgbClr val="FFFFFF"/>
                          </a:solidFill>
                          <a:latin typeface="Cambria Math" panose="02040503050406030204" pitchFamily="18" charset="0"/>
                          <a:ea typeface="Open Sans"/>
                          <a:cs typeface="Open Sans"/>
                          <a:sym typeface="Open Sans"/>
                        </a:rPr>
                        <m:t>=</m:t>
                      </m:r>
                      <m:f>
                        <m:fPr>
                          <m:ctrlPr>
                            <a:rPr lang="en-US" i="1" noProof="1" smtClean="0">
                              <a:solidFill>
                                <a:srgbClr val="FFFFFF"/>
                              </a:solidFill>
                              <a:latin typeface="Cambria Math" panose="02040503050406030204" pitchFamily="18" charset="0"/>
                              <a:ea typeface="Open Sans"/>
                              <a:cs typeface="Open Sans"/>
                              <a:sym typeface="Open Sans"/>
                            </a:rPr>
                          </m:ctrlPr>
                        </m:fPr>
                        <m:num>
                          <m:r>
                            <a:rPr lang="en-US" i="1" noProof="1" smtClean="0">
                              <a:solidFill>
                                <a:srgbClr val="FFFFFF"/>
                              </a:solidFill>
                              <a:latin typeface="Cambria Math" panose="02040503050406030204" pitchFamily="18" charset="0"/>
                              <a:ea typeface="Open Sans"/>
                              <a:cs typeface="Open Sans"/>
                              <a:sym typeface="Open Sans"/>
                            </a:rPr>
                            <m:t>𝐷</m:t>
                          </m:r>
                          <m:d>
                            <m:dPr>
                              <m:ctrlPr>
                                <a:rPr lang="en-US" i="1" noProof="1" smtClean="0">
                                  <a:solidFill>
                                    <a:srgbClr val="FFFFFF"/>
                                  </a:solidFill>
                                  <a:latin typeface="Cambria Math" panose="02040503050406030204" pitchFamily="18" charset="0"/>
                                  <a:ea typeface="Open Sans"/>
                                  <a:cs typeface="Open Sans"/>
                                  <a:sym typeface="Open Sans"/>
                                </a:rPr>
                              </m:ctrlPr>
                            </m:dPr>
                            <m:e>
                              <m:sSub>
                                <m:sSubPr>
                                  <m:ctrlPr>
                                    <a:rPr lang="en-US" i="1" noProof="1" smtClean="0">
                                      <a:solidFill>
                                        <a:srgbClr val="FFFFFF"/>
                                      </a:solidFill>
                                      <a:latin typeface="Cambria Math" panose="02040503050406030204" pitchFamily="18" charset="0"/>
                                      <a:ea typeface="Open Sans"/>
                                      <a:cs typeface="Open Sans"/>
                                      <a:sym typeface="Open Sans"/>
                                    </a:rPr>
                                  </m:ctrlPr>
                                </m:sSubPr>
                                <m:e>
                                  <m:r>
                                    <a:rPr lang="en-US" i="1" noProof="1" smtClean="0">
                                      <a:solidFill>
                                        <a:srgbClr val="FFFFFF"/>
                                      </a:solidFill>
                                      <a:latin typeface="Cambria Math" panose="02040503050406030204" pitchFamily="18" charset="0"/>
                                      <a:ea typeface="Open Sans"/>
                                      <a:cs typeface="Open Sans"/>
                                      <a:sym typeface="Open Sans"/>
                                    </a:rPr>
                                    <m:t>𝑋</m:t>
                                  </m:r>
                                </m:e>
                                <m:sub>
                                  <m:r>
                                    <a:rPr lang="en-US" i="1" noProof="1" smtClean="0">
                                      <a:solidFill>
                                        <a:srgbClr val="FFFFFF"/>
                                      </a:solidFill>
                                      <a:latin typeface="Cambria Math" panose="02040503050406030204" pitchFamily="18" charset="0"/>
                                      <a:ea typeface="Open Sans"/>
                                      <a:cs typeface="Open Sans"/>
                                      <a:sym typeface="Open Sans"/>
                                    </a:rPr>
                                    <m:t>1</m:t>
                                  </m:r>
                                </m:sub>
                              </m:sSub>
                            </m:e>
                          </m:d>
                          <m:r>
                            <a:rPr lang="en-US" i="1" noProof="1" smtClean="0">
                              <a:solidFill>
                                <a:srgbClr val="FFFFFF"/>
                              </a:solidFill>
                              <a:latin typeface="Cambria Math" panose="02040503050406030204" pitchFamily="18" charset="0"/>
                              <a:ea typeface="Open Sans"/>
                              <a:cs typeface="Open Sans"/>
                              <a:sym typeface="Open Sans"/>
                            </a:rPr>
                            <m:t>+</m:t>
                          </m:r>
                          <m:r>
                            <a:rPr lang="en-US" i="1" noProof="1" smtClean="0">
                              <a:solidFill>
                                <a:srgbClr val="FFFFFF"/>
                              </a:solidFill>
                              <a:latin typeface="Cambria Math" panose="02040503050406030204" pitchFamily="18" charset="0"/>
                              <a:ea typeface="Open Sans"/>
                              <a:cs typeface="Open Sans"/>
                              <a:sym typeface="Open Sans"/>
                            </a:rPr>
                            <m:t>𝐷</m:t>
                          </m:r>
                          <m:d>
                            <m:dPr>
                              <m:ctrlPr>
                                <a:rPr lang="en-US" i="1" noProof="1" smtClean="0">
                                  <a:solidFill>
                                    <a:srgbClr val="FFFFFF"/>
                                  </a:solidFill>
                                  <a:latin typeface="Cambria Math" panose="02040503050406030204" pitchFamily="18" charset="0"/>
                                  <a:ea typeface="Open Sans"/>
                                  <a:cs typeface="Open Sans"/>
                                  <a:sym typeface="Open Sans"/>
                                </a:rPr>
                              </m:ctrlPr>
                            </m:dPr>
                            <m:e>
                              <m:sSub>
                                <m:sSubPr>
                                  <m:ctrlPr>
                                    <a:rPr lang="en-US" i="1" noProof="1" smtClean="0">
                                      <a:solidFill>
                                        <a:srgbClr val="FFFFFF"/>
                                      </a:solidFill>
                                      <a:latin typeface="Cambria Math" panose="02040503050406030204" pitchFamily="18" charset="0"/>
                                      <a:ea typeface="Open Sans"/>
                                      <a:cs typeface="Open Sans"/>
                                      <a:sym typeface="Open Sans"/>
                                    </a:rPr>
                                  </m:ctrlPr>
                                </m:sSubPr>
                                <m:e>
                                  <m:r>
                                    <a:rPr lang="en-US" i="1" noProof="1" smtClean="0">
                                      <a:solidFill>
                                        <a:srgbClr val="FFFFFF"/>
                                      </a:solidFill>
                                      <a:latin typeface="Cambria Math" panose="02040503050406030204" pitchFamily="18" charset="0"/>
                                      <a:ea typeface="Open Sans"/>
                                      <a:cs typeface="Open Sans"/>
                                      <a:sym typeface="Open Sans"/>
                                    </a:rPr>
                                    <m:t>𝑋</m:t>
                                  </m:r>
                                </m:e>
                                <m:sub>
                                  <m:r>
                                    <a:rPr lang="en-US" i="1" noProof="1" smtClean="0">
                                      <a:solidFill>
                                        <a:srgbClr val="FFFFFF"/>
                                      </a:solidFill>
                                      <a:latin typeface="Cambria Math" panose="02040503050406030204" pitchFamily="18" charset="0"/>
                                      <a:ea typeface="Open Sans"/>
                                      <a:cs typeface="Open Sans"/>
                                      <a:sym typeface="Open Sans"/>
                                    </a:rPr>
                                    <m:t>2</m:t>
                                  </m:r>
                                </m:sub>
                              </m:sSub>
                            </m:e>
                          </m:d>
                          <m:r>
                            <a:rPr lang="en-US" i="1" noProof="1" smtClean="0">
                              <a:solidFill>
                                <a:srgbClr val="FFFFFF"/>
                              </a:solidFill>
                              <a:latin typeface="Cambria Math" panose="02040503050406030204" pitchFamily="18" charset="0"/>
                              <a:ea typeface="Open Sans"/>
                              <a:cs typeface="Open Sans"/>
                              <a:sym typeface="Open Sans"/>
                            </a:rPr>
                            <m:t>+…+</m:t>
                          </m:r>
                          <m:r>
                            <a:rPr lang="en-US" i="1" noProof="1" smtClean="0">
                              <a:solidFill>
                                <a:srgbClr val="FFFFFF"/>
                              </a:solidFill>
                              <a:latin typeface="Cambria Math" panose="02040503050406030204" pitchFamily="18" charset="0"/>
                              <a:ea typeface="Open Sans"/>
                              <a:cs typeface="Open Sans"/>
                              <a:sym typeface="Open Sans"/>
                            </a:rPr>
                            <m:t>𝐷</m:t>
                          </m:r>
                          <m:d>
                            <m:dPr>
                              <m:ctrlPr>
                                <a:rPr lang="en-US" i="1" noProof="1" smtClean="0">
                                  <a:solidFill>
                                    <a:srgbClr val="FFFFFF"/>
                                  </a:solidFill>
                                  <a:latin typeface="Cambria Math" panose="02040503050406030204" pitchFamily="18" charset="0"/>
                                  <a:ea typeface="Open Sans"/>
                                  <a:cs typeface="Open Sans"/>
                                  <a:sym typeface="Open Sans"/>
                                </a:rPr>
                              </m:ctrlPr>
                            </m:dPr>
                            <m:e>
                              <m:sSub>
                                <m:sSubPr>
                                  <m:ctrlPr>
                                    <a:rPr lang="en-US" i="1" noProof="1" smtClean="0">
                                      <a:solidFill>
                                        <a:srgbClr val="FFFFFF"/>
                                      </a:solidFill>
                                      <a:latin typeface="Cambria Math" panose="02040503050406030204" pitchFamily="18" charset="0"/>
                                      <a:ea typeface="Open Sans"/>
                                      <a:cs typeface="Open Sans"/>
                                      <a:sym typeface="Open Sans"/>
                                    </a:rPr>
                                  </m:ctrlPr>
                                </m:sSubPr>
                                <m:e>
                                  <m:r>
                                    <a:rPr lang="en-US" i="1" noProof="1" smtClean="0">
                                      <a:solidFill>
                                        <a:srgbClr val="FFFFFF"/>
                                      </a:solidFill>
                                      <a:latin typeface="Cambria Math" panose="02040503050406030204" pitchFamily="18" charset="0"/>
                                      <a:ea typeface="Open Sans"/>
                                      <a:cs typeface="Open Sans"/>
                                      <a:sym typeface="Open Sans"/>
                                    </a:rPr>
                                    <m:t>𝑋</m:t>
                                  </m:r>
                                </m:e>
                                <m:sub>
                                  <m:r>
                                    <a:rPr lang="en-US" i="1" noProof="1" smtClean="0">
                                      <a:solidFill>
                                        <a:srgbClr val="FFFFFF"/>
                                      </a:solidFill>
                                      <a:latin typeface="Cambria Math" panose="02040503050406030204" pitchFamily="18" charset="0"/>
                                      <a:ea typeface="Open Sans"/>
                                      <a:cs typeface="Open Sans"/>
                                      <a:sym typeface="Open Sans"/>
                                    </a:rPr>
                                    <m:t>𝑛</m:t>
                                  </m:r>
                                </m:sub>
                              </m:sSub>
                            </m:e>
                          </m:d>
                        </m:num>
                        <m:den>
                          <m:sSup>
                            <m:sSupPr>
                              <m:ctrlPr>
                                <a:rPr lang="en-US" i="1" noProof="1" smtClean="0">
                                  <a:solidFill>
                                    <a:srgbClr val="FFFFFF"/>
                                  </a:solidFill>
                                  <a:latin typeface="Cambria Math" panose="02040503050406030204" pitchFamily="18" charset="0"/>
                                  <a:ea typeface="Open Sans"/>
                                  <a:cs typeface="Open Sans"/>
                                  <a:sym typeface="Open Sans"/>
                                </a:rPr>
                              </m:ctrlPr>
                            </m:sSupPr>
                            <m:e>
                              <m:r>
                                <a:rPr lang="en-US" i="1" noProof="1" smtClean="0">
                                  <a:solidFill>
                                    <a:srgbClr val="FFFFFF"/>
                                  </a:solidFill>
                                  <a:latin typeface="Cambria Math" panose="02040503050406030204" pitchFamily="18" charset="0"/>
                                  <a:ea typeface="Open Sans"/>
                                  <a:cs typeface="Open Sans"/>
                                  <a:sym typeface="Open Sans"/>
                                </a:rPr>
                                <m:t>𝑛</m:t>
                              </m:r>
                            </m:e>
                            <m:sup>
                              <m:r>
                                <a:rPr lang="en-US" i="1" noProof="1" smtClean="0">
                                  <a:solidFill>
                                    <a:srgbClr val="FFFFFF"/>
                                  </a:solidFill>
                                  <a:latin typeface="Cambria Math" panose="02040503050406030204" pitchFamily="18" charset="0"/>
                                  <a:ea typeface="Open Sans"/>
                                  <a:cs typeface="Open Sans"/>
                                  <a:sym typeface="Open Sans"/>
                                </a:rPr>
                                <m:t>2</m:t>
                              </m:r>
                            </m:sup>
                          </m:sSup>
                        </m:den>
                      </m:f>
                      <m:r>
                        <a:rPr lang="en-US" i="1" noProof="1" smtClean="0">
                          <a:solidFill>
                            <a:srgbClr val="FFFFFF"/>
                          </a:solidFill>
                          <a:latin typeface="Cambria Math" panose="02040503050406030204" pitchFamily="18" charset="0"/>
                          <a:ea typeface="Open Sans"/>
                          <a:cs typeface="Open Sans"/>
                          <a:sym typeface="Open Sans"/>
                        </a:rPr>
                        <m:t>≤</m:t>
                      </m:r>
                      <m:f>
                        <m:fPr>
                          <m:ctrlPr>
                            <a:rPr lang="en-US" i="1" noProof="1" smtClean="0">
                              <a:solidFill>
                                <a:srgbClr val="FFFFFF"/>
                              </a:solidFill>
                              <a:latin typeface="Cambria Math" panose="02040503050406030204" pitchFamily="18" charset="0"/>
                              <a:ea typeface="Open Sans"/>
                              <a:cs typeface="Open Sans"/>
                              <a:sym typeface="Open Sans"/>
                            </a:rPr>
                          </m:ctrlPr>
                        </m:fPr>
                        <m:num>
                          <m:r>
                            <a:rPr lang="en-US" i="1" noProof="1" smtClean="0">
                              <a:solidFill>
                                <a:srgbClr val="FFFFFF"/>
                              </a:solidFill>
                              <a:latin typeface="Cambria Math" panose="02040503050406030204" pitchFamily="18" charset="0"/>
                              <a:ea typeface="Open Sans"/>
                              <a:cs typeface="Open Sans"/>
                              <a:sym typeface="Open Sans"/>
                            </a:rPr>
                            <m:t>𝐶</m:t>
                          </m:r>
                          <m:r>
                            <a:rPr lang="en-US" i="1" noProof="1" smtClean="0">
                              <a:solidFill>
                                <a:srgbClr val="FFFFFF"/>
                              </a:solidFill>
                              <a:latin typeface="Cambria Math" panose="02040503050406030204" pitchFamily="18" charset="0"/>
                              <a:ea typeface="Open Sans"/>
                              <a:cs typeface="Open Sans"/>
                              <a:sym typeface="Open Sans"/>
                            </a:rPr>
                            <m:t>+</m:t>
                          </m:r>
                          <m:r>
                            <a:rPr lang="en-US" i="1" noProof="1" smtClean="0">
                              <a:solidFill>
                                <a:srgbClr val="FFFFFF"/>
                              </a:solidFill>
                              <a:latin typeface="Cambria Math" panose="02040503050406030204" pitchFamily="18" charset="0"/>
                              <a:ea typeface="Open Sans"/>
                              <a:cs typeface="Open Sans"/>
                              <a:sym typeface="Open Sans"/>
                            </a:rPr>
                            <m:t>𝐶</m:t>
                          </m:r>
                          <m:r>
                            <a:rPr lang="en-US" i="1" noProof="1" smtClean="0">
                              <a:solidFill>
                                <a:srgbClr val="FFFFFF"/>
                              </a:solidFill>
                              <a:latin typeface="Cambria Math" panose="02040503050406030204" pitchFamily="18" charset="0"/>
                              <a:ea typeface="Open Sans"/>
                              <a:cs typeface="Open Sans"/>
                              <a:sym typeface="Open Sans"/>
                            </a:rPr>
                            <m:t>+…+</m:t>
                          </m:r>
                          <m:r>
                            <a:rPr lang="en-US" i="1" noProof="1" smtClean="0">
                              <a:solidFill>
                                <a:srgbClr val="FFFFFF"/>
                              </a:solidFill>
                              <a:latin typeface="Cambria Math" panose="02040503050406030204" pitchFamily="18" charset="0"/>
                              <a:ea typeface="Open Sans"/>
                              <a:cs typeface="Open Sans"/>
                              <a:sym typeface="Open Sans"/>
                            </a:rPr>
                            <m:t>𝐶</m:t>
                          </m:r>
                        </m:num>
                        <m:den>
                          <m:sSup>
                            <m:sSupPr>
                              <m:ctrlPr>
                                <a:rPr lang="en-US" i="1" noProof="1" smtClean="0">
                                  <a:solidFill>
                                    <a:srgbClr val="FFFFFF"/>
                                  </a:solidFill>
                                  <a:latin typeface="Cambria Math" panose="02040503050406030204" pitchFamily="18" charset="0"/>
                                  <a:ea typeface="Open Sans"/>
                                  <a:cs typeface="Open Sans"/>
                                  <a:sym typeface="Open Sans"/>
                                </a:rPr>
                              </m:ctrlPr>
                            </m:sSupPr>
                            <m:e>
                              <m:r>
                                <a:rPr lang="en-US" i="1" noProof="1" smtClean="0">
                                  <a:solidFill>
                                    <a:srgbClr val="FFFFFF"/>
                                  </a:solidFill>
                                  <a:latin typeface="Cambria Math" panose="02040503050406030204" pitchFamily="18" charset="0"/>
                                  <a:ea typeface="Open Sans"/>
                                  <a:cs typeface="Open Sans"/>
                                  <a:sym typeface="Open Sans"/>
                                </a:rPr>
                                <m:t>𝑛</m:t>
                              </m:r>
                            </m:e>
                            <m:sup>
                              <m:r>
                                <a:rPr lang="en-US" i="1" noProof="1" smtClean="0">
                                  <a:solidFill>
                                    <a:srgbClr val="FFFFFF"/>
                                  </a:solidFill>
                                  <a:latin typeface="Cambria Math" panose="02040503050406030204" pitchFamily="18" charset="0"/>
                                  <a:ea typeface="Open Sans"/>
                                  <a:cs typeface="Open Sans"/>
                                  <a:sym typeface="Open Sans"/>
                                </a:rPr>
                                <m:t>2</m:t>
                              </m:r>
                            </m:sup>
                          </m:sSup>
                        </m:den>
                      </m:f>
                      <m:r>
                        <a:rPr lang="en-US" i="1" noProof="1" smtClean="0">
                          <a:solidFill>
                            <a:srgbClr val="FFFFFF"/>
                          </a:solidFill>
                          <a:latin typeface="Cambria Math" panose="02040503050406030204" pitchFamily="18" charset="0"/>
                          <a:ea typeface="Open Sans"/>
                          <a:cs typeface="Open Sans"/>
                          <a:sym typeface="Open Sans"/>
                        </a:rPr>
                        <m:t>=</m:t>
                      </m:r>
                      <m:f>
                        <m:fPr>
                          <m:ctrlPr>
                            <a:rPr lang="en-US" i="1" noProof="1" smtClean="0">
                              <a:solidFill>
                                <a:srgbClr val="FFFFFF"/>
                              </a:solidFill>
                              <a:latin typeface="Cambria Math" panose="02040503050406030204" pitchFamily="18" charset="0"/>
                              <a:ea typeface="Open Sans"/>
                              <a:cs typeface="Open Sans"/>
                              <a:sym typeface="Open Sans"/>
                            </a:rPr>
                          </m:ctrlPr>
                        </m:fPr>
                        <m:num>
                          <m:r>
                            <a:rPr lang="en-US" i="1" noProof="1" smtClean="0">
                              <a:solidFill>
                                <a:srgbClr val="FFFFFF"/>
                              </a:solidFill>
                              <a:latin typeface="Cambria Math" panose="02040503050406030204" pitchFamily="18" charset="0"/>
                              <a:ea typeface="Open Sans"/>
                              <a:cs typeface="Open Sans"/>
                              <a:sym typeface="Open Sans"/>
                            </a:rPr>
                            <m:t>𝐶</m:t>
                          </m:r>
                        </m:num>
                        <m:den>
                          <m:r>
                            <a:rPr lang="en-US" i="1" noProof="1" smtClean="0">
                              <a:solidFill>
                                <a:srgbClr val="FFFFFF"/>
                              </a:solidFill>
                              <a:latin typeface="Cambria Math" panose="02040503050406030204" pitchFamily="18" charset="0"/>
                              <a:ea typeface="Open Sans"/>
                              <a:cs typeface="Open Sans"/>
                              <a:sym typeface="Open Sans"/>
                            </a:rPr>
                            <m:t>𝑛</m:t>
                          </m:r>
                        </m:den>
                      </m:f>
                      <m:r>
                        <a:rPr lang="en-US" i="1" noProof="1" smtClean="0">
                          <a:solidFill>
                            <a:srgbClr val="FFFFFF"/>
                          </a:solidFill>
                          <a:latin typeface="Cambria Math" panose="02040503050406030204" pitchFamily="18" charset="0"/>
                          <a:ea typeface="Open Sans"/>
                          <a:cs typeface="Open Sans"/>
                          <a:sym typeface="Open Sans"/>
                        </a:rPr>
                        <m:t>.</m:t>
                      </m:r>
                    </m:oMath>
                  </m:oMathPara>
                </a14:m>
                <a:endParaRPr lang="en-US" noProof="1">
                  <a:solidFill>
                    <a:srgbClr val="FFFFFF"/>
                  </a:solidFill>
                  <a:latin typeface="Open Sans"/>
                  <a:ea typeface="Open Sans"/>
                  <a:cs typeface="Open Sans"/>
                  <a:sym typeface="Open Sans"/>
                </a:endParaRPr>
              </a:p>
              <a:p>
                <a:pPr marL="0" lvl="0" indent="457200" rtl="0">
                  <a:spcBef>
                    <a:spcPts val="0"/>
                  </a:spcBef>
                  <a:spcAft>
                    <a:spcPts val="0"/>
                  </a:spcAft>
                  <a:buNone/>
                </a:pPr>
                <a:endParaRPr lang="en-US" dirty="0">
                  <a:solidFill>
                    <a:srgbClr val="FFFFFF"/>
                  </a:solidFill>
                  <a:latin typeface="Open Sans"/>
                  <a:ea typeface="Open Sans"/>
                  <a:cs typeface="Open Sans"/>
                  <a:sym typeface="Open Sans"/>
                </a:endParaRPr>
              </a:p>
              <a:p>
                <a:pPr marL="0" lvl="0" indent="457200" rtl="0">
                  <a:spcBef>
                    <a:spcPts val="0"/>
                  </a:spcBef>
                  <a:spcAft>
                    <a:spcPts val="0"/>
                  </a:spcAft>
                  <a:buNone/>
                </a:pPr>
                <a:r>
                  <a:rPr lang="en-US" noProof="1">
                    <a:solidFill>
                      <a:srgbClr val="FFFFFF"/>
                    </a:solidFill>
                    <a:latin typeface="Open Sans"/>
                    <a:ea typeface="Open Sans"/>
                    <a:cs typeface="Open Sans"/>
                    <a:sym typeface="Open Sans"/>
                  </a:rPr>
                  <a:t>Chebishev tengsizligini </a:t>
                </a:r>
                <a14:m>
                  <m:oMath xmlns:m="http://schemas.openxmlformats.org/officeDocument/2006/math">
                    <m:sSub>
                      <m:sSubPr>
                        <m:ctrlPr>
                          <a:rPr lang="en-US" i="1" noProof="1" smtClean="0">
                            <a:solidFill>
                              <a:srgbClr val="FFFFFF"/>
                            </a:solidFill>
                            <a:latin typeface="Cambria Math" panose="02040503050406030204" pitchFamily="18" charset="0"/>
                            <a:ea typeface="Open Sans"/>
                            <a:cs typeface="Open Sans"/>
                            <a:sym typeface="Open Sans"/>
                          </a:rPr>
                        </m:ctrlPr>
                      </m:sSubPr>
                      <m:e>
                        <m:r>
                          <a:rPr lang="en-US" i="1" noProof="1" smtClean="0">
                            <a:solidFill>
                              <a:srgbClr val="FFFFFF"/>
                            </a:solidFill>
                            <a:latin typeface="Cambria Math" panose="02040503050406030204" pitchFamily="18" charset="0"/>
                            <a:ea typeface="Open Sans"/>
                            <a:cs typeface="Open Sans"/>
                            <a:sym typeface="Open Sans"/>
                          </a:rPr>
                          <m:t>𝑌</m:t>
                        </m:r>
                      </m:e>
                      <m:sub>
                        <m:r>
                          <a:rPr lang="en-US" i="1" noProof="1" smtClean="0">
                            <a:solidFill>
                              <a:srgbClr val="FFFFFF"/>
                            </a:solidFill>
                            <a:latin typeface="Cambria Math" panose="02040503050406030204" pitchFamily="18" charset="0"/>
                            <a:ea typeface="Open Sans"/>
                            <a:cs typeface="Open Sans"/>
                            <a:sym typeface="Open Sans"/>
                          </a:rPr>
                          <m:t>𝑛</m:t>
                        </m:r>
                      </m:sub>
                    </m:sSub>
                  </m:oMath>
                </a14:m>
                <a:r>
                  <a:rPr lang="en-US" noProof="1">
                    <a:solidFill>
                      <a:srgbClr val="FFFFFF"/>
                    </a:solidFill>
                    <a:latin typeface="Open Sans"/>
                    <a:ea typeface="Open Sans"/>
                    <a:cs typeface="Open Sans"/>
                    <a:sym typeface="Open Sans"/>
                  </a:rPr>
                  <a:t> tasodifiy miqdorlarga tatbiq qilib,</a:t>
                </a:r>
              </a:p>
              <a:p>
                <a:pPr marL="0" lvl="0" indent="45720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en-US" i="1" dirty="0" smtClean="0">
                          <a:solidFill>
                            <a:srgbClr val="FFFFFF"/>
                          </a:solidFill>
                          <a:latin typeface="Cambria Math" panose="02040503050406030204" pitchFamily="18" charset="0"/>
                          <a:ea typeface="Open Sans"/>
                          <a:cs typeface="Open Sans"/>
                          <a:sym typeface="Open Sans"/>
                        </a:rPr>
                        <m:t>𝑃</m:t>
                      </m:r>
                      <m:d>
                        <m:dPr>
                          <m:ctrlPr>
                            <a:rPr lang="en-US" i="1" dirty="0" smtClean="0">
                              <a:solidFill>
                                <a:srgbClr val="FFFFFF"/>
                              </a:solidFill>
                              <a:latin typeface="Cambria Math" panose="02040503050406030204" pitchFamily="18" charset="0"/>
                              <a:ea typeface="Open Sans"/>
                              <a:cs typeface="Open Sans"/>
                              <a:sym typeface="Open Sans"/>
                            </a:rPr>
                          </m:ctrlPr>
                        </m:dPr>
                        <m:e>
                          <m:d>
                            <m:dPr>
                              <m:begChr m:val="|"/>
                              <m:endChr m:val="|"/>
                              <m:ctrlPr>
                                <a:rPr lang="en-US" i="1" dirty="0" smtClean="0">
                                  <a:solidFill>
                                    <a:srgbClr val="FFFFFF"/>
                                  </a:solidFill>
                                  <a:latin typeface="Cambria Math" panose="02040503050406030204" pitchFamily="18" charset="0"/>
                                  <a:ea typeface="Open Sans"/>
                                  <a:cs typeface="Open Sans"/>
                                  <a:sym typeface="Open Sans"/>
                                </a:rPr>
                              </m:ctrlPr>
                            </m:dPr>
                            <m:e>
                              <m:sSub>
                                <m:sSubPr>
                                  <m:ctrlPr>
                                    <a:rPr lang="en-US" i="1" noProof="1" smtClean="0">
                                      <a:solidFill>
                                        <a:srgbClr val="FFFFFF"/>
                                      </a:solidFill>
                                      <a:latin typeface="Cambria Math" panose="02040503050406030204" pitchFamily="18" charset="0"/>
                                      <a:ea typeface="Open Sans"/>
                                      <a:cs typeface="Open Sans"/>
                                      <a:sym typeface="Open Sans"/>
                                    </a:rPr>
                                  </m:ctrlPr>
                                </m:sSubPr>
                                <m:e>
                                  <m:r>
                                    <a:rPr lang="en-US" i="1" noProof="1" dirty="0" smtClean="0">
                                      <a:solidFill>
                                        <a:srgbClr val="FFFFFF"/>
                                      </a:solidFill>
                                      <a:latin typeface="Cambria Math" panose="02040503050406030204" pitchFamily="18" charset="0"/>
                                      <a:ea typeface="Open Sans"/>
                                      <a:cs typeface="Open Sans"/>
                                      <a:sym typeface="Open Sans"/>
                                    </a:rPr>
                                    <m:t>𝑌</m:t>
                                  </m:r>
                                </m:e>
                                <m:sub>
                                  <m:r>
                                    <a:rPr lang="en-US" i="1" noProof="1" smtClean="0">
                                      <a:solidFill>
                                        <a:srgbClr val="FFFFFF"/>
                                      </a:solidFill>
                                      <a:latin typeface="Cambria Math" panose="02040503050406030204" pitchFamily="18" charset="0"/>
                                      <a:ea typeface="Open Sans"/>
                                      <a:cs typeface="Open Sans"/>
                                      <a:sym typeface="Open Sans"/>
                                    </a:rPr>
                                    <m:t>𝑛</m:t>
                                  </m:r>
                                </m:sub>
                              </m:sSub>
                              <m:r>
                                <a:rPr lang="en-US" i="1" dirty="0" smtClean="0">
                                  <a:solidFill>
                                    <a:srgbClr val="FFFFFF"/>
                                  </a:solidFill>
                                  <a:latin typeface="Cambria Math" panose="02040503050406030204" pitchFamily="18" charset="0"/>
                                  <a:ea typeface="Open Sans"/>
                                  <a:cs typeface="Open Sans"/>
                                  <a:sym typeface="Open Sans"/>
                                </a:rPr>
                                <m:t>−</m:t>
                              </m:r>
                              <m:r>
                                <a:rPr lang="en-US" i="1" dirty="0" smtClean="0">
                                  <a:solidFill>
                                    <a:srgbClr val="FFFFFF"/>
                                  </a:solidFill>
                                  <a:latin typeface="Cambria Math" panose="02040503050406030204" pitchFamily="18" charset="0"/>
                                  <a:ea typeface="Open Sans"/>
                                  <a:cs typeface="Open Sans"/>
                                  <a:sym typeface="Open Sans"/>
                                </a:rPr>
                                <m:t>𝑀</m:t>
                              </m:r>
                              <m:d>
                                <m:dPr>
                                  <m:ctrlPr>
                                    <a:rPr lang="en-US" i="1" noProof="1" smtClean="0">
                                      <a:solidFill>
                                        <a:srgbClr val="FFFFFF"/>
                                      </a:solidFill>
                                      <a:latin typeface="Cambria Math" panose="02040503050406030204" pitchFamily="18" charset="0"/>
                                      <a:ea typeface="Open Sans"/>
                                      <a:cs typeface="Open Sans"/>
                                      <a:sym typeface="Open Sans"/>
                                    </a:rPr>
                                  </m:ctrlPr>
                                </m:dPr>
                                <m:e>
                                  <m:sSub>
                                    <m:sSubPr>
                                      <m:ctrlPr>
                                        <a:rPr lang="en-US" i="1" noProof="1" smtClean="0">
                                          <a:solidFill>
                                            <a:srgbClr val="FFFFFF"/>
                                          </a:solidFill>
                                          <a:latin typeface="Cambria Math" panose="02040503050406030204" pitchFamily="18" charset="0"/>
                                          <a:ea typeface="Open Sans"/>
                                          <a:cs typeface="Open Sans"/>
                                          <a:sym typeface="Open Sans"/>
                                        </a:rPr>
                                      </m:ctrlPr>
                                    </m:sSubPr>
                                    <m:e>
                                      <m:r>
                                        <a:rPr lang="en-US" i="1" noProof="1" smtClean="0">
                                          <a:solidFill>
                                            <a:srgbClr val="FFFFFF"/>
                                          </a:solidFill>
                                          <a:latin typeface="Cambria Math" panose="02040503050406030204" pitchFamily="18" charset="0"/>
                                          <a:ea typeface="Open Sans"/>
                                          <a:cs typeface="Open Sans"/>
                                          <a:sym typeface="Open Sans"/>
                                        </a:rPr>
                                        <m:t>𝑌</m:t>
                                      </m:r>
                                    </m:e>
                                    <m:sub>
                                      <m:r>
                                        <a:rPr lang="en-US" i="1" noProof="1" dirty="0" smtClean="0">
                                          <a:solidFill>
                                            <a:srgbClr val="FFFFFF"/>
                                          </a:solidFill>
                                          <a:latin typeface="Cambria Math" panose="02040503050406030204" pitchFamily="18" charset="0"/>
                                          <a:ea typeface="Open Sans"/>
                                          <a:cs typeface="Open Sans"/>
                                          <a:sym typeface="Open Sans"/>
                                        </a:rPr>
                                        <m:t>𝑛</m:t>
                                      </m:r>
                                    </m:sub>
                                  </m:sSub>
                                </m:e>
                              </m:d>
                            </m:e>
                          </m:d>
                          <m:r>
                            <a:rPr lang="en-US" i="1" dirty="0" smtClean="0">
                              <a:solidFill>
                                <a:srgbClr val="FFFFFF"/>
                              </a:solidFill>
                              <a:latin typeface="Cambria Math" panose="02040503050406030204" pitchFamily="18" charset="0"/>
                              <a:ea typeface="Open Sans"/>
                              <a:cs typeface="Open Sans"/>
                              <a:sym typeface="Open Sans"/>
                            </a:rPr>
                            <m:t>&lt;</m:t>
                          </m:r>
                          <m:r>
                            <a:rPr lang="el-GR" i="1" dirty="0" smtClean="0">
                              <a:solidFill>
                                <a:srgbClr val="FFFFFF"/>
                              </a:solidFill>
                              <a:latin typeface="Cambria Math" panose="02040503050406030204" pitchFamily="18" charset="0"/>
                              <a:ea typeface="Open Sans"/>
                              <a:cs typeface="Open Sans"/>
                              <a:sym typeface="Open Sans"/>
                            </a:rPr>
                            <m:t>𝜀</m:t>
                          </m:r>
                        </m:e>
                      </m:d>
                      <m:r>
                        <a:rPr lang="el-GR" i="1" dirty="0" smtClean="0">
                          <a:solidFill>
                            <a:srgbClr val="FFFFFF"/>
                          </a:solidFill>
                          <a:latin typeface="Cambria Math" panose="02040503050406030204" pitchFamily="18" charset="0"/>
                          <a:ea typeface="Open Sans"/>
                          <a:cs typeface="Open Sans"/>
                          <a:sym typeface="Open Sans"/>
                        </a:rPr>
                        <m:t>≥1−</m:t>
                      </m:r>
                      <m:f>
                        <m:fPr>
                          <m:ctrlPr>
                            <a:rPr lang="en-US" i="1" dirty="0" smtClean="0">
                              <a:solidFill>
                                <a:srgbClr val="FFFFFF"/>
                              </a:solidFill>
                              <a:latin typeface="Cambria Math" panose="02040503050406030204" pitchFamily="18" charset="0"/>
                              <a:ea typeface="Open Sans"/>
                              <a:cs typeface="Open Sans"/>
                              <a:sym typeface="Open Sans"/>
                            </a:rPr>
                          </m:ctrlPr>
                        </m:fPr>
                        <m:num>
                          <m:r>
                            <a:rPr lang="en-US" i="1" dirty="0" smtClean="0">
                              <a:solidFill>
                                <a:srgbClr val="FFFFFF"/>
                              </a:solidFill>
                              <a:latin typeface="Cambria Math" panose="02040503050406030204" pitchFamily="18" charset="0"/>
                              <a:ea typeface="Open Sans"/>
                              <a:cs typeface="Open Sans"/>
                              <a:sym typeface="Open Sans"/>
                            </a:rPr>
                            <m:t>𝐶</m:t>
                          </m:r>
                        </m:num>
                        <m:den>
                          <m:r>
                            <a:rPr lang="en-US" i="1" dirty="0" smtClean="0">
                              <a:solidFill>
                                <a:srgbClr val="FFFFFF"/>
                              </a:solidFill>
                              <a:latin typeface="Cambria Math" panose="02040503050406030204" pitchFamily="18" charset="0"/>
                              <a:ea typeface="Open Sans"/>
                              <a:cs typeface="Open Sans"/>
                              <a:sym typeface="Open Sans"/>
                            </a:rPr>
                            <m:t>𝑛</m:t>
                          </m:r>
                          <m:sSup>
                            <m:sSupPr>
                              <m:ctrlPr>
                                <a:rPr lang="el-GR" i="1" dirty="0" smtClean="0">
                                  <a:solidFill>
                                    <a:srgbClr val="FFFFFF"/>
                                  </a:solidFill>
                                  <a:latin typeface="Cambria Math" panose="02040503050406030204" pitchFamily="18" charset="0"/>
                                  <a:ea typeface="Open Sans"/>
                                  <a:cs typeface="Open Sans"/>
                                  <a:sym typeface="Open Sans"/>
                                </a:rPr>
                              </m:ctrlPr>
                            </m:sSupPr>
                            <m:e>
                              <m:r>
                                <a:rPr lang="el-GR" i="1" dirty="0" smtClean="0">
                                  <a:solidFill>
                                    <a:srgbClr val="FFFFFF"/>
                                  </a:solidFill>
                                  <a:latin typeface="Cambria Math" panose="02040503050406030204" pitchFamily="18" charset="0"/>
                                  <a:ea typeface="Open Sans"/>
                                  <a:cs typeface="Open Sans"/>
                                  <a:sym typeface="Open Sans"/>
                                </a:rPr>
                                <m:t>𝜀</m:t>
                              </m:r>
                            </m:e>
                            <m:sup>
                              <m:r>
                                <a:rPr lang="el-GR" i="1" dirty="0" smtClean="0">
                                  <a:solidFill>
                                    <a:srgbClr val="FFFFFF"/>
                                  </a:solidFill>
                                  <a:latin typeface="Cambria Math" panose="02040503050406030204" pitchFamily="18" charset="0"/>
                                  <a:ea typeface="Open Sans"/>
                                  <a:cs typeface="Open Sans"/>
                                  <a:sym typeface="Open Sans"/>
                                </a:rPr>
                                <m:t>2</m:t>
                              </m:r>
                            </m:sup>
                          </m:sSup>
                        </m:den>
                      </m:f>
                    </m:oMath>
                  </m:oMathPara>
                </a14:m>
                <a:endParaRPr lang="el-GR" dirty="0">
                  <a:solidFill>
                    <a:srgbClr val="FFFFFF"/>
                  </a:solidFill>
                  <a:latin typeface="Open Sans"/>
                  <a:ea typeface="Open Sans"/>
                  <a:cs typeface="Open Sans"/>
                  <a:sym typeface="Open Sans"/>
                </a:endParaRPr>
              </a:p>
              <a:p>
                <a:pPr marL="0" lvl="0" indent="457200" rtl="0">
                  <a:spcBef>
                    <a:spcPts val="0"/>
                  </a:spcBef>
                  <a:spcAft>
                    <a:spcPts val="0"/>
                  </a:spcAft>
                  <a:buNone/>
                </a:pPr>
                <a:r>
                  <a:rPr lang="en-US" noProof="1">
                    <a:solidFill>
                      <a:srgbClr val="FFFFFF"/>
                    </a:solidFill>
                    <a:latin typeface="Open Sans"/>
                    <a:ea typeface="Open Sans"/>
                    <a:cs typeface="Open Sans"/>
                    <a:sym typeface="Open Sans"/>
                  </a:rPr>
                  <a:t>ni hosil qilamiz. Bu yerda ehtimollik 1 dan katta bo‘la olmasligini hisobga olsak (1.1) bo‘ladi. Teorema isbot qilindi.</a:t>
                </a:r>
              </a:p>
              <a:p>
                <a:pPr marL="0" lvl="0" indent="457200" rtl="0">
                  <a:spcBef>
                    <a:spcPts val="0"/>
                  </a:spcBef>
                  <a:spcAft>
                    <a:spcPts val="0"/>
                  </a:spcAft>
                  <a:buNone/>
                </a:pPr>
                <a:endParaRPr lang="en-US" dirty="0">
                  <a:solidFill>
                    <a:srgbClr val="FFFFFF"/>
                  </a:solidFill>
                  <a:latin typeface="Open Sans"/>
                  <a:ea typeface="Open Sans"/>
                  <a:cs typeface="Open Sans"/>
                  <a:sym typeface="Open Sans"/>
                </a:endParaRPr>
              </a:p>
            </p:txBody>
          </p:sp>
        </mc:Choice>
        <mc:Fallback xmlns="">
          <p:sp>
            <p:nvSpPr>
              <p:cNvPr id="276" name="Google Shape;276;p27"/>
              <p:cNvSpPr txBox="1">
                <a:spLocks noRot="1" noChangeAspect="1" noMove="1" noResize="1" noEditPoints="1" noAdjustHandles="1" noChangeArrowheads="1" noChangeShapeType="1" noTextEdit="1"/>
              </p:cNvSpPr>
              <p:nvPr/>
            </p:nvSpPr>
            <p:spPr>
              <a:xfrm>
                <a:off x="726375" y="1628010"/>
                <a:ext cx="7985625" cy="3142950"/>
              </a:xfrm>
              <a:prstGeom prst="rect">
                <a:avLst/>
              </a:prstGeom>
              <a:blipFill>
                <a:blip r:embed="rId3"/>
                <a:stretch>
                  <a:fillRect l="-229"/>
                </a:stretch>
              </a:blipFill>
              <a:ln>
                <a:noFill/>
              </a:ln>
            </p:spPr>
            <p:txBody>
              <a:bodyPr/>
              <a:lstStyle/>
              <a:p>
                <a:r>
                  <a:rPr lang="ru-RU">
                    <a:noFill/>
                  </a:rPr>
                  <a:t> </a:t>
                </a:r>
              </a:p>
            </p:txBody>
          </p:sp>
        </mc:Fallback>
      </mc:AlternateContent>
      <p:sp>
        <p:nvSpPr>
          <p:cNvPr id="14" name="Google Shape;259;p25">
            <a:extLst>
              <a:ext uri="{FF2B5EF4-FFF2-40B4-BE49-F238E27FC236}">
                <a16:creationId xmlns:a16="http://schemas.microsoft.com/office/drawing/2014/main" id="{4FBB1385-01B3-4BE8-856F-CB77856D9750}"/>
              </a:ext>
            </a:extLst>
          </p:cNvPr>
          <p:cNvSpPr txBox="1">
            <a:spLocks/>
          </p:cNvSpPr>
          <p:nvPr/>
        </p:nvSpPr>
        <p:spPr>
          <a:xfrm>
            <a:off x="726375" y="582138"/>
            <a:ext cx="8417625" cy="799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1pPr>
            <a:lvl2pPr marR="0" lvl="1"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2pPr>
            <a:lvl3pPr marR="0" lvl="2"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3pPr>
            <a:lvl4pPr marR="0" lvl="3"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4pPr>
            <a:lvl5pPr marR="0" lvl="4"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5pPr>
            <a:lvl6pPr marR="0" lvl="5"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6pPr>
            <a:lvl7pPr marR="0" lvl="6"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7pPr>
            <a:lvl8pPr marR="0" lvl="7"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8pPr>
            <a:lvl9pPr marR="0" lvl="8"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9pPr>
          </a:lstStyle>
          <a:p>
            <a:r>
              <a:rPr lang="tr-TR" sz="2400" dirty="0"/>
              <a:t>Bog‘liqmas tasodifiy miqdorlar uchun katta sonlar qonuni. Chebishev teoremasi</a:t>
            </a:r>
          </a:p>
        </p:txBody>
      </p:sp>
    </p:spTree>
    <p:extLst>
      <p:ext uri="{BB962C8B-B14F-4D97-AF65-F5344CB8AC3E}">
        <p14:creationId xmlns:p14="http://schemas.microsoft.com/office/powerpoint/2010/main" val="14453796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67" name="Google Shape;267;p26"/>
              <p:cNvSpPr txBox="1"/>
              <p:nvPr/>
            </p:nvSpPr>
            <p:spPr>
              <a:xfrm>
                <a:off x="945831" y="1753732"/>
                <a:ext cx="6625401" cy="2092844"/>
              </a:xfrm>
              <a:prstGeom prst="rect">
                <a:avLst/>
              </a:prstGeom>
              <a:noFill/>
              <a:ln>
                <a:noFill/>
              </a:ln>
            </p:spPr>
            <p:txBody>
              <a:bodyPr spcFirstLastPara="1" wrap="square" lIns="91425" tIns="91425" rIns="91425" bIns="91425" anchor="t" anchorCtr="0">
                <a:noAutofit/>
              </a:bodyPr>
              <a:lstStyle/>
              <a:p>
                <a:pPr lvl="0" indent="457200">
                  <a:lnSpc>
                    <a:spcPct val="115000"/>
                  </a:lnSpc>
                </a:pPr>
                <a:r>
                  <a:rPr lang="en-US" b="1" noProof="1">
                    <a:solidFill>
                      <a:srgbClr val="FFFFFF"/>
                    </a:solidFill>
                    <a:latin typeface="Open Sans"/>
                    <a:ea typeface="Open Sans"/>
                    <a:cs typeface="Open Sans"/>
                    <a:sym typeface="Open Sans"/>
                  </a:rPr>
                  <a:t>1</a:t>
                </a:r>
                <a:r>
                  <a:rPr lang="tr-TR" b="1" noProof="1">
                    <a:solidFill>
                      <a:srgbClr val="FFFFFF"/>
                    </a:solidFill>
                    <a:latin typeface="Open Sans"/>
                    <a:ea typeface="Open Sans"/>
                    <a:cs typeface="Open Sans"/>
                    <a:sym typeface="Open Sans"/>
                  </a:rPr>
                  <a:t>.2-teorema (Chebishevning teoremasi).</a:t>
                </a:r>
                <a:r>
                  <a:rPr lang="tr-TR" noProof="1">
                    <a:solidFill>
                      <a:srgbClr val="FFFFFF"/>
                    </a:solidFill>
                    <a:latin typeface="Open Sans"/>
                    <a:ea typeface="Open Sans"/>
                    <a:cs typeface="Open Sans"/>
                    <a:sym typeface="Open Sans"/>
                  </a:rPr>
                  <a:t>  </a:t>
                </a:r>
                <a14:m>
                  <m:oMath xmlns:m="http://schemas.openxmlformats.org/officeDocument/2006/math">
                    <m:sSub>
                      <m:sSubPr>
                        <m:ctrlPr>
                          <a:rPr lang="tr-TR" i="1" noProof="1" smtClean="0">
                            <a:solidFill>
                              <a:srgbClr val="FFFFFF"/>
                            </a:solidFill>
                            <a:latin typeface="Cambria Math" panose="02040503050406030204" pitchFamily="18" charset="0"/>
                            <a:ea typeface="Open Sans"/>
                            <a:cs typeface="Open Sans"/>
                            <a:sym typeface="Open Sans"/>
                          </a:rPr>
                        </m:ctrlPr>
                      </m:sSubPr>
                      <m:e>
                        <m:r>
                          <a:rPr lang="tr-TR" i="1" noProof="1" smtClean="0">
                            <a:solidFill>
                              <a:srgbClr val="FFFFFF"/>
                            </a:solidFill>
                            <a:latin typeface="Cambria Math" panose="02040503050406030204" pitchFamily="18" charset="0"/>
                            <a:ea typeface="Open Sans"/>
                            <a:cs typeface="Open Sans"/>
                            <a:sym typeface="Open Sans"/>
                          </a:rPr>
                          <m:t>𝑋</m:t>
                        </m:r>
                      </m:e>
                      <m:sub>
                        <m:r>
                          <a:rPr lang="tr-TR" i="1" noProof="1" smtClean="0">
                            <a:solidFill>
                              <a:srgbClr val="FFFFFF"/>
                            </a:solidFill>
                            <a:latin typeface="Cambria Math" panose="02040503050406030204" pitchFamily="18" charset="0"/>
                            <a:ea typeface="Open Sans"/>
                            <a:cs typeface="Open Sans"/>
                            <a:sym typeface="Open Sans"/>
                          </a:rPr>
                          <m:t>1</m:t>
                        </m:r>
                      </m:sub>
                    </m:sSub>
                    <m:r>
                      <a:rPr lang="tr-TR" i="1" noProof="1" smtClean="0">
                        <a:solidFill>
                          <a:srgbClr val="FFFFFF"/>
                        </a:solidFill>
                        <a:latin typeface="Cambria Math" panose="02040503050406030204" pitchFamily="18" charset="0"/>
                        <a:ea typeface="Open Sans"/>
                        <a:cs typeface="Open Sans"/>
                        <a:sym typeface="Open Sans"/>
                      </a:rPr>
                      <m:t>,</m:t>
                    </m:r>
                    <m:sSub>
                      <m:sSubPr>
                        <m:ctrlPr>
                          <a:rPr lang="tr-TR" i="1" noProof="1" smtClean="0">
                            <a:solidFill>
                              <a:srgbClr val="FFFFFF"/>
                            </a:solidFill>
                            <a:latin typeface="Cambria Math" panose="02040503050406030204" pitchFamily="18" charset="0"/>
                            <a:ea typeface="Open Sans"/>
                            <a:cs typeface="Open Sans"/>
                            <a:sym typeface="Open Sans"/>
                          </a:rPr>
                        </m:ctrlPr>
                      </m:sSubPr>
                      <m:e>
                        <m:r>
                          <a:rPr lang="tr-TR" i="1" noProof="1" smtClean="0">
                            <a:solidFill>
                              <a:srgbClr val="FFFFFF"/>
                            </a:solidFill>
                            <a:latin typeface="Cambria Math" panose="02040503050406030204" pitchFamily="18" charset="0"/>
                            <a:ea typeface="Open Sans"/>
                            <a:cs typeface="Open Sans"/>
                            <a:sym typeface="Open Sans"/>
                          </a:rPr>
                          <m:t>𝑋</m:t>
                        </m:r>
                      </m:e>
                      <m:sub>
                        <m:r>
                          <a:rPr lang="tr-TR" i="1" noProof="1" smtClean="0">
                            <a:solidFill>
                              <a:srgbClr val="FFFFFF"/>
                            </a:solidFill>
                            <a:latin typeface="Cambria Math" panose="02040503050406030204" pitchFamily="18" charset="0"/>
                            <a:ea typeface="Open Sans"/>
                            <a:cs typeface="Open Sans"/>
                            <a:sym typeface="Open Sans"/>
                          </a:rPr>
                          <m:t>2</m:t>
                        </m:r>
                      </m:sub>
                    </m:sSub>
                    <m:r>
                      <a:rPr lang="tr-TR" i="1" noProof="1" smtClean="0">
                        <a:solidFill>
                          <a:srgbClr val="FFFFFF"/>
                        </a:solidFill>
                        <a:latin typeface="Cambria Math" panose="02040503050406030204" pitchFamily="18" charset="0"/>
                        <a:ea typeface="Open Sans"/>
                        <a:cs typeface="Open Sans"/>
                        <a:sym typeface="Open Sans"/>
                      </a:rPr>
                      <m:t>,….,</m:t>
                    </m:r>
                    <m:sSub>
                      <m:sSubPr>
                        <m:ctrlPr>
                          <a:rPr lang="tr-TR" i="1" noProof="1" smtClean="0">
                            <a:solidFill>
                              <a:srgbClr val="FFFFFF"/>
                            </a:solidFill>
                            <a:latin typeface="Cambria Math" panose="02040503050406030204" pitchFamily="18" charset="0"/>
                            <a:ea typeface="Open Sans"/>
                            <a:cs typeface="Open Sans"/>
                            <a:sym typeface="Open Sans"/>
                          </a:rPr>
                        </m:ctrlPr>
                      </m:sSubPr>
                      <m:e>
                        <m:r>
                          <a:rPr lang="tr-TR" i="1" noProof="1" smtClean="0">
                            <a:solidFill>
                              <a:srgbClr val="FFFFFF"/>
                            </a:solidFill>
                            <a:latin typeface="Cambria Math" panose="02040503050406030204" pitchFamily="18" charset="0"/>
                            <a:ea typeface="Open Sans"/>
                            <a:cs typeface="Open Sans"/>
                            <a:sym typeface="Open Sans"/>
                          </a:rPr>
                          <m:t>𝑋</m:t>
                        </m:r>
                      </m:e>
                      <m:sub>
                        <m:r>
                          <a:rPr lang="tr-TR" i="1" noProof="1" smtClean="0">
                            <a:solidFill>
                              <a:srgbClr val="FFFFFF"/>
                            </a:solidFill>
                            <a:latin typeface="Cambria Math" panose="02040503050406030204" pitchFamily="18" charset="0"/>
                            <a:ea typeface="Open Sans"/>
                            <a:cs typeface="Open Sans"/>
                            <a:sym typeface="Open Sans"/>
                          </a:rPr>
                          <m:t>𝑛</m:t>
                        </m:r>
                      </m:sub>
                    </m:sSub>
                    <m:r>
                      <a:rPr lang="tr-TR" i="1" noProof="1" smtClean="0">
                        <a:solidFill>
                          <a:srgbClr val="FFFFFF"/>
                        </a:solidFill>
                        <a:latin typeface="Cambria Math" panose="02040503050406030204" pitchFamily="18" charset="0"/>
                        <a:ea typeface="Open Sans"/>
                        <a:cs typeface="Open Sans"/>
                        <a:sym typeface="Open Sans"/>
                      </a:rPr>
                      <m:t>,….</m:t>
                    </m:r>
                  </m:oMath>
                </a14:m>
                <a:r>
                  <a:rPr lang="tr-TR" noProof="1">
                    <a:solidFill>
                      <a:srgbClr val="FFFFFF"/>
                    </a:solidFill>
                    <a:latin typeface="Open Sans"/>
                    <a:ea typeface="Open Sans"/>
                    <a:cs typeface="Open Sans"/>
                    <a:sym typeface="Open Sans"/>
                  </a:rPr>
                  <a:t> har ikkitasi bog‘liqmas bo‘lgan tasodifiy miqdorlar  ketma – ketligi bo‘lib, birgalikda chegaralangan dispersiyalarga (istagan </a:t>
                </a:r>
                <a14:m>
                  <m:oMath xmlns:m="http://schemas.openxmlformats.org/officeDocument/2006/math">
                    <m:r>
                      <a:rPr lang="tr-TR" i="1" noProof="1" smtClean="0">
                        <a:solidFill>
                          <a:srgbClr val="FFFFFF"/>
                        </a:solidFill>
                        <a:latin typeface="Cambria Math" panose="02040503050406030204" pitchFamily="18" charset="0"/>
                        <a:ea typeface="Open Sans"/>
                        <a:cs typeface="Open Sans"/>
                        <a:sym typeface="Open Sans"/>
                      </a:rPr>
                      <m:t>𝑖</m:t>
                    </m:r>
                  </m:oMath>
                </a14:m>
                <a:r>
                  <a:rPr lang="tr-TR" noProof="1">
                    <a:solidFill>
                      <a:srgbClr val="FFFFFF"/>
                    </a:solidFill>
                    <a:latin typeface="Open Sans"/>
                    <a:ea typeface="Open Sans"/>
                    <a:cs typeface="Open Sans"/>
                    <a:sym typeface="Open Sans"/>
                  </a:rPr>
                  <a:t> uchun </a:t>
                </a:r>
                <a14:m>
                  <m:oMath xmlns:m="http://schemas.openxmlformats.org/officeDocument/2006/math">
                    <m:r>
                      <a:rPr lang="ru-RU" i="1" smtClean="0">
                        <a:solidFill>
                          <a:schemeClr val="tx1"/>
                        </a:solidFill>
                        <a:latin typeface="Cambria Math" panose="02040503050406030204" pitchFamily="18" charset="0"/>
                        <a:ea typeface="Cambria Math" panose="02040503050406030204" pitchFamily="18" charset="0"/>
                      </a:rPr>
                      <m:t>𝐷</m:t>
                    </m:r>
                    <m:d>
                      <m:dPr>
                        <m:ctrlPr>
                          <a:rPr lang="ru-RU" i="1">
                            <a:solidFill>
                              <a:schemeClr val="tx1"/>
                            </a:solidFill>
                            <a:latin typeface="Cambria Math" panose="02040503050406030204" pitchFamily="18" charset="0"/>
                            <a:ea typeface="Cambria Math" panose="02040503050406030204" pitchFamily="18" charset="0"/>
                          </a:rPr>
                        </m:ctrlPr>
                      </m:dPr>
                      <m:e>
                        <m:sSub>
                          <m:sSubPr>
                            <m:ctrlPr>
                              <a:rPr lang="ru-RU" i="1">
                                <a:solidFill>
                                  <a:schemeClr val="tx1"/>
                                </a:solidFill>
                                <a:latin typeface="Cambria Math" panose="02040503050406030204" pitchFamily="18" charset="0"/>
                                <a:ea typeface="Cambria Math" panose="02040503050406030204" pitchFamily="18" charset="0"/>
                              </a:rPr>
                            </m:ctrlPr>
                          </m:sSubPr>
                          <m:e>
                            <m:r>
                              <a:rPr lang="ru-RU" i="1">
                                <a:solidFill>
                                  <a:schemeClr val="tx1"/>
                                </a:solidFill>
                                <a:latin typeface="Cambria Math" panose="02040503050406030204" pitchFamily="18" charset="0"/>
                                <a:ea typeface="Cambria Math" panose="02040503050406030204" pitchFamily="18" charset="0"/>
                              </a:rPr>
                              <m:t>𝑋</m:t>
                            </m:r>
                          </m:e>
                          <m:sub>
                            <m:r>
                              <a:rPr lang="ru-RU" i="1">
                                <a:solidFill>
                                  <a:schemeClr val="tx1"/>
                                </a:solidFill>
                                <a:latin typeface="Cambria Math" panose="02040503050406030204" pitchFamily="18" charset="0"/>
                                <a:ea typeface="Cambria Math" panose="02040503050406030204" pitchFamily="18" charset="0"/>
                              </a:rPr>
                              <m:t>𝑖</m:t>
                            </m:r>
                          </m:sub>
                        </m:sSub>
                      </m:e>
                    </m:d>
                    <m:r>
                      <a:rPr lang="ru-RU" i="1">
                        <a:solidFill>
                          <a:schemeClr val="tx1"/>
                        </a:solidFill>
                        <a:latin typeface="Cambria Math" panose="02040503050406030204" pitchFamily="18" charset="0"/>
                        <a:ea typeface="Cambria Math" panose="02040503050406030204" pitchFamily="18" charset="0"/>
                      </a:rPr>
                      <m:t>≤</m:t>
                    </m:r>
                    <m:r>
                      <a:rPr lang="ru-RU" i="1">
                        <a:solidFill>
                          <a:schemeClr val="tx1"/>
                        </a:solidFill>
                        <a:latin typeface="Cambria Math" panose="02040503050406030204" pitchFamily="18" charset="0"/>
                        <a:ea typeface="Cambria Math" panose="02040503050406030204" pitchFamily="18" charset="0"/>
                      </a:rPr>
                      <m:t>𝐶</m:t>
                    </m:r>
                    <m:r>
                      <a:rPr lang="ru-RU" i="1">
                        <a:solidFill>
                          <a:schemeClr val="tx1"/>
                        </a:solidFill>
                        <a:latin typeface="Cambria Math" panose="02040503050406030204" pitchFamily="18" charset="0"/>
                        <a:ea typeface="Cambria Math" panose="02040503050406030204" pitchFamily="18" charset="0"/>
                      </a:rPr>
                      <m:t>)</m:t>
                    </m:r>
                  </m:oMath>
                </a14:m>
                <a:r>
                  <a:rPr lang="tr-TR" noProof="1">
                    <a:solidFill>
                      <a:schemeClr val="tx1"/>
                    </a:solidFill>
                    <a:latin typeface="Open Sans"/>
                    <a:ea typeface="Open Sans"/>
                    <a:cs typeface="Open Sans"/>
                    <a:sym typeface="Open Sans"/>
                  </a:rPr>
                  <a:t> </a:t>
                </a:r>
                <a:r>
                  <a:rPr lang="tr-TR" noProof="1">
                    <a:solidFill>
                      <a:srgbClr val="FFFFFF"/>
                    </a:solidFill>
                    <a:latin typeface="Open Sans"/>
                    <a:ea typeface="Open Sans"/>
                    <a:cs typeface="Open Sans"/>
                    <a:sym typeface="Open Sans"/>
                  </a:rPr>
                  <a:t>va bir xil </a:t>
                </a:r>
                <a14:m>
                  <m:oMath xmlns:m="http://schemas.openxmlformats.org/officeDocument/2006/math">
                    <m:r>
                      <a:rPr lang="tr-TR" i="1" noProof="1" smtClean="0">
                        <a:solidFill>
                          <a:srgbClr val="FFFFFF"/>
                        </a:solidFill>
                        <a:latin typeface="Cambria Math" panose="02040503050406030204" pitchFamily="18" charset="0"/>
                        <a:ea typeface="Open Sans"/>
                        <a:cs typeface="Open Sans"/>
                        <a:sym typeface="Open Sans"/>
                      </a:rPr>
                      <m:t>𝑀</m:t>
                    </m:r>
                    <m:d>
                      <m:dPr>
                        <m:ctrlPr>
                          <a:rPr lang="tr-TR" i="1" noProof="1" smtClean="0">
                            <a:solidFill>
                              <a:srgbClr val="FFFFFF"/>
                            </a:solidFill>
                            <a:latin typeface="Cambria Math" panose="02040503050406030204" pitchFamily="18" charset="0"/>
                            <a:ea typeface="Open Sans"/>
                            <a:cs typeface="Open Sans"/>
                            <a:sym typeface="Open Sans"/>
                          </a:rPr>
                        </m:ctrlPr>
                      </m:dPr>
                      <m:e>
                        <m:sSub>
                          <m:sSubPr>
                            <m:ctrlPr>
                              <a:rPr lang="tr-TR" i="1" noProof="1" smtClean="0">
                                <a:solidFill>
                                  <a:srgbClr val="FFFFFF"/>
                                </a:solidFill>
                                <a:latin typeface="Cambria Math" panose="02040503050406030204" pitchFamily="18" charset="0"/>
                                <a:ea typeface="Open Sans"/>
                                <a:cs typeface="Open Sans"/>
                                <a:sym typeface="Open Sans"/>
                              </a:rPr>
                            </m:ctrlPr>
                          </m:sSubPr>
                          <m:e>
                            <m:r>
                              <a:rPr lang="tr-TR" i="1" noProof="1" smtClean="0">
                                <a:solidFill>
                                  <a:srgbClr val="FFFFFF"/>
                                </a:solidFill>
                                <a:latin typeface="Cambria Math" panose="02040503050406030204" pitchFamily="18" charset="0"/>
                                <a:ea typeface="Open Sans"/>
                                <a:cs typeface="Open Sans"/>
                                <a:sym typeface="Open Sans"/>
                              </a:rPr>
                              <m:t>𝑋</m:t>
                            </m:r>
                          </m:e>
                          <m:sub>
                            <m:r>
                              <a:rPr lang="tr-TR" i="1" noProof="1" smtClean="0">
                                <a:solidFill>
                                  <a:srgbClr val="FFFFFF"/>
                                </a:solidFill>
                                <a:latin typeface="Cambria Math" panose="02040503050406030204" pitchFamily="18" charset="0"/>
                                <a:ea typeface="Open Sans"/>
                                <a:cs typeface="Open Sans"/>
                                <a:sym typeface="Open Sans"/>
                              </a:rPr>
                              <m:t>𝑖</m:t>
                            </m:r>
                          </m:sub>
                        </m:sSub>
                      </m:e>
                    </m:d>
                    <m:r>
                      <a:rPr lang="tr-TR" i="1" noProof="1" smtClean="0">
                        <a:solidFill>
                          <a:srgbClr val="FFFFFF"/>
                        </a:solidFill>
                        <a:latin typeface="Cambria Math" panose="02040503050406030204" pitchFamily="18" charset="0"/>
                        <a:ea typeface="Open Sans"/>
                        <a:cs typeface="Open Sans"/>
                        <a:sym typeface="Open Sans"/>
                      </a:rPr>
                      <m:t>=</m:t>
                    </m:r>
                    <m:r>
                      <a:rPr lang="tr-TR" i="1" noProof="1" smtClean="0">
                        <a:solidFill>
                          <a:srgbClr val="FFFFFF"/>
                        </a:solidFill>
                        <a:latin typeface="Cambria Math" panose="02040503050406030204" pitchFamily="18" charset="0"/>
                        <a:ea typeface="Open Sans"/>
                        <a:cs typeface="Open Sans"/>
                        <a:sym typeface="Open Sans"/>
                      </a:rPr>
                      <m:t>𝑎</m:t>
                    </m:r>
                  </m:oMath>
                </a14:m>
                <a:r>
                  <a:rPr lang="tr-TR" noProof="1">
                    <a:solidFill>
                      <a:srgbClr val="FFFFFF"/>
                    </a:solidFill>
                    <a:latin typeface="Open Sans"/>
                    <a:ea typeface="Open Sans"/>
                    <a:cs typeface="Open Sans"/>
                    <a:sym typeface="Open Sans"/>
                  </a:rPr>
                  <a:t> matematik kutilishlarga ega  bo‘lsin. U holda </a:t>
                </a:r>
                <a14:m>
                  <m:oMath xmlns:m="http://schemas.openxmlformats.org/officeDocument/2006/math">
                    <m:r>
                      <a:rPr lang="el-GR" i="1" noProof="1" smtClean="0">
                        <a:solidFill>
                          <a:srgbClr val="FFFFFF"/>
                        </a:solidFill>
                        <a:latin typeface="Cambria Math" panose="02040503050406030204" pitchFamily="18" charset="0"/>
                        <a:ea typeface="Open Sans"/>
                        <a:cs typeface="Open Sans"/>
                        <a:sym typeface="Open Sans"/>
                      </a:rPr>
                      <m:t>𝜀</m:t>
                    </m:r>
                    <m:r>
                      <a:rPr lang="el-GR" i="1" noProof="1" smtClean="0">
                        <a:solidFill>
                          <a:srgbClr val="FFFFFF"/>
                        </a:solidFill>
                        <a:latin typeface="Cambria Math" panose="02040503050406030204" pitchFamily="18" charset="0"/>
                        <a:ea typeface="Open Sans"/>
                        <a:cs typeface="Open Sans"/>
                        <a:sym typeface="Open Sans"/>
                      </a:rPr>
                      <m:t>&gt;0</m:t>
                    </m:r>
                  </m:oMath>
                </a14:m>
                <a:r>
                  <a:rPr lang="el-GR" noProof="1">
                    <a:solidFill>
                      <a:srgbClr val="FFFFFF"/>
                    </a:solidFill>
                    <a:latin typeface="Open Sans"/>
                    <a:ea typeface="Open Sans"/>
                    <a:cs typeface="Open Sans"/>
                    <a:sym typeface="Open Sans"/>
                  </a:rPr>
                  <a:t> </a:t>
                </a:r>
                <a:r>
                  <a:rPr lang="tr-TR" noProof="1">
                    <a:solidFill>
                      <a:srgbClr val="FFFFFF"/>
                    </a:solidFill>
                    <a:latin typeface="Open Sans"/>
                    <a:ea typeface="Open Sans"/>
                    <a:cs typeface="Open Sans"/>
                    <a:sym typeface="Open Sans"/>
                  </a:rPr>
                  <a:t>qanday bo‘lmasin</a:t>
                </a:r>
              </a:p>
              <a:p>
                <a:pPr marL="0" lvl="0" indent="457200" algn="ctr" rtl="0">
                  <a:lnSpc>
                    <a:spcPct val="115000"/>
                  </a:lnSpc>
                  <a:spcBef>
                    <a:spcPts val="0"/>
                  </a:spcBef>
                  <a:spcAft>
                    <a:spcPts val="0"/>
                  </a:spcAft>
                  <a:buNone/>
                </a:pPr>
                <a14:m>
                  <m:oMathPara xmlns:m="http://schemas.openxmlformats.org/officeDocument/2006/math">
                    <m:oMathParaPr>
                      <m:jc m:val="centerGroup"/>
                    </m:oMathParaPr>
                    <m:oMath xmlns:m="http://schemas.openxmlformats.org/officeDocument/2006/math">
                      <m:limLow>
                        <m:limLowPr>
                          <m:ctrlPr>
                            <a:rPr lang="tr-TR" i="1" noProof="1" smtClean="0">
                              <a:solidFill>
                                <a:srgbClr val="FFFFFF"/>
                              </a:solidFill>
                              <a:latin typeface="Cambria Math" panose="02040503050406030204" pitchFamily="18" charset="0"/>
                              <a:ea typeface="Open Sans"/>
                              <a:cs typeface="Open Sans"/>
                              <a:sym typeface="Open Sans"/>
                            </a:rPr>
                          </m:ctrlPr>
                        </m:limLowPr>
                        <m:e>
                          <m:r>
                            <m:rPr>
                              <m:sty m:val="p"/>
                            </m:rPr>
                            <a:rPr lang="tr-TR" i="1" noProof="1" smtClean="0">
                              <a:solidFill>
                                <a:srgbClr val="FFFFFF"/>
                              </a:solidFill>
                              <a:latin typeface="Cambria Math" panose="02040503050406030204" pitchFamily="18" charset="0"/>
                              <a:ea typeface="Open Sans"/>
                              <a:cs typeface="Open Sans"/>
                              <a:sym typeface="Open Sans"/>
                            </a:rPr>
                            <m:t>lim</m:t>
                          </m:r>
                        </m:e>
                        <m:lim>
                          <m:r>
                            <a:rPr lang="tr-TR" i="1" noProof="1" smtClean="0">
                              <a:solidFill>
                                <a:srgbClr val="FFFFFF"/>
                              </a:solidFill>
                              <a:latin typeface="Cambria Math" panose="02040503050406030204" pitchFamily="18" charset="0"/>
                              <a:ea typeface="Open Sans"/>
                              <a:cs typeface="Open Sans"/>
                              <a:sym typeface="Open Sans"/>
                            </a:rPr>
                            <m:t>𝑛</m:t>
                          </m:r>
                          <m:r>
                            <a:rPr lang="tr-TR" i="1" noProof="1" smtClean="0">
                              <a:solidFill>
                                <a:srgbClr val="FFFFFF"/>
                              </a:solidFill>
                              <a:latin typeface="Cambria Math" panose="02040503050406030204" pitchFamily="18" charset="0"/>
                              <a:ea typeface="Open Sans"/>
                              <a:cs typeface="Open Sans"/>
                              <a:sym typeface="Open Sans"/>
                            </a:rPr>
                            <m:t>→∞</m:t>
                          </m:r>
                        </m:lim>
                      </m:limLow>
                      <m:d>
                        <m:dPr>
                          <m:ctrlPr>
                            <a:rPr lang="tr-TR" i="1" noProof="1" smtClean="0">
                              <a:solidFill>
                                <a:srgbClr val="FFFFFF"/>
                              </a:solidFill>
                              <a:latin typeface="Cambria Math" panose="02040503050406030204" pitchFamily="18" charset="0"/>
                              <a:ea typeface="Open Sans"/>
                              <a:cs typeface="Open Sans"/>
                              <a:sym typeface="Open Sans"/>
                            </a:rPr>
                          </m:ctrlPr>
                        </m:dPr>
                        <m:e>
                          <m:r>
                            <a:rPr lang="tr-TR" i="1" noProof="1" smtClean="0">
                              <a:solidFill>
                                <a:srgbClr val="FFFFFF"/>
                              </a:solidFill>
                              <a:latin typeface="Cambria Math" panose="02040503050406030204" pitchFamily="18" charset="0"/>
                              <a:ea typeface="Open Sans"/>
                              <a:cs typeface="Open Sans"/>
                              <a:sym typeface="Open Sans"/>
                            </a:rPr>
                            <m:t>𝑃</m:t>
                          </m:r>
                          <m:d>
                            <m:dPr>
                              <m:begChr m:val="|"/>
                              <m:endChr m:val="|"/>
                              <m:ctrlPr>
                                <a:rPr lang="tr-TR" i="1" noProof="1" smtClean="0">
                                  <a:solidFill>
                                    <a:srgbClr val="FFFFFF"/>
                                  </a:solidFill>
                                  <a:latin typeface="Cambria Math" panose="02040503050406030204" pitchFamily="18" charset="0"/>
                                  <a:ea typeface="Open Sans"/>
                                  <a:cs typeface="Open Sans"/>
                                  <a:sym typeface="Open Sans"/>
                                </a:rPr>
                              </m:ctrlPr>
                            </m:dPr>
                            <m:e>
                              <m:f>
                                <m:fPr>
                                  <m:ctrlPr>
                                    <a:rPr lang="tr-TR" i="1" noProof="1" smtClean="0">
                                      <a:solidFill>
                                        <a:srgbClr val="FFFFFF"/>
                                      </a:solidFill>
                                      <a:latin typeface="Cambria Math" panose="02040503050406030204" pitchFamily="18" charset="0"/>
                                      <a:ea typeface="Open Sans"/>
                                      <a:cs typeface="Open Sans"/>
                                      <a:sym typeface="Open Sans"/>
                                    </a:rPr>
                                  </m:ctrlPr>
                                </m:fPr>
                                <m:num>
                                  <m:sSub>
                                    <m:sSubPr>
                                      <m:ctrlPr>
                                        <a:rPr lang="tr-TR" i="1" noProof="1" smtClean="0">
                                          <a:solidFill>
                                            <a:srgbClr val="FFFFFF"/>
                                          </a:solidFill>
                                          <a:latin typeface="Cambria Math" panose="02040503050406030204" pitchFamily="18" charset="0"/>
                                          <a:ea typeface="Open Sans"/>
                                          <a:cs typeface="Open Sans"/>
                                          <a:sym typeface="Open Sans"/>
                                        </a:rPr>
                                      </m:ctrlPr>
                                    </m:sSubPr>
                                    <m:e>
                                      <m:r>
                                        <a:rPr lang="tr-TR" i="1" noProof="1" smtClean="0">
                                          <a:solidFill>
                                            <a:srgbClr val="FFFFFF"/>
                                          </a:solidFill>
                                          <a:latin typeface="Cambria Math" panose="02040503050406030204" pitchFamily="18" charset="0"/>
                                          <a:ea typeface="Open Sans"/>
                                          <a:cs typeface="Open Sans"/>
                                          <a:sym typeface="Open Sans"/>
                                        </a:rPr>
                                        <m:t>𝑋</m:t>
                                      </m:r>
                                    </m:e>
                                    <m:sub>
                                      <m:r>
                                        <a:rPr lang="tr-TR" i="1" noProof="1" smtClean="0">
                                          <a:solidFill>
                                            <a:srgbClr val="FFFFFF"/>
                                          </a:solidFill>
                                          <a:latin typeface="Cambria Math" panose="02040503050406030204" pitchFamily="18" charset="0"/>
                                          <a:ea typeface="Open Sans"/>
                                          <a:cs typeface="Open Sans"/>
                                          <a:sym typeface="Open Sans"/>
                                        </a:rPr>
                                        <m:t>1</m:t>
                                      </m:r>
                                    </m:sub>
                                  </m:sSub>
                                  <m:r>
                                    <a:rPr lang="tr-TR" i="1" noProof="1" smtClean="0">
                                      <a:solidFill>
                                        <a:srgbClr val="FFFFFF"/>
                                      </a:solidFill>
                                      <a:latin typeface="Cambria Math" panose="02040503050406030204" pitchFamily="18" charset="0"/>
                                      <a:ea typeface="Open Sans"/>
                                      <a:cs typeface="Open Sans"/>
                                      <a:sym typeface="Open Sans"/>
                                    </a:rPr>
                                    <m:t>+</m:t>
                                  </m:r>
                                  <m:sSub>
                                    <m:sSubPr>
                                      <m:ctrlPr>
                                        <a:rPr lang="tr-TR" i="1" noProof="1" smtClean="0">
                                          <a:solidFill>
                                            <a:srgbClr val="FFFFFF"/>
                                          </a:solidFill>
                                          <a:latin typeface="Cambria Math" panose="02040503050406030204" pitchFamily="18" charset="0"/>
                                          <a:ea typeface="Open Sans"/>
                                          <a:cs typeface="Open Sans"/>
                                          <a:sym typeface="Open Sans"/>
                                        </a:rPr>
                                      </m:ctrlPr>
                                    </m:sSubPr>
                                    <m:e>
                                      <m:r>
                                        <a:rPr lang="tr-TR" i="1" noProof="1" smtClean="0">
                                          <a:solidFill>
                                            <a:srgbClr val="FFFFFF"/>
                                          </a:solidFill>
                                          <a:latin typeface="Cambria Math" panose="02040503050406030204" pitchFamily="18" charset="0"/>
                                          <a:ea typeface="Open Sans"/>
                                          <a:cs typeface="Open Sans"/>
                                          <a:sym typeface="Open Sans"/>
                                        </a:rPr>
                                        <m:t>𝑋</m:t>
                                      </m:r>
                                    </m:e>
                                    <m:sub>
                                      <m:r>
                                        <a:rPr lang="tr-TR" i="1" noProof="1" smtClean="0">
                                          <a:solidFill>
                                            <a:srgbClr val="FFFFFF"/>
                                          </a:solidFill>
                                          <a:latin typeface="Cambria Math" panose="02040503050406030204" pitchFamily="18" charset="0"/>
                                          <a:ea typeface="Open Sans"/>
                                          <a:cs typeface="Open Sans"/>
                                          <a:sym typeface="Open Sans"/>
                                        </a:rPr>
                                        <m:t>2</m:t>
                                      </m:r>
                                    </m:sub>
                                  </m:sSub>
                                  <m:r>
                                    <a:rPr lang="tr-TR" i="1" noProof="1" smtClean="0">
                                      <a:solidFill>
                                        <a:srgbClr val="FFFFFF"/>
                                      </a:solidFill>
                                      <a:latin typeface="Cambria Math" panose="02040503050406030204" pitchFamily="18" charset="0"/>
                                      <a:ea typeface="Open Sans"/>
                                      <a:cs typeface="Open Sans"/>
                                      <a:sym typeface="Open Sans"/>
                                    </a:rPr>
                                    <m:t>+…+</m:t>
                                  </m:r>
                                  <m:sSub>
                                    <m:sSubPr>
                                      <m:ctrlPr>
                                        <a:rPr lang="tr-TR" i="1" noProof="1" smtClean="0">
                                          <a:solidFill>
                                            <a:srgbClr val="FFFFFF"/>
                                          </a:solidFill>
                                          <a:latin typeface="Cambria Math" panose="02040503050406030204" pitchFamily="18" charset="0"/>
                                          <a:ea typeface="Open Sans"/>
                                          <a:cs typeface="Open Sans"/>
                                          <a:sym typeface="Open Sans"/>
                                        </a:rPr>
                                      </m:ctrlPr>
                                    </m:sSubPr>
                                    <m:e>
                                      <m:r>
                                        <a:rPr lang="tr-TR" i="1" noProof="1" smtClean="0">
                                          <a:solidFill>
                                            <a:srgbClr val="FFFFFF"/>
                                          </a:solidFill>
                                          <a:latin typeface="Cambria Math" panose="02040503050406030204" pitchFamily="18" charset="0"/>
                                          <a:ea typeface="Open Sans"/>
                                          <a:cs typeface="Open Sans"/>
                                          <a:sym typeface="Open Sans"/>
                                        </a:rPr>
                                        <m:t>𝑋</m:t>
                                      </m:r>
                                    </m:e>
                                    <m:sub>
                                      <m:r>
                                        <a:rPr lang="tr-TR" i="1" noProof="1" smtClean="0">
                                          <a:solidFill>
                                            <a:srgbClr val="FFFFFF"/>
                                          </a:solidFill>
                                          <a:latin typeface="Cambria Math" panose="02040503050406030204" pitchFamily="18" charset="0"/>
                                          <a:ea typeface="Open Sans"/>
                                          <a:cs typeface="Open Sans"/>
                                          <a:sym typeface="Open Sans"/>
                                        </a:rPr>
                                        <m:t>𝑛</m:t>
                                      </m:r>
                                    </m:sub>
                                  </m:sSub>
                                </m:num>
                                <m:den>
                                  <m:r>
                                    <a:rPr lang="tr-TR" i="1" noProof="1" smtClean="0">
                                      <a:solidFill>
                                        <a:srgbClr val="FFFFFF"/>
                                      </a:solidFill>
                                      <a:latin typeface="Cambria Math" panose="02040503050406030204" pitchFamily="18" charset="0"/>
                                      <a:ea typeface="Open Sans"/>
                                      <a:cs typeface="Open Sans"/>
                                      <a:sym typeface="Open Sans"/>
                                    </a:rPr>
                                    <m:t>𝑛</m:t>
                                  </m:r>
                                </m:den>
                              </m:f>
                              <m:r>
                                <a:rPr lang="tr-TR" i="1" noProof="1" smtClean="0">
                                  <a:solidFill>
                                    <a:srgbClr val="FFFFFF"/>
                                  </a:solidFill>
                                  <a:latin typeface="Cambria Math" panose="02040503050406030204" pitchFamily="18" charset="0"/>
                                  <a:ea typeface="Open Sans"/>
                                  <a:cs typeface="Open Sans"/>
                                  <a:sym typeface="Open Sans"/>
                                </a:rPr>
                                <m:t>−</m:t>
                              </m:r>
                              <m:r>
                                <a:rPr lang="tr-TR" i="1" noProof="1" smtClean="0">
                                  <a:solidFill>
                                    <a:srgbClr val="FFFFFF"/>
                                  </a:solidFill>
                                  <a:latin typeface="Cambria Math" panose="02040503050406030204" pitchFamily="18" charset="0"/>
                                  <a:ea typeface="Open Sans"/>
                                  <a:cs typeface="Open Sans"/>
                                  <a:sym typeface="Open Sans"/>
                                </a:rPr>
                                <m:t>𝑎</m:t>
                              </m:r>
                            </m:e>
                          </m:d>
                          <m:r>
                            <a:rPr lang="tr-TR" i="1" noProof="1" smtClean="0">
                              <a:solidFill>
                                <a:srgbClr val="FFFFFF"/>
                              </a:solidFill>
                              <a:latin typeface="Cambria Math" panose="02040503050406030204" pitchFamily="18" charset="0"/>
                              <a:ea typeface="Open Sans"/>
                              <a:cs typeface="Open Sans"/>
                              <a:sym typeface="Open Sans"/>
                            </a:rPr>
                            <m:t>&lt;</m:t>
                          </m:r>
                          <m:r>
                            <a:rPr lang="el-GR" i="1" noProof="1" smtClean="0">
                              <a:solidFill>
                                <a:srgbClr val="FFFFFF"/>
                              </a:solidFill>
                              <a:latin typeface="Cambria Math" panose="02040503050406030204" pitchFamily="18" charset="0"/>
                              <a:ea typeface="Open Sans"/>
                              <a:cs typeface="Open Sans"/>
                              <a:sym typeface="Open Sans"/>
                            </a:rPr>
                            <m:t>𝜀</m:t>
                          </m:r>
                        </m:e>
                      </m:d>
                      <m:r>
                        <a:rPr lang="el-GR" i="1" noProof="1" smtClean="0">
                          <a:solidFill>
                            <a:srgbClr val="FFFFFF"/>
                          </a:solidFill>
                          <a:latin typeface="Cambria Math" panose="02040503050406030204" pitchFamily="18" charset="0"/>
                          <a:ea typeface="Open Sans"/>
                          <a:cs typeface="Open Sans"/>
                          <a:sym typeface="Open Sans"/>
                        </a:rPr>
                        <m:t>=1</m:t>
                      </m:r>
                    </m:oMath>
                  </m:oMathPara>
                </a14:m>
                <a:endParaRPr lang="el-GR" noProof="1">
                  <a:solidFill>
                    <a:srgbClr val="FFFFFF"/>
                  </a:solidFill>
                  <a:latin typeface="Open Sans"/>
                  <a:ea typeface="Open Sans"/>
                  <a:cs typeface="Open Sans"/>
                  <a:sym typeface="Open Sans"/>
                </a:endParaRPr>
              </a:p>
              <a:p>
                <a:pPr marL="0" lvl="0" indent="457200" algn="l" rtl="0">
                  <a:lnSpc>
                    <a:spcPct val="115000"/>
                  </a:lnSpc>
                  <a:spcBef>
                    <a:spcPts val="0"/>
                  </a:spcBef>
                  <a:spcAft>
                    <a:spcPts val="0"/>
                  </a:spcAft>
                  <a:buNone/>
                </a:pPr>
                <a:r>
                  <a:rPr lang="tr-TR" noProof="1">
                    <a:solidFill>
                      <a:srgbClr val="FFFFFF"/>
                    </a:solidFill>
                    <a:latin typeface="Open Sans"/>
                    <a:ea typeface="Open Sans"/>
                    <a:cs typeface="Open Sans"/>
                    <a:sym typeface="Open Sans"/>
                  </a:rPr>
                  <a:t>tenglik o‘rinli.</a:t>
                </a:r>
              </a:p>
            </p:txBody>
          </p:sp>
        </mc:Choice>
        <mc:Fallback xmlns="">
          <p:sp>
            <p:nvSpPr>
              <p:cNvPr id="267" name="Google Shape;267;p26"/>
              <p:cNvSpPr txBox="1">
                <a:spLocks noRot="1" noChangeAspect="1" noMove="1" noResize="1" noEditPoints="1" noAdjustHandles="1" noChangeArrowheads="1" noChangeShapeType="1" noTextEdit="1"/>
              </p:cNvSpPr>
              <p:nvPr/>
            </p:nvSpPr>
            <p:spPr>
              <a:xfrm>
                <a:off x="945831" y="1753732"/>
                <a:ext cx="6625401" cy="2092844"/>
              </a:xfrm>
              <a:prstGeom prst="rect">
                <a:avLst/>
              </a:prstGeom>
              <a:blipFill>
                <a:blip r:embed="rId3"/>
                <a:stretch>
                  <a:fillRect l="-276"/>
                </a:stretch>
              </a:blipFill>
              <a:ln>
                <a:noFill/>
              </a:ln>
            </p:spPr>
            <p:txBody>
              <a:bodyPr/>
              <a:lstStyle/>
              <a:p>
                <a:r>
                  <a:rPr lang="ru-RU">
                    <a:noFill/>
                  </a:rPr>
                  <a:t> </a:t>
                </a:r>
              </a:p>
            </p:txBody>
          </p:sp>
        </mc:Fallback>
      </mc:AlternateContent>
      <p:sp>
        <p:nvSpPr>
          <p:cNvPr id="5" name="Google Shape;259;p25">
            <a:extLst>
              <a:ext uri="{FF2B5EF4-FFF2-40B4-BE49-F238E27FC236}">
                <a16:creationId xmlns:a16="http://schemas.microsoft.com/office/drawing/2014/main" id="{CD0438A0-360A-455A-85F4-727A6359F5B0}"/>
              </a:ext>
            </a:extLst>
          </p:cNvPr>
          <p:cNvSpPr txBox="1">
            <a:spLocks/>
          </p:cNvSpPr>
          <p:nvPr/>
        </p:nvSpPr>
        <p:spPr>
          <a:xfrm>
            <a:off x="726375" y="582138"/>
            <a:ext cx="8417625" cy="799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1pPr>
            <a:lvl2pPr marR="0" lvl="1"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2pPr>
            <a:lvl3pPr marR="0" lvl="2"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3pPr>
            <a:lvl4pPr marR="0" lvl="3"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4pPr>
            <a:lvl5pPr marR="0" lvl="4"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5pPr>
            <a:lvl6pPr marR="0" lvl="5"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6pPr>
            <a:lvl7pPr marR="0" lvl="6"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7pPr>
            <a:lvl8pPr marR="0" lvl="7"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8pPr>
            <a:lvl9pPr marR="0" lvl="8"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9pPr>
          </a:lstStyle>
          <a:p>
            <a:r>
              <a:rPr lang="tr-TR" sz="2400" dirty="0"/>
              <a:t>Bog‘liqmas tasodifiy miqdorlar uchun katta sonlar qonuni. Chebishev teoremasi</a:t>
            </a:r>
          </a:p>
        </p:txBody>
      </p:sp>
    </p:spTree>
    <p:extLst>
      <p:ext uri="{BB962C8B-B14F-4D97-AF65-F5344CB8AC3E}">
        <p14:creationId xmlns:p14="http://schemas.microsoft.com/office/powerpoint/2010/main" val="22252933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tr-TR" sz="2800" dirty="0"/>
              <a:t>Bernulli teoremasi</a:t>
            </a:r>
          </a:p>
        </p:txBody>
      </p:sp>
      <mc:AlternateContent xmlns:mc="http://schemas.openxmlformats.org/markup-compatibility/2006" xmlns:a14="http://schemas.microsoft.com/office/drawing/2010/main">
        <mc:Choice Requires="a14">
          <p:sp>
            <p:nvSpPr>
              <p:cNvPr id="288" name="Google Shape;288;p28"/>
              <p:cNvSpPr txBox="1"/>
              <p:nvPr/>
            </p:nvSpPr>
            <p:spPr>
              <a:xfrm>
                <a:off x="720000" y="1286202"/>
                <a:ext cx="7387680" cy="2834694"/>
              </a:xfrm>
              <a:prstGeom prst="rect">
                <a:avLst/>
              </a:prstGeom>
              <a:noFill/>
              <a:ln>
                <a:noFill/>
              </a:ln>
            </p:spPr>
            <p:txBody>
              <a:bodyPr spcFirstLastPara="1" wrap="square" lIns="91425" tIns="91425" rIns="91425" bIns="91425" anchor="t" anchorCtr="0">
                <a:noAutofit/>
              </a:bodyPr>
              <a:lstStyle/>
              <a:p>
                <a:pPr marL="0" lvl="0" indent="457200" algn="l" rtl="0">
                  <a:lnSpc>
                    <a:spcPct val="115000"/>
                  </a:lnSpc>
                  <a:spcBef>
                    <a:spcPts val="0"/>
                  </a:spcBef>
                  <a:spcAft>
                    <a:spcPts val="0"/>
                  </a:spcAft>
                  <a:buNone/>
                </a:pPr>
                <a:r>
                  <a:rPr lang="tr-TR" noProof="1">
                    <a:solidFill>
                      <a:srgbClr val="FFFFFF"/>
                    </a:solidFill>
                    <a:latin typeface="Open Sans"/>
                    <a:ea typeface="Open Sans"/>
                    <a:cs typeface="Open Sans"/>
                    <a:sym typeface="Open Sans"/>
                  </a:rPr>
                  <a:t>Bernulli  teoremasi katta sonlar qonunining juda muhim va tarixan birinchi shakldir. U hodisaning nisbiy chastotasi bilan uning ehtimolligi orasidagi bog‘lanishni aniqlaydi.</a:t>
                </a:r>
              </a:p>
              <a:p>
                <a:pPr marL="0" lvl="0" indent="457200" algn="l" rtl="0">
                  <a:lnSpc>
                    <a:spcPct val="115000"/>
                  </a:lnSpc>
                  <a:spcBef>
                    <a:spcPts val="0"/>
                  </a:spcBef>
                  <a:spcAft>
                    <a:spcPts val="0"/>
                  </a:spcAft>
                  <a:buNone/>
                </a:pPr>
                <a:r>
                  <a:rPr lang="en-US" b="1" noProof="1">
                    <a:solidFill>
                      <a:srgbClr val="FFFFFF"/>
                    </a:solidFill>
                    <a:latin typeface="Open Sans"/>
                    <a:ea typeface="Open Sans"/>
                    <a:cs typeface="Open Sans"/>
                    <a:sym typeface="Open Sans"/>
                  </a:rPr>
                  <a:t>1</a:t>
                </a:r>
                <a:r>
                  <a:rPr lang="tr-TR" b="1" noProof="1">
                    <a:solidFill>
                      <a:srgbClr val="FFFFFF"/>
                    </a:solidFill>
                    <a:latin typeface="Open Sans"/>
                    <a:ea typeface="Open Sans"/>
                    <a:cs typeface="Open Sans"/>
                    <a:sym typeface="Open Sans"/>
                  </a:rPr>
                  <a:t>.3-teorema (Bernulli teoremasi).</a:t>
                </a:r>
                <a:r>
                  <a:rPr lang="tr-TR" noProof="1">
                    <a:solidFill>
                      <a:srgbClr val="FFFFFF"/>
                    </a:solidFill>
                    <a:latin typeface="Open Sans"/>
                    <a:ea typeface="Open Sans"/>
                    <a:cs typeface="Open Sans"/>
                    <a:sym typeface="Open Sans"/>
                  </a:rPr>
                  <a:t> Bir xil sharoitlardagi bog‘liqmas sinovlar soni cheksiz ortganda qaralayotgan A hodisaning </a:t>
                </a:r>
                <a14:m>
                  <m:oMath xmlns:m="http://schemas.openxmlformats.org/officeDocument/2006/math">
                    <m:r>
                      <a:rPr lang="tr-TR" i="1" noProof="1" smtClean="0">
                        <a:solidFill>
                          <a:srgbClr val="FFFFFF"/>
                        </a:solidFill>
                        <a:latin typeface="Cambria Math" panose="02040503050406030204" pitchFamily="18" charset="0"/>
                        <a:ea typeface="Open Sans"/>
                        <a:cs typeface="Open Sans"/>
                        <a:sym typeface="Open Sans"/>
                      </a:rPr>
                      <m:t>𝑝</m:t>
                    </m:r>
                    <m:r>
                      <a:rPr lang="tr-TR" i="1" noProof="1" smtClean="0">
                        <a:solidFill>
                          <a:srgbClr val="FFFFFF"/>
                        </a:solidFill>
                        <a:latin typeface="Cambria Math" panose="02040503050406030204" pitchFamily="18" charset="0"/>
                        <a:ea typeface="Open Sans"/>
                        <a:cs typeface="Open Sans"/>
                        <a:sym typeface="Open Sans"/>
                      </a:rPr>
                      <m:t>∗</m:t>
                    </m:r>
                  </m:oMath>
                </a14:m>
                <a:r>
                  <a:rPr lang="tr-TR" noProof="1">
                    <a:solidFill>
                      <a:srgbClr val="FFFFFF"/>
                    </a:solidFill>
                    <a:latin typeface="Open Sans"/>
                    <a:ea typeface="Open Sans"/>
                    <a:cs typeface="Open Sans"/>
                    <a:sym typeface="Open Sans"/>
                  </a:rPr>
                  <a:t> nisbiy chastotasi uning har bir ayrim sinovdagi ehtimolligi </a:t>
                </a:r>
                <a14:m>
                  <m:oMath xmlns:m="http://schemas.openxmlformats.org/officeDocument/2006/math">
                    <m:r>
                      <a:rPr lang="tr-TR" i="1" noProof="1" smtClean="0">
                        <a:solidFill>
                          <a:srgbClr val="FFFFFF"/>
                        </a:solidFill>
                        <a:latin typeface="Cambria Math" panose="02040503050406030204" pitchFamily="18" charset="0"/>
                        <a:ea typeface="Open Sans"/>
                        <a:cs typeface="Open Sans"/>
                        <a:sym typeface="Open Sans"/>
                      </a:rPr>
                      <m:t>𝑝</m:t>
                    </m:r>
                  </m:oMath>
                </a14:m>
                <a:r>
                  <a:rPr lang="tr-TR" noProof="1">
                    <a:solidFill>
                      <a:srgbClr val="FFFFFF"/>
                    </a:solidFill>
                    <a:latin typeface="Open Sans"/>
                    <a:ea typeface="Open Sans"/>
                    <a:cs typeface="Open Sans"/>
                    <a:sym typeface="Open Sans"/>
                  </a:rPr>
                  <a:t> ga ehtimollik bo‘yicha yaqinlashadi, ya’ni</a:t>
                </a:r>
              </a:p>
              <a:p>
                <a:pPr marL="0" lvl="0" indent="457200" algn="ctr" rtl="0">
                  <a:lnSpc>
                    <a:spcPct val="115000"/>
                  </a:lnSpc>
                  <a:spcBef>
                    <a:spcPts val="0"/>
                  </a:spcBef>
                  <a:spcAft>
                    <a:spcPts val="0"/>
                  </a:spcAft>
                  <a:buNone/>
                </a:pPr>
                <a14:m>
                  <m:oMathPara xmlns:m="http://schemas.openxmlformats.org/officeDocument/2006/math">
                    <m:oMathParaPr>
                      <m:jc m:val="centerGroup"/>
                    </m:oMathParaPr>
                    <m:oMath xmlns:m="http://schemas.openxmlformats.org/officeDocument/2006/math">
                      <m:limLow>
                        <m:limLowPr>
                          <m:ctrlPr>
                            <a:rPr lang="tr-TR" sz="1600" i="1" noProof="1" smtClean="0">
                              <a:solidFill>
                                <a:srgbClr val="FFFFFF"/>
                              </a:solidFill>
                              <a:latin typeface="Cambria Math" panose="02040503050406030204" pitchFamily="18" charset="0"/>
                              <a:ea typeface="Open Sans"/>
                              <a:cs typeface="Open Sans"/>
                              <a:sym typeface="Open Sans"/>
                            </a:rPr>
                          </m:ctrlPr>
                        </m:limLowPr>
                        <m:e>
                          <m:r>
                            <m:rPr>
                              <m:sty m:val="p"/>
                            </m:rPr>
                            <a:rPr lang="tr-TR" sz="1600" i="1" noProof="1" smtClean="0">
                              <a:solidFill>
                                <a:srgbClr val="FFFFFF"/>
                              </a:solidFill>
                              <a:latin typeface="Cambria Math" panose="02040503050406030204" pitchFamily="18" charset="0"/>
                              <a:ea typeface="Open Sans"/>
                              <a:cs typeface="Open Sans"/>
                              <a:sym typeface="Open Sans"/>
                            </a:rPr>
                            <m:t>lim</m:t>
                          </m:r>
                        </m:e>
                        <m:lim>
                          <m:r>
                            <a:rPr lang="tr-TR" sz="1600" i="1" noProof="1" smtClean="0">
                              <a:solidFill>
                                <a:srgbClr val="FFFFFF"/>
                              </a:solidFill>
                              <a:latin typeface="Cambria Math" panose="02040503050406030204" pitchFamily="18" charset="0"/>
                              <a:ea typeface="Open Sans"/>
                              <a:cs typeface="Open Sans"/>
                              <a:sym typeface="Open Sans"/>
                            </a:rPr>
                            <m:t>𝑛</m:t>
                          </m:r>
                          <m:r>
                            <a:rPr lang="tr-TR" sz="1600" i="1" noProof="1" smtClean="0">
                              <a:solidFill>
                                <a:srgbClr val="FFFFFF"/>
                              </a:solidFill>
                              <a:latin typeface="Cambria Math" panose="02040503050406030204" pitchFamily="18" charset="0"/>
                              <a:ea typeface="Open Sans"/>
                              <a:cs typeface="Open Sans"/>
                              <a:sym typeface="Open Sans"/>
                            </a:rPr>
                            <m:t>→∞</m:t>
                          </m:r>
                        </m:lim>
                      </m:limLow>
                      <m:r>
                        <a:rPr lang="tr-TR" sz="1600" i="1" noProof="1" smtClean="0">
                          <a:solidFill>
                            <a:srgbClr val="FFFFFF"/>
                          </a:solidFill>
                          <a:latin typeface="Cambria Math" panose="02040503050406030204" pitchFamily="18" charset="0"/>
                          <a:ea typeface="Open Sans"/>
                          <a:cs typeface="Open Sans"/>
                          <a:sym typeface="Open Sans"/>
                        </a:rPr>
                        <m:t>𝑃</m:t>
                      </m:r>
                      <m:d>
                        <m:dPr>
                          <m:ctrlPr>
                            <a:rPr lang="tr-TR" sz="1600" i="1" noProof="1" smtClean="0">
                              <a:solidFill>
                                <a:srgbClr val="FFFFFF"/>
                              </a:solidFill>
                              <a:latin typeface="Cambria Math" panose="02040503050406030204" pitchFamily="18" charset="0"/>
                              <a:ea typeface="Open Sans"/>
                              <a:cs typeface="Open Sans"/>
                              <a:sym typeface="Open Sans"/>
                            </a:rPr>
                          </m:ctrlPr>
                        </m:dPr>
                        <m:e>
                          <m:d>
                            <m:dPr>
                              <m:begChr m:val="|"/>
                              <m:endChr m:val="|"/>
                              <m:ctrlPr>
                                <a:rPr lang="tr-TR" sz="1600" i="1" noProof="1" smtClean="0">
                                  <a:solidFill>
                                    <a:srgbClr val="FFFFFF"/>
                                  </a:solidFill>
                                  <a:latin typeface="Cambria Math" panose="02040503050406030204" pitchFamily="18" charset="0"/>
                                  <a:ea typeface="Open Sans"/>
                                  <a:cs typeface="Open Sans"/>
                                  <a:sym typeface="Open Sans"/>
                                </a:rPr>
                              </m:ctrlPr>
                            </m:dPr>
                            <m:e>
                              <m:r>
                                <a:rPr lang="tr-TR" sz="1600" i="1" noProof="1" smtClean="0">
                                  <a:solidFill>
                                    <a:srgbClr val="FFFFFF"/>
                                  </a:solidFill>
                                  <a:latin typeface="Cambria Math" panose="02040503050406030204" pitchFamily="18" charset="0"/>
                                  <a:ea typeface="Open Sans"/>
                                  <a:cs typeface="Open Sans"/>
                                  <a:sym typeface="Open Sans"/>
                                </a:rPr>
                                <m:t>𝑝</m:t>
                              </m:r>
                              <m:r>
                                <a:rPr lang="tr-TR" sz="1600" i="1" noProof="1" smtClean="0">
                                  <a:solidFill>
                                    <a:srgbClr val="FFFFFF"/>
                                  </a:solidFill>
                                  <a:latin typeface="Cambria Math" panose="02040503050406030204" pitchFamily="18" charset="0"/>
                                  <a:ea typeface="Open Sans"/>
                                  <a:cs typeface="Open Sans"/>
                                  <a:sym typeface="Open Sans"/>
                                </a:rPr>
                                <m:t>∗−</m:t>
                              </m:r>
                              <m:r>
                                <a:rPr lang="tr-TR" sz="1600" i="1" noProof="1" smtClean="0">
                                  <a:solidFill>
                                    <a:srgbClr val="FFFFFF"/>
                                  </a:solidFill>
                                  <a:latin typeface="Cambria Math" panose="02040503050406030204" pitchFamily="18" charset="0"/>
                                  <a:ea typeface="Open Sans"/>
                                  <a:cs typeface="Open Sans"/>
                                  <a:sym typeface="Open Sans"/>
                                </a:rPr>
                                <m:t>𝑝</m:t>
                              </m:r>
                            </m:e>
                          </m:d>
                          <m:r>
                            <a:rPr lang="tr-TR" sz="1600" i="1" noProof="1" smtClean="0">
                              <a:solidFill>
                                <a:srgbClr val="FFFFFF"/>
                              </a:solidFill>
                              <a:latin typeface="Cambria Math" panose="02040503050406030204" pitchFamily="18" charset="0"/>
                              <a:ea typeface="Open Sans"/>
                              <a:cs typeface="Open Sans"/>
                              <a:sym typeface="Open Sans"/>
                            </a:rPr>
                            <m:t>&lt;</m:t>
                          </m:r>
                          <m:r>
                            <a:rPr lang="el-GR" sz="1600" i="1" noProof="1" smtClean="0">
                              <a:solidFill>
                                <a:srgbClr val="FFFFFF"/>
                              </a:solidFill>
                              <a:latin typeface="Cambria Math" panose="02040503050406030204" pitchFamily="18" charset="0"/>
                              <a:ea typeface="Open Sans"/>
                              <a:cs typeface="Open Sans"/>
                              <a:sym typeface="Open Sans"/>
                            </a:rPr>
                            <m:t>𝜀</m:t>
                          </m:r>
                        </m:e>
                      </m:d>
                      <m:r>
                        <a:rPr lang="el-GR" sz="1600" i="1" noProof="1" smtClean="0">
                          <a:solidFill>
                            <a:srgbClr val="FFFFFF"/>
                          </a:solidFill>
                          <a:latin typeface="Cambria Math" panose="02040503050406030204" pitchFamily="18" charset="0"/>
                          <a:ea typeface="Open Sans"/>
                          <a:cs typeface="Open Sans"/>
                          <a:sym typeface="Open Sans"/>
                        </a:rPr>
                        <m:t>=1</m:t>
                      </m:r>
                    </m:oMath>
                  </m:oMathPara>
                </a14:m>
                <a:endParaRPr lang="el-GR" sz="1600" noProof="1">
                  <a:solidFill>
                    <a:srgbClr val="FFFFFF"/>
                  </a:solidFill>
                  <a:latin typeface="Open Sans"/>
                  <a:ea typeface="Open Sans"/>
                  <a:cs typeface="Open Sans"/>
                  <a:sym typeface="Open Sans"/>
                </a:endParaRPr>
              </a:p>
              <a:p>
                <a:pPr marL="0" lvl="0" indent="457200" algn="l" rtl="0">
                  <a:lnSpc>
                    <a:spcPct val="115000"/>
                  </a:lnSpc>
                  <a:spcBef>
                    <a:spcPts val="0"/>
                  </a:spcBef>
                  <a:spcAft>
                    <a:spcPts val="0"/>
                  </a:spcAft>
                  <a:buNone/>
                </a:pPr>
                <a:r>
                  <a:rPr lang="tr-TR" noProof="1">
                    <a:solidFill>
                      <a:srgbClr val="FFFFFF"/>
                    </a:solidFill>
                    <a:latin typeface="Open Sans"/>
                    <a:ea typeface="Open Sans"/>
                    <a:cs typeface="Open Sans"/>
                    <a:sym typeface="Open Sans"/>
                  </a:rPr>
                  <a:t>bu yerda </a:t>
                </a:r>
                <a14:m>
                  <m:oMath xmlns:m="http://schemas.openxmlformats.org/officeDocument/2006/math">
                    <m:r>
                      <a:rPr lang="tr-TR" i="1" noProof="1" smtClean="0">
                        <a:solidFill>
                          <a:srgbClr val="FFFFFF"/>
                        </a:solidFill>
                        <a:latin typeface="Cambria Math" panose="02040503050406030204" pitchFamily="18" charset="0"/>
                        <a:ea typeface="Open Sans"/>
                        <a:cs typeface="Open Sans"/>
                        <a:sym typeface="Open Sans"/>
                      </a:rPr>
                      <m:t>𝑝</m:t>
                    </m:r>
                    <m:r>
                      <a:rPr lang="tr-TR" i="1" noProof="1" smtClean="0">
                        <a:solidFill>
                          <a:srgbClr val="FFFFFF"/>
                        </a:solidFill>
                        <a:latin typeface="Cambria Math" panose="02040503050406030204" pitchFamily="18" charset="0"/>
                        <a:ea typeface="Open Sans"/>
                        <a:cs typeface="Open Sans"/>
                        <a:sym typeface="Open Sans"/>
                      </a:rPr>
                      <m:t>∗=</m:t>
                    </m:r>
                    <m:f>
                      <m:fPr>
                        <m:ctrlPr>
                          <a:rPr lang="tr-TR" i="1" noProof="1" smtClean="0">
                            <a:solidFill>
                              <a:srgbClr val="FFFFFF"/>
                            </a:solidFill>
                            <a:latin typeface="Cambria Math" panose="02040503050406030204" pitchFamily="18" charset="0"/>
                            <a:ea typeface="Open Sans"/>
                            <a:cs typeface="Open Sans"/>
                            <a:sym typeface="Open Sans"/>
                          </a:rPr>
                        </m:ctrlPr>
                      </m:fPr>
                      <m:num>
                        <m:r>
                          <a:rPr lang="tr-TR" i="1" noProof="1" smtClean="0">
                            <a:solidFill>
                              <a:srgbClr val="FFFFFF"/>
                            </a:solidFill>
                            <a:latin typeface="Cambria Math" panose="02040503050406030204" pitchFamily="18" charset="0"/>
                            <a:ea typeface="Open Sans"/>
                            <a:cs typeface="Open Sans"/>
                            <a:sym typeface="Open Sans"/>
                          </a:rPr>
                          <m:t>𝑚</m:t>
                        </m:r>
                      </m:num>
                      <m:den>
                        <m:r>
                          <a:rPr lang="tr-TR" i="1" noProof="1" smtClean="0">
                            <a:solidFill>
                              <a:srgbClr val="FFFFFF"/>
                            </a:solidFill>
                            <a:latin typeface="Cambria Math" panose="02040503050406030204" pitchFamily="18" charset="0"/>
                            <a:ea typeface="Open Sans"/>
                            <a:cs typeface="Open Sans"/>
                            <a:sym typeface="Open Sans"/>
                          </a:rPr>
                          <m:t>𝑛</m:t>
                        </m:r>
                      </m:den>
                    </m:f>
                    <m:r>
                      <a:rPr lang="tr-TR" i="1" noProof="1" smtClean="0">
                        <a:solidFill>
                          <a:srgbClr val="FFFFFF"/>
                        </a:solidFill>
                        <a:latin typeface="Cambria Math" panose="02040503050406030204" pitchFamily="18" charset="0"/>
                        <a:ea typeface="Open Sans"/>
                        <a:cs typeface="Open Sans"/>
                        <a:sym typeface="Open Sans"/>
                      </a:rPr>
                      <m:t>−</m:t>
                    </m:r>
                  </m:oMath>
                </a14:m>
                <a:r>
                  <a:rPr lang="tr-TR" noProof="1">
                    <a:solidFill>
                      <a:srgbClr val="FFFFFF"/>
                    </a:solidFill>
                    <a:latin typeface="Open Sans"/>
                    <a:ea typeface="Open Sans"/>
                    <a:cs typeface="Open Sans"/>
                    <a:sym typeface="Open Sans"/>
                  </a:rPr>
                  <a:t> shu </a:t>
                </a:r>
                <a14:m>
                  <m:oMath xmlns:m="http://schemas.openxmlformats.org/officeDocument/2006/math">
                    <m:r>
                      <a:rPr lang="tr-TR" i="1" noProof="1" smtClean="0">
                        <a:solidFill>
                          <a:srgbClr val="FFFFFF"/>
                        </a:solidFill>
                        <a:latin typeface="Cambria Math" panose="02040503050406030204" pitchFamily="18" charset="0"/>
                        <a:ea typeface="Open Sans"/>
                        <a:cs typeface="Open Sans"/>
                        <a:sym typeface="Open Sans"/>
                      </a:rPr>
                      <m:t>𝐴</m:t>
                    </m:r>
                  </m:oMath>
                </a14:m>
                <a:r>
                  <a:rPr lang="tr-TR" noProof="1">
                    <a:solidFill>
                      <a:srgbClr val="FFFFFF"/>
                    </a:solidFill>
                    <a:latin typeface="Open Sans"/>
                    <a:ea typeface="Open Sans"/>
                    <a:cs typeface="Open Sans"/>
                    <a:sym typeface="Open Sans"/>
                  </a:rPr>
                  <a:t> hodisaning birinchi </a:t>
                </a:r>
                <a14:m>
                  <m:oMath xmlns:m="http://schemas.openxmlformats.org/officeDocument/2006/math">
                    <m:r>
                      <a:rPr lang="tr-TR" i="1" noProof="1" smtClean="0">
                        <a:solidFill>
                          <a:srgbClr val="FFFFFF"/>
                        </a:solidFill>
                        <a:latin typeface="Cambria Math" panose="02040503050406030204" pitchFamily="18" charset="0"/>
                        <a:ea typeface="Open Sans"/>
                        <a:cs typeface="Open Sans"/>
                        <a:sym typeface="Open Sans"/>
                      </a:rPr>
                      <m:t>𝑛</m:t>
                    </m:r>
                  </m:oMath>
                </a14:m>
                <a:r>
                  <a:rPr lang="tr-TR" noProof="1">
                    <a:solidFill>
                      <a:srgbClr val="FFFFFF"/>
                    </a:solidFill>
                    <a:latin typeface="Open Sans"/>
                    <a:ea typeface="Open Sans"/>
                    <a:cs typeface="Open Sans"/>
                    <a:sym typeface="Open Sans"/>
                  </a:rPr>
                  <a:t> sinovdagi nisbiy chastotasi.</a:t>
                </a:r>
                <a:endParaRPr lang="en-US" noProof="1">
                  <a:solidFill>
                    <a:srgbClr val="FFFFFF"/>
                  </a:solidFill>
                  <a:latin typeface="Open Sans"/>
                  <a:ea typeface="Open Sans"/>
                  <a:cs typeface="Open Sans"/>
                  <a:sym typeface="Open Sans"/>
                </a:endParaRPr>
              </a:p>
              <a:p>
                <a:pPr marL="0" lvl="0" indent="457200" algn="l" rtl="0">
                  <a:lnSpc>
                    <a:spcPct val="115000"/>
                  </a:lnSpc>
                  <a:spcBef>
                    <a:spcPts val="0"/>
                  </a:spcBef>
                  <a:spcAft>
                    <a:spcPts val="0"/>
                  </a:spcAft>
                  <a:buNone/>
                </a:pPr>
                <a:r>
                  <a:rPr lang="tr-TR" noProof="1">
                    <a:solidFill>
                      <a:srgbClr val="FFFFFF"/>
                    </a:solidFill>
                    <a:latin typeface="Open Sans"/>
                    <a:ea typeface="Open Sans"/>
                    <a:cs typeface="Open Sans"/>
                    <a:sym typeface="Open Sans"/>
                  </a:rPr>
                  <a:t>Boshqacha aytganda, yetarlicha katta </a:t>
                </a:r>
                <a14:m>
                  <m:oMath xmlns:m="http://schemas.openxmlformats.org/officeDocument/2006/math">
                    <m:r>
                      <a:rPr lang="tr-TR" i="1" noProof="1" smtClean="0">
                        <a:solidFill>
                          <a:srgbClr val="FFFFFF"/>
                        </a:solidFill>
                        <a:latin typeface="Cambria Math" panose="02040503050406030204" pitchFamily="18" charset="0"/>
                        <a:ea typeface="Open Sans"/>
                        <a:cs typeface="Open Sans"/>
                        <a:sym typeface="Open Sans"/>
                      </a:rPr>
                      <m:t>𝑛</m:t>
                    </m:r>
                  </m:oMath>
                </a14:m>
                <a:r>
                  <a:rPr lang="tr-TR" noProof="1">
                    <a:solidFill>
                      <a:srgbClr val="FFFFFF"/>
                    </a:solidFill>
                    <a:latin typeface="Open Sans"/>
                    <a:ea typeface="Open Sans"/>
                    <a:cs typeface="Open Sans"/>
                    <a:sym typeface="Open Sans"/>
                  </a:rPr>
                  <a:t> kuzatilgan </a:t>
                </a:r>
                <a14:m>
                  <m:oMath xmlns:m="http://schemas.openxmlformats.org/officeDocument/2006/math">
                    <m:r>
                      <a:rPr lang="tr-TR" i="1" noProof="1" smtClean="0">
                        <a:solidFill>
                          <a:srgbClr val="FFFFFF"/>
                        </a:solidFill>
                        <a:latin typeface="Cambria Math" panose="02040503050406030204" pitchFamily="18" charset="0"/>
                        <a:ea typeface="Open Sans"/>
                        <a:cs typeface="Open Sans"/>
                        <a:sym typeface="Open Sans"/>
                      </a:rPr>
                      <m:t>𝑝</m:t>
                    </m:r>
                    <m:r>
                      <a:rPr lang="tr-TR" i="1" noProof="1" smtClean="0">
                        <a:solidFill>
                          <a:srgbClr val="FFFFFF"/>
                        </a:solidFill>
                        <a:latin typeface="Cambria Math" panose="02040503050406030204" pitchFamily="18" charset="0"/>
                        <a:ea typeface="Open Sans"/>
                        <a:cs typeface="Open Sans"/>
                        <a:sym typeface="Open Sans"/>
                      </a:rPr>
                      <m:t>∗</m:t>
                    </m:r>
                  </m:oMath>
                </a14:m>
                <a:r>
                  <a:rPr lang="tr-TR" noProof="1">
                    <a:solidFill>
                      <a:srgbClr val="FFFFFF"/>
                    </a:solidFill>
                    <a:latin typeface="Open Sans"/>
                    <a:ea typeface="Open Sans"/>
                    <a:cs typeface="Open Sans"/>
                    <a:sym typeface="Open Sans"/>
                  </a:rPr>
                  <a:t> qiymat </a:t>
                </a:r>
                <a14:m>
                  <m:oMath xmlns:m="http://schemas.openxmlformats.org/officeDocument/2006/math">
                    <m:r>
                      <a:rPr lang="tr-TR" i="1" noProof="1" smtClean="0">
                        <a:solidFill>
                          <a:srgbClr val="FFFFFF"/>
                        </a:solidFill>
                        <a:latin typeface="Cambria Math" panose="02040503050406030204" pitchFamily="18" charset="0"/>
                        <a:ea typeface="Open Sans"/>
                        <a:cs typeface="Open Sans"/>
                        <a:sym typeface="Open Sans"/>
                      </a:rPr>
                      <m:t>𝑝</m:t>
                    </m:r>
                  </m:oMath>
                </a14:m>
                <a:r>
                  <a:rPr lang="tr-TR" noProof="1">
                    <a:solidFill>
                      <a:srgbClr val="FFFFFF"/>
                    </a:solidFill>
                    <a:latin typeface="Open Sans"/>
                    <a:ea typeface="Open Sans"/>
                    <a:cs typeface="Open Sans"/>
                    <a:sym typeface="Open Sans"/>
                  </a:rPr>
                  <a:t> ehtimollikning taqribiy qiymatini yuqori darajada aniqliq bilan beradi, deb amalda ishonish mumkin.</a:t>
                </a:r>
              </a:p>
            </p:txBody>
          </p:sp>
        </mc:Choice>
        <mc:Fallback xmlns="">
          <p:sp>
            <p:nvSpPr>
              <p:cNvPr id="288" name="Google Shape;288;p28"/>
              <p:cNvSpPr txBox="1">
                <a:spLocks noRot="1" noChangeAspect="1" noMove="1" noResize="1" noEditPoints="1" noAdjustHandles="1" noChangeArrowheads="1" noChangeShapeType="1" noTextEdit="1"/>
              </p:cNvSpPr>
              <p:nvPr/>
            </p:nvSpPr>
            <p:spPr>
              <a:xfrm>
                <a:off x="720000" y="1286202"/>
                <a:ext cx="7387680" cy="2834694"/>
              </a:xfrm>
              <a:prstGeom prst="rect">
                <a:avLst/>
              </a:prstGeom>
              <a:blipFill>
                <a:blip r:embed="rId3"/>
                <a:stretch>
                  <a:fillRect l="-248" b="-215"/>
                </a:stretch>
              </a:blipFill>
              <a:ln>
                <a:noFill/>
              </a:ln>
            </p:spPr>
            <p:txBody>
              <a:bodyPr/>
              <a:lstStyle/>
              <a:p>
                <a:r>
                  <a:rPr lang="ru-RU">
                    <a:noFill/>
                  </a:rPr>
                  <a:t> </a:t>
                </a:r>
              </a:p>
            </p:txBody>
          </p:sp>
        </mc:Fallback>
      </mc:AlternateContent>
    </p:spTree>
    <p:extLst>
      <p:ext uri="{BB962C8B-B14F-4D97-AF65-F5344CB8AC3E}">
        <p14:creationId xmlns:p14="http://schemas.microsoft.com/office/powerpoint/2010/main" val="27655150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8"/>
          <p:cNvSpPr txBox="1">
            <a:spLocks noGrp="1"/>
          </p:cNvSpPr>
          <p:nvPr>
            <p:ph type="title"/>
          </p:nvPr>
        </p:nvSpPr>
        <p:spPr>
          <a:xfrm>
            <a:off x="1081248" y="376961"/>
            <a:ext cx="4187280" cy="5727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tr-TR" sz="2800" dirty="0"/>
              <a:t>Ya. Bernulli teoremasi</a:t>
            </a:r>
          </a:p>
        </p:txBody>
      </p:sp>
      <mc:AlternateContent xmlns:mc="http://schemas.openxmlformats.org/markup-compatibility/2006" xmlns:a14="http://schemas.microsoft.com/office/drawing/2010/main">
        <mc:Choice Requires="a14">
          <p:sp>
            <p:nvSpPr>
              <p:cNvPr id="288" name="Google Shape;288;p28"/>
              <p:cNvSpPr txBox="1"/>
              <p:nvPr/>
            </p:nvSpPr>
            <p:spPr>
              <a:xfrm>
                <a:off x="1691808" y="1581149"/>
                <a:ext cx="5760384" cy="1981201"/>
              </a:xfrm>
              <a:prstGeom prst="rect">
                <a:avLst/>
              </a:prstGeom>
              <a:noFill/>
              <a:ln>
                <a:noFill/>
              </a:ln>
            </p:spPr>
            <p:txBody>
              <a:bodyPr spcFirstLastPara="1" wrap="square" lIns="91425" tIns="91425" rIns="91425" bIns="91425" anchor="t" anchorCtr="0">
                <a:noAutofit/>
              </a:bodyPr>
              <a:lstStyle/>
              <a:p>
                <a:pPr marL="0" lvl="0" indent="457200" algn="l" rtl="0">
                  <a:lnSpc>
                    <a:spcPct val="150000"/>
                  </a:lnSpc>
                  <a:spcBef>
                    <a:spcPts val="0"/>
                  </a:spcBef>
                  <a:spcAft>
                    <a:spcPts val="0"/>
                  </a:spcAft>
                  <a:buNone/>
                </a:pPr>
                <a:r>
                  <a:rPr lang="en-US" b="1" noProof="1">
                    <a:solidFill>
                      <a:srgbClr val="FFFFFF"/>
                    </a:solidFill>
                    <a:latin typeface="Open Sans"/>
                    <a:ea typeface="Open Sans"/>
                    <a:cs typeface="Open Sans"/>
                    <a:sym typeface="Open Sans"/>
                  </a:rPr>
                  <a:t>1</a:t>
                </a:r>
                <a:r>
                  <a:rPr lang="tr-TR" b="1" noProof="1">
                    <a:solidFill>
                      <a:srgbClr val="FFFFFF"/>
                    </a:solidFill>
                    <a:latin typeface="Open Sans"/>
                    <a:ea typeface="Open Sans"/>
                    <a:cs typeface="Open Sans"/>
                    <a:sym typeface="Open Sans"/>
                  </a:rPr>
                  <a:t>.4-teorema (Puasson teoremasi).</a:t>
                </a:r>
                <a:r>
                  <a:rPr lang="tr-TR" noProof="1">
                    <a:solidFill>
                      <a:srgbClr val="FFFFFF"/>
                    </a:solidFill>
                    <a:latin typeface="Open Sans"/>
                    <a:ea typeface="Open Sans"/>
                    <a:cs typeface="Open Sans"/>
                    <a:sym typeface="Open Sans"/>
                  </a:rPr>
                  <a:t> Bog‘liqmas sinovlar o‘tkazilayotgan bo‘lsin va </a:t>
                </a:r>
                <a14:m>
                  <m:oMath xmlns:m="http://schemas.openxmlformats.org/officeDocument/2006/math">
                    <m:r>
                      <a:rPr lang="tr-TR" i="1" noProof="1" smtClean="0">
                        <a:solidFill>
                          <a:srgbClr val="FFFFFF"/>
                        </a:solidFill>
                        <a:latin typeface="Cambria Math" panose="02040503050406030204" pitchFamily="18" charset="0"/>
                        <a:ea typeface="Open Sans"/>
                        <a:cs typeface="Open Sans"/>
                        <a:sym typeface="Open Sans"/>
                      </a:rPr>
                      <m:t>𝐴</m:t>
                    </m:r>
                  </m:oMath>
                </a14:m>
                <a:r>
                  <a:rPr lang="tr-TR" noProof="1">
                    <a:solidFill>
                      <a:srgbClr val="FFFFFF"/>
                    </a:solidFill>
                    <a:latin typeface="Open Sans"/>
                    <a:ea typeface="Open Sans"/>
                    <a:cs typeface="Open Sans"/>
                    <a:sym typeface="Open Sans"/>
                  </a:rPr>
                  <a:t> hodisaning  </a:t>
                </a:r>
                <a14:m>
                  <m:oMath xmlns:m="http://schemas.openxmlformats.org/officeDocument/2006/math">
                    <m:r>
                      <a:rPr lang="tr-TR" i="1" noProof="1" smtClean="0">
                        <a:solidFill>
                          <a:srgbClr val="FFFFFF"/>
                        </a:solidFill>
                        <a:latin typeface="Cambria Math" panose="02040503050406030204" pitchFamily="18" charset="0"/>
                        <a:ea typeface="Open Sans"/>
                        <a:cs typeface="Open Sans"/>
                        <a:sym typeface="Open Sans"/>
                      </a:rPr>
                      <m:t>𝑖</m:t>
                    </m:r>
                  </m:oMath>
                </a14:m>
                <a:r>
                  <a:rPr lang="tr-TR" noProof="1">
                    <a:solidFill>
                      <a:srgbClr val="FFFFFF"/>
                    </a:solidFill>
                    <a:latin typeface="Open Sans"/>
                    <a:ea typeface="Open Sans"/>
                    <a:cs typeface="Open Sans"/>
                    <a:sym typeface="Open Sans"/>
                  </a:rPr>
                  <a:t> -sinovda  ehtimolligi </a:t>
                </a:r>
                <a14:m>
                  <m:oMath xmlns:m="http://schemas.openxmlformats.org/officeDocument/2006/math">
                    <m:sSub>
                      <m:sSubPr>
                        <m:ctrlPr>
                          <a:rPr lang="tr-TR" i="1" noProof="1" smtClean="0">
                            <a:solidFill>
                              <a:srgbClr val="FFFFFF"/>
                            </a:solidFill>
                            <a:latin typeface="Cambria Math" panose="02040503050406030204" pitchFamily="18" charset="0"/>
                            <a:ea typeface="Open Sans"/>
                            <a:cs typeface="Open Sans"/>
                            <a:sym typeface="Open Sans"/>
                          </a:rPr>
                        </m:ctrlPr>
                      </m:sSubPr>
                      <m:e>
                        <m:r>
                          <a:rPr lang="tr-TR" i="1" noProof="1" smtClean="0">
                            <a:solidFill>
                              <a:srgbClr val="FFFFFF"/>
                            </a:solidFill>
                            <a:latin typeface="Cambria Math" panose="02040503050406030204" pitchFamily="18" charset="0"/>
                            <a:ea typeface="Open Sans"/>
                            <a:cs typeface="Open Sans"/>
                            <a:sym typeface="Open Sans"/>
                          </a:rPr>
                          <m:t>𝑝</m:t>
                        </m:r>
                      </m:e>
                      <m:sub>
                        <m:r>
                          <a:rPr lang="tr-TR" i="1" noProof="1" smtClean="0">
                            <a:solidFill>
                              <a:srgbClr val="FFFFFF"/>
                            </a:solidFill>
                            <a:latin typeface="Cambria Math" panose="02040503050406030204" pitchFamily="18" charset="0"/>
                            <a:ea typeface="Open Sans"/>
                            <a:cs typeface="Open Sans"/>
                            <a:sym typeface="Open Sans"/>
                          </a:rPr>
                          <m:t>𝑖</m:t>
                        </m:r>
                      </m:sub>
                    </m:sSub>
                  </m:oMath>
                </a14:m>
                <a:r>
                  <a:rPr lang="tr-TR" noProof="1">
                    <a:solidFill>
                      <a:srgbClr val="FFFFFF"/>
                    </a:solidFill>
                    <a:latin typeface="Open Sans"/>
                    <a:ea typeface="Open Sans"/>
                    <a:cs typeface="Open Sans"/>
                    <a:sym typeface="Open Sans"/>
                  </a:rPr>
                  <a:t> ga teng bo‘lsin. U holda sinovlar soni cheksiz ortganida</a:t>
                </a:r>
                <a:r>
                  <a:rPr lang="en-US" noProof="1">
                    <a:solidFill>
                      <a:srgbClr val="FFFFFF"/>
                    </a:solidFill>
                    <a:latin typeface="Open Sans"/>
                    <a:ea typeface="Open Sans"/>
                    <a:cs typeface="Open Sans"/>
                    <a:sym typeface="Open Sans"/>
                  </a:rPr>
                  <a:t> </a:t>
                </a:r>
                <a14:m>
                  <m:oMath xmlns:m="http://schemas.openxmlformats.org/officeDocument/2006/math">
                    <m:r>
                      <a:rPr lang="tr-TR" i="1" noProof="1" smtClean="0">
                        <a:solidFill>
                          <a:srgbClr val="FFFFFF"/>
                        </a:solidFill>
                        <a:latin typeface="Cambria Math" panose="02040503050406030204" pitchFamily="18" charset="0"/>
                        <a:ea typeface="Open Sans"/>
                        <a:cs typeface="Open Sans"/>
                        <a:sym typeface="Open Sans"/>
                      </a:rPr>
                      <m:t>𝐴</m:t>
                    </m:r>
                  </m:oMath>
                </a14:m>
                <a:r>
                  <a:rPr lang="tr-TR" noProof="1">
                    <a:solidFill>
                      <a:srgbClr val="FFFFFF"/>
                    </a:solidFill>
                    <a:latin typeface="Open Sans"/>
                    <a:ea typeface="Open Sans"/>
                    <a:cs typeface="Open Sans"/>
                    <a:sym typeface="Open Sans"/>
                  </a:rPr>
                  <a:t> hodisaning nisbiy chastotasi </a:t>
                </a:r>
                <a14:m>
                  <m:oMath xmlns:m="http://schemas.openxmlformats.org/officeDocument/2006/math">
                    <m:sSub>
                      <m:sSubPr>
                        <m:ctrlPr>
                          <a:rPr lang="tr-TR" i="1" noProof="1" smtClean="0">
                            <a:solidFill>
                              <a:srgbClr val="FFFFFF"/>
                            </a:solidFill>
                            <a:latin typeface="Cambria Math" panose="02040503050406030204" pitchFamily="18" charset="0"/>
                            <a:ea typeface="Open Sans"/>
                            <a:cs typeface="Open Sans"/>
                            <a:sym typeface="Open Sans"/>
                          </a:rPr>
                        </m:ctrlPr>
                      </m:sSubPr>
                      <m:e>
                        <m:r>
                          <a:rPr lang="tr-TR" i="1" noProof="1" smtClean="0">
                            <a:solidFill>
                              <a:srgbClr val="FFFFFF"/>
                            </a:solidFill>
                            <a:latin typeface="Cambria Math" panose="02040503050406030204" pitchFamily="18" charset="0"/>
                            <a:ea typeface="Open Sans"/>
                            <a:cs typeface="Open Sans"/>
                            <a:sym typeface="Open Sans"/>
                          </a:rPr>
                          <m:t>𝑝</m:t>
                        </m:r>
                      </m:e>
                      <m:sub>
                        <m:r>
                          <a:rPr lang="tr-TR" i="1" noProof="1" smtClean="0">
                            <a:solidFill>
                              <a:srgbClr val="FFFFFF"/>
                            </a:solidFill>
                            <a:latin typeface="Cambria Math" panose="02040503050406030204" pitchFamily="18" charset="0"/>
                            <a:ea typeface="Open Sans"/>
                            <a:cs typeface="Open Sans"/>
                            <a:sym typeface="Open Sans"/>
                          </a:rPr>
                          <m:t>1</m:t>
                        </m:r>
                      </m:sub>
                    </m:sSub>
                    <m:r>
                      <a:rPr lang="tr-TR" i="1" noProof="1" smtClean="0">
                        <a:solidFill>
                          <a:srgbClr val="FFFFFF"/>
                        </a:solidFill>
                        <a:latin typeface="Cambria Math" panose="02040503050406030204" pitchFamily="18" charset="0"/>
                        <a:ea typeface="Open Sans"/>
                        <a:cs typeface="Open Sans"/>
                        <a:sym typeface="Open Sans"/>
                      </a:rPr>
                      <m:t>,</m:t>
                    </m:r>
                    <m:sSub>
                      <m:sSubPr>
                        <m:ctrlPr>
                          <a:rPr lang="tr-TR" i="1" noProof="1" smtClean="0">
                            <a:solidFill>
                              <a:srgbClr val="FFFFFF"/>
                            </a:solidFill>
                            <a:latin typeface="Cambria Math" panose="02040503050406030204" pitchFamily="18" charset="0"/>
                            <a:ea typeface="Open Sans"/>
                            <a:cs typeface="Open Sans"/>
                            <a:sym typeface="Open Sans"/>
                          </a:rPr>
                        </m:ctrlPr>
                      </m:sSubPr>
                      <m:e>
                        <m:r>
                          <a:rPr lang="tr-TR" i="1" noProof="1" smtClean="0">
                            <a:solidFill>
                              <a:srgbClr val="FFFFFF"/>
                            </a:solidFill>
                            <a:latin typeface="Cambria Math" panose="02040503050406030204" pitchFamily="18" charset="0"/>
                            <a:ea typeface="Open Sans"/>
                            <a:cs typeface="Open Sans"/>
                            <a:sym typeface="Open Sans"/>
                          </a:rPr>
                          <m:t>𝑝</m:t>
                        </m:r>
                      </m:e>
                      <m:sub>
                        <m:r>
                          <a:rPr lang="tr-TR" i="1" noProof="1" smtClean="0">
                            <a:solidFill>
                              <a:srgbClr val="FFFFFF"/>
                            </a:solidFill>
                            <a:latin typeface="Cambria Math" panose="02040503050406030204" pitchFamily="18" charset="0"/>
                            <a:ea typeface="Open Sans"/>
                            <a:cs typeface="Open Sans"/>
                            <a:sym typeface="Open Sans"/>
                          </a:rPr>
                          <m:t>2</m:t>
                        </m:r>
                      </m:sub>
                    </m:sSub>
                    <m:r>
                      <a:rPr lang="tr-TR" i="1" noProof="1" smtClean="0">
                        <a:solidFill>
                          <a:srgbClr val="FFFFFF"/>
                        </a:solidFill>
                        <a:latin typeface="Cambria Math" panose="02040503050406030204" pitchFamily="18" charset="0"/>
                        <a:ea typeface="Open Sans"/>
                        <a:cs typeface="Open Sans"/>
                        <a:sym typeface="Open Sans"/>
                      </a:rPr>
                      <m:t>,…,</m:t>
                    </m:r>
                    <m:sSub>
                      <m:sSubPr>
                        <m:ctrlPr>
                          <a:rPr lang="tr-TR" i="1" noProof="1" smtClean="0">
                            <a:solidFill>
                              <a:srgbClr val="FFFFFF"/>
                            </a:solidFill>
                            <a:latin typeface="Cambria Math" panose="02040503050406030204" pitchFamily="18" charset="0"/>
                            <a:ea typeface="Open Sans"/>
                            <a:cs typeface="Open Sans"/>
                            <a:sym typeface="Open Sans"/>
                          </a:rPr>
                        </m:ctrlPr>
                      </m:sSubPr>
                      <m:e>
                        <m:r>
                          <a:rPr lang="tr-TR" i="1" noProof="1" smtClean="0">
                            <a:solidFill>
                              <a:srgbClr val="FFFFFF"/>
                            </a:solidFill>
                            <a:latin typeface="Cambria Math" panose="02040503050406030204" pitchFamily="18" charset="0"/>
                            <a:ea typeface="Open Sans"/>
                            <a:cs typeface="Open Sans"/>
                            <a:sym typeface="Open Sans"/>
                          </a:rPr>
                          <m:t>𝑝</m:t>
                        </m:r>
                      </m:e>
                      <m:sub>
                        <m:r>
                          <a:rPr lang="tr-TR" i="1" noProof="1" smtClean="0">
                            <a:solidFill>
                              <a:srgbClr val="FFFFFF"/>
                            </a:solidFill>
                            <a:latin typeface="Cambria Math" panose="02040503050406030204" pitchFamily="18" charset="0"/>
                            <a:ea typeface="Open Sans"/>
                            <a:cs typeface="Open Sans"/>
                            <a:sym typeface="Open Sans"/>
                          </a:rPr>
                          <m:t>𝑛</m:t>
                        </m:r>
                      </m:sub>
                    </m:sSub>
                  </m:oMath>
                </a14:m>
                <a:r>
                  <a:rPr lang="en-US" noProof="1">
                    <a:solidFill>
                      <a:srgbClr val="FFFFFF"/>
                    </a:solidFill>
                    <a:latin typeface="Open Sans"/>
                    <a:ea typeface="Open Sans"/>
                    <a:cs typeface="Open Sans"/>
                    <a:sym typeface="Open Sans"/>
                  </a:rPr>
                  <a:t> </a:t>
                </a:r>
                <a:r>
                  <a:rPr lang="tr-TR" noProof="1">
                    <a:solidFill>
                      <a:srgbClr val="FFFFFF"/>
                    </a:solidFill>
                    <a:latin typeface="Open Sans"/>
                    <a:ea typeface="Open Sans"/>
                    <a:cs typeface="Open Sans"/>
                    <a:sym typeface="Open Sans"/>
                  </a:rPr>
                  <a:t>ehtimolliklarning o‘rta arifmetigiga ehtimollik bo‘yicha yaqinlashadi,ya’ni ushbu tenglik o‘rinli:</a:t>
                </a:r>
              </a:p>
              <a:p>
                <a:pPr marL="0" lvl="0" indent="457200" algn="l" rtl="0">
                  <a:lnSpc>
                    <a:spcPct val="150000"/>
                  </a:lnSpc>
                  <a:spcBef>
                    <a:spcPts val="0"/>
                  </a:spcBef>
                  <a:spcAft>
                    <a:spcPts val="0"/>
                  </a:spcAft>
                  <a:buNone/>
                </a:pPr>
                <a14:m>
                  <m:oMathPara xmlns:m="http://schemas.openxmlformats.org/officeDocument/2006/math">
                    <m:oMathParaPr>
                      <m:jc m:val="centerGroup"/>
                    </m:oMathParaPr>
                    <m:oMath xmlns:m="http://schemas.openxmlformats.org/officeDocument/2006/math">
                      <m:limLow>
                        <m:limLowPr>
                          <m:ctrlPr>
                            <a:rPr lang="tr-TR" sz="1600" i="1" noProof="1" smtClean="0">
                              <a:solidFill>
                                <a:srgbClr val="FFFFFF"/>
                              </a:solidFill>
                              <a:latin typeface="Cambria Math" panose="02040503050406030204" pitchFamily="18" charset="0"/>
                              <a:ea typeface="Open Sans"/>
                              <a:cs typeface="Open Sans"/>
                              <a:sym typeface="Open Sans"/>
                            </a:rPr>
                          </m:ctrlPr>
                        </m:limLowPr>
                        <m:e>
                          <m:r>
                            <m:rPr>
                              <m:sty m:val="p"/>
                            </m:rPr>
                            <a:rPr lang="tr-TR" sz="1600" i="1" noProof="1" smtClean="0">
                              <a:solidFill>
                                <a:srgbClr val="FFFFFF"/>
                              </a:solidFill>
                              <a:latin typeface="Cambria Math" panose="02040503050406030204" pitchFamily="18" charset="0"/>
                              <a:ea typeface="Open Sans"/>
                              <a:cs typeface="Open Sans"/>
                              <a:sym typeface="Open Sans"/>
                            </a:rPr>
                            <m:t>lim</m:t>
                          </m:r>
                        </m:e>
                        <m:lim>
                          <m:r>
                            <a:rPr lang="tr-TR" sz="1600" i="1" noProof="1" smtClean="0">
                              <a:solidFill>
                                <a:srgbClr val="FFFFFF"/>
                              </a:solidFill>
                              <a:latin typeface="Cambria Math" panose="02040503050406030204" pitchFamily="18" charset="0"/>
                              <a:ea typeface="Open Sans"/>
                              <a:cs typeface="Open Sans"/>
                              <a:sym typeface="Open Sans"/>
                            </a:rPr>
                            <m:t>𝑛</m:t>
                          </m:r>
                          <m:r>
                            <a:rPr lang="tr-TR" sz="1600" i="1" noProof="1" smtClean="0">
                              <a:solidFill>
                                <a:srgbClr val="FFFFFF"/>
                              </a:solidFill>
                              <a:latin typeface="Cambria Math" panose="02040503050406030204" pitchFamily="18" charset="0"/>
                              <a:ea typeface="Open Sans"/>
                              <a:cs typeface="Open Sans"/>
                              <a:sym typeface="Open Sans"/>
                            </a:rPr>
                            <m:t>→∞</m:t>
                          </m:r>
                        </m:lim>
                      </m:limLow>
                      <m:r>
                        <a:rPr lang="tr-TR" sz="1600" i="1" noProof="1" smtClean="0">
                          <a:solidFill>
                            <a:srgbClr val="FFFFFF"/>
                          </a:solidFill>
                          <a:latin typeface="Cambria Math" panose="02040503050406030204" pitchFamily="18" charset="0"/>
                          <a:ea typeface="Open Sans"/>
                          <a:cs typeface="Open Sans"/>
                          <a:sym typeface="Open Sans"/>
                        </a:rPr>
                        <m:t>𝑃</m:t>
                      </m:r>
                      <m:d>
                        <m:dPr>
                          <m:ctrlPr>
                            <a:rPr lang="tr-TR" sz="1600" i="1" noProof="1" smtClean="0">
                              <a:solidFill>
                                <a:srgbClr val="FFFFFF"/>
                              </a:solidFill>
                              <a:latin typeface="Cambria Math" panose="02040503050406030204" pitchFamily="18" charset="0"/>
                              <a:ea typeface="Open Sans"/>
                              <a:cs typeface="Open Sans"/>
                              <a:sym typeface="Open Sans"/>
                            </a:rPr>
                          </m:ctrlPr>
                        </m:dPr>
                        <m:e>
                          <m:d>
                            <m:dPr>
                              <m:begChr m:val="|"/>
                              <m:endChr m:val="|"/>
                              <m:ctrlPr>
                                <a:rPr lang="tr-TR" sz="1600" i="1" noProof="1" smtClean="0">
                                  <a:solidFill>
                                    <a:srgbClr val="FFFFFF"/>
                                  </a:solidFill>
                                  <a:latin typeface="Cambria Math" panose="02040503050406030204" pitchFamily="18" charset="0"/>
                                  <a:ea typeface="Open Sans"/>
                                  <a:cs typeface="Open Sans"/>
                                  <a:sym typeface="Open Sans"/>
                                </a:rPr>
                              </m:ctrlPr>
                            </m:dPr>
                            <m:e>
                              <m:r>
                                <a:rPr lang="tr-TR" sz="1600" i="1" noProof="1" smtClean="0">
                                  <a:solidFill>
                                    <a:srgbClr val="FFFFFF"/>
                                  </a:solidFill>
                                  <a:latin typeface="Cambria Math" panose="02040503050406030204" pitchFamily="18" charset="0"/>
                                  <a:ea typeface="Open Sans"/>
                                  <a:cs typeface="Open Sans"/>
                                  <a:sym typeface="Open Sans"/>
                                </a:rPr>
                                <m:t>𝑝</m:t>
                              </m:r>
                              <m:r>
                                <a:rPr lang="tr-TR" sz="1600" i="1" noProof="1" smtClean="0">
                                  <a:solidFill>
                                    <a:srgbClr val="FFFFFF"/>
                                  </a:solidFill>
                                  <a:latin typeface="Cambria Math" panose="02040503050406030204" pitchFamily="18" charset="0"/>
                                  <a:ea typeface="Open Sans"/>
                                  <a:cs typeface="Open Sans"/>
                                  <a:sym typeface="Open Sans"/>
                                </a:rPr>
                                <m:t>∗−</m:t>
                              </m:r>
                              <m:f>
                                <m:fPr>
                                  <m:ctrlPr>
                                    <a:rPr lang="tr-TR" sz="1600" i="1" noProof="1" smtClean="0">
                                      <a:solidFill>
                                        <a:srgbClr val="FFFFFF"/>
                                      </a:solidFill>
                                      <a:latin typeface="Cambria Math" panose="02040503050406030204" pitchFamily="18" charset="0"/>
                                      <a:ea typeface="Open Sans"/>
                                      <a:cs typeface="Open Sans"/>
                                      <a:sym typeface="Open Sans"/>
                                    </a:rPr>
                                  </m:ctrlPr>
                                </m:fPr>
                                <m:num>
                                  <m:sSub>
                                    <m:sSubPr>
                                      <m:ctrlPr>
                                        <a:rPr lang="tr-TR" sz="1600" i="1" noProof="1" smtClean="0">
                                          <a:solidFill>
                                            <a:srgbClr val="FFFFFF"/>
                                          </a:solidFill>
                                          <a:latin typeface="Cambria Math" panose="02040503050406030204" pitchFamily="18" charset="0"/>
                                          <a:ea typeface="Open Sans"/>
                                          <a:cs typeface="Open Sans"/>
                                          <a:sym typeface="Open Sans"/>
                                        </a:rPr>
                                      </m:ctrlPr>
                                    </m:sSubPr>
                                    <m:e>
                                      <m:r>
                                        <a:rPr lang="tr-TR" sz="1600" i="1" noProof="1" smtClean="0">
                                          <a:solidFill>
                                            <a:srgbClr val="FFFFFF"/>
                                          </a:solidFill>
                                          <a:latin typeface="Cambria Math" panose="02040503050406030204" pitchFamily="18" charset="0"/>
                                          <a:ea typeface="Open Sans"/>
                                          <a:cs typeface="Open Sans"/>
                                          <a:sym typeface="Open Sans"/>
                                        </a:rPr>
                                        <m:t>𝑝</m:t>
                                      </m:r>
                                    </m:e>
                                    <m:sub>
                                      <m:r>
                                        <a:rPr lang="tr-TR" sz="1600" i="1" noProof="1" smtClean="0">
                                          <a:solidFill>
                                            <a:srgbClr val="FFFFFF"/>
                                          </a:solidFill>
                                          <a:latin typeface="Cambria Math" panose="02040503050406030204" pitchFamily="18" charset="0"/>
                                          <a:ea typeface="Open Sans"/>
                                          <a:cs typeface="Open Sans"/>
                                          <a:sym typeface="Open Sans"/>
                                        </a:rPr>
                                        <m:t>1</m:t>
                                      </m:r>
                                    </m:sub>
                                  </m:sSub>
                                  <m:r>
                                    <a:rPr lang="tr-TR" sz="1600" i="1" noProof="1" smtClean="0">
                                      <a:solidFill>
                                        <a:srgbClr val="FFFFFF"/>
                                      </a:solidFill>
                                      <a:latin typeface="Cambria Math" panose="02040503050406030204" pitchFamily="18" charset="0"/>
                                      <a:ea typeface="Open Sans"/>
                                      <a:cs typeface="Open Sans"/>
                                      <a:sym typeface="Open Sans"/>
                                    </a:rPr>
                                    <m:t>+</m:t>
                                  </m:r>
                                  <m:sSub>
                                    <m:sSubPr>
                                      <m:ctrlPr>
                                        <a:rPr lang="tr-TR" sz="1600" i="1" noProof="1" smtClean="0">
                                          <a:solidFill>
                                            <a:srgbClr val="FFFFFF"/>
                                          </a:solidFill>
                                          <a:latin typeface="Cambria Math" panose="02040503050406030204" pitchFamily="18" charset="0"/>
                                          <a:ea typeface="Open Sans"/>
                                          <a:cs typeface="Open Sans"/>
                                          <a:sym typeface="Open Sans"/>
                                        </a:rPr>
                                      </m:ctrlPr>
                                    </m:sSubPr>
                                    <m:e>
                                      <m:r>
                                        <a:rPr lang="tr-TR" sz="1600" i="1" noProof="1" smtClean="0">
                                          <a:solidFill>
                                            <a:srgbClr val="FFFFFF"/>
                                          </a:solidFill>
                                          <a:latin typeface="Cambria Math" panose="02040503050406030204" pitchFamily="18" charset="0"/>
                                          <a:ea typeface="Open Sans"/>
                                          <a:cs typeface="Open Sans"/>
                                          <a:sym typeface="Open Sans"/>
                                        </a:rPr>
                                        <m:t>𝑝</m:t>
                                      </m:r>
                                    </m:e>
                                    <m:sub>
                                      <m:r>
                                        <a:rPr lang="tr-TR" sz="1600" i="1" noProof="1" smtClean="0">
                                          <a:solidFill>
                                            <a:srgbClr val="FFFFFF"/>
                                          </a:solidFill>
                                          <a:latin typeface="Cambria Math" panose="02040503050406030204" pitchFamily="18" charset="0"/>
                                          <a:ea typeface="Open Sans"/>
                                          <a:cs typeface="Open Sans"/>
                                          <a:sym typeface="Open Sans"/>
                                        </a:rPr>
                                        <m:t>2</m:t>
                                      </m:r>
                                    </m:sub>
                                  </m:sSub>
                                  <m:r>
                                    <a:rPr lang="tr-TR" sz="1600" i="1" noProof="1" smtClean="0">
                                      <a:solidFill>
                                        <a:srgbClr val="FFFFFF"/>
                                      </a:solidFill>
                                      <a:latin typeface="Cambria Math" panose="02040503050406030204" pitchFamily="18" charset="0"/>
                                      <a:ea typeface="Open Sans"/>
                                      <a:cs typeface="Open Sans"/>
                                      <a:sym typeface="Open Sans"/>
                                    </a:rPr>
                                    <m:t>+…+</m:t>
                                  </m:r>
                                  <m:sSub>
                                    <m:sSubPr>
                                      <m:ctrlPr>
                                        <a:rPr lang="tr-TR" sz="1600" i="1" noProof="1" smtClean="0">
                                          <a:solidFill>
                                            <a:srgbClr val="FFFFFF"/>
                                          </a:solidFill>
                                          <a:latin typeface="Cambria Math" panose="02040503050406030204" pitchFamily="18" charset="0"/>
                                          <a:ea typeface="Open Sans"/>
                                          <a:cs typeface="Open Sans"/>
                                          <a:sym typeface="Open Sans"/>
                                        </a:rPr>
                                      </m:ctrlPr>
                                    </m:sSubPr>
                                    <m:e>
                                      <m:r>
                                        <a:rPr lang="tr-TR" sz="1600" i="1" noProof="1" smtClean="0">
                                          <a:solidFill>
                                            <a:srgbClr val="FFFFFF"/>
                                          </a:solidFill>
                                          <a:latin typeface="Cambria Math" panose="02040503050406030204" pitchFamily="18" charset="0"/>
                                          <a:ea typeface="Open Sans"/>
                                          <a:cs typeface="Open Sans"/>
                                          <a:sym typeface="Open Sans"/>
                                        </a:rPr>
                                        <m:t>𝑝</m:t>
                                      </m:r>
                                    </m:e>
                                    <m:sub>
                                      <m:r>
                                        <a:rPr lang="tr-TR" sz="1600" i="1" noProof="1" smtClean="0">
                                          <a:solidFill>
                                            <a:srgbClr val="FFFFFF"/>
                                          </a:solidFill>
                                          <a:latin typeface="Cambria Math" panose="02040503050406030204" pitchFamily="18" charset="0"/>
                                          <a:ea typeface="Open Sans"/>
                                          <a:cs typeface="Open Sans"/>
                                          <a:sym typeface="Open Sans"/>
                                        </a:rPr>
                                        <m:t>𝑛</m:t>
                                      </m:r>
                                    </m:sub>
                                  </m:sSub>
                                </m:num>
                                <m:den>
                                  <m:r>
                                    <a:rPr lang="tr-TR" sz="1600" i="1" noProof="1" smtClean="0">
                                      <a:solidFill>
                                        <a:srgbClr val="FFFFFF"/>
                                      </a:solidFill>
                                      <a:latin typeface="Cambria Math" panose="02040503050406030204" pitchFamily="18" charset="0"/>
                                      <a:ea typeface="Open Sans"/>
                                      <a:cs typeface="Open Sans"/>
                                      <a:sym typeface="Open Sans"/>
                                    </a:rPr>
                                    <m:t>𝑛</m:t>
                                  </m:r>
                                </m:den>
                              </m:f>
                            </m:e>
                          </m:d>
                          <m:r>
                            <a:rPr lang="tr-TR" sz="1600" i="1" noProof="1" smtClean="0">
                              <a:solidFill>
                                <a:srgbClr val="FFFFFF"/>
                              </a:solidFill>
                              <a:latin typeface="Cambria Math" panose="02040503050406030204" pitchFamily="18" charset="0"/>
                              <a:ea typeface="Open Sans"/>
                              <a:cs typeface="Open Sans"/>
                              <a:sym typeface="Open Sans"/>
                            </a:rPr>
                            <m:t>&lt;</m:t>
                          </m:r>
                          <m:r>
                            <a:rPr lang="el-GR" sz="1600" i="1" noProof="1" smtClean="0">
                              <a:solidFill>
                                <a:srgbClr val="FFFFFF"/>
                              </a:solidFill>
                              <a:latin typeface="Cambria Math" panose="02040503050406030204" pitchFamily="18" charset="0"/>
                              <a:ea typeface="Open Sans"/>
                              <a:cs typeface="Open Sans"/>
                              <a:sym typeface="Open Sans"/>
                            </a:rPr>
                            <m:t>𝜀</m:t>
                          </m:r>
                        </m:e>
                      </m:d>
                      <m:r>
                        <a:rPr lang="el-GR" sz="1600" i="1" noProof="1" smtClean="0">
                          <a:solidFill>
                            <a:srgbClr val="FFFFFF"/>
                          </a:solidFill>
                          <a:latin typeface="Cambria Math" panose="02040503050406030204" pitchFamily="18" charset="0"/>
                          <a:ea typeface="Open Sans"/>
                          <a:cs typeface="Open Sans"/>
                          <a:sym typeface="Open Sans"/>
                        </a:rPr>
                        <m:t>=1.</m:t>
                      </m:r>
                    </m:oMath>
                  </m:oMathPara>
                </a14:m>
                <a:endParaRPr lang="el-GR" sz="1600" noProof="1">
                  <a:solidFill>
                    <a:srgbClr val="FFFFFF"/>
                  </a:solidFill>
                  <a:latin typeface="Open Sans"/>
                  <a:ea typeface="Open Sans"/>
                  <a:cs typeface="Open Sans"/>
                  <a:sym typeface="Open Sans"/>
                </a:endParaRPr>
              </a:p>
            </p:txBody>
          </p:sp>
        </mc:Choice>
        <mc:Fallback xmlns="">
          <p:sp>
            <p:nvSpPr>
              <p:cNvPr id="288" name="Google Shape;288;p28"/>
              <p:cNvSpPr txBox="1">
                <a:spLocks noRot="1" noChangeAspect="1" noMove="1" noResize="1" noEditPoints="1" noAdjustHandles="1" noChangeArrowheads="1" noChangeShapeType="1" noTextEdit="1"/>
              </p:cNvSpPr>
              <p:nvPr/>
            </p:nvSpPr>
            <p:spPr>
              <a:xfrm>
                <a:off x="1691808" y="1581149"/>
                <a:ext cx="5760384" cy="1981201"/>
              </a:xfrm>
              <a:prstGeom prst="rect">
                <a:avLst/>
              </a:prstGeom>
              <a:blipFill>
                <a:blip r:embed="rId3"/>
                <a:stretch>
                  <a:fillRect l="-318" b="-16923"/>
                </a:stretch>
              </a:blipFill>
              <a:ln>
                <a:noFill/>
              </a:ln>
            </p:spPr>
            <p:txBody>
              <a:bodyPr/>
              <a:lstStyle/>
              <a:p>
                <a:r>
                  <a:rPr lang="ru-RU">
                    <a:noFill/>
                  </a:rPr>
                  <a:t> </a:t>
                </a:r>
              </a:p>
            </p:txBody>
          </p:sp>
        </mc:Fallback>
      </mc:AlternateContent>
    </p:spTree>
    <p:extLst>
      <p:ext uri="{BB962C8B-B14F-4D97-AF65-F5344CB8AC3E}">
        <p14:creationId xmlns:p14="http://schemas.microsoft.com/office/powerpoint/2010/main" val="36010844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Intro to Truth Tables by Slidesgo">
  <a:themeElements>
    <a:clrScheme name="Simple Light">
      <a:dk1>
        <a:srgbClr val="FFFFFF"/>
      </a:dk1>
      <a:lt1>
        <a:srgbClr val="774BA2"/>
      </a:lt1>
      <a:dk2>
        <a:srgbClr val="000000"/>
      </a:dk2>
      <a:lt2>
        <a:srgbClr val="FFB4AA"/>
      </a:lt2>
      <a:accent1>
        <a:srgbClr val="FF7D88"/>
      </a:accent1>
      <a:accent2>
        <a:srgbClr val="F0575D"/>
      </a:accent2>
      <a:accent3>
        <a:srgbClr val="F9EB9D"/>
      </a:accent3>
      <a:accent4>
        <a:srgbClr val="FFD063"/>
      </a:accent4>
      <a:accent5>
        <a:srgbClr val="FFB640"/>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TotalTime>
  <Words>807</Words>
  <Application>Microsoft Office PowerPoint</Application>
  <PresentationFormat>Экран (16:9)</PresentationFormat>
  <Paragraphs>53</Paragraphs>
  <Slides>10</Slides>
  <Notes>9</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10</vt:i4>
      </vt:variant>
    </vt:vector>
  </HeadingPairs>
  <TitlesOfParts>
    <vt:vector size="18" baseType="lpstr">
      <vt:lpstr>Open Sans</vt:lpstr>
      <vt:lpstr>Times New Roman</vt:lpstr>
      <vt:lpstr>Archivo</vt:lpstr>
      <vt:lpstr>Bebas Neue</vt:lpstr>
      <vt:lpstr>Cambria Math</vt:lpstr>
      <vt:lpstr>Calibri</vt:lpstr>
      <vt:lpstr>Arial</vt:lpstr>
      <vt:lpstr>Intro to Truth Tables by Slidesgo</vt:lpstr>
      <vt:lpstr>Chebishev tengsizligi va teoremasi. Katta sonlar qonuni va uning tadbiqlari</vt:lpstr>
      <vt:lpstr>Reja:</vt:lpstr>
      <vt:lpstr>Chebishev tengsizligi</vt:lpstr>
      <vt:lpstr>Bog‘liqmas tasodifiy miqdorlar uchun katta sonlar qonuni. Chebishev teoremasi</vt:lpstr>
      <vt:lpstr>Презентация PowerPoint</vt:lpstr>
      <vt:lpstr>Презентация PowerPoint</vt:lpstr>
      <vt:lpstr>Презентация PowerPoint</vt:lpstr>
      <vt:lpstr>Bernulli teoremasi</vt:lpstr>
      <vt:lpstr>Ya. Bernulli teoremasi</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Chebishev tengsizligi va teoremasi. Katta sonlar qonuni va uning tadbiqlari</dc:title>
  <cp:lastModifiedBy>Ro'zimurod</cp:lastModifiedBy>
  <cp:revision>26</cp:revision>
  <dcterms:modified xsi:type="dcterms:W3CDTF">2023-12-19T21:30:10Z</dcterms:modified>
</cp:coreProperties>
</file>