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77" r:id="rId19"/>
    <p:sldId id="279" r:id="rId20"/>
  </p:sldIdLst>
  <p:sldSz cx="12192000" cy="6858000"/>
  <p:notesSz cx="12192000" cy="6858000"/>
  <p:embeddedFontLst>
    <p:embeddedFont>
      <p:font typeface="Bahnschrift SemiBold" panose="020B0502040204020203" pitchFamily="34" charset="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mbria Math" panose="02040503050406030204" pitchFamily="18" charset="0"/>
      <p:regular r:id="rId26"/>
    </p:embeddedFont>
  </p:embeddedFont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972055"/>
            <a:ext cx="5171440" cy="3063240"/>
          </a:xfrm>
          <a:custGeom>
            <a:avLst/>
            <a:gdLst/>
            <a:ahLst/>
            <a:cxnLst/>
            <a:rect l="l" t="t" r="r" b="b"/>
            <a:pathLst>
              <a:path w="5171440" h="3063240">
                <a:moveTo>
                  <a:pt x="5170932" y="0"/>
                </a:moveTo>
                <a:lnTo>
                  <a:pt x="0" y="0"/>
                </a:lnTo>
                <a:lnTo>
                  <a:pt x="0" y="3063240"/>
                </a:lnTo>
                <a:lnTo>
                  <a:pt x="5170932" y="3063240"/>
                </a:lnTo>
                <a:lnTo>
                  <a:pt x="5170932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44328" y="5964250"/>
            <a:ext cx="3037205" cy="894080"/>
          </a:xfrm>
          <a:custGeom>
            <a:avLst/>
            <a:gdLst/>
            <a:ahLst/>
            <a:cxnLst/>
            <a:rect l="l" t="t" r="r" b="b"/>
            <a:pathLst>
              <a:path w="3037204" h="894079">
                <a:moveTo>
                  <a:pt x="3025366" y="893749"/>
                </a:moveTo>
                <a:lnTo>
                  <a:pt x="3036598" y="882510"/>
                </a:lnTo>
                <a:lnTo>
                  <a:pt x="3036598" y="0"/>
                </a:lnTo>
                <a:lnTo>
                  <a:pt x="891060" y="0"/>
                </a:lnTo>
                <a:lnTo>
                  <a:pt x="0" y="893749"/>
                </a:lnTo>
              </a:path>
            </a:pathLst>
          </a:custGeom>
          <a:ln w="28575">
            <a:solidFill>
              <a:srgbClr val="00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2087245" cy="1200150"/>
          </a:xfrm>
          <a:custGeom>
            <a:avLst/>
            <a:gdLst/>
            <a:ahLst/>
            <a:cxnLst/>
            <a:rect l="l" t="t" r="r" b="b"/>
            <a:pathLst>
              <a:path w="2087245" h="1200150">
                <a:moveTo>
                  <a:pt x="1769685" y="0"/>
                </a:moveTo>
                <a:lnTo>
                  <a:pt x="2086990" y="317500"/>
                </a:lnTo>
                <a:lnTo>
                  <a:pt x="2086990" y="1200023"/>
                </a:lnTo>
                <a:lnTo>
                  <a:pt x="0" y="1200023"/>
                </a:lnTo>
              </a:path>
            </a:pathLst>
          </a:custGeom>
          <a:ln w="28575">
            <a:solidFill>
              <a:srgbClr val="00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334010"/>
          </a:xfrm>
          <a:custGeom>
            <a:avLst/>
            <a:gdLst/>
            <a:ahLst/>
            <a:cxnLst/>
            <a:rect l="l" t="t" r="r" b="b"/>
            <a:pathLst>
              <a:path w="12192000" h="334010">
                <a:moveTo>
                  <a:pt x="12192000" y="0"/>
                </a:moveTo>
                <a:lnTo>
                  <a:pt x="0" y="0"/>
                </a:lnTo>
                <a:lnTo>
                  <a:pt x="0" y="333755"/>
                </a:lnTo>
                <a:lnTo>
                  <a:pt x="12192000" y="3337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743699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2000" y="0"/>
                </a:moveTo>
                <a:lnTo>
                  <a:pt x="0" y="0"/>
                </a:lnTo>
                <a:lnTo>
                  <a:pt x="0" y="114300"/>
                </a:lnTo>
                <a:lnTo>
                  <a:pt x="12192000" y="1143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5256" y="617347"/>
            <a:ext cx="10781487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6890" y="1412847"/>
            <a:ext cx="6962775" cy="2125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438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12192000" y="68580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676400" y="391668"/>
            <a:ext cx="9906000" cy="812658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63550" marR="5080" indent="-451484" algn="ctr">
              <a:lnSpc>
                <a:spcPct val="85000"/>
              </a:lnSpc>
              <a:spcBef>
                <a:spcPts val="600"/>
              </a:spcBef>
            </a:pPr>
            <a:r>
              <a:rPr lang="en-US" spc="-10" dirty="0"/>
              <a:t>MIRZO ULUG’BEK NOMIDAGI O’ZBEKISTON MILLIY UNIVERSITETI JIZZAX FILIALI</a:t>
            </a:r>
            <a:endParaRPr spc="-10" dirty="0"/>
          </a:p>
        </p:txBody>
      </p:sp>
      <p:sp>
        <p:nvSpPr>
          <p:cNvPr id="13" name="object 13"/>
          <p:cNvSpPr txBox="1"/>
          <p:nvPr/>
        </p:nvSpPr>
        <p:spPr>
          <a:xfrm>
            <a:off x="4267200" y="2590800"/>
            <a:ext cx="5372100" cy="437749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447040" marR="5080" indent="-434975">
              <a:lnSpc>
                <a:spcPts val="2860"/>
              </a:lnSpc>
              <a:spcBef>
                <a:spcPts val="605"/>
              </a:spcBef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E77F01C-016B-423B-88D7-B53B8448EE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64" y="147503"/>
            <a:ext cx="1143000" cy="1143000"/>
          </a:xfrm>
          <a:prstGeom prst="rect">
            <a:avLst/>
          </a:prstGeom>
        </p:spPr>
      </p:pic>
      <p:sp>
        <p:nvSpPr>
          <p:cNvPr id="27" name="PlaceHolder 2">
            <a:extLst>
              <a:ext uri="{FF2B5EF4-FFF2-40B4-BE49-F238E27FC236}">
                <a16:creationId xmlns:a16="http://schemas.microsoft.com/office/drawing/2014/main" id="{4008BECE-27C1-4A99-98A0-6BE5AC668616}"/>
              </a:ext>
            </a:extLst>
          </p:cNvPr>
          <p:cNvSpPr txBox="1">
            <a:spLocks/>
          </p:cNvSpPr>
          <p:nvPr/>
        </p:nvSpPr>
        <p:spPr>
          <a:xfrm>
            <a:off x="1595564" y="1439842"/>
            <a:ext cx="9071640" cy="5182200"/>
          </a:xfrm>
          <a:prstGeom prst="rect">
            <a:avLst/>
          </a:prstGeom>
          <a:noFill/>
          <a:ln w="0">
            <a:noFill/>
          </a:ln>
        </p:spPr>
        <p:txBody>
          <a:bodyPr wrap="square" lIns="0" tIns="0" rIns="0" bIns="0" anchor="t">
            <a:normAutofit lnSpcReduction="10000"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32000" indent="-324000" algn="ctr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fi-FI" sz="3200" spc="-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/>
              </a:rPr>
              <a:t>”Amaliy matematika” fakulteti</a:t>
            </a:r>
          </a:p>
          <a:p>
            <a:pPr marL="432000" indent="-324000" algn="ctr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fi-FI" sz="3200" spc="-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/>
              </a:rPr>
              <a:t>”Kompyuter ilmlari va dasturlash texnologiyalari” yo`nalishi </a:t>
            </a:r>
          </a:p>
          <a:p>
            <a:pPr marL="432000" indent="-324000" algn="ctr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fi-FI" sz="3200" spc="-1" dirty="0">
                <a:solidFill>
                  <a:schemeClr val="bg2"/>
                </a:solidFill>
                <a:latin typeface="Arial"/>
              </a:rPr>
              <a:t>110-20 guruh talabasi </a:t>
            </a:r>
          </a:p>
          <a:p>
            <a:pPr marL="432000" indent="-324000" algn="ctr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fi-FI" sz="32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</a:rPr>
              <a:t>Isoqov Ro’zimurodning </a:t>
            </a:r>
          </a:p>
          <a:p>
            <a:pPr marL="432000" indent="-324000" algn="ctr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fi-FI" sz="3200" spc="-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r>
              <a:rPr lang="fi-FI" sz="3200" spc="-1" dirty="0">
                <a:solidFill>
                  <a:schemeClr val="bg1"/>
                </a:solidFill>
                <a:latin typeface="Arial"/>
              </a:rPr>
              <a:t>Sonli usullar” fanidan </a:t>
            </a:r>
          </a:p>
          <a:p>
            <a:pPr marL="432000" indent="-324000" algn="ctr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fi-FI" sz="3200" b="1" spc="-1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  <a:t>Mustaqil ishi</a:t>
            </a:r>
            <a:endParaRPr lang="fi-FI" sz="3200" spc="-1" dirty="0">
              <a:solidFill>
                <a:schemeClr val="tx2">
                  <a:lumMod val="20000"/>
                  <a:lumOff val="80000"/>
                </a:schemeClr>
              </a:solidFill>
              <a:latin typeface="Arial"/>
            </a:endParaRPr>
          </a:p>
          <a:p>
            <a:pPr marL="432000" indent="-324000" algn="ctr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fi-FI" sz="3200" spc="-1" dirty="0">
                <a:solidFill>
                  <a:srgbClr val="FFC000"/>
                </a:solidFill>
                <a:latin typeface="Arial"/>
                <a:ea typeface="DejaVu Sans"/>
              </a:rPr>
              <a:t>Mavzu: </a:t>
            </a:r>
            <a:r>
              <a:rPr lang="fi-FI" sz="3200" spc="-1" dirty="0">
                <a:solidFill>
                  <a:srgbClr val="FFC000"/>
                </a:solidFill>
                <a:latin typeface="Arial"/>
              </a:rPr>
              <a:t>Chiziqli algebraik tenglamalar sistemasini teskari matritsa usulida yechish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0" y="466344"/>
            <a:ext cx="12192000" cy="800100"/>
          </a:xfrm>
          <a:custGeom>
            <a:avLst/>
            <a:gdLst/>
            <a:ahLst/>
            <a:cxnLst/>
            <a:rect l="l" t="t" r="r" b="b"/>
            <a:pathLst>
              <a:path w="12192000" h="800100">
                <a:moveTo>
                  <a:pt x="12192000" y="0"/>
                </a:moveTo>
                <a:lnTo>
                  <a:pt x="0" y="0"/>
                </a:lnTo>
                <a:lnTo>
                  <a:pt x="0" y="800100"/>
                </a:lnTo>
                <a:lnTo>
                  <a:pt x="12192000" y="8001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57200" y="550290"/>
            <a:ext cx="1158239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 err="1"/>
              <a:t>ChATSni</a:t>
            </a:r>
            <a:r>
              <a:rPr sz="3600" spc="-20" dirty="0"/>
              <a:t> </a:t>
            </a:r>
            <a:r>
              <a:rPr sz="3600" dirty="0" err="1"/>
              <a:t>teskari</a:t>
            </a:r>
            <a:r>
              <a:rPr lang="ru-RU" sz="3600" spc="-30" dirty="0"/>
              <a:t> </a:t>
            </a:r>
            <a:r>
              <a:rPr lang="en-US" sz="3600" dirty="0" err="1"/>
              <a:t>matritsa</a:t>
            </a:r>
            <a:r>
              <a:rPr lang="ru-RU" sz="3600" spc="-15" dirty="0"/>
              <a:t> </a:t>
            </a:r>
            <a:r>
              <a:rPr lang="en-US" sz="3600" dirty="0" err="1"/>
              <a:t>usulida</a:t>
            </a:r>
            <a:r>
              <a:rPr lang="ru-RU" sz="3600" dirty="0"/>
              <a:t> </a:t>
            </a:r>
            <a:r>
              <a:rPr lang="en-US" sz="3600" spc="-10" dirty="0" err="1"/>
              <a:t>yechish</a:t>
            </a:r>
            <a:r>
              <a:rPr lang="en-US" sz="3600" spc="-10" dirty="0"/>
              <a:t> dasturi</a:t>
            </a:r>
            <a:endParaRPr sz="3600" dirty="0"/>
          </a:p>
        </p:txBody>
      </p:sp>
      <p:sp>
        <p:nvSpPr>
          <p:cNvPr id="29" name="object 16">
            <a:extLst>
              <a:ext uri="{FF2B5EF4-FFF2-40B4-BE49-F238E27FC236}">
                <a16:creationId xmlns:a16="http://schemas.microsoft.com/office/drawing/2014/main" id="{AFCCF2CF-E989-4071-B27C-3028DA816595}"/>
              </a:ext>
            </a:extLst>
          </p:cNvPr>
          <p:cNvSpPr txBox="1"/>
          <p:nvPr/>
        </p:nvSpPr>
        <p:spPr>
          <a:xfrm>
            <a:off x="304800" y="1350390"/>
            <a:ext cx="11734799" cy="5350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# </a:t>
            </a:r>
            <a:r>
              <a:rPr lang="en-US" sz="2400" dirty="0" err="1">
                <a:latin typeface="Bahnschrift SemiBold"/>
                <a:cs typeface="Bahnschrift SemiBold"/>
              </a:rPr>
              <a:t>ro'yhatni</a:t>
            </a:r>
            <a:r>
              <a:rPr lang="en-US" sz="2400" dirty="0">
                <a:latin typeface="Bahnschrift SemiBold"/>
                <a:cs typeface="Bahnschrift SemiBold"/>
              </a:rPr>
              <a:t> </a:t>
            </a:r>
            <a:r>
              <a:rPr lang="en-US" sz="2400" dirty="0" err="1">
                <a:latin typeface="Bahnschrift SemiBold"/>
                <a:cs typeface="Bahnschrift SemiBold"/>
              </a:rPr>
              <a:t>kiritish</a:t>
            </a:r>
            <a:r>
              <a:rPr lang="en-US" sz="2400" dirty="0">
                <a:latin typeface="Bahnschrift SemiBold"/>
                <a:cs typeface="Bahnschrift SemiBold"/>
              </a:rPr>
              <a:t> </a:t>
            </a:r>
            <a:r>
              <a:rPr lang="en-US" sz="2400" dirty="0" err="1">
                <a:latin typeface="Bahnschrift SemiBold"/>
                <a:cs typeface="Bahnschrift SemiBold"/>
              </a:rPr>
              <a:t>uchun</a:t>
            </a:r>
            <a:endParaRPr lang="en-US" sz="2400" dirty="0">
              <a:latin typeface="Bahnschrift SemiBold"/>
              <a:cs typeface="Bahnschrift SemiBold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 err="1">
                <a:latin typeface="Bahnschrift SemiBold"/>
                <a:cs typeface="Bahnschrift SemiBold"/>
              </a:rPr>
              <a:t>input_list</a:t>
            </a:r>
            <a:r>
              <a:rPr lang="en-US" sz="2400" dirty="0">
                <a:latin typeface="Bahnschrift SemiBold"/>
                <a:cs typeface="Bahnschrift SemiBold"/>
              </a:rPr>
              <a:t> = lambda: list(map(eval, input().split()))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latin typeface="Bahnschrift SemiBold"/>
              <a:cs typeface="Bahnschrift SemiBold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# 2D </a:t>
            </a:r>
            <a:r>
              <a:rPr lang="en-US" sz="2400" dirty="0" err="1">
                <a:latin typeface="Bahnschrift SemiBold"/>
                <a:cs typeface="Bahnschrift SemiBold"/>
              </a:rPr>
              <a:t>ro'yhat</a:t>
            </a:r>
            <a:r>
              <a:rPr lang="en-US" sz="2400" dirty="0">
                <a:latin typeface="Bahnschrift SemiBold"/>
                <a:cs typeface="Bahnschrift SemiBold"/>
              </a:rPr>
              <a:t> </a:t>
            </a:r>
            <a:r>
              <a:rPr lang="en-US" sz="2400" dirty="0" err="1">
                <a:latin typeface="Bahnschrift SemiBold"/>
                <a:cs typeface="Bahnschrift SemiBold"/>
              </a:rPr>
              <a:t>yaratish</a:t>
            </a:r>
            <a:r>
              <a:rPr lang="en-US" sz="2400" dirty="0">
                <a:latin typeface="Bahnschrift SemiBold"/>
                <a:cs typeface="Bahnschrift SemiBold"/>
              </a:rPr>
              <a:t> </a:t>
            </a:r>
            <a:r>
              <a:rPr lang="en-US" sz="2400" dirty="0" err="1">
                <a:latin typeface="Bahnschrift SemiBold"/>
                <a:cs typeface="Bahnschrift SemiBold"/>
              </a:rPr>
              <a:t>uchun</a:t>
            </a:r>
            <a:endParaRPr lang="en-US" sz="2400" dirty="0">
              <a:latin typeface="Bahnschrift SemiBold"/>
              <a:cs typeface="Bahnschrift SemiBold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 err="1">
                <a:latin typeface="Bahnschrift SemiBold"/>
                <a:cs typeface="Bahnschrift SemiBold"/>
              </a:rPr>
              <a:t>create_list</a:t>
            </a:r>
            <a:r>
              <a:rPr lang="en-US" sz="2400" dirty="0">
                <a:latin typeface="Bahnschrift SemiBold"/>
                <a:cs typeface="Bahnschrift SemiBold"/>
              </a:rPr>
              <a:t> = lambda n: [[0]*n for </a:t>
            </a:r>
            <a:r>
              <a:rPr lang="en-US" sz="2400" dirty="0" err="1">
                <a:latin typeface="Bahnschrift SemiBold"/>
                <a:cs typeface="Bahnschrift SemiBold"/>
              </a:rPr>
              <a:t>i</a:t>
            </a:r>
            <a:r>
              <a:rPr lang="en-US" sz="2400" dirty="0">
                <a:latin typeface="Bahnschrift SemiBold"/>
                <a:cs typeface="Bahnschrift SemiBold"/>
              </a:rPr>
              <a:t> in range(n)]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latin typeface="Bahnschrift SemiBold"/>
              <a:cs typeface="Bahnschrift SemiBold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# </a:t>
            </a:r>
            <a:r>
              <a:rPr lang="en-US" sz="2400" dirty="0" err="1">
                <a:latin typeface="Bahnschrift SemiBold"/>
                <a:cs typeface="Bahnschrift SemiBold"/>
              </a:rPr>
              <a:t>nusha</a:t>
            </a:r>
            <a:r>
              <a:rPr lang="en-US" sz="2400" dirty="0">
                <a:latin typeface="Bahnschrift SemiBold"/>
                <a:cs typeface="Bahnschrift SemiBold"/>
              </a:rPr>
              <a:t> </a:t>
            </a:r>
            <a:r>
              <a:rPr lang="en-US" sz="2400" dirty="0" err="1">
                <a:latin typeface="Bahnschrift SemiBold"/>
                <a:cs typeface="Bahnschrift SemiBold"/>
              </a:rPr>
              <a:t>olish</a:t>
            </a:r>
            <a:r>
              <a:rPr lang="en-US" sz="2400" dirty="0">
                <a:latin typeface="Bahnschrift SemiBold"/>
                <a:cs typeface="Bahnschrift SemiBold"/>
              </a:rPr>
              <a:t> </a:t>
            </a:r>
            <a:r>
              <a:rPr lang="en-US" sz="2400" dirty="0" err="1">
                <a:latin typeface="Bahnschrift SemiBold"/>
                <a:cs typeface="Bahnschrift SemiBold"/>
              </a:rPr>
              <a:t>uchun</a:t>
            </a:r>
            <a:endParaRPr lang="en-US" sz="2400" dirty="0">
              <a:latin typeface="Bahnschrift SemiBold"/>
              <a:cs typeface="Bahnschrift SemiBold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 err="1">
                <a:latin typeface="Bahnschrift SemiBold"/>
                <a:cs typeface="Bahnschrift SemiBold"/>
              </a:rPr>
              <a:t>copy_list</a:t>
            </a:r>
            <a:r>
              <a:rPr lang="en-US" sz="2400" dirty="0">
                <a:latin typeface="Bahnschrift SemiBold"/>
                <a:cs typeface="Bahnschrift SemiBold"/>
              </a:rPr>
              <a:t> = lambda a: [[j for j in </a:t>
            </a:r>
            <a:r>
              <a:rPr lang="en-US" sz="2400" dirty="0" err="1">
                <a:latin typeface="Bahnschrift SemiBold"/>
                <a:cs typeface="Bahnschrift SemiBold"/>
              </a:rPr>
              <a:t>i</a:t>
            </a:r>
            <a:r>
              <a:rPr lang="en-US" sz="2400" dirty="0">
                <a:latin typeface="Bahnschrift SemiBold"/>
                <a:cs typeface="Bahnschrift SemiBold"/>
              </a:rPr>
              <a:t>] for </a:t>
            </a:r>
            <a:r>
              <a:rPr lang="en-US" sz="2400" dirty="0" err="1">
                <a:latin typeface="Bahnschrift SemiBold"/>
                <a:cs typeface="Bahnschrift SemiBold"/>
              </a:rPr>
              <a:t>i</a:t>
            </a:r>
            <a:r>
              <a:rPr lang="en-US" sz="2400" dirty="0">
                <a:latin typeface="Bahnschrift SemiBold"/>
                <a:cs typeface="Bahnschrift SemiBold"/>
              </a:rPr>
              <a:t> in a]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latin typeface="Bahnschrift SemiBold"/>
              <a:cs typeface="Bahnschrift SemiBold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def view(a):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""" </a:t>
            </a:r>
            <a:r>
              <a:rPr lang="en-US" sz="2400" dirty="0" err="1">
                <a:latin typeface="Bahnschrift SemiBold"/>
                <a:cs typeface="Bahnschrift SemiBold"/>
              </a:rPr>
              <a:t>ko'rsatish</a:t>
            </a:r>
            <a:r>
              <a:rPr lang="en-US" sz="2400" dirty="0">
                <a:latin typeface="Bahnschrift SemiBold"/>
                <a:cs typeface="Bahnschrift SemiBold"/>
              </a:rPr>
              <a:t> </a:t>
            </a:r>
            <a:r>
              <a:rPr lang="en-US" sz="2400" dirty="0" err="1">
                <a:latin typeface="Bahnschrift SemiBold"/>
                <a:cs typeface="Bahnschrift SemiBold"/>
              </a:rPr>
              <a:t>uchun</a:t>
            </a:r>
            <a:r>
              <a:rPr lang="en-US" sz="2400" dirty="0">
                <a:latin typeface="Bahnschrift SemiBold"/>
                <a:cs typeface="Bahnschrift SemiBold"/>
              </a:rPr>
              <a:t> """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for </a:t>
            </a:r>
            <a:r>
              <a:rPr lang="en-US" sz="2400" dirty="0" err="1">
                <a:latin typeface="Bahnschrift SemiBold"/>
                <a:cs typeface="Bahnschrift SemiBold"/>
              </a:rPr>
              <a:t>i</a:t>
            </a:r>
            <a:r>
              <a:rPr lang="en-US" sz="2400" dirty="0">
                <a:latin typeface="Bahnschrift SemiBold"/>
                <a:cs typeface="Bahnschrift SemiBold"/>
              </a:rPr>
              <a:t> in a: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    print(*</a:t>
            </a:r>
            <a:r>
              <a:rPr lang="en-US" sz="2400" dirty="0" err="1">
                <a:latin typeface="Bahnschrift SemiBold"/>
                <a:cs typeface="Bahnschrift SemiBold"/>
              </a:rPr>
              <a:t>i</a:t>
            </a:r>
            <a:r>
              <a:rPr lang="en-US" sz="2400" dirty="0">
                <a:latin typeface="Bahnschrift SemiBold"/>
                <a:cs typeface="Bahnschrift SemiBold"/>
              </a:rPr>
              <a:t>)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print()</a:t>
            </a:r>
          </a:p>
        </p:txBody>
      </p:sp>
    </p:spTree>
    <p:extLst>
      <p:ext uri="{BB962C8B-B14F-4D97-AF65-F5344CB8AC3E}">
        <p14:creationId xmlns:p14="http://schemas.microsoft.com/office/powerpoint/2010/main" val="4121646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0" y="466344"/>
            <a:ext cx="12192000" cy="800100"/>
          </a:xfrm>
          <a:custGeom>
            <a:avLst/>
            <a:gdLst/>
            <a:ahLst/>
            <a:cxnLst/>
            <a:rect l="l" t="t" r="r" b="b"/>
            <a:pathLst>
              <a:path w="12192000" h="800100">
                <a:moveTo>
                  <a:pt x="12192000" y="0"/>
                </a:moveTo>
                <a:lnTo>
                  <a:pt x="0" y="0"/>
                </a:lnTo>
                <a:lnTo>
                  <a:pt x="0" y="800100"/>
                </a:lnTo>
                <a:lnTo>
                  <a:pt x="12192000" y="8001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57200" y="550290"/>
            <a:ext cx="1158239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 err="1"/>
              <a:t>ChATSni</a:t>
            </a:r>
            <a:r>
              <a:rPr sz="3600" spc="-20" dirty="0"/>
              <a:t> </a:t>
            </a:r>
            <a:r>
              <a:rPr sz="3600" dirty="0" err="1"/>
              <a:t>teskari</a:t>
            </a:r>
            <a:r>
              <a:rPr lang="ru-RU" sz="3600" spc="-30" dirty="0"/>
              <a:t> </a:t>
            </a:r>
            <a:r>
              <a:rPr lang="en-US" sz="3600" dirty="0" err="1"/>
              <a:t>matritsa</a:t>
            </a:r>
            <a:r>
              <a:rPr lang="ru-RU" sz="3600" spc="-15" dirty="0"/>
              <a:t> </a:t>
            </a:r>
            <a:r>
              <a:rPr lang="en-US" sz="3600" dirty="0" err="1"/>
              <a:t>usulida</a:t>
            </a:r>
            <a:r>
              <a:rPr lang="ru-RU" sz="3600" dirty="0"/>
              <a:t> </a:t>
            </a:r>
            <a:r>
              <a:rPr lang="en-US" sz="3600" spc="-10" dirty="0" err="1"/>
              <a:t>yechish</a:t>
            </a:r>
            <a:r>
              <a:rPr lang="en-US" sz="3600" spc="-10" dirty="0"/>
              <a:t> dasturi</a:t>
            </a:r>
            <a:endParaRPr sz="3600" dirty="0"/>
          </a:p>
        </p:txBody>
      </p:sp>
      <p:sp>
        <p:nvSpPr>
          <p:cNvPr id="29" name="object 16">
            <a:extLst>
              <a:ext uri="{FF2B5EF4-FFF2-40B4-BE49-F238E27FC236}">
                <a16:creationId xmlns:a16="http://schemas.microsoft.com/office/drawing/2014/main" id="{AFCCF2CF-E989-4071-B27C-3028DA816595}"/>
              </a:ext>
            </a:extLst>
          </p:cNvPr>
          <p:cNvSpPr txBox="1"/>
          <p:nvPr/>
        </p:nvSpPr>
        <p:spPr>
          <a:xfrm>
            <a:off x="304800" y="1350390"/>
            <a:ext cx="11734799" cy="420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def det(c):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""" </a:t>
            </a:r>
            <a:r>
              <a:rPr lang="en-US" sz="2400" dirty="0" err="1">
                <a:latin typeface="Bahnschrift SemiBold"/>
                <a:cs typeface="Bahnschrift SemiBold"/>
              </a:rPr>
              <a:t>Detirminantni</a:t>
            </a:r>
            <a:r>
              <a:rPr lang="en-US" sz="2400" dirty="0">
                <a:latin typeface="Bahnschrift SemiBold"/>
                <a:cs typeface="Bahnschrift SemiBold"/>
              </a:rPr>
              <a:t> </a:t>
            </a:r>
            <a:r>
              <a:rPr lang="en-US" sz="2400" dirty="0" err="1">
                <a:latin typeface="Bahnschrift SemiBold"/>
                <a:cs typeface="Bahnschrift SemiBold"/>
              </a:rPr>
              <a:t>hisoblash</a:t>
            </a:r>
            <a:r>
              <a:rPr lang="en-US" sz="2400" dirty="0">
                <a:latin typeface="Bahnschrift SemiBold"/>
                <a:cs typeface="Bahnschrift SemiBold"/>
              </a:rPr>
              <a:t> </a:t>
            </a:r>
            <a:r>
              <a:rPr lang="en-US" sz="2400" dirty="0" err="1">
                <a:latin typeface="Bahnschrift SemiBold"/>
                <a:cs typeface="Bahnschrift SemiBold"/>
              </a:rPr>
              <a:t>uchun</a:t>
            </a:r>
            <a:r>
              <a:rPr lang="en-US" sz="2400" dirty="0">
                <a:latin typeface="Bahnschrift SemiBold"/>
                <a:cs typeface="Bahnschrift SemiBold"/>
              </a:rPr>
              <a:t> """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# c dan </a:t>
            </a:r>
            <a:r>
              <a:rPr lang="en-US" sz="2400" dirty="0" err="1">
                <a:latin typeface="Bahnschrift SemiBold"/>
                <a:cs typeface="Bahnschrift SemiBold"/>
              </a:rPr>
              <a:t>kirib</a:t>
            </a:r>
            <a:r>
              <a:rPr lang="en-US" sz="2400" dirty="0">
                <a:latin typeface="Bahnschrift SemiBold"/>
                <a:cs typeface="Bahnschrift SemiBold"/>
              </a:rPr>
              <a:t> </a:t>
            </a:r>
            <a:r>
              <a:rPr lang="en-US" sz="2400" dirty="0" err="1">
                <a:latin typeface="Bahnschrift SemiBold"/>
                <a:cs typeface="Bahnschrift SemiBold"/>
              </a:rPr>
              <a:t>kelayotgan</a:t>
            </a:r>
            <a:r>
              <a:rPr lang="en-US" sz="2400" dirty="0">
                <a:latin typeface="Bahnschrift SemiBold"/>
                <a:cs typeface="Bahnschrift SemiBold"/>
              </a:rPr>
              <a:t> </a:t>
            </a:r>
            <a:r>
              <a:rPr lang="en-US" sz="2400" dirty="0" err="1">
                <a:latin typeface="Bahnschrift SemiBold"/>
                <a:cs typeface="Bahnschrift SemiBold"/>
              </a:rPr>
              <a:t>matritsani</a:t>
            </a:r>
            <a:r>
              <a:rPr lang="en-US" sz="2400" dirty="0">
                <a:latin typeface="Bahnschrift SemiBold"/>
                <a:cs typeface="Bahnschrift SemiBold"/>
              </a:rPr>
              <a:t>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# </a:t>
            </a:r>
            <a:r>
              <a:rPr lang="en-US" sz="2400" dirty="0" err="1">
                <a:latin typeface="Bahnschrift SemiBold"/>
                <a:cs typeface="Bahnschrift SemiBold"/>
              </a:rPr>
              <a:t>qiymatini</a:t>
            </a:r>
            <a:r>
              <a:rPr lang="en-US" sz="2400" dirty="0">
                <a:latin typeface="Bahnschrift SemiBold"/>
                <a:cs typeface="Bahnschrift SemiBold"/>
              </a:rPr>
              <a:t> </a:t>
            </a:r>
            <a:r>
              <a:rPr lang="en-US" sz="2400" dirty="0" err="1">
                <a:latin typeface="Bahnschrift SemiBold"/>
                <a:cs typeface="Bahnschrift SemiBold"/>
              </a:rPr>
              <a:t>o'zgartirmaslig</a:t>
            </a:r>
            <a:r>
              <a:rPr lang="en-US" sz="2400" dirty="0">
                <a:latin typeface="Bahnschrift SemiBold"/>
                <a:cs typeface="Bahnschrift SemiBold"/>
              </a:rPr>
              <a:t> </a:t>
            </a:r>
            <a:r>
              <a:rPr lang="en-US" sz="2400" dirty="0" err="1">
                <a:latin typeface="Bahnschrift SemiBold"/>
                <a:cs typeface="Bahnschrift SemiBold"/>
              </a:rPr>
              <a:t>uchun</a:t>
            </a:r>
            <a:endParaRPr lang="en-US" sz="2400" dirty="0">
              <a:latin typeface="Bahnschrift SemiBold"/>
              <a:cs typeface="Bahnschrift SemiBold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a = </a:t>
            </a:r>
            <a:r>
              <a:rPr lang="en-US" sz="2400" dirty="0" err="1">
                <a:latin typeface="Bahnschrift SemiBold"/>
                <a:cs typeface="Bahnschrift SemiBold"/>
              </a:rPr>
              <a:t>copy_list</a:t>
            </a:r>
            <a:r>
              <a:rPr lang="en-US" sz="2400" dirty="0">
                <a:latin typeface="Bahnschrift SemiBold"/>
                <a:cs typeface="Bahnschrift SemiBold"/>
              </a:rPr>
              <a:t>(c)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d=1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n = </a:t>
            </a:r>
            <a:r>
              <a:rPr lang="en-US" sz="2400" dirty="0" err="1">
                <a:latin typeface="Bahnschrift SemiBold"/>
                <a:cs typeface="Bahnschrift SemiBold"/>
              </a:rPr>
              <a:t>len</a:t>
            </a:r>
            <a:r>
              <a:rPr lang="en-US" sz="2400" dirty="0">
                <a:latin typeface="Bahnschrift SemiBold"/>
                <a:cs typeface="Bahnschrift SemiBold"/>
              </a:rPr>
              <a:t>(a[0])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b = </a:t>
            </a:r>
            <a:r>
              <a:rPr lang="en-US" sz="2400" dirty="0" err="1">
                <a:latin typeface="Bahnschrift SemiBold"/>
                <a:cs typeface="Bahnschrift SemiBold"/>
              </a:rPr>
              <a:t>create_list</a:t>
            </a:r>
            <a:r>
              <a:rPr lang="en-US" sz="2400" dirty="0">
                <a:latin typeface="Bahnschrift SemiBold"/>
                <a:cs typeface="Bahnschrift SemiBold"/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1111001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0" y="466344"/>
            <a:ext cx="12192000" cy="800100"/>
          </a:xfrm>
          <a:custGeom>
            <a:avLst/>
            <a:gdLst/>
            <a:ahLst/>
            <a:cxnLst/>
            <a:rect l="l" t="t" r="r" b="b"/>
            <a:pathLst>
              <a:path w="12192000" h="800100">
                <a:moveTo>
                  <a:pt x="12192000" y="0"/>
                </a:moveTo>
                <a:lnTo>
                  <a:pt x="0" y="0"/>
                </a:lnTo>
                <a:lnTo>
                  <a:pt x="0" y="800100"/>
                </a:lnTo>
                <a:lnTo>
                  <a:pt x="12192000" y="8001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57200" y="550290"/>
            <a:ext cx="1158239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 err="1"/>
              <a:t>ChATSni</a:t>
            </a:r>
            <a:r>
              <a:rPr sz="3600" spc="-20" dirty="0"/>
              <a:t> </a:t>
            </a:r>
            <a:r>
              <a:rPr sz="3600" dirty="0" err="1"/>
              <a:t>teskari</a:t>
            </a:r>
            <a:r>
              <a:rPr lang="ru-RU" sz="3600" spc="-30" dirty="0"/>
              <a:t> </a:t>
            </a:r>
            <a:r>
              <a:rPr lang="en-US" sz="3600" dirty="0" err="1"/>
              <a:t>matritsa</a:t>
            </a:r>
            <a:r>
              <a:rPr lang="ru-RU" sz="3600" spc="-15" dirty="0"/>
              <a:t> </a:t>
            </a:r>
            <a:r>
              <a:rPr lang="en-US" sz="3600" dirty="0" err="1"/>
              <a:t>usulida</a:t>
            </a:r>
            <a:r>
              <a:rPr lang="ru-RU" sz="3600" dirty="0"/>
              <a:t> </a:t>
            </a:r>
            <a:r>
              <a:rPr lang="en-US" sz="3600" spc="-10" dirty="0" err="1"/>
              <a:t>yechish</a:t>
            </a:r>
            <a:r>
              <a:rPr lang="en-US" sz="3600" spc="-10" dirty="0"/>
              <a:t> dasturi</a:t>
            </a:r>
            <a:endParaRPr sz="3600" dirty="0"/>
          </a:p>
        </p:txBody>
      </p:sp>
      <p:sp>
        <p:nvSpPr>
          <p:cNvPr id="29" name="object 16">
            <a:extLst>
              <a:ext uri="{FF2B5EF4-FFF2-40B4-BE49-F238E27FC236}">
                <a16:creationId xmlns:a16="http://schemas.microsoft.com/office/drawing/2014/main" id="{AFCCF2CF-E989-4071-B27C-3028DA816595}"/>
              </a:ext>
            </a:extLst>
          </p:cNvPr>
          <p:cNvSpPr txBox="1"/>
          <p:nvPr/>
        </p:nvSpPr>
        <p:spPr>
          <a:xfrm>
            <a:off x="304800" y="1350390"/>
            <a:ext cx="11734799" cy="5350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for </a:t>
            </a:r>
            <a:r>
              <a:rPr lang="en-US" sz="2400" dirty="0" err="1">
                <a:latin typeface="Bahnschrift SemiBold"/>
                <a:cs typeface="Bahnschrift SemiBold"/>
              </a:rPr>
              <a:t>i</a:t>
            </a:r>
            <a:r>
              <a:rPr lang="en-US" sz="2400" dirty="0">
                <a:latin typeface="Bahnschrift SemiBold"/>
                <a:cs typeface="Bahnschrift SemiBold"/>
              </a:rPr>
              <a:t> in range(n-1):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    for j in range(i+1, n):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        b[</a:t>
            </a:r>
            <a:r>
              <a:rPr lang="en-US" sz="2400" dirty="0" err="1">
                <a:latin typeface="Bahnschrift SemiBold"/>
                <a:cs typeface="Bahnschrift SemiBold"/>
              </a:rPr>
              <a:t>i</a:t>
            </a:r>
            <a:r>
              <a:rPr lang="en-US" sz="2400" dirty="0">
                <a:latin typeface="Bahnschrift SemiBold"/>
                <a:cs typeface="Bahnschrift SemiBold"/>
              </a:rPr>
              <a:t>][j] = a[</a:t>
            </a:r>
            <a:r>
              <a:rPr lang="en-US" sz="2400" dirty="0" err="1">
                <a:latin typeface="Bahnschrift SemiBold"/>
                <a:cs typeface="Bahnschrift SemiBold"/>
              </a:rPr>
              <a:t>i</a:t>
            </a:r>
            <a:r>
              <a:rPr lang="en-US" sz="2400" dirty="0">
                <a:latin typeface="Bahnschrift SemiBold"/>
                <a:cs typeface="Bahnschrift SemiBold"/>
              </a:rPr>
              <a:t>][j]/a[</a:t>
            </a:r>
            <a:r>
              <a:rPr lang="en-US" sz="2400" dirty="0" err="1">
                <a:latin typeface="Bahnschrift SemiBold"/>
                <a:cs typeface="Bahnschrift SemiBold"/>
              </a:rPr>
              <a:t>i</a:t>
            </a:r>
            <a:r>
              <a:rPr lang="en-US" sz="2400" dirty="0">
                <a:latin typeface="Bahnschrift SemiBold"/>
                <a:cs typeface="Bahnschrift SemiBold"/>
              </a:rPr>
              <a:t>][</a:t>
            </a:r>
            <a:r>
              <a:rPr lang="en-US" sz="2400" dirty="0" err="1">
                <a:latin typeface="Bahnschrift SemiBold"/>
                <a:cs typeface="Bahnschrift SemiBold"/>
              </a:rPr>
              <a:t>i</a:t>
            </a:r>
            <a:r>
              <a:rPr lang="en-US" sz="2400" dirty="0">
                <a:latin typeface="Bahnschrift SemiBold"/>
                <a:cs typeface="Bahnschrift SemiBold"/>
              </a:rPr>
              <a:t>]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        for k in range(i+1, n):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            a[k][j] -= b[</a:t>
            </a:r>
            <a:r>
              <a:rPr lang="en-US" sz="2400" dirty="0" err="1">
                <a:latin typeface="Bahnschrift SemiBold"/>
                <a:cs typeface="Bahnschrift SemiBold"/>
              </a:rPr>
              <a:t>i</a:t>
            </a:r>
            <a:r>
              <a:rPr lang="en-US" sz="2400" dirty="0">
                <a:latin typeface="Bahnschrift SemiBold"/>
                <a:cs typeface="Bahnschrift SemiBold"/>
              </a:rPr>
              <a:t>][j]*a[k][</a:t>
            </a:r>
            <a:r>
              <a:rPr lang="en-US" sz="2400" dirty="0" err="1">
                <a:latin typeface="Bahnschrift SemiBold"/>
                <a:cs typeface="Bahnschrift SemiBold"/>
              </a:rPr>
              <a:t>i</a:t>
            </a:r>
            <a:r>
              <a:rPr lang="en-US" sz="2400" dirty="0">
                <a:latin typeface="Bahnschrift SemiBold"/>
                <a:cs typeface="Bahnschrift SemiBold"/>
              </a:rPr>
              <a:t>]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    d *= a[</a:t>
            </a:r>
            <a:r>
              <a:rPr lang="en-US" sz="2400" dirty="0" err="1">
                <a:latin typeface="Bahnschrift SemiBold"/>
                <a:cs typeface="Bahnschrift SemiBold"/>
              </a:rPr>
              <a:t>i</a:t>
            </a:r>
            <a:r>
              <a:rPr lang="en-US" sz="2400" dirty="0">
                <a:latin typeface="Bahnschrift SemiBold"/>
                <a:cs typeface="Bahnschrift SemiBold"/>
              </a:rPr>
              <a:t>][</a:t>
            </a:r>
            <a:r>
              <a:rPr lang="en-US" sz="2400" dirty="0" err="1">
                <a:latin typeface="Bahnschrift SemiBold"/>
                <a:cs typeface="Bahnschrift SemiBold"/>
              </a:rPr>
              <a:t>i</a:t>
            </a:r>
            <a:r>
              <a:rPr lang="en-US" sz="2400" dirty="0">
                <a:latin typeface="Bahnschrift SemiBold"/>
                <a:cs typeface="Bahnschrift SemiBold"/>
              </a:rPr>
              <a:t>]   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   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return d*a[-1][-1]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latin typeface="Bahnschrift SemiBold"/>
              <a:cs typeface="Bahnschrift SemiBold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def trans(a):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""" </a:t>
            </a:r>
            <a:r>
              <a:rPr lang="en-US" sz="2400" dirty="0" err="1">
                <a:latin typeface="Bahnschrift SemiBold"/>
                <a:cs typeface="Bahnschrift SemiBold"/>
              </a:rPr>
              <a:t>Transpanerlash</a:t>
            </a:r>
            <a:r>
              <a:rPr lang="en-US" sz="2400" dirty="0">
                <a:latin typeface="Bahnschrift SemiBold"/>
                <a:cs typeface="Bahnschrift SemiBold"/>
              </a:rPr>
              <a:t> """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n = </a:t>
            </a:r>
            <a:r>
              <a:rPr lang="en-US" sz="2400" dirty="0" err="1">
                <a:latin typeface="Bahnschrift SemiBold"/>
                <a:cs typeface="Bahnschrift SemiBold"/>
              </a:rPr>
              <a:t>len</a:t>
            </a:r>
            <a:r>
              <a:rPr lang="en-US" sz="2400" dirty="0">
                <a:latin typeface="Bahnschrift SemiBold"/>
                <a:cs typeface="Bahnschrift SemiBold"/>
              </a:rPr>
              <a:t>(a)</a:t>
            </a:r>
            <a:endParaRPr sz="2400" dirty="0">
              <a:latin typeface="Bahnschrift SemiBold"/>
              <a:cs typeface="Bahnschrif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071414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0" y="466344"/>
            <a:ext cx="12192000" cy="800100"/>
          </a:xfrm>
          <a:custGeom>
            <a:avLst/>
            <a:gdLst/>
            <a:ahLst/>
            <a:cxnLst/>
            <a:rect l="l" t="t" r="r" b="b"/>
            <a:pathLst>
              <a:path w="12192000" h="800100">
                <a:moveTo>
                  <a:pt x="12192000" y="0"/>
                </a:moveTo>
                <a:lnTo>
                  <a:pt x="0" y="0"/>
                </a:lnTo>
                <a:lnTo>
                  <a:pt x="0" y="800100"/>
                </a:lnTo>
                <a:lnTo>
                  <a:pt x="12192000" y="8001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57200" y="550290"/>
            <a:ext cx="1158239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 err="1"/>
              <a:t>ChATSni</a:t>
            </a:r>
            <a:r>
              <a:rPr sz="3600" spc="-20" dirty="0"/>
              <a:t> </a:t>
            </a:r>
            <a:r>
              <a:rPr sz="3600" dirty="0" err="1"/>
              <a:t>teskari</a:t>
            </a:r>
            <a:r>
              <a:rPr lang="ru-RU" sz="3600" spc="-30" dirty="0"/>
              <a:t> </a:t>
            </a:r>
            <a:r>
              <a:rPr lang="en-US" sz="3600" dirty="0" err="1"/>
              <a:t>matritsa</a:t>
            </a:r>
            <a:r>
              <a:rPr lang="ru-RU" sz="3600" spc="-15" dirty="0"/>
              <a:t> </a:t>
            </a:r>
            <a:r>
              <a:rPr lang="en-US" sz="3600" dirty="0" err="1"/>
              <a:t>usulida</a:t>
            </a:r>
            <a:r>
              <a:rPr lang="ru-RU" sz="3600" dirty="0"/>
              <a:t> </a:t>
            </a:r>
            <a:r>
              <a:rPr lang="en-US" sz="3600" spc="-10" dirty="0" err="1"/>
              <a:t>yechish</a:t>
            </a:r>
            <a:r>
              <a:rPr lang="en-US" sz="3600" spc="-10" dirty="0"/>
              <a:t> dasturi</a:t>
            </a:r>
            <a:endParaRPr sz="3600" dirty="0"/>
          </a:p>
        </p:txBody>
      </p:sp>
      <p:sp>
        <p:nvSpPr>
          <p:cNvPr id="29" name="object 16">
            <a:extLst>
              <a:ext uri="{FF2B5EF4-FFF2-40B4-BE49-F238E27FC236}">
                <a16:creationId xmlns:a16="http://schemas.microsoft.com/office/drawing/2014/main" id="{AFCCF2CF-E989-4071-B27C-3028DA816595}"/>
              </a:ext>
            </a:extLst>
          </p:cNvPr>
          <p:cNvSpPr txBox="1"/>
          <p:nvPr/>
        </p:nvSpPr>
        <p:spPr>
          <a:xfrm>
            <a:off x="304800" y="1350390"/>
            <a:ext cx="11734799" cy="5350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b = </a:t>
            </a:r>
            <a:r>
              <a:rPr lang="en-US" sz="2400" dirty="0" err="1">
                <a:latin typeface="Bahnschrift SemiBold"/>
                <a:cs typeface="Bahnschrift SemiBold"/>
              </a:rPr>
              <a:t>create_list</a:t>
            </a:r>
            <a:r>
              <a:rPr lang="en-US" sz="2400" dirty="0">
                <a:latin typeface="Bahnschrift SemiBold"/>
                <a:cs typeface="Bahnschrift SemiBold"/>
              </a:rPr>
              <a:t>(n)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for </a:t>
            </a:r>
            <a:r>
              <a:rPr lang="en-US" sz="2400" dirty="0" err="1">
                <a:latin typeface="Bahnschrift SemiBold"/>
                <a:cs typeface="Bahnschrift SemiBold"/>
              </a:rPr>
              <a:t>i</a:t>
            </a:r>
            <a:r>
              <a:rPr lang="en-US" sz="2400" dirty="0">
                <a:latin typeface="Bahnschrift SemiBold"/>
                <a:cs typeface="Bahnschrift SemiBold"/>
              </a:rPr>
              <a:t> in range(n):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    for j in range(n):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        b[</a:t>
            </a:r>
            <a:r>
              <a:rPr lang="en-US" sz="2400" dirty="0" err="1">
                <a:latin typeface="Bahnschrift SemiBold"/>
                <a:cs typeface="Bahnschrift SemiBold"/>
              </a:rPr>
              <a:t>i</a:t>
            </a:r>
            <a:r>
              <a:rPr lang="en-US" sz="2400" dirty="0">
                <a:latin typeface="Bahnschrift SemiBold"/>
                <a:cs typeface="Bahnschrift SemiBold"/>
              </a:rPr>
              <a:t>][j] = a[j][</a:t>
            </a:r>
            <a:r>
              <a:rPr lang="en-US" sz="2400" dirty="0" err="1">
                <a:latin typeface="Bahnschrift SemiBold"/>
                <a:cs typeface="Bahnschrift SemiBold"/>
              </a:rPr>
              <a:t>i</a:t>
            </a:r>
            <a:r>
              <a:rPr lang="en-US" sz="2400" dirty="0">
                <a:latin typeface="Bahnschrift SemiBold"/>
                <a:cs typeface="Bahnschrift SemiBold"/>
              </a:rPr>
              <a:t>]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return a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latin typeface="Bahnschrift SemiBold"/>
              <a:cs typeface="Bahnschrift SemiBold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def minor(</a:t>
            </a:r>
            <a:r>
              <a:rPr lang="en-US" sz="2400" dirty="0" err="1">
                <a:latin typeface="Bahnschrift SemiBold"/>
                <a:cs typeface="Bahnschrift SemiBold"/>
              </a:rPr>
              <a:t>e,i,j</a:t>
            </a:r>
            <a:r>
              <a:rPr lang="en-US" sz="2400" dirty="0">
                <a:latin typeface="Bahnschrift SemiBold"/>
                <a:cs typeface="Bahnschrift SemiBold"/>
              </a:rPr>
              <a:t>):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""" </a:t>
            </a:r>
            <a:r>
              <a:rPr lang="en-US" sz="2400" dirty="0" err="1">
                <a:latin typeface="Bahnschrift SemiBold"/>
                <a:cs typeface="Bahnschrift SemiBold"/>
              </a:rPr>
              <a:t>Minorlari</a:t>
            </a:r>
            <a:r>
              <a:rPr lang="en-US" sz="2400" dirty="0">
                <a:latin typeface="Bahnschrift SemiBold"/>
                <a:cs typeface="Bahnschrift SemiBold"/>
              </a:rPr>
              <a:t> """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n = </a:t>
            </a:r>
            <a:r>
              <a:rPr lang="en-US" sz="2400" dirty="0" err="1">
                <a:latin typeface="Bahnschrift SemiBold"/>
                <a:cs typeface="Bahnschrift SemiBold"/>
              </a:rPr>
              <a:t>len</a:t>
            </a:r>
            <a:r>
              <a:rPr lang="en-US" sz="2400" dirty="0">
                <a:latin typeface="Bahnschrift SemiBold"/>
                <a:cs typeface="Bahnschrift SemiBold"/>
              </a:rPr>
              <a:t>(e)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a = </a:t>
            </a:r>
            <a:r>
              <a:rPr lang="en-US" sz="2400" dirty="0" err="1">
                <a:latin typeface="Bahnschrift SemiBold"/>
                <a:cs typeface="Bahnschrift SemiBold"/>
              </a:rPr>
              <a:t>copy_list</a:t>
            </a:r>
            <a:r>
              <a:rPr lang="en-US" sz="2400" dirty="0">
                <a:latin typeface="Bahnschrift SemiBold"/>
                <a:cs typeface="Bahnschrift SemiBold"/>
              </a:rPr>
              <a:t>(e)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</a:t>
            </a:r>
            <a:r>
              <a:rPr lang="en-US" sz="2400" dirty="0" err="1">
                <a:latin typeface="Bahnschrift SemiBold"/>
                <a:cs typeface="Bahnschrift SemiBold"/>
              </a:rPr>
              <a:t>a.pop</a:t>
            </a:r>
            <a:r>
              <a:rPr lang="en-US" sz="2400" dirty="0">
                <a:latin typeface="Bahnschrift SemiBold"/>
                <a:cs typeface="Bahnschrift SemiBold"/>
              </a:rPr>
              <a:t>(</a:t>
            </a:r>
            <a:r>
              <a:rPr lang="en-US" sz="2400" dirty="0" err="1">
                <a:latin typeface="Bahnschrift SemiBold"/>
                <a:cs typeface="Bahnschrift SemiBold"/>
              </a:rPr>
              <a:t>i</a:t>
            </a:r>
            <a:r>
              <a:rPr lang="en-US" sz="2400" dirty="0">
                <a:latin typeface="Bahnschrift SemiBold"/>
                <a:cs typeface="Bahnschrift SemiBold"/>
              </a:rPr>
              <a:t>)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for k in range(n-1):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    a[k].pop(j)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return det(a)</a:t>
            </a:r>
            <a:endParaRPr sz="2400" dirty="0">
              <a:latin typeface="Bahnschrift SemiBold"/>
              <a:cs typeface="Bahnschrif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527503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0" y="466344"/>
            <a:ext cx="12192000" cy="800100"/>
          </a:xfrm>
          <a:custGeom>
            <a:avLst/>
            <a:gdLst/>
            <a:ahLst/>
            <a:cxnLst/>
            <a:rect l="l" t="t" r="r" b="b"/>
            <a:pathLst>
              <a:path w="12192000" h="800100">
                <a:moveTo>
                  <a:pt x="12192000" y="0"/>
                </a:moveTo>
                <a:lnTo>
                  <a:pt x="0" y="0"/>
                </a:lnTo>
                <a:lnTo>
                  <a:pt x="0" y="800100"/>
                </a:lnTo>
                <a:lnTo>
                  <a:pt x="12192000" y="8001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57200" y="550290"/>
            <a:ext cx="1158239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 err="1"/>
              <a:t>ChATSni</a:t>
            </a:r>
            <a:r>
              <a:rPr sz="3600" spc="-20" dirty="0"/>
              <a:t> </a:t>
            </a:r>
            <a:r>
              <a:rPr sz="3600" dirty="0" err="1"/>
              <a:t>teskari</a:t>
            </a:r>
            <a:r>
              <a:rPr lang="ru-RU" sz="3600" spc="-30" dirty="0"/>
              <a:t> </a:t>
            </a:r>
            <a:r>
              <a:rPr lang="en-US" sz="3600" dirty="0" err="1"/>
              <a:t>matritsa</a:t>
            </a:r>
            <a:r>
              <a:rPr lang="ru-RU" sz="3600" spc="-15" dirty="0"/>
              <a:t> </a:t>
            </a:r>
            <a:r>
              <a:rPr lang="en-US" sz="3600" dirty="0" err="1"/>
              <a:t>usulida</a:t>
            </a:r>
            <a:r>
              <a:rPr lang="ru-RU" sz="3600" dirty="0"/>
              <a:t> </a:t>
            </a:r>
            <a:r>
              <a:rPr lang="en-US" sz="3600" spc="-10" dirty="0" err="1"/>
              <a:t>yechish</a:t>
            </a:r>
            <a:r>
              <a:rPr lang="en-US" sz="3600" spc="-10" dirty="0"/>
              <a:t> dasturi</a:t>
            </a:r>
            <a:endParaRPr sz="3600" dirty="0"/>
          </a:p>
        </p:txBody>
      </p:sp>
      <p:sp>
        <p:nvSpPr>
          <p:cNvPr id="29" name="object 16">
            <a:extLst>
              <a:ext uri="{FF2B5EF4-FFF2-40B4-BE49-F238E27FC236}">
                <a16:creationId xmlns:a16="http://schemas.microsoft.com/office/drawing/2014/main" id="{AFCCF2CF-E989-4071-B27C-3028DA816595}"/>
              </a:ext>
            </a:extLst>
          </p:cNvPr>
          <p:cNvSpPr txBox="1"/>
          <p:nvPr/>
        </p:nvSpPr>
        <p:spPr>
          <a:xfrm>
            <a:off x="304800" y="1350390"/>
            <a:ext cx="11734799" cy="5350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def </a:t>
            </a:r>
            <a:r>
              <a:rPr lang="en-US" sz="2400" dirty="0" err="1">
                <a:latin typeface="Bahnschrift SemiBold"/>
                <a:cs typeface="Bahnschrift SemiBold"/>
              </a:rPr>
              <a:t>alg_tul</a:t>
            </a:r>
            <a:r>
              <a:rPr lang="en-US" sz="2400" dirty="0">
                <a:latin typeface="Bahnschrift SemiBold"/>
                <a:cs typeface="Bahnschrift SemiBold"/>
              </a:rPr>
              <a:t>(</a:t>
            </a:r>
            <a:r>
              <a:rPr lang="en-US" sz="2400" dirty="0" err="1">
                <a:latin typeface="Bahnschrift SemiBold"/>
                <a:cs typeface="Bahnschrift SemiBold"/>
              </a:rPr>
              <a:t>a,i,j</a:t>
            </a:r>
            <a:r>
              <a:rPr lang="en-US" sz="2400" dirty="0">
                <a:latin typeface="Bahnschrift SemiBold"/>
                <a:cs typeface="Bahnschrift SemiBold"/>
              </a:rPr>
              <a:t>):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""" </a:t>
            </a:r>
            <a:r>
              <a:rPr lang="en-US" sz="2400" dirty="0" err="1">
                <a:latin typeface="Bahnschrift SemiBold"/>
                <a:cs typeface="Bahnschrift SemiBold"/>
              </a:rPr>
              <a:t>Algebrik</a:t>
            </a:r>
            <a:r>
              <a:rPr lang="en-US" sz="2400" dirty="0">
                <a:latin typeface="Bahnschrift SemiBold"/>
                <a:cs typeface="Bahnschrift SemiBold"/>
              </a:rPr>
              <a:t> </a:t>
            </a:r>
            <a:r>
              <a:rPr lang="en-US" sz="2400" dirty="0" err="1">
                <a:latin typeface="Bahnschrift SemiBold"/>
                <a:cs typeface="Bahnschrift SemiBold"/>
              </a:rPr>
              <a:t>to'ldiruvchisi</a:t>
            </a:r>
            <a:r>
              <a:rPr lang="en-US" sz="2400" dirty="0">
                <a:latin typeface="Bahnschrift SemiBold"/>
                <a:cs typeface="Bahnschrift SemiBold"/>
              </a:rPr>
              <a:t> """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return (-1)**((</a:t>
            </a:r>
            <a:r>
              <a:rPr lang="en-US" sz="2400" dirty="0" err="1">
                <a:latin typeface="Bahnschrift SemiBold"/>
                <a:cs typeface="Bahnschrift SemiBold"/>
              </a:rPr>
              <a:t>i+j</a:t>
            </a:r>
            <a:r>
              <a:rPr lang="en-US" sz="2400" dirty="0">
                <a:latin typeface="Bahnschrift SemiBold"/>
                <a:cs typeface="Bahnschrift SemiBold"/>
              </a:rPr>
              <a:t>)%2)*minor(</a:t>
            </a:r>
            <a:r>
              <a:rPr lang="en-US" sz="2400" dirty="0" err="1">
                <a:latin typeface="Bahnschrift SemiBold"/>
                <a:cs typeface="Bahnschrift SemiBold"/>
              </a:rPr>
              <a:t>a,i,j</a:t>
            </a:r>
            <a:r>
              <a:rPr lang="en-US" sz="2400" dirty="0">
                <a:latin typeface="Bahnschrift SemiBold"/>
                <a:cs typeface="Bahnschrift SemiBold"/>
              </a:rPr>
              <a:t>)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latin typeface="Bahnschrift SemiBold"/>
              <a:cs typeface="Bahnschrift SemiBold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def </a:t>
            </a:r>
            <a:r>
              <a:rPr lang="en-US" sz="2400" dirty="0" err="1">
                <a:latin typeface="Bahnschrift SemiBold"/>
                <a:cs typeface="Bahnschrift SemiBold"/>
              </a:rPr>
              <a:t>teskari</a:t>
            </a:r>
            <a:r>
              <a:rPr lang="en-US" sz="2400" dirty="0">
                <a:latin typeface="Bahnschrift SemiBold"/>
                <a:cs typeface="Bahnschrift SemiBold"/>
              </a:rPr>
              <a:t>(a):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""" </a:t>
            </a:r>
            <a:r>
              <a:rPr lang="en-US" sz="2400" dirty="0" err="1">
                <a:latin typeface="Bahnschrift SemiBold"/>
                <a:cs typeface="Bahnschrift SemiBold"/>
              </a:rPr>
              <a:t>Teskari</a:t>
            </a:r>
            <a:r>
              <a:rPr lang="en-US" sz="2400" dirty="0">
                <a:latin typeface="Bahnschrift SemiBold"/>
                <a:cs typeface="Bahnschrift SemiBold"/>
              </a:rPr>
              <a:t> </a:t>
            </a:r>
            <a:r>
              <a:rPr lang="en-US" sz="2400" dirty="0" err="1">
                <a:latin typeface="Bahnschrift SemiBold"/>
                <a:cs typeface="Bahnschrift SemiBold"/>
              </a:rPr>
              <a:t>matritsani</a:t>
            </a:r>
            <a:r>
              <a:rPr lang="en-US" sz="2400" dirty="0">
                <a:latin typeface="Bahnschrift SemiBold"/>
                <a:cs typeface="Bahnschrift SemiBold"/>
              </a:rPr>
              <a:t> </a:t>
            </a:r>
            <a:r>
              <a:rPr lang="en-US" sz="2400" dirty="0" err="1">
                <a:latin typeface="Bahnschrift SemiBold"/>
                <a:cs typeface="Bahnschrift SemiBold"/>
              </a:rPr>
              <a:t>topish</a:t>
            </a:r>
            <a:r>
              <a:rPr lang="en-US" sz="2400" dirty="0">
                <a:latin typeface="Bahnschrift SemiBold"/>
                <a:cs typeface="Bahnschrift SemiBold"/>
              </a:rPr>
              <a:t> """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n = </a:t>
            </a:r>
            <a:r>
              <a:rPr lang="en-US" sz="2400" dirty="0" err="1">
                <a:latin typeface="Bahnschrift SemiBold"/>
                <a:cs typeface="Bahnschrift SemiBold"/>
              </a:rPr>
              <a:t>len</a:t>
            </a:r>
            <a:r>
              <a:rPr lang="en-US" sz="2400" dirty="0">
                <a:latin typeface="Bahnschrift SemiBold"/>
                <a:cs typeface="Bahnschrift SemiBold"/>
              </a:rPr>
              <a:t>(a)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b = </a:t>
            </a:r>
            <a:r>
              <a:rPr lang="en-US" sz="2400" dirty="0" err="1">
                <a:latin typeface="Bahnschrift SemiBold"/>
                <a:cs typeface="Bahnschrift SemiBold"/>
              </a:rPr>
              <a:t>create_list</a:t>
            </a:r>
            <a:r>
              <a:rPr lang="en-US" sz="2400" dirty="0">
                <a:latin typeface="Bahnschrift SemiBold"/>
                <a:cs typeface="Bahnschrift SemiBold"/>
              </a:rPr>
              <a:t>(n)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d = det(a)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for </a:t>
            </a:r>
            <a:r>
              <a:rPr lang="en-US" sz="2400" dirty="0" err="1">
                <a:latin typeface="Bahnschrift SemiBold"/>
                <a:cs typeface="Bahnschrift SemiBold"/>
              </a:rPr>
              <a:t>i</a:t>
            </a:r>
            <a:r>
              <a:rPr lang="en-US" sz="2400" dirty="0">
                <a:latin typeface="Bahnschrift SemiBold"/>
                <a:cs typeface="Bahnschrift SemiBold"/>
              </a:rPr>
              <a:t> in range(n):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    for j in range(n):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        b[j][</a:t>
            </a:r>
            <a:r>
              <a:rPr lang="en-US" sz="2400" dirty="0" err="1">
                <a:latin typeface="Bahnschrift SemiBold"/>
                <a:cs typeface="Bahnschrift SemiBold"/>
              </a:rPr>
              <a:t>i</a:t>
            </a:r>
            <a:r>
              <a:rPr lang="en-US" sz="2400" dirty="0">
                <a:latin typeface="Bahnschrift SemiBold"/>
                <a:cs typeface="Bahnschrift SemiBold"/>
              </a:rPr>
              <a:t>] = </a:t>
            </a:r>
            <a:r>
              <a:rPr lang="en-US" sz="2400" dirty="0" err="1">
                <a:latin typeface="Bahnschrift SemiBold"/>
                <a:cs typeface="Bahnschrift SemiBold"/>
              </a:rPr>
              <a:t>alg_tul</a:t>
            </a:r>
            <a:r>
              <a:rPr lang="en-US" sz="2400" dirty="0">
                <a:latin typeface="Bahnschrift SemiBold"/>
                <a:cs typeface="Bahnschrift SemiBold"/>
              </a:rPr>
              <a:t>(a, </a:t>
            </a:r>
            <a:r>
              <a:rPr lang="en-US" sz="2400" dirty="0" err="1">
                <a:latin typeface="Bahnschrift SemiBold"/>
                <a:cs typeface="Bahnschrift SemiBold"/>
              </a:rPr>
              <a:t>i,j</a:t>
            </a:r>
            <a:r>
              <a:rPr lang="en-US" sz="2400" dirty="0">
                <a:latin typeface="Bahnschrift SemiBold"/>
                <a:cs typeface="Bahnschrift SemiBold"/>
              </a:rPr>
              <a:t>)/d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return b</a:t>
            </a:r>
          </a:p>
        </p:txBody>
      </p:sp>
    </p:spTree>
    <p:extLst>
      <p:ext uri="{BB962C8B-B14F-4D97-AF65-F5344CB8AC3E}">
        <p14:creationId xmlns:p14="http://schemas.microsoft.com/office/powerpoint/2010/main" val="3393823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0" y="466344"/>
            <a:ext cx="12192000" cy="800100"/>
          </a:xfrm>
          <a:custGeom>
            <a:avLst/>
            <a:gdLst/>
            <a:ahLst/>
            <a:cxnLst/>
            <a:rect l="l" t="t" r="r" b="b"/>
            <a:pathLst>
              <a:path w="12192000" h="800100">
                <a:moveTo>
                  <a:pt x="12192000" y="0"/>
                </a:moveTo>
                <a:lnTo>
                  <a:pt x="0" y="0"/>
                </a:lnTo>
                <a:lnTo>
                  <a:pt x="0" y="800100"/>
                </a:lnTo>
                <a:lnTo>
                  <a:pt x="12192000" y="8001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57200" y="550290"/>
            <a:ext cx="1158239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 err="1"/>
              <a:t>ChATSni</a:t>
            </a:r>
            <a:r>
              <a:rPr sz="3600" spc="-20" dirty="0"/>
              <a:t> </a:t>
            </a:r>
            <a:r>
              <a:rPr sz="3600" dirty="0" err="1"/>
              <a:t>teskari</a:t>
            </a:r>
            <a:r>
              <a:rPr lang="ru-RU" sz="3600" spc="-30" dirty="0"/>
              <a:t> </a:t>
            </a:r>
            <a:r>
              <a:rPr lang="en-US" sz="3600" dirty="0" err="1"/>
              <a:t>matritsa</a:t>
            </a:r>
            <a:r>
              <a:rPr lang="ru-RU" sz="3600" spc="-15" dirty="0"/>
              <a:t> </a:t>
            </a:r>
            <a:r>
              <a:rPr lang="en-US" sz="3600" dirty="0" err="1"/>
              <a:t>usulida</a:t>
            </a:r>
            <a:r>
              <a:rPr lang="ru-RU" sz="3600" dirty="0"/>
              <a:t> </a:t>
            </a:r>
            <a:r>
              <a:rPr lang="en-US" sz="3600" spc="-10" dirty="0" err="1"/>
              <a:t>yechish</a:t>
            </a:r>
            <a:r>
              <a:rPr lang="en-US" sz="3600" spc="-10" dirty="0"/>
              <a:t> dasturi</a:t>
            </a:r>
            <a:endParaRPr sz="3600" dirty="0"/>
          </a:p>
        </p:txBody>
      </p:sp>
      <p:sp>
        <p:nvSpPr>
          <p:cNvPr id="29" name="object 16">
            <a:extLst>
              <a:ext uri="{FF2B5EF4-FFF2-40B4-BE49-F238E27FC236}">
                <a16:creationId xmlns:a16="http://schemas.microsoft.com/office/drawing/2014/main" id="{AFCCF2CF-E989-4071-B27C-3028DA816595}"/>
              </a:ext>
            </a:extLst>
          </p:cNvPr>
          <p:cNvSpPr txBox="1"/>
          <p:nvPr/>
        </p:nvSpPr>
        <p:spPr>
          <a:xfrm>
            <a:off x="304800" y="1350390"/>
            <a:ext cx="11734799" cy="5350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def </a:t>
            </a:r>
            <a:r>
              <a:rPr lang="en-US" sz="2400" dirty="0" err="1">
                <a:latin typeface="Bahnschrift SemiBold"/>
                <a:cs typeface="Bahnschrift SemiBold"/>
              </a:rPr>
              <a:t>kupay</a:t>
            </a:r>
            <a:r>
              <a:rPr lang="en-US" sz="2400" dirty="0">
                <a:latin typeface="Bahnschrift SemiBold"/>
                <a:cs typeface="Bahnschrift SemiBold"/>
              </a:rPr>
              <a:t>(</a:t>
            </a:r>
            <a:r>
              <a:rPr lang="en-US" sz="2400" dirty="0" err="1">
                <a:latin typeface="Bahnschrift SemiBold"/>
                <a:cs typeface="Bahnschrift SemiBold"/>
              </a:rPr>
              <a:t>a,b</a:t>
            </a:r>
            <a:r>
              <a:rPr lang="en-US" sz="2400" dirty="0">
                <a:latin typeface="Bahnschrift SemiBold"/>
                <a:cs typeface="Bahnschrift SemiBold"/>
              </a:rPr>
              <a:t>):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""" a </a:t>
            </a:r>
            <a:r>
              <a:rPr lang="en-US" sz="2400" dirty="0" err="1">
                <a:latin typeface="Bahnschrift SemiBold"/>
                <a:cs typeface="Bahnschrift SemiBold"/>
              </a:rPr>
              <a:t>matritsani</a:t>
            </a:r>
            <a:r>
              <a:rPr lang="en-US" sz="2400" dirty="0">
                <a:latin typeface="Bahnschrift SemiBold"/>
                <a:cs typeface="Bahnschrift SemiBold"/>
              </a:rPr>
              <a:t> b </a:t>
            </a:r>
            <a:r>
              <a:rPr lang="en-US" sz="2400" dirty="0" err="1">
                <a:latin typeface="Bahnschrift SemiBold"/>
                <a:cs typeface="Bahnschrift SemiBold"/>
              </a:rPr>
              <a:t>ustin</a:t>
            </a:r>
            <a:r>
              <a:rPr lang="en-US" sz="2400" dirty="0">
                <a:latin typeface="Bahnschrift SemiBold"/>
                <a:cs typeface="Bahnschrift SemiBold"/>
              </a:rPr>
              <a:t> </a:t>
            </a:r>
            <a:r>
              <a:rPr lang="en-US" sz="2400" dirty="0" err="1">
                <a:latin typeface="Bahnschrift SemiBold"/>
                <a:cs typeface="Bahnschrift SemiBold"/>
              </a:rPr>
              <a:t>matritsaga</a:t>
            </a:r>
            <a:r>
              <a:rPr lang="en-US" sz="2400" dirty="0">
                <a:latin typeface="Bahnschrift SemiBold"/>
                <a:cs typeface="Bahnschrift SemiBold"/>
              </a:rPr>
              <a:t> </a:t>
            </a:r>
            <a:r>
              <a:rPr lang="en-US" sz="2400" dirty="0" err="1">
                <a:latin typeface="Bahnschrift SemiBold"/>
                <a:cs typeface="Bahnschrift SemiBold"/>
              </a:rPr>
              <a:t>kupaytirish</a:t>
            </a:r>
            <a:r>
              <a:rPr lang="en-US" sz="2400" dirty="0">
                <a:latin typeface="Bahnschrift SemiBold"/>
                <a:cs typeface="Bahnschrift SemiBold"/>
              </a:rPr>
              <a:t> """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n = </a:t>
            </a:r>
            <a:r>
              <a:rPr lang="en-US" sz="2400" dirty="0" err="1">
                <a:latin typeface="Bahnschrift SemiBold"/>
                <a:cs typeface="Bahnschrift SemiBold"/>
              </a:rPr>
              <a:t>len</a:t>
            </a:r>
            <a:r>
              <a:rPr lang="en-US" sz="2400" dirty="0">
                <a:latin typeface="Bahnschrift SemiBold"/>
                <a:cs typeface="Bahnschrift SemiBold"/>
              </a:rPr>
              <a:t>(a)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x = []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for </a:t>
            </a:r>
            <a:r>
              <a:rPr lang="en-US" sz="2400" dirty="0" err="1">
                <a:latin typeface="Bahnschrift SemiBold"/>
                <a:cs typeface="Bahnschrift SemiBold"/>
              </a:rPr>
              <a:t>i</a:t>
            </a:r>
            <a:r>
              <a:rPr lang="en-US" sz="2400" dirty="0">
                <a:latin typeface="Bahnschrift SemiBold"/>
                <a:cs typeface="Bahnschrift SemiBold"/>
              </a:rPr>
              <a:t> in range(n):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    s = 0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    for j in range(n):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        s += a[</a:t>
            </a:r>
            <a:r>
              <a:rPr lang="en-US" sz="2400" dirty="0" err="1">
                <a:latin typeface="Bahnschrift SemiBold"/>
                <a:cs typeface="Bahnschrift SemiBold"/>
              </a:rPr>
              <a:t>i</a:t>
            </a:r>
            <a:r>
              <a:rPr lang="en-US" sz="2400" dirty="0">
                <a:latin typeface="Bahnschrift SemiBold"/>
                <a:cs typeface="Bahnschrift SemiBold"/>
              </a:rPr>
              <a:t>][j]*b[j]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    x += [s]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return x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latin typeface="Bahnschrift SemiBold"/>
              <a:cs typeface="Bahnschrift SemiBold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def matrix(</a:t>
            </a:r>
            <a:r>
              <a:rPr lang="en-US" sz="2400" dirty="0" err="1">
                <a:latin typeface="Bahnschrift SemiBold"/>
                <a:cs typeface="Bahnschrift SemiBold"/>
              </a:rPr>
              <a:t>a,b</a:t>
            </a:r>
            <a:r>
              <a:rPr lang="en-US" sz="2400" dirty="0">
                <a:latin typeface="Bahnschrift SemiBold"/>
                <a:cs typeface="Bahnschrift SemiBold"/>
              </a:rPr>
              <a:t>):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""" </a:t>
            </a:r>
            <a:r>
              <a:rPr lang="en-US" sz="2400" dirty="0" err="1">
                <a:latin typeface="Bahnschrift SemiBold"/>
                <a:cs typeface="Bahnschrift SemiBold"/>
              </a:rPr>
              <a:t>Matritsa</a:t>
            </a:r>
            <a:r>
              <a:rPr lang="en-US" sz="2400" dirty="0">
                <a:latin typeface="Bahnschrift SemiBold"/>
                <a:cs typeface="Bahnschrift SemiBold"/>
              </a:rPr>
              <a:t> </a:t>
            </a:r>
            <a:r>
              <a:rPr lang="en-US" sz="2400" dirty="0" err="1">
                <a:latin typeface="Bahnschrift SemiBold"/>
                <a:cs typeface="Bahnschrift SemiBold"/>
              </a:rPr>
              <a:t>algoritmi</a:t>
            </a:r>
            <a:r>
              <a:rPr lang="en-US" sz="2400" dirty="0">
                <a:latin typeface="Bahnschrift SemiBold"/>
                <a:cs typeface="Bahnschrift SemiBold"/>
              </a:rPr>
              <a:t> """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return </a:t>
            </a:r>
            <a:r>
              <a:rPr lang="en-US" sz="2400" dirty="0" err="1">
                <a:latin typeface="Bahnschrift SemiBold"/>
                <a:cs typeface="Bahnschrift SemiBold"/>
              </a:rPr>
              <a:t>kupay</a:t>
            </a:r>
            <a:r>
              <a:rPr lang="en-US" sz="2400" dirty="0">
                <a:latin typeface="Bahnschrift SemiBold"/>
                <a:cs typeface="Bahnschrift SemiBold"/>
              </a:rPr>
              <a:t>(</a:t>
            </a:r>
            <a:r>
              <a:rPr lang="en-US" sz="2400" dirty="0" err="1">
                <a:latin typeface="Bahnschrift SemiBold"/>
                <a:cs typeface="Bahnschrift SemiBold"/>
              </a:rPr>
              <a:t>teskari</a:t>
            </a:r>
            <a:r>
              <a:rPr lang="en-US" sz="2400" dirty="0">
                <a:latin typeface="Bahnschrift SemiBold"/>
                <a:cs typeface="Bahnschrift SemiBold"/>
              </a:rPr>
              <a:t>(a),b)</a:t>
            </a:r>
          </a:p>
        </p:txBody>
      </p:sp>
    </p:spTree>
    <p:extLst>
      <p:ext uri="{BB962C8B-B14F-4D97-AF65-F5344CB8AC3E}">
        <p14:creationId xmlns:p14="http://schemas.microsoft.com/office/powerpoint/2010/main" val="4185555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0" y="466344"/>
            <a:ext cx="12192000" cy="800100"/>
          </a:xfrm>
          <a:custGeom>
            <a:avLst/>
            <a:gdLst/>
            <a:ahLst/>
            <a:cxnLst/>
            <a:rect l="l" t="t" r="r" b="b"/>
            <a:pathLst>
              <a:path w="12192000" h="800100">
                <a:moveTo>
                  <a:pt x="12192000" y="0"/>
                </a:moveTo>
                <a:lnTo>
                  <a:pt x="0" y="0"/>
                </a:lnTo>
                <a:lnTo>
                  <a:pt x="0" y="800100"/>
                </a:lnTo>
                <a:lnTo>
                  <a:pt x="12192000" y="8001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57200" y="550290"/>
            <a:ext cx="1158239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 err="1"/>
              <a:t>ChATSni</a:t>
            </a:r>
            <a:r>
              <a:rPr sz="3600" spc="-20" dirty="0"/>
              <a:t> </a:t>
            </a:r>
            <a:r>
              <a:rPr sz="3600" dirty="0" err="1"/>
              <a:t>teskari</a:t>
            </a:r>
            <a:r>
              <a:rPr lang="ru-RU" sz="3600" spc="-30" dirty="0"/>
              <a:t> </a:t>
            </a:r>
            <a:r>
              <a:rPr lang="en-US" sz="3600" dirty="0" err="1"/>
              <a:t>matritsa</a:t>
            </a:r>
            <a:r>
              <a:rPr lang="ru-RU" sz="3600" spc="-15" dirty="0"/>
              <a:t> </a:t>
            </a:r>
            <a:r>
              <a:rPr lang="en-US" sz="3600" dirty="0" err="1"/>
              <a:t>usulida</a:t>
            </a:r>
            <a:r>
              <a:rPr lang="ru-RU" sz="3600" dirty="0"/>
              <a:t> </a:t>
            </a:r>
            <a:r>
              <a:rPr lang="en-US" sz="3600" spc="-10" dirty="0" err="1"/>
              <a:t>yechish</a:t>
            </a:r>
            <a:r>
              <a:rPr lang="en-US" sz="3600" spc="-10" dirty="0"/>
              <a:t> dasturi</a:t>
            </a:r>
            <a:endParaRPr sz="3600" dirty="0"/>
          </a:p>
        </p:txBody>
      </p:sp>
      <p:sp>
        <p:nvSpPr>
          <p:cNvPr id="29" name="object 16">
            <a:extLst>
              <a:ext uri="{FF2B5EF4-FFF2-40B4-BE49-F238E27FC236}">
                <a16:creationId xmlns:a16="http://schemas.microsoft.com/office/drawing/2014/main" id="{AFCCF2CF-E989-4071-B27C-3028DA816595}"/>
              </a:ext>
            </a:extLst>
          </p:cNvPr>
          <p:cNvSpPr txBox="1"/>
          <p:nvPr/>
        </p:nvSpPr>
        <p:spPr>
          <a:xfrm>
            <a:off x="304800" y="1350390"/>
            <a:ext cx="11734799" cy="5350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def main():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a = 0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b = 0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print('a </a:t>
            </a:r>
            <a:r>
              <a:rPr lang="en-US" sz="2400" dirty="0" err="1">
                <a:latin typeface="Bahnschrift SemiBold"/>
                <a:cs typeface="Bahnschrift SemiBold"/>
              </a:rPr>
              <a:t>matritsani</a:t>
            </a:r>
            <a:r>
              <a:rPr lang="en-US" sz="2400" dirty="0">
                <a:latin typeface="Bahnschrift SemiBold"/>
                <a:cs typeface="Bahnschrift SemiBold"/>
              </a:rPr>
              <a:t> </a:t>
            </a:r>
            <a:r>
              <a:rPr lang="en-US" sz="2400" dirty="0" err="1">
                <a:latin typeface="Bahnschrift SemiBold"/>
                <a:cs typeface="Bahnschrift SemiBold"/>
              </a:rPr>
              <a:t>kiriting</a:t>
            </a:r>
            <a:r>
              <a:rPr lang="en-US" sz="2400" dirty="0">
                <a:latin typeface="Bahnschrift SemiBold"/>
                <a:cs typeface="Bahnschrift SemiBold"/>
              </a:rPr>
              <a:t>: ')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a=[</a:t>
            </a:r>
            <a:r>
              <a:rPr lang="en-US" sz="2400" dirty="0" err="1">
                <a:latin typeface="Bahnschrift SemiBold"/>
                <a:cs typeface="Bahnschrift SemiBold"/>
              </a:rPr>
              <a:t>input_list</a:t>
            </a:r>
            <a:r>
              <a:rPr lang="en-US" sz="2400" dirty="0">
                <a:latin typeface="Bahnschrift SemiBold"/>
                <a:cs typeface="Bahnschrift SemiBold"/>
              </a:rPr>
              <a:t>()]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for </a:t>
            </a:r>
            <a:r>
              <a:rPr lang="en-US" sz="2400" dirty="0" err="1">
                <a:latin typeface="Bahnschrift SemiBold"/>
                <a:cs typeface="Bahnschrift SemiBold"/>
              </a:rPr>
              <a:t>i</a:t>
            </a:r>
            <a:r>
              <a:rPr lang="en-US" sz="2400" dirty="0">
                <a:latin typeface="Bahnschrift SemiBold"/>
                <a:cs typeface="Bahnschrift SemiBold"/>
              </a:rPr>
              <a:t> in range(1,len(a[0])):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    a+=[</a:t>
            </a:r>
            <a:r>
              <a:rPr lang="en-US" sz="2400" dirty="0" err="1">
                <a:latin typeface="Bahnschrift SemiBold"/>
                <a:cs typeface="Bahnschrift SemiBold"/>
              </a:rPr>
              <a:t>input_list</a:t>
            </a:r>
            <a:r>
              <a:rPr lang="en-US" sz="2400" dirty="0">
                <a:latin typeface="Bahnschrift SemiBold"/>
                <a:cs typeface="Bahnschrift SemiBold"/>
              </a:rPr>
              <a:t>()]    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print('b </a:t>
            </a:r>
            <a:r>
              <a:rPr lang="en-US" sz="2400" dirty="0" err="1">
                <a:latin typeface="Bahnschrift SemiBold"/>
                <a:cs typeface="Bahnschrift SemiBold"/>
              </a:rPr>
              <a:t>matritsani</a:t>
            </a:r>
            <a:r>
              <a:rPr lang="en-US" sz="2400" dirty="0">
                <a:latin typeface="Bahnschrift SemiBold"/>
                <a:cs typeface="Bahnschrift SemiBold"/>
              </a:rPr>
              <a:t> </a:t>
            </a:r>
            <a:r>
              <a:rPr lang="en-US" sz="2400" dirty="0" err="1">
                <a:latin typeface="Bahnschrift SemiBold"/>
                <a:cs typeface="Bahnschrift SemiBold"/>
              </a:rPr>
              <a:t>kiriting</a:t>
            </a:r>
            <a:r>
              <a:rPr lang="en-US" sz="2400" dirty="0">
                <a:latin typeface="Bahnschrift SemiBold"/>
                <a:cs typeface="Bahnschrift SemiBold"/>
              </a:rPr>
              <a:t>: ')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b=</a:t>
            </a:r>
            <a:r>
              <a:rPr lang="en-US" sz="2400" dirty="0" err="1">
                <a:latin typeface="Bahnschrift SemiBold"/>
                <a:cs typeface="Bahnschrift SemiBold"/>
              </a:rPr>
              <a:t>input_list</a:t>
            </a:r>
            <a:r>
              <a:rPr lang="en-US" sz="2400" dirty="0">
                <a:latin typeface="Bahnschrift SemiBold"/>
                <a:cs typeface="Bahnschrift SemiBold"/>
              </a:rPr>
              <a:t>()           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print('a </a:t>
            </a:r>
            <a:r>
              <a:rPr lang="en-US" sz="2400" dirty="0" err="1">
                <a:latin typeface="Bahnschrift SemiBold"/>
                <a:cs typeface="Bahnschrift SemiBold"/>
              </a:rPr>
              <a:t>matritsa</a:t>
            </a:r>
            <a:r>
              <a:rPr lang="en-US" sz="2400" dirty="0">
                <a:latin typeface="Bahnschrift SemiBold"/>
                <a:cs typeface="Bahnschrift SemiBold"/>
              </a:rPr>
              <a:t>:')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view(a)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print('b </a:t>
            </a:r>
            <a:r>
              <a:rPr lang="en-US" sz="2400" dirty="0" err="1">
                <a:latin typeface="Bahnschrift SemiBold"/>
                <a:cs typeface="Bahnschrift SemiBold"/>
              </a:rPr>
              <a:t>matritsa</a:t>
            </a:r>
            <a:r>
              <a:rPr lang="en-US" sz="2400" dirty="0">
                <a:latin typeface="Bahnschrift SemiBold"/>
                <a:cs typeface="Bahnschrift SemiBold"/>
              </a:rPr>
              <a:t>:', *b)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print('</a:t>
            </a:r>
            <a:r>
              <a:rPr lang="en-US" sz="2400" dirty="0" err="1">
                <a:latin typeface="Bahnschrift SemiBold"/>
                <a:cs typeface="Bahnschrift SemiBold"/>
              </a:rPr>
              <a:t>Transpaner</a:t>
            </a:r>
            <a:r>
              <a:rPr lang="en-US" sz="2400" dirty="0">
                <a:latin typeface="Bahnschrift SemiBold"/>
                <a:cs typeface="Bahnschrift SemiBold"/>
              </a:rPr>
              <a:t>:')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view(trans(a))</a:t>
            </a:r>
          </a:p>
        </p:txBody>
      </p:sp>
    </p:spTree>
    <p:extLst>
      <p:ext uri="{BB962C8B-B14F-4D97-AF65-F5344CB8AC3E}">
        <p14:creationId xmlns:p14="http://schemas.microsoft.com/office/powerpoint/2010/main" val="1090827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0" y="466344"/>
            <a:ext cx="12192000" cy="800100"/>
          </a:xfrm>
          <a:custGeom>
            <a:avLst/>
            <a:gdLst/>
            <a:ahLst/>
            <a:cxnLst/>
            <a:rect l="l" t="t" r="r" b="b"/>
            <a:pathLst>
              <a:path w="12192000" h="800100">
                <a:moveTo>
                  <a:pt x="12192000" y="0"/>
                </a:moveTo>
                <a:lnTo>
                  <a:pt x="0" y="0"/>
                </a:lnTo>
                <a:lnTo>
                  <a:pt x="0" y="800100"/>
                </a:lnTo>
                <a:lnTo>
                  <a:pt x="12192000" y="8001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57200" y="550290"/>
            <a:ext cx="1158239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 err="1"/>
              <a:t>ChATSni</a:t>
            </a:r>
            <a:r>
              <a:rPr sz="3600" spc="-20" dirty="0"/>
              <a:t> </a:t>
            </a:r>
            <a:r>
              <a:rPr sz="3600" dirty="0" err="1"/>
              <a:t>teskari</a:t>
            </a:r>
            <a:r>
              <a:rPr lang="ru-RU" sz="3600" spc="-30" dirty="0"/>
              <a:t> </a:t>
            </a:r>
            <a:r>
              <a:rPr lang="en-US" sz="3600" dirty="0" err="1"/>
              <a:t>matritsa</a:t>
            </a:r>
            <a:r>
              <a:rPr lang="ru-RU" sz="3600" spc="-15" dirty="0"/>
              <a:t> </a:t>
            </a:r>
            <a:r>
              <a:rPr lang="en-US" sz="3600" dirty="0" err="1"/>
              <a:t>usulida</a:t>
            </a:r>
            <a:r>
              <a:rPr lang="ru-RU" sz="3600" dirty="0"/>
              <a:t> </a:t>
            </a:r>
            <a:r>
              <a:rPr lang="en-US" sz="3600" spc="-10" dirty="0" err="1"/>
              <a:t>yechish</a:t>
            </a:r>
            <a:r>
              <a:rPr lang="en-US" sz="3600" spc="-10" dirty="0"/>
              <a:t> dasturi</a:t>
            </a:r>
            <a:endParaRPr sz="3600" dirty="0"/>
          </a:p>
        </p:txBody>
      </p:sp>
      <p:sp>
        <p:nvSpPr>
          <p:cNvPr id="29" name="object 16">
            <a:extLst>
              <a:ext uri="{FF2B5EF4-FFF2-40B4-BE49-F238E27FC236}">
                <a16:creationId xmlns:a16="http://schemas.microsoft.com/office/drawing/2014/main" id="{AFCCF2CF-E989-4071-B27C-3028DA816595}"/>
              </a:ext>
            </a:extLst>
          </p:cNvPr>
          <p:cNvSpPr txBox="1"/>
          <p:nvPr/>
        </p:nvSpPr>
        <p:spPr>
          <a:xfrm>
            <a:off x="304800" y="1350390"/>
            <a:ext cx="11734799" cy="49680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print('</a:t>
            </a:r>
            <a:r>
              <a:rPr lang="en-US" sz="2400" dirty="0" err="1">
                <a:latin typeface="Bahnschrift SemiBold"/>
                <a:cs typeface="Bahnschrift SemiBold"/>
              </a:rPr>
              <a:t>Teskarisi</a:t>
            </a:r>
            <a:r>
              <a:rPr lang="en-US" sz="2400" dirty="0">
                <a:latin typeface="Bahnschrift SemiBold"/>
                <a:cs typeface="Bahnschrift SemiBold"/>
              </a:rPr>
              <a:t>:')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view(</a:t>
            </a:r>
            <a:r>
              <a:rPr lang="en-US" sz="2400" dirty="0" err="1">
                <a:latin typeface="Bahnschrift SemiBold"/>
                <a:cs typeface="Bahnschrift SemiBold"/>
              </a:rPr>
              <a:t>teskari</a:t>
            </a:r>
            <a:r>
              <a:rPr lang="en-US" sz="2400" dirty="0">
                <a:latin typeface="Bahnschrift SemiBold"/>
                <a:cs typeface="Bahnschrift SemiBold"/>
              </a:rPr>
              <a:t>(a))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print('Det:\t', det(a))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print('Matrix:\t', *matrix(</a:t>
            </a:r>
            <a:r>
              <a:rPr lang="en-US" sz="2400" dirty="0" err="1">
                <a:latin typeface="Bahnschrift SemiBold"/>
                <a:cs typeface="Bahnschrift SemiBold"/>
              </a:rPr>
              <a:t>a,b</a:t>
            </a:r>
            <a:r>
              <a:rPr lang="en-US" sz="2400" dirty="0">
                <a:latin typeface="Bahnschrift SemiBold"/>
                <a:cs typeface="Bahnschrift SemiBold"/>
              </a:rPr>
              <a:t>))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input()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if __name__=="__main__":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while 1: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Bahnschrift SemiBold"/>
                <a:cs typeface="Bahnschrift SemiBold"/>
              </a:rPr>
              <a:t>        main()</a:t>
            </a:r>
          </a:p>
        </p:txBody>
      </p:sp>
    </p:spTree>
    <p:extLst>
      <p:ext uri="{BB962C8B-B14F-4D97-AF65-F5344CB8AC3E}">
        <p14:creationId xmlns:p14="http://schemas.microsoft.com/office/powerpoint/2010/main" val="650553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70974" y="6139510"/>
            <a:ext cx="2861945" cy="718820"/>
          </a:xfrm>
          <a:custGeom>
            <a:avLst/>
            <a:gdLst/>
            <a:ahLst/>
            <a:cxnLst/>
            <a:rect l="l" t="t" r="r" b="b"/>
            <a:pathLst>
              <a:path w="2861945" h="718820">
                <a:moveTo>
                  <a:pt x="2861540" y="718489"/>
                </a:moveTo>
                <a:lnTo>
                  <a:pt x="2861540" y="0"/>
                </a:lnTo>
                <a:lnTo>
                  <a:pt x="716002" y="0"/>
                </a:lnTo>
                <a:lnTo>
                  <a:pt x="0" y="718489"/>
                </a:lnTo>
              </a:path>
            </a:pathLst>
          </a:custGeom>
          <a:ln w="28575">
            <a:solidFill>
              <a:srgbClr val="00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75994" y="1711960"/>
            <a:ext cx="546100" cy="85725"/>
          </a:xfrm>
          <a:custGeom>
            <a:avLst/>
            <a:gdLst/>
            <a:ahLst/>
            <a:cxnLst/>
            <a:rect l="l" t="t" r="r" b="b"/>
            <a:pathLst>
              <a:path w="546100" h="85725">
                <a:moveTo>
                  <a:pt x="503174" y="0"/>
                </a:moveTo>
                <a:lnTo>
                  <a:pt x="486521" y="3385"/>
                </a:lnTo>
                <a:lnTo>
                  <a:pt x="472916" y="12604"/>
                </a:lnTo>
                <a:lnTo>
                  <a:pt x="463740" y="26253"/>
                </a:lnTo>
                <a:lnTo>
                  <a:pt x="460375" y="42925"/>
                </a:lnTo>
                <a:lnTo>
                  <a:pt x="463740" y="59578"/>
                </a:lnTo>
                <a:lnTo>
                  <a:pt x="472916" y="73183"/>
                </a:lnTo>
                <a:lnTo>
                  <a:pt x="486521" y="82359"/>
                </a:lnTo>
                <a:lnTo>
                  <a:pt x="503174" y="85725"/>
                </a:lnTo>
                <a:lnTo>
                  <a:pt x="519900" y="82359"/>
                </a:lnTo>
                <a:lnTo>
                  <a:pt x="533542" y="73183"/>
                </a:lnTo>
                <a:lnTo>
                  <a:pt x="542732" y="59578"/>
                </a:lnTo>
                <a:lnTo>
                  <a:pt x="543223" y="57150"/>
                </a:lnTo>
                <a:lnTo>
                  <a:pt x="503174" y="57150"/>
                </a:lnTo>
                <a:lnTo>
                  <a:pt x="503174" y="28575"/>
                </a:lnTo>
                <a:lnTo>
                  <a:pt x="543201" y="28575"/>
                </a:lnTo>
                <a:lnTo>
                  <a:pt x="542732" y="26253"/>
                </a:lnTo>
                <a:lnTo>
                  <a:pt x="533542" y="12604"/>
                </a:lnTo>
                <a:lnTo>
                  <a:pt x="519900" y="3385"/>
                </a:lnTo>
                <a:lnTo>
                  <a:pt x="503174" y="0"/>
                </a:lnTo>
                <a:close/>
              </a:path>
              <a:path w="546100" h="85725">
                <a:moveTo>
                  <a:pt x="463271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63249" y="57150"/>
                </a:lnTo>
                <a:lnTo>
                  <a:pt x="460375" y="42925"/>
                </a:lnTo>
                <a:lnTo>
                  <a:pt x="463271" y="28575"/>
                </a:lnTo>
                <a:close/>
              </a:path>
              <a:path w="546100" h="85725">
                <a:moveTo>
                  <a:pt x="543201" y="28575"/>
                </a:moveTo>
                <a:lnTo>
                  <a:pt x="503174" y="28575"/>
                </a:lnTo>
                <a:lnTo>
                  <a:pt x="503174" y="57150"/>
                </a:lnTo>
                <a:lnTo>
                  <a:pt x="543223" y="57150"/>
                </a:lnTo>
                <a:lnTo>
                  <a:pt x="546100" y="42925"/>
                </a:lnTo>
                <a:lnTo>
                  <a:pt x="543201" y="285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5994" y="2979927"/>
            <a:ext cx="546100" cy="85725"/>
          </a:xfrm>
          <a:custGeom>
            <a:avLst/>
            <a:gdLst/>
            <a:ahLst/>
            <a:cxnLst/>
            <a:rect l="l" t="t" r="r" b="b"/>
            <a:pathLst>
              <a:path w="546100" h="85725">
                <a:moveTo>
                  <a:pt x="503174" y="0"/>
                </a:moveTo>
                <a:lnTo>
                  <a:pt x="486521" y="3385"/>
                </a:lnTo>
                <a:lnTo>
                  <a:pt x="472916" y="12604"/>
                </a:lnTo>
                <a:lnTo>
                  <a:pt x="463740" y="26253"/>
                </a:lnTo>
                <a:lnTo>
                  <a:pt x="460375" y="42925"/>
                </a:lnTo>
                <a:lnTo>
                  <a:pt x="463740" y="59578"/>
                </a:lnTo>
                <a:lnTo>
                  <a:pt x="472916" y="73183"/>
                </a:lnTo>
                <a:lnTo>
                  <a:pt x="486521" y="82359"/>
                </a:lnTo>
                <a:lnTo>
                  <a:pt x="503174" y="85725"/>
                </a:lnTo>
                <a:lnTo>
                  <a:pt x="519900" y="82359"/>
                </a:lnTo>
                <a:lnTo>
                  <a:pt x="533542" y="73183"/>
                </a:lnTo>
                <a:lnTo>
                  <a:pt x="542732" y="59578"/>
                </a:lnTo>
                <a:lnTo>
                  <a:pt x="543223" y="57150"/>
                </a:lnTo>
                <a:lnTo>
                  <a:pt x="503174" y="57150"/>
                </a:lnTo>
                <a:lnTo>
                  <a:pt x="503174" y="28575"/>
                </a:lnTo>
                <a:lnTo>
                  <a:pt x="543201" y="28575"/>
                </a:lnTo>
                <a:lnTo>
                  <a:pt x="542732" y="26253"/>
                </a:lnTo>
                <a:lnTo>
                  <a:pt x="533542" y="12604"/>
                </a:lnTo>
                <a:lnTo>
                  <a:pt x="519900" y="3385"/>
                </a:lnTo>
                <a:lnTo>
                  <a:pt x="503174" y="0"/>
                </a:lnTo>
                <a:close/>
              </a:path>
              <a:path w="546100" h="85725">
                <a:moveTo>
                  <a:pt x="463271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63249" y="57150"/>
                </a:lnTo>
                <a:lnTo>
                  <a:pt x="460375" y="42925"/>
                </a:lnTo>
                <a:lnTo>
                  <a:pt x="463271" y="28575"/>
                </a:lnTo>
                <a:close/>
              </a:path>
              <a:path w="546100" h="85725">
                <a:moveTo>
                  <a:pt x="543201" y="28575"/>
                </a:moveTo>
                <a:lnTo>
                  <a:pt x="503174" y="28575"/>
                </a:lnTo>
                <a:lnTo>
                  <a:pt x="503174" y="57150"/>
                </a:lnTo>
                <a:lnTo>
                  <a:pt x="543223" y="57150"/>
                </a:lnTo>
                <a:lnTo>
                  <a:pt x="546100" y="42925"/>
                </a:lnTo>
                <a:lnTo>
                  <a:pt x="543201" y="285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10942" y="412496"/>
            <a:ext cx="6763384" cy="7372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650" dirty="0">
                <a:solidFill>
                  <a:srgbClr val="0066FF"/>
                </a:solidFill>
              </a:rPr>
              <a:t>Foydali</a:t>
            </a:r>
            <a:r>
              <a:rPr sz="4650" spc="-15" dirty="0">
                <a:solidFill>
                  <a:srgbClr val="0066FF"/>
                </a:solidFill>
              </a:rPr>
              <a:t> </a:t>
            </a:r>
            <a:r>
              <a:rPr sz="4650" dirty="0">
                <a:solidFill>
                  <a:srgbClr val="0066FF"/>
                </a:solidFill>
              </a:rPr>
              <a:t>adabiyotlar</a:t>
            </a:r>
            <a:r>
              <a:rPr sz="4650" spc="-20" dirty="0">
                <a:solidFill>
                  <a:srgbClr val="0066FF"/>
                </a:solidFill>
              </a:rPr>
              <a:t> </a:t>
            </a:r>
            <a:r>
              <a:rPr sz="4650" spc="-10" dirty="0">
                <a:solidFill>
                  <a:srgbClr val="0066FF"/>
                </a:solidFill>
              </a:rPr>
              <a:t>ro’yxati</a:t>
            </a:r>
            <a:endParaRPr sz="4650"/>
          </a:p>
        </p:txBody>
      </p:sp>
      <p:sp>
        <p:nvSpPr>
          <p:cNvPr id="6" name="object 6"/>
          <p:cNvSpPr txBox="1"/>
          <p:nvPr/>
        </p:nvSpPr>
        <p:spPr>
          <a:xfrm>
            <a:off x="588263" y="1452372"/>
            <a:ext cx="744220" cy="609600"/>
          </a:xfrm>
          <a:prstGeom prst="rect">
            <a:avLst/>
          </a:prstGeom>
          <a:solidFill>
            <a:srgbClr val="0066FF"/>
          </a:solidFill>
        </p:spPr>
        <p:txBody>
          <a:bodyPr vert="horz" wrap="square" lIns="0" tIns="27940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220"/>
              </a:spcBef>
            </a:pPr>
            <a:r>
              <a:rPr sz="3300" b="1" spc="-25" dirty="0">
                <a:solidFill>
                  <a:srgbClr val="FFFFFF"/>
                </a:solidFill>
                <a:latin typeface="Calibri"/>
                <a:cs typeface="Calibri"/>
              </a:rPr>
              <a:t>01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8263" y="2717292"/>
            <a:ext cx="744220" cy="609600"/>
          </a:xfrm>
          <a:prstGeom prst="rect">
            <a:avLst/>
          </a:prstGeom>
          <a:solidFill>
            <a:srgbClr val="0066FF"/>
          </a:solidFill>
        </p:spPr>
        <p:txBody>
          <a:bodyPr vert="horz" wrap="square" lIns="0" tIns="29209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229"/>
              </a:spcBef>
            </a:pPr>
            <a:r>
              <a:rPr sz="3300" b="1" spc="-25" dirty="0">
                <a:solidFill>
                  <a:srgbClr val="FFFFFF"/>
                </a:solidFill>
                <a:latin typeface="Calibri"/>
                <a:cs typeface="Calibri"/>
              </a:rPr>
              <a:t>02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12192000" cy="5906135"/>
            <a:chOff x="0" y="0"/>
            <a:chExt cx="12192000" cy="5906135"/>
          </a:xfrm>
        </p:grpSpPr>
        <p:sp>
          <p:nvSpPr>
            <p:cNvPr id="9" name="object 9"/>
            <p:cNvSpPr/>
            <p:nvPr/>
          </p:nvSpPr>
          <p:spPr>
            <a:xfrm>
              <a:off x="274453" y="0"/>
              <a:ext cx="1198880" cy="5877560"/>
            </a:xfrm>
            <a:custGeom>
              <a:avLst/>
              <a:gdLst/>
              <a:ahLst/>
              <a:cxnLst/>
              <a:rect l="l" t="t" r="r" b="b"/>
              <a:pathLst>
                <a:path w="1198880" h="5877560">
                  <a:moveTo>
                    <a:pt x="0" y="0"/>
                  </a:moveTo>
                  <a:lnTo>
                    <a:pt x="1196333" y="1188465"/>
                  </a:lnTo>
                  <a:lnTo>
                    <a:pt x="1198492" y="5877306"/>
                  </a:lnTo>
                </a:path>
              </a:pathLst>
            </a:custGeom>
            <a:ln w="28575">
              <a:solidFill>
                <a:srgbClr val="00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2192000" cy="334010"/>
            </a:xfrm>
            <a:custGeom>
              <a:avLst/>
              <a:gdLst/>
              <a:ahLst/>
              <a:cxnLst/>
              <a:rect l="l" t="t" r="r" b="b"/>
              <a:pathLst>
                <a:path w="12192000" h="334010">
                  <a:moveTo>
                    <a:pt x="12192000" y="0"/>
                  </a:moveTo>
                  <a:lnTo>
                    <a:pt x="0" y="0"/>
                  </a:lnTo>
                  <a:lnTo>
                    <a:pt x="0" y="333755"/>
                  </a:lnTo>
                  <a:lnTo>
                    <a:pt x="12192000" y="3337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79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75994" y="4248022"/>
              <a:ext cx="546100" cy="85725"/>
            </a:xfrm>
            <a:custGeom>
              <a:avLst/>
              <a:gdLst/>
              <a:ahLst/>
              <a:cxnLst/>
              <a:rect l="l" t="t" r="r" b="b"/>
              <a:pathLst>
                <a:path w="546100" h="85725">
                  <a:moveTo>
                    <a:pt x="503174" y="0"/>
                  </a:moveTo>
                  <a:lnTo>
                    <a:pt x="486521" y="3365"/>
                  </a:lnTo>
                  <a:lnTo>
                    <a:pt x="472916" y="12541"/>
                  </a:lnTo>
                  <a:lnTo>
                    <a:pt x="463740" y="26146"/>
                  </a:lnTo>
                  <a:lnTo>
                    <a:pt x="463251" y="28564"/>
                  </a:lnTo>
                  <a:lnTo>
                    <a:pt x="503174" y="28575"/>
                  </a:lnTo>
                  <a:lnTo>
                    <a:pt x="503174" y="57150"/>
                  </a:lnTo>
                  <a:lnTo>
                    <a:pt x="463271" y="57150"/>
                  </a:lnTo>
                  <a:lnTo>
                    <a:pt x="463740" y="59471"/>
                  </a:lnTo>
                  <a:lnTo>
                    <a:pt x="472916" y="73120"/>
                  </a:lnTo>
                  <a:lnTo>
                    <a:pt x="486521" y="82339"/>
                  </a:lnTo>
                  <a:lnTo>
                    <a:pt x="503174" y="85725"/>
                  </a:lnTo>
                  <a:lnTo>
                    <a:pt x="519900" y="82339"/>
                  </a:lnTo>
                  <a:lnTo>
                    <a:pt x="533542" y="73120"/>
                  </a:lnTo>
                  <a:lnTo>
                    <a:pt x="542732" y="59471"/>
                  </a:lnTo>
                  <a:lnTo>
                    <a:pt x="543201" y="57150"/>
                  </a:lnTo>
                  <a:lnTo>
                    <a:pt x="503174" y="57150"/>
                  </a:lnTo>
                  <a:lnTo>
                    <a:pt x="543203" y="57139"/>
                  </a:lnTo>
                  <a:lnTo>
                    <a:pt x="546100" y="42799"/>
                  </a:lnTo>
                  <a:lnTo>
                    <a:pt x="542732" y="26146"/>
                  </a:lnTo>
                  <a:lnTo>
                    <a:pt x="533542" y="12541"/>
                  </a:lnTo>
                  <a:lnTo>
                    <a:pt x="519900" y="3365"/>
                  </a:lnTo>
                  <a:lnTo>
                    <a:pt x="503174" y="0"/>
                  </a:lnTo>
                  <a:close/>
                </a:path>
                <a:path w="546100" h="85725">
                  <a:moveTo>
                    <a:pt x="463251" y="28564"/>
                  </a:moveTo>
                  <a:lnTo>
                    <a:pt x="460375" y="42799"/>
                  </a:lnTo>
                  <a:lnTo>
                    <a:pt x="463269" y="57139"/>
                  </a:lnTo>
                  <a:lnTo>
                    <a:pt x="503174" y="57150"/>
                  </a:lnTo>
                  <a:lnTo>
                    <a:pt x="503174" y="28575"/>
                  </a:lnTo>
                  <a:lnTo>
                    <a:pt x="463251" y="28564"/>
                  </a:lnTo>
                  <a:close/>
                </a:path>
                <a:path w="546100" h="85725">
                  <a:moveTo>
                    <a:pt x="0" y="28447"/>
                  </a:moveTo>
                  <a:lnTo>
                    <a:pt x="0" y="57022"/>
                  </a:lnTo>
                  <a:lnTo>
                    <a:pt x="463269" y="57139"/>
                  </a:lnTo>
                  <a:lnTo>
                    <a:pt x="460375" y="42799"/>
                  </a:lnTo>
                  <a:lnTo>
                    <a:pt x="463251" y="28564"/>
                  </a:lnTo>
                  <a:lnTo>
                    <a:pt x="0" y="28447"/>
                  </a:lnTo>
                  <a:close/>
                </a:path>
              </a:pathLst>
            </a:custGeom>
            <a:solidFill>
              <a:srgbClr val="00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743699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2000" y="0"/>
                </a:moveTo>
                <a:lnTo>
                  <a:pt x="0" y="0"/>
                </a:lnTo>
                <a:lnTo>
                  <a:pt x="0" y="114300"/>
                </a:lnTo>
                <a:lnTo>
                  <a:pt x="12192000" y="1143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579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8263" y="3985259"/>
            <a:ext cx="744220" cy="609600"/>
          </a:xfrm>
          <a:prstGeom prst="rect">
            <a:avLst/>
          </a:prstGeom>
          <a:solidFill>
            <a:srgbClr val="0066FF"/>
          </a:solidFill>
        </p:spPr>
        <p:txBody>
          <a:bodyPr vert="horz" wrap="square" lIns="0" tIns="28575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225"/>
              </a:spcBef>
            </a:pPr>
            <a:r>
              <a:rPr sz="3300" b="1" spc="-25" dirty="0">
                <a:solidFill>
                  <a:srgbClr val="FFFFFF"/>
                </a:solidFill>
                <a:latin typeface="Calibri"/>
                <a:cs typeface="Calibri"/>
              </a:rPr>
              <a:t>03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75994" y="5508244"/>
            <a:ext cx="546100" cy="86360"/>
          </a:xfrm>
          <a:custGeom>
            <a:avLst/>
            <a:gdLst/>
            <a:ahLst/>
            <a:cxnLst/>
            <a:rect l="l" t="t" r="r" b="b"/>
            <a:pathLst>
              <a:path w="546100" h="86360">
                <a:moveTo>
                  <a:pt x="503174" y="0"/>
                </a:moveTo>
                <a:lnTo>
                  <a:pt x="486521" y="3385"/>
                </a:lnTo>
                <a:lnTo>
                  <a:pt x="472916" y="12604"/>
                </a:lnTo>
                <a:lnTo>
                  <a:pt x="463740" y="26253"/>
                </a:lnTo>
                <a:lnTo>
                  <a:pt x="460375" y="42925"/>
                </a:lnTo>
                <a:lnTo>
                  <a:pt x="463740" y="59588"/>
                </a:lnTo>
                <a:lnTo>
                  <a:pt x="472916" y="73215"/>
                </a:lnTo>
                <a:lnTo>
                  <a:pt x="486521" y="82413"/>
                </a:lnTo>
                <a:lnTo>
                  <a:pt x="503174" y="85788"/>
                </a:lnTo>
                <a:lnTo>
                  <a:pt x="519900" y="82413"/>
                </a:lnTo>
                <a:lnTo>
                  <a:pt x="533542" y="73215"/>
                </a:lnTo>
                <a:lnTo>
                  <a:pt x="542732" y="59588"/>
                </a:lnTo>
                <a:lnTo>
                  <a:pt x="543225" y="57149"/>
                </a:lnTo>
                <a:lnTo>
                  <a:pt x="503174" y="57149"/>
                </a:lnTo>
                <a:lnTo>
                  <a:pt x="503174" y="28574"/>
                </a:lnTo>
                <a:lnTo>
                  <a:pt x="543201" y="28574"/>
                </a:lnTo>
                <a:lnTo>
                  <a:pt x="542732" y="26253"/>
                </a:lnTo>
                <a:lnTo>
                  <a:pt x="533542" y="12604"/>
                </a:lnTo>
                <a:lnTo>
                  <a:pt x="519900" y="3385"/>
                </a:lnTo>
                <a:lnTo>
                  <a:pt x="503174" y="0"/>
                </a:lnTo>
                <a:close/>
              </a:path>
              <a:path w="546100" h="86360">
                <a:moveTo>
                  <a:pt x="463271" y="28574"/>
                </a:moveTo>
                <a:lnTo>
                  <a:pt x="0" y="28574"/>
                </a:lnTo>
                <a:lnTo>
                  <a:pt x="0" y="57149"/>
                </a:lnTo>
                <a:lnTo>
                  <a:pt x="463247" y="57149"/>
                </a:lnTo>
                <a:lnTo>
                  <a:pt x="460375" y="42925"/>
                </a:lnTo>
                <a:lnTo>
                  <a:pt x="463271" y="28574"/>
                </a:lnTo>
                <a:close/>
              </a:path>
              <a:path w="546100" h="86360">
                <a:moveTo>
                  <a:pt x="543201" y="28574"/>
                </a:moveTo>
                <a:lnTo>
                  <a:pt x="503174" y="28574"/>
                </a:lnTo>
                <a:lnTo>
                  <a:pt x="503174" y="57149"/>
                </a:lnTo>
                <a:lnTo>
                  <a:pt x="543225" y="57149"/>
                </a:lnTo>
                <a:lnTo>
                  <a:pt x="546100" y="42925"/>
                </a:lnTo>
                <a:lnTo>
                  <a:pt x="543201" y="28574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8263" y="5245608"/>
            <a:ext cx="744220" cy="609600"/>
          </a:xfrm>
          <a:prstGeom prst="rect">
            <a:avLst/>
          </a:prstGeom>
          <a:solidFill>
            <a:srgbClr val="0066FF"/>
          </a:solidFill>
        </p:spPr>
        <p:txBody>
          <a:bodyPr vert="horz" wrap="square" lIns="0" tIns="29845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235"/>
              </a:spcBef>
            </a:pPr>
            <a:r>
              <a:rPr sz="3300" b="1" spc="-25" dirty="0">
                <a:solidFill>
                  <a:srgbClr val="FFFFFF"/>
                </a:solidFill>
                <a:latin typeface="Calibri"/>
                <a:cs typeface="Calibri"/>
              </a:rPr>
              <a:t>04</a:t>
            </a:r>
            <a:endParaRPr sz="33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67254" y="1279652"/>
            <a:ext cx="8611235" cy="3493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z="2400" b="1" dirty="0" err="1">
                <a:solidFill>
                  <a:srgbClr val="364851"/>
                </a:solidFill>
                <a:latin typeface="Bahnschrift SemiBold"/>
                <a:cs typeface="Bahnschrift SemiBold"/>
              </a:rPr>
              <a:t>Ф.Ражабов</a:t>
            </a:r>
            <a:r>
              <a:rPr lang="ru-RU" sz="2400" b="1" dirty="0">
                <a:solidFill>
                  <a:srgbClr val="364851"/>
                </a:solidFill>
                <a:latin typeface="Bahnschrift SemiBold"/>
                <a:cs typeface="Bahnschrift SemiBold"/>
              </a:rPr>
              <a:t> </a:t>
            </a:r>
            <a:r>
              <a:rPr lang="ru-RU" sz="2400" b="1" dirty="0" err="1">
                <a:solidFill>
                  <a:srgbClr val="364851"/>
                </a:solidFill>
                <a:latin typeface="Bahnschrift SemiBold"/>
                <a:cs typeface="Bahnschrift SemiBold"/>
              </a:rPr>
              <a:t>ва</a:t>
            </a:r>
            <a:r>
              <a:rPr lang="ru-RU" sz="2400" b="1" spc="-10" dirty="0">
                <a:solidFill>
                  <a:srgbClr val="364851"/>
                </a:solidFill>
                <a:latin typeface="Bahnschrift SemiBold"/>
                <a:cs typeface="Bahnschrift SemiBold"/>
              </a:rPr>
              <a:t> </a:t>
            </a:r>
            <a:r>
              <a:rPr lang="ru-RU" sz="2400" b="1" dirty="0" err="1">
                <a:solidFill>
                  <a:srgbClr val="364851"/>
                </a:solidFill>
                <a:latin typeface="Bahnschrift SemiBold"/>
                <a:cs typeface="Bahnschrift SemiBold"/>
              </a:rPr>
              <a:t>бошқ</a:t>
            </a:r>
            <a:r>
              <a:rPr lang="ru-RU" sz="2400" b="1" dirty="0">
                <a:solidFill>
                  <a:srgbClr val="364851"/>
                </a:solidFill>
                <a:latin typeface="Bahnschrift SemiBold"/>
                <a:cs typeface="Bahnschrift SemiBold"/>
              </a:rPr>
              <a:t>.</a:t>
            </a:r>
            <a:r>
              <a:rPr lang="ru-RU" sz="2400" b="1" spc="5" dirty="0">
                <a:solidFill>
                  <a:srgbClr val="364851"/>
                </a:solidFill>
                <a:latin typeface="Bahnschrift SemiBold"/>
                <a:cs typeface="Bahnschrift SemiBold"/>
              </a:rPr>
              <a:t> </a:t>
            </a:r>
            <a:r>
              <a:rPr lang="ru-RU" sz="2400" b="1" dirty="0">
                <a:solidFill>
                  <a:srgbClr val="364851"/>
                </a:solidFill>
                <a:latin typeface="Bahnschrift SemiBold"/>
                <a:cs typeface="Bahnschrift SemiBold"/>
              </a:rPr>
              <a:t>“</a:t>
            </a:r>
            <a:r>
              <a:rPr lang="ru-RU" sz="2400" b="1" dirty="0" err="1">
                <a:solidFill>
                  <a:srgbClr val="364851"/>
                </a:solidFill>
                <a:latin typeface="Bahnschrift SemiBold"/>
                <a:cs typeface="Bahnschrift SemiBold"/>
              </a:rPr>
              <a:t>Олий</a:t>
            </a:r>
            <a:r>
              <a:rPr lang="ru-RU" sz="2400" b="1" dirty="0">
                <a:solidFill>
                  <a:srgbClr val="364851"/>
                </a:solidFill>
                <a:latin typeface="Bahnschrift SemiBold"/>
                <a:cs typeface="Bahnschrift SemiBold"/>
              </a:rPr>
              <a:t> </a:t>
            </a:r>
            <a:r>
              <a:rPr lang="ru-RU" sz="2400" b="1" spc="-10" dirty="0">
                <a:solidFill>
                  <a:srgbClr val="364851"/>
                </a:solidFill>
                <a:latin typeface="Bahnschrift SemiBold"/>
                <a:cs typeface="Bahnschrift SemiBold"/>
              </a:rPr>
              <a:t>математика”, </a:t>
            </a:r>
            <a:r>
              <a:rPr lang="ru-RU" sz="2400" b="1" dirty="0" err="1">
                <a:solidFill>
                  <a:srgbClr val="364851"/>
                </a:solidFill>
                <a:latin typeface="Bahnschrift SemiBold"/>
                <a:cs typeface="Bahnschrift SemiBold"/>
              </a:rPr>
              <a:t>Тошкент</a:t>
            </a:r>
            <a:r>
              <a:rPr lang="ru-RU" sz="2400" b="1" spc="-5" dirty="0">
                <a:solidFill>
                  <a:srgbClr val="364851"/>
                </a:solidFill>
                <a:latin typeface="Bahnschrift SemiBold"/>
                <a:cs typeface="Bahnschrift SemiBold"/>
              </a:rPr>
              <a:t> </a:t>
            </a:r>
            <a:r>
              <a:rPr lang="ru-RU" sz="2400" b="1" dirty="0">
                <a:solidFill>
                  <a:srgbClr val="364851"/>
                </a:solidFill>
                <a:latin typeface="Bahnschrift SemiBold"/>
                <a:cs typeface="Bahnschrift SemiBold"/>
              </a:rPr>
              <a:t>“</a:t>
            </a:r>
            <a:r>
              <a:rPr lang="ru-RU" sz="2400" b="1" dirty="0" err="1">
                <a:solidFill>
                  <a:srgbClr val="364851"/>
                </a:solidFill>
                <a:latin typeface="Bahnschrift SemiBold"/>
                <a:cs typeface="Bahnschrift SemiBold"/>
              </a:rPr>
              <a:t>Ўзбекистон</a:t>
            </a:r>
            <a:r>
              <a:rPr lang="ru-RU" sz="2400" b="1" dirty="0">
                <a:solidFill>
                  <a:srgbClr val="364851"/>
                </a:solidFill>
                <a:latin typeface="Bahnschrift SemiBold"/>
                <a:cs typeface="Bahnschrift SemiBold"/>
              </a:rPr>
              <a:t>”</a:t>
            </a:r>
            <a:r>
              <a:rPr lang="ru-RU" sz="2400" b="1" spc="-25" dirty="0">
                <a:solidFill>
                  <a:srgbClr val="364851"/>
                </a:solidFill>
                <a:latin typeface="Bahnschrift SemiBold"/>
                <a:cs typeface="Bahnschrift SemiBold"/>
              </a:rPr>
              <a:t> </a:t>
            </a:r>
            <a:r>
              <a:rPr lang="ru-RU" sz="2400" b="1" dirty="0">
                <a:solidFill>
                  <a:srgbClr val="364851"/>
                </a:solidFill>
                <a:latin typeface="Bahnschrift SemiBold"/>
                <a:cs typeface="Bahnschrift SemiBold"/>
              </a:rPr>
              <a:t>2007 </a:t>
            </a:r>
            <a:r>
              <a:rPr lang="ru-RU" sz="2400" b="1" dirty="0" err="1">
                <a:solidFill>
                  <a:srgbClr val="364851"/>
                </a:solidFill>
                <a:latin typeface="Bahnschrift SemiBold"/>
                <a:cs typeface="Bahnschrift SemiBold"/>
              </a:rPr>
              <a:t>йил</a:t>
            </a:r>
            <a:r>
              <a:rPr lang="ru-RU" sz="2400" b="1" dirty="0">
                <a:solidFill>
                  <a:srgbClr val="364851"/>
                </a:solidFill>
                <a:latin typeface="Bahnschrift SemiBold"/>
                <a:cs typeface="Bahnschrift SemiBold"/>
              </a:rPr>
              <a:t>.</a:t>
            </a:r>
            <a:r>
              <a:rPr lang="ru-RU" sz="2400" b="1" spc="-10" dirty="0">
                <a:solidFill>
                  <a:srgbClr val="364851"/>
                </a:solidFill>
                <a:latin typeface="Bahnschrift SemiBold"/>
                <a:cs typeface="Bahnschrift SemiBold"/>
              </a:rPr>
              <a:t> </a:t>
            </a:r>
            <a:r>
              <a:rPr lang="ru-RU" sz="2400" b="1" dirty="0">
                <a:solidFill>
                  <a:srgbClr val="364851"/>
                </a:solidFill>
                <a:latin typeface="Bahnschrift SemiBold"/>
                <a:cs typeface="Bahnschrift SemiBold"/>
              </a:rPr>
              <a:t>400</a:t>
            </a:r>
            <a:r>
              <a:rPr lang="ru-RU" sz="2400" b="1" spc="-25" dirty="0">
                <a:solidFill>
                  <a:srgbClr val="364851"/>
                </a:solidFill>
                <a:latin typeface="Bahnschrift SemiBold"/>
                <a:cs typeface="Bahnschrift SemiBold"/>
              </a:rPr>
              <a:t> б.</a:t>
            </a:r>
            <a:endParaRPr lang="en-US" sz="2400" b="1" spc="-25" dirty="0">
              <a:solidFill>
                <a:srgbClr val="364851"/>
              </a:solidFill>
              <a:latin typeface="Bahnschrift SemiBold"/>
              <a:cs typeface="Bahnschrift SemiBold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ru-RU" sz="2400" dirty="0">
              <a:latin typeface="Bahnschrift SemiBold"/>
              <a:cs typeface="Bahnschrift SemiBold"/>
            </a:endParaRPr>
          </a:p>
          <a:p>
            <a:pPr marL="12700" marR="879475">
              <a:lnSpc>
                <a:spcPct val="100000"/>
              </a:lnSpc>
              <a:spcBef>
                <a:spcPts val="1675"/>
              </a:spcBef>
            </a:pPr>
            <a:r>
              <a:rPr sz="2400" b="1" dirty="0" err="1">
                <a:solidFill>
                  <a:srgbClr val="364851"/>
                </a:solidFill>
                <a:latin typeface="Bahnschrift SemiBold"/>
                <a:cs typeface="Bahnschrift SemiBold"/>
              </a:rPr>
              <a:t>Б.А.Худаяров</a:t>
            </a:r>
            <a:r>
              <a:rPr sz="2400" b="1" spc="15" dirty="0">
                <a:solidFill>
                  <a:srgbClr val="364851"/>
                </a:solidFill>
                <a:latin typeface="Bahnschrift SemiBold"/>
                <a:cs typeface="Bahnschrift SemiBold"/>
              </a:rPr>
              <a:t> </a:t>
            </a:r>
            <a:r>
              <a:rPr sz="2400" b="1" dirty="0">
                <a:solidFill>
                  <a:srgbClr val="364851"/>
                </a:solidFill>
                <a:latin typeface="Bahnschrift SemiBold"/>
                <a:cs typeface="Bahnschrift SemiBold"/>
              </a:rPr>
              <a:t>Математика.</a:t>
            </a:r>
            <a:r>
              <a:rPr sz="2400" b="1" spc="-10" dirty="0">
                <a:solidFill>
                  <a:srgbClr val="364851"/>
                </a:solidFill>
                <a:latin typeface="Bahnschrift SemiBold"/>
                <a:cs typeface="Bahnschrift SemiBold"/>
              </a:rPr>
              <a:t> </a:t>
            </a:r>
            <a:r>
              <a:rPr sz="2400" b="1" dirty="0">
                <a:solidFill>
                  <a:srgbClr val="364851"/>
                </a:solidFill>
                <a:latin typeface="Bahnschrift SemiBold"/>
                <a:cs typeface="Bahnschrift SemiBold"/>
              </a:rPr>
              <a:t>I-қисм.</a:t>
            </a:r>
            <a:r>
              <a:rPr sz="2400" b="1" spc="-30" dirty="0">
                <a:solidFill>
                  <a:srgbClr val="364851"/>
                </a:solidFill>
                <a:latin typeface="Bahnschrift SemiBold"/>
                <a:cs typeface="Bahnschrift SemiBold"/>
              </a:rPr>
              <a:t> </a:t>
            </a:r>
            <a:r>
              <a:rPr sz="2400" b="1" dirty="0">
                <a:solidFill>
                  <a:srgbClr val="364851"/>
                </a:solidFill>
                <a:latin typeface="Bahnschrift SemiBold"/>
                <a:cs typeface="Bahnschrift SemiBold"/>
              </a:rPr>
              <a:t>Чизиқли</a:t>
            </a:r>
            <a:r>
              <a:rPr sz="2400" b="1" spc="-30" dirty="0">
                <a:solidFill>
                  <a:srgbClr val="364851"/>
                </a:solidFill>
                <a:latin typeface="Bahnschrift SemiBold"/>
                <a:cs typeface="Bahnschrift SemiBold"/>
              </a:rPr>
              <a:t> </a:t>
            </a:r>
            <a:r>
              <a:rPr sz="2400" b="1" dirty="0">
                <a:solidFill>
                  <a:srgbClr val="364851"/>
                </a:solidFill>
                <a:latin typeface="Bahnschrift SemiBold"/>
                <a:cs typeface="Bahnschrift SemiBold"/>
              </a:rPr>
              <a:t>алгебра</a:t>
            </a:r>
            <a:r>
              <a:rPr sz="2400" b="1" spc="-15" dirty="0">
                <a:solidFill>
                  <a:srgbClr val="364851"/>
                </a:solidFill>
                <a:latin typeface="Bahnschrift SemiBold"/>
                <a:cs typeface="Bahnschrift SemiBold"/>
              </a:rPr>
              <a:t> </a:t>
            </a:r>
            <a:r>
              <a:rPr sz="2400" b="1" spc="-25" dirty="0">
                <a:solidFill>
                  <a:srgbClr val="364851"/>
                </a:solidFill>
                <a:latin typeface="Bahnschrift SemiBold"/>
                <a:cs typeface="Bahnschrift SemiBold"/>
              </a:rPr>
              <a:t>ва </a:t>
            </a:r>
            <a:r>
              <a:rPr sz="2400" b="1" dirty="0">
                <a:solidFill>
                  <a:srgbClr val="364851"/>
                </a:solidFill>
                <a:latin typeface="Bahnschrift SemiBold"/>
                <a:cs typeface="Bahnschrift SemiBold"/>
              </a:rPr>
              <a:t>аналитик</a:t>
            </a:r>
            <a:r>
              <a:rPr sz="2400" b="1" spc="-25" dirty="0">
                <a:solidFill>
                  <a:srgbClr val="364851"/>
                </a:solidFill>
                <a:latin typeface="Bahnschrift SemiBold"/>
                <a:cs typeface="Bahnschrift SemiBold"/>
              </a:rPr>
              <a:t> </a:t>
            </a:r>
            <a:r>
              <a:rPr sz="2400" b="1" dirty="0">
                <a:solidFill>
                  <a:srgbClr val="364851"/>
                </a:solidFill>
                <a:latin typeface="Bahnschrift SemiBold"/>
                <a:cs typeface="Bahnschrift SemiBold"/>
              </a:rPr>
              <a:t>геометрия.</a:t>
            </a:r>
            <a:r>
              <a:rPr sz="2400" b="1" spc="-5" dirty="0">
                <a:solidFill>
                  <a:srgbClr val="364851"/>
                </a:solidFill>
                <a:latin typeface="Bahnschrift SemiBold"/>
                <a:cs typeface="Bahnschrift SemiBold"/>
              </a:rPr>
              <a:t> </a:t>
            </a:r>
            <a:r>
              <a:rPr sz="2400" b="1" dirty="0">
                <a:solidFill>
                  <a:srgbClr val="364851"/>
                </a:solidFill>
                <a:latin typeface="Bahnschrift SemiBold"/>
                <a:cs typeface="Bahnschrift SemiBold"/>
              </a:rPr>
              <a:t>Тошкент,</a:t>
            </a:r>
            <a:r>
              <a:rPr sz="2400" b="1" spc="-10" dirty="0">
                <a:solidFill>
                  <a:srgbClr val="364851"/>
                </a:solidFill>
                <a:latin typeface="Bahnschrift SemiBold"/>
                <a:cs typeface="Bahnschrift SemiBold"/>
              </a:rPr>
              <a:t> </a:t>
            </a:r>
            <a:r>
              <a:rPr sz="2400" b="1" dirty="0">
                <a:solidFill>
                  <a:srgbClr val="364851"/>
                </a:solidFill>
                <a:latin typeface="Bahnschrift SemiBold"/>
                <a:cs typeface="Bahnschrift SemiBold"/>
              </a:rPr>
              <a:t>“Фан</a:t>
            </a:r>
            <a:r>
              <a:rPr sz="2400" b="1" spc="-15" dirty="0">
                <a:solidFill>
                  <a:srgbClr val="364851"/>
                </a:solidFill>
                <a:latin typeface="Bahnschrift SemiBold"/>
                <a:cs typeface="Bahnschrift SemiBold"/>
              </a:rPr>
              <a:t> </a:t>
            </a:r>
            <a:r>
              <a:rPr sz="2400" b="1" dirty="0">
                <a:solidFill>
                  <a:srgbClr val="364851"/>
                </a:solidFill>
                <a:latin typeface="Bahnschrift SemiBold"/>
                <a:cs typeface="Bahnschrift SemiBold"/>
              </a:rPr>
              <a:t>ва</a:t>
            </a:r>
            <a:r>
              <a:rPr sz="2400" b="1" spc="-20" dirty="0">
                <a:solidFill>
                  <a:srgbClr val="364851"/>
                </a:solidFill>
                <a:latin typeface="Bahnschrift SemiBold"/>
                <a:cs typeface="Bahnschrift SemiBold"/>
              </a:rPr>
              <a:t> </a:t>
            </a:r>
            <a:r>
              <a:rPr sz="2400" b="1" spc="-10" dirty="0">
                <a:solidFill>
                  <a:srgbClr val="364851"/>
                </a:solidFill>
                <a:latin typeface="Bahnschrift SemiBold"/>
                <a:cs typeface="Bahnschrift SemiBold"/>
              </a:rPr>
              <a:t>технология”, </a:t>
            </a:r>
            <a:r>
              <a:rPr sz="2400" b="1" dirty="0">
                <a:solidFill>
                  <a:srgbClr val="364851"/>
                </a:solidFill>
                <a:latin typeface="Bahnschrift SemiBold"/>
                <a:cs typeface="Bahnschrift SemiBold"/>
              </a:rPr>
              <a:t>2018.</a:t>
            </a:r>
            <a:r>
              <a:rPr sz="2400" b="1" spc="10" dirty="0">
                <a:solidFill>
                  <a:srgbClr val="364851"/>
                </a:solidFill>
                <a:latin typeface="Bahnschrift SemiBold"/>
                <a:cs typeface="Bahnschrift SemiBold"/>
              </a:rPr>
              <a:t> </a:t>
            </a:r>
            <a:r>
              <a:rPr sz="2400" b="1" dirty="0">
                <a:solidFill>
                  <a:srgbClr val="364851"/>
                </a:solidFill>
                <a:latin typeface="Bahnschrift SemiBold"/>
                <a:cs typeface="Bahnschrift SemiBold"/>
              </a:rPr>
              <a:t>-284</a:t>
            </a:r>
            <a:r>
              <a:rPr sz="2400" b="1" spc="-5" dirty="0">
                <a:solidFill>
                  <a:srgbClr val="364851"/>
                </a:solidFill>
                <a:latin typeface="Bahnschrift SemiBold"/>
                <a:cs typeface="Bahnschrift SemiBold"/>
              </a:rPr>
              <a:t> </a:t>
            </a:r>
            <a:r>
              <a:rPr sz="2400" b="1" spc="-25" dirty="0">
                <a:solidFill>
                  <a:srgbClr val="364851"/>
                </a:solidFill>
                <a:latin typeface="Bahnschrift SemiBold"/>
                <a:cs typeface="Bahnschrift SemiBold"/>
              </a:rPr>
              <a:t>с.</a:t>
            </a:r>
            <a:endParaRPr sz="2400" dirty="0">
              <a:latin typeface="Bahnschrift SemiBold"/>
              <a:cs typeface="Bahnschrift SemiBold"/>
            </a:endParaRPr>
          </a:p>
          <a:p>
            <a:pPr marL="12700">
              <a:lnSpc>
                <a:spcPct val="100000"/>
              </a:lnSpc>
              <a:spcBef>
                <a:spcPts val="2305"/>
              </a:spcBef>
            </a:pPr>
            <a:r>
              <a:rPr sz="2400" b="1" dirty="0">
                <a:solidFill>
                  <a:srgbClr val="364851"/>
                </a:solidFill>
                <a:latin typeface="Bahnschrift SemiBold"/>
                <a:cs typeface="Bahnschrift SemiBold"/>
              </a:rPr>
              <a:t>Б.А.Худаяров</a:t>
            </a:r>
            <a:r>
              <a:rPr sz="2400" b="1" spc="-5" dirty="0">
                <a:solidFill>
                  <a:srgbClr val="364851"/>
                </a:solidFill>
                <a:latin typeface="Bahnschrift SemiBold"/>
                <a:cs typeface="Bahnschrift SemiBold"/>
              </a:rPr>
              <a:t> </a:t>
            </a:r>
            <a:r>
              <a:rPr sz="2400" b="1" dirty="0">
                <a:solidFill>
                  <a:srgbClr val="364851"/>
                </a:solidFill>
                <a:latin typeface="Bahnschrift SemiBold"/>
                <a:cs typeface="Bahnschrift SemiBold"/>
              </a:rPr>
              <a:t>“Математикадан</a:t>
            </a:r>
            <a:r>
              <a:rPr sz="2400" b="1" spc="-15" dirty="0">
                <a:solidFill>
                  <a:srgbClr val="364851"/>
                </a:solidFill>
                <a:latin typeface="Bahnschrift SemiBold"/>
                <a:cs typeface="Bahnschrift SemiBold"/>
              </a:rPr>
              <a:t> </a:t>
            </a:r>
            <a:r>
              <a:rPr sz="2400" b="1" dirty="0">
                <a:solidFill>
                  <a:srgbClr val="364851"/>
                </a:solidFill>
                <a:latin typeface="Bahnschrift SemiBold"/>
                <a:cs typeface="Bahnschrift SemiBold"/>
              </a:rPr>
              <a:t>мисол</a:t>
            </a:r>
            <a:r>
              <a:rPr sz="2400" b="1" spc="-30" dirty="0">
                <a:solidFill>
                  <a:srgbClr val="364851"/>
                </a:solidFill>
                <a:latin typeface="Bahnschrift SemiBold"/>
                <a:cs typeface="Bahnschrift SemiBold"/>
              </a:rPr>
              <a:t> </a:t>
            </a:r>
            <a:r>
              <a:rPr sz="2400" b="1" dirty="0">
                <a:solidFill>
                  <a:srgbClr val="364851"/>
                </a:solidFill>
                <a:latin typeface="Bahnschrift SemiBold"/>
                <a:cs typeface="Bahnschrift SemiBold"/>
              </a:rPr>
              <a:t>ва</a:t>
            </a:r>
            <a:r>
              <a:rPr sz="2400" b="1" spc="-45" dirty="0">
                <a:solidFill>
                  <a:srgbClr val="364851"/>
                </a:solidFill>
                <a:latin typeface="Bahnschrift SemiBold"/>
                <a:cs typeface="Bahnschrift SemiBold"/>
              </a:rPr>
              <a:t> </a:t>
            </a:r>
            <a:r>
              <a:rPr sz="2400" b="1" dirty="0">
                <a:solidFill>
                  <a:srgbClr val="364851"/>
                </a:solidFill>
                <a:latin typeface="Bahnschrift SemiBold"/>
                <a:cs typeface="Bahnschrift SemiBold"/>
              </a:rPr>
              <a:t>масалалар</a:t>
            </a:r>
            <a:r>
              <a:rPr sz="2400" b="1" spc="-20" dirty="0">
                <a:solidFill>
                  <a:srgbClr val="364851"/>
                </a:solidFill>
                <a:latin typeface="Bahnschrift SemiBold"/>
                <a:cs typeface="Bahnschrift SemiBold"/>
              </a:rPr>
              <a:t> </a:t>
            </a:r>
            <a:r>
              <a:rPr sz="2400" b="1" spc="-10" dirty="0">
                <a:solidFill>
                  <a:srgbClr val="364851"/>
                </a:solidFill>
                <a:latin typeface="Bahnschrift SemiBold"/>
                <a:cs typeface="Bahnschrift SemiBold"/>
              </a:rPr>
              <a:t>тўплами”</a:t>
            </a:r>
            <a:endParaRPr sz="2400" dirty="0">
              <a:latin typeface="Bahnschrift SemiBold"/>
              <a:cs typeface="Bahnschrift SemiBold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64851"/>
                </a:solidFill>
                <a:latin typeface="Bahnschrift SemiBold"/>
                <a:cs typeface="Bahnschrift SemiBold"/>
              </a:rPr>
              <a:t>Тошкент</a:t>
            </a:r>
            <a:r>
              <a:rPr sz="2400" b="1" spc="10" dirty="0">
                <a:solidFill>
                  <a:srgbClr val="364851"/>
                </a:solidFill>
                <a:latin typeface="Bahnschrift SemiBold"/>
                <a:cs typeface="Bahnschrift SemiBold"/>
              </a:rPr>
              <a:t> </a:t>
            </a:r>
            <a:r>
              <a:rPr sz="2400" b="1" dirty="0">
                <a:solidFill>
                  <a:srgbClr val="364851"/>
                </a:solidFill>
                <a:latin typeface="Bahnschrift SemiBold"/>
                <a:cs typeface="Bahnschrift SemiBold"/>
              </a:rPr>
              <a:t>“Ўзбекистон”</a:t>
            </a:r>
            <a:r>
              <a:rPr sz="2400" b="1" spc="-25" dirty="0">
                <a:solidFill>
                  <a:srgbClr val="364851"/>
                </a:solidFill>
                <a:latin typeface="Bahnschrift SemiBold"/>
                <a:cs typeface="Bahnschrift SemiBold"/>
              </a:rPr>
              <a:t> </a:t>
            </a:r>
            <a:r>
              <a:rPr sz="2400" b="1" dirty="0">
                <a:solidFill>
                  <a:srgbClr val="364851"/>
                </a:solidFill>
                <a:latin typeface="Bahnschrift SemiBold"/>
                <a:cs typeface="Bahnschrift SemiBold"/>
              </a:rPr>
              <a:t>2018</a:t>
            </a:r>
            <a:r>
              <a:rPr sz="2400" b="1" spc="-10" dirty="0">
                <a:solidFill>
                  <a:srgbClr val="364851"/>
                </a:solidFill>
                <a:latin typeface="Bahnschrift SemiBold"/>
                <a:cs typeface="Bahnschrift SemiBold"/>
              </a:rPr>
              <a:t> </a:t>
            </a:r>
            <a:r>
              <a:rPr sz="2400" b="1" dirty="0">
                <a:solidFill>
                  <a:srgbClr val="364851"/>
                </a:solidFill>
                <a:latin typeface="Bahnschrift SemiBold"/>
                <a:cs typeface="Bahnschrift SemiBold"/>
              </a:rPr>
              <a:t>йил.</a:t>
            </a:r>
            <a:r>
              <a:rPr sz="2400" b="1" spc="-10" dirty="0">
                <a:solidFill>
                  <a:srgbClr val="364851"/>
                </a:solidFill>
                <a:latin typeface="Bahnschrift SemiBold"/>
                <a:cs typeface="Bahnschrift SemiBold"/>
              </a:rPr>
              <a:t> </a:t>
            </a:r>
            <a:r>
              <a:rPr sz="2400" b="1" dirty="0">
                <a:solidFill>
                  <a:srgbClr val="364851"/>
                </a:solidFill>
                <a:latin typeface="Bahnschrift SemiBold"/>
                <a:cs typeface="Bahnschrift SemiBold"/>
              </a:rPr>
              <a:t>304</a:t>
            </a:r>
            <a:r>
              <a:rPr sz="2400" b="1" spc="-15" dirty="0">
                <a:solidFill>
                  <a:srgbClr val="364851"/>
                </a:solidFill>
                <a:latin typeface="Bahnschrift SemiBold"/>
                <a:cs typeface="Bahnschrift SemiBold"/>
              </a:rPr>
              <a:t> </a:t>
            </a:r>
            <a:r>
              <a:rPr sz="2400" b="1" spc="-25" dirty="0">
                <a:solidFill>
                  <a:srgbClr val="364851"/>
                </a:solidFill>
                <a:latin typeface="Bahnschrift SemiBold"/>
                <a:cs typeface="Bahnschrift SemiBold"/>
              </a:rPr>
              <a:t>б.</a:t>
            </a:r>
            <a:endParaRPr sz="2400" dirty="0">
              <a:latin typeface="Bahnschrift SemiBold"/>
              <a:cs typeface="Bahnschrift SemiBol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67254" y="5193283"/>
            <a:ext cx="9246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64851"/>
                </a:solidFill>
                <a:latin typeface="Bahnschrift SemiBold"/>
                <a:cs typeface="Bahnschrift SemiBold"/>
              </a:rPr>
              <a:t>Э.Ф.Файзибоев,</a:t>
            </a:r>
            <a:r>
              <a:rPr sz="2400" b="1" spc="-30" dirty="0">
                <a:solidFill>
                  <a:srgbClr val="364851"/>
                </a:solidFill>
                <a:latin typeface="Bahnschrift SemiBold"/>
                <a:cs typeface="Bahnschrift SemiBold"/>
              </a:rPr>
              <a:t> </a:t>
            </a:r>
            <a:r>
              <a:rPr sz="2400" b="1" dirty="0">
                <a:solidFill>
                  <a:srgbClr val="364851"/>
                </a:solidFill>
                <a:latin typeface="Bahnschrift SemiBold"/>
                <a:cs typeface="Bahnschrift SemiBold"/>
              </a:rPr>
              <a:t>З.И.Сулейменов,</a:t>
            </a:r>
            <a:r>
              <a:rPr sz="2400" b="1" spc="-10" dirty="0">
                <a:solidFill>
                  <a:srgbClr val="364851"/>
                </a:solidFill>
                <a:latin typeface="Bahnschrift SemiBold"/>
                <a:cs typeface="Bahnschrift SemiBold"/>
              </a:rPr>
              <a:t> </a:t>
            </a:r>
            <a:r>
              <a:rPr sz="2400" b="1" dirty="0">
                <a:solidFill>
                  <a:srgbClr val="364851"/>
                </a:solidFill>
                <a:latin typeface="Bahnschrift SemiBold"/>
                <a:cs typeface="Bahnschrift SemiBold"/>
              </a:rPr>
              <a:t>Б.А.Худаяров</a:t>
            </a:r>
            <a:r>
              <a:rPr sz="2400" b="1" spc="-5" dirty="0">
                <a:solidFill>
                  <a:srgbClr val="364851"/>
                </a:solidFill>
                <a:latin typeface="Bahnschrift SemiBold"/>
                <a:cs typeface="Bahnschrift SemiBold"/>
              </a:rPr>
              <a:t> </a:t>
            </a:r>
            <a:r>
              <a:rPr sz="2400" b="1" spc="-10" dirty="0">
                <a:solidFill>
                  <a:srgbClr val="364851"/>
                </a:solidFill>
                <a:latin typeface="Bahnschrift SemiBold"/>
                <a:cs typeface="Bahnschrift SemiBold"/>
              </a:rPr>
              <a:t>“Математикадан </a:t>
            </a:r>
            <a:r>
              <a:rPr sz="2400" b="1" dirty="0">
                <a:solidFill>
                  <a:srgbClr val="364851"/>
                </a:solidFill>
                <a:latin typeface="Bahnschrift SemiBold"/>
                <a:cs typeface="Bahnschrift SemiBold"/>
              </a:rPr>
              <a:t>мисол</a:t>
            </a:r>
            <a:r>
              <a:rPr sz="2400" b="1" spc="5" dirty="0">
                <a:solidFill>
                  <a:srgbClr val="364851"/>
                </a:solidFill>
                <a:latin typeface="Bahnschrift SemiBold"/>
                <a:cs typeface="Bahnschrift SemiBold"/>
              </a:rPr>
              <a:t> </a:t>
            </a:r>
            <a:r>
              <a:rPr sz="2400" b="1" dirty="0">
                <a:solidFill>
                  <a:srgbClr val="364851"/>
                </a:solidFill>
                <a:latin typeface="Bahnschrift SemiBold"/>
                <a:cs typeface="Bahnschrift SemiBold"/>
              </a:rPr>
              <a:t>ва</a:t>
            </a:r>
            <a:r>
              <a:rPr sz="2400" b="1" spc="-15" dirty="0">
                <a:solidFill>
                  <a:srgbClr val="364851"/>
                </a:solidFill>
                <a:latin typeface="Bahnschrift SemiBold"/>
                <a:cs typeface="Bahnschrift SemiBold"/>
              </a:rPr>
              <a:t> </a:t>
            </a:r>
            <a:r>
              <a:rPr sz="2400" b="1" dirty="0">
                <a:solidFill>
                  <a:srgbClr val="364851"/>
                </a:solidFill>
                <a:latin typeface="Bahnschrift SemiBold"/>
                <a:cs typeface="Bahnschrift SemiBold"/>
              </a:rPr>
              <a:t>масалалар</a:t>
            </a:r>
            <a:r>
              <a:rPr sz="2400" b="1" spc="15" dirty="0">
                <a:solidFill>
                  <a:srgbClr val="364851"/>
                </a:solidFill>
                <a:latin typeface="Bahnschrift SemiBold"/>
                <a:cs typeface="Bahnschrift SemiBold"/>
              </a:rPr>
              <a:t> </a:t>
            </a:r>
            <a:r>
              <a:rPr sz="2400" b="1" dirty="0">
                <a:solidFill>
                  <a:srgbClr val="364851"/>
                </a:solidFill>
                <a:latin typeface="Bahnschrift SemiBold"/>
                <a:cs typeface="Bahnschrift SemiBold"/>
              </a:rPr>
              <a:t>тўплами”,</a:t>
            </a:r>
            <a:r>
              <a:rPr sz="2400" b="1" spc="15" dirty="0">
                <a:solidFill>
                  <a:srgbClr val="364851"/>
                </a:solidFill>
                <a:latin typeface="Bahnschrift SemiBold"/>
                <a:cs typeface="Bahnschrift SemiBold"/>
              </a:rPr>
              <a:t> </a:t>
            </a:r>
            <a:r>
              <a:rPr sz="2400" b="1" dirty="0">
                <a:solidFill>
                  <a:srgbClr val="364851"/>
                </a:solidFill>
                <a:latin typeface="Bahnschrift SemiBold"/>
                <a:cs typeface="Bahnschrift SemiBold"/>
              </a:rPr>
              <a:t>Тошкент,</a:t>
            </a:r>
            <a:r>
              <a:rPr sz="2400" b="1" spc="15" dirty="0">
                <a:solidFill>
                  <a:srgbClr val="364851"/>
                </a:solidFill>
                <a:latin typeface="Bahnschrift SemiBold"/>
                <a:cs typeface="Bahnschrift SemiBold"/>
              </a:rPr>
              <a:t> </a:t>
            </a:r>
            <a:r>
              <a:rPr sz="2400" b="1" dirty="0">
                <a:solidFill>
                  <a:srgbClr val="364851"/>
                </a:solidFill>
                <a:latin typeface="Bahnschrift SemiBold"/>
                <a:cs typeface="Bahnschrift SemiBold"/>
              </a:rPr>
              <a:t>“Ўқитувчи”</a:t>
            </a:r>
            <a:r>
              <a:rPr sz="2400" b="1" spc="-45" dirty="0">
                <a:solidFill>
                  <a:srgbClr val="364851"/>
                </a:solidFill>
                <a:latin typeface="Bahnschrift SemiBold"/>
                <a:cs typeface="Bahnschrift SemiBold"/>
              </a:rPr>
              <a:t> </a:t>
            </a:r>
            <a:r>
              <a:rPr sz="2400" b="1" dirty="0">
                <a:solidFill>
                  <a:srgbClr val="364851"/>
                </a:solidFill>
                <a:latin typeface="Bahnschrift SemiBold"/>
                <a:cs typeface="Bahnschrift SemiBold"/>
              </a:rPr>
              <a:t>2005</a:t>
            </a:r>
            <a:r>
              <a:rPr sz="2400" b="1" spc="10" dirty="0">
                <a:solidFill>
                  <a:srgbClr val="364851"/>
                </a:solidFill>
                <a:latin typeface="Bahnschrift SemiBold"/>
                <a:cs typeface="Bahnschrift SemiBold"/>
              </a:rPr>
              <a:t> </a:t>
            </a:r>
            <a:r>
              <a:rPr sz="2400" b="1" dirty="0">
                <a:solidFill>
                  <a:srgbClr val="364851"/>
                </a:solidFill>
                <a:latin typeface="Bahnschrift SemiBold"/>
                <a:cs typeface="Bahnschrift SemiBold"/>
              </a:rPr>
              <a:t>й. 254</a:t>
            </a:r>
            <a:r>
              <a:rPr sz="2400" b="1" spc="-5" dirty="0">
                <a:solidFill>
                  <a:srgbClr val="364851"/>
                </a:solidFill>
                <a:latin typeface="Bahnschrift SemiBold"/>
                <a:cs typeface="Bahnschrift SemiBold"/>
              </a:rPr>
              <a:t> </a:t>
            </a:r>
            <a:r>
              <a:rPr sz="2400" b="1" spc="-25" dirty="0">
                <a:solidFill>
                  <a:srgbClr val="364851"/>
                </a:solidFill>
                <a:latin typeface="Bahnschrift SemiBold"/>
                <a:cs typeface="Bahnschrift SemiBold"/>
              </a:rPr>
              <a:t>б.</a:t>
            </a:r>
            <a:endParaRPr sz="2400" dirty="0">
              <a:latin typeface="Bahnschrift SemiBold"/>
              <a:cs typeface="Bahnschrift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7814" y="2042236"/>
            <a:ext cx="4339590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6000" b="1" spc="-10" dirty="0">
                <a:solidFill>
                  <a:srgbClr val="FFFFFF"/>
                </a:solidFill>
                <a:latin typeface="Calibri"/>
                <a:cs typeface="Calibri"/>
              </a:rPr>
              <a:t>E`TIBORINGIZ</a:t>
            </a:r>
            <a:endParaRPr sz="6000" dirty="0">
              <a:latin typeface="Calibri"/>
              <a:cs typeface="Calibri"/>
            </a:endParaRPr>
          </a:p>
          <a:p>
            <a:pPr marL="1196340" marR="5080" indent="746760" algn="r">
              <a:lnSpc>
                <a:spcPct val="100000"/>
              </a:lnSpc>
              <a:spcBef>
                <a:spcPts val="5"/>
              </a:spcBef>
            </a:pPr>
            <a:r>
              <a:rPr sz="6000" b="1" spc="-10" dirty="0">
                <a:solidFill>
                  <a:srgbClr val="FFFFFF"/>
                </a:solidFill>
                <a:latin typeface="Calibri"/>
                <a:cs typeface="Calibri"/>
              </a:rPr>
              <a:t>UCHUN RAHMAT!</a:t>
            </a:r>
            <a:endParaRPr sz="6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125222"/>
            <a:ext cx="12206605" cy="747395"/>
            <a:chOff x="0" y="6125222"/>
            <a:chExt cx="12206605" cy="747395"/>
          </a:xfrm>
        </p:grpSpPr>
        <p:sp>
          <p:nvSpPr>
            <p:cNvPr id="3" name="object 3"/>
            <p:cNvSpPr/>
            <p:nvPr/>
          </p:nvSpPr>
          <p:spPr>
            <a:xfrm>
              <a:off x="10192637" y="6139510"/>
              <a:ext cx="1999614" cy="718820"/>
            </a:xfrm>
            <a:custGeom>
              <a:avLst/>
              <a:gdLst/>
              <a:ahLst/>
              <a:cxnLst/>
              <a:rect l="l" t="t" r="r" b="b"/>
              <a:pathLst>
                <a:path w="1999615" h="718820">
                  <a:moveTo>
                    <a:pt x="1999359" y="0"/>
                  </a:moveTo>
                  <a:lnTo>
                    <a:pt x="715900" y="0"/>
                  </a:lnTo>
                  <a:lnTo>
                    <a:pt x="0" y="718489"/>
                  </a:lnTo>
                </a:path>
              </a:pathLst>
            </a:custGeom>
            <a:ln w="28575">
              <a:solidFill>
                <a:srgbClr val="00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743699"/>
              <a:ext cx="12192000" cy="114300"/>
            </a:xfrm>
            <a:custGeom>
              <a:avLst/>
              <a:gdLst/>
              <a:ahLst/>
              <a:cxnLst/>
              <a:rect l="l" t="t" r="r" b="b"/>
              <a:pathLst>
                <a:path w="12192000" h="114300">
                  <a:moveTo>
                    <a:pt x="121920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2192000" y="1143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79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01953" y="579831"/>
            <a:ext cx="1265555" cy="7372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650" spc="-10" dirty="0">
                <a:solidFill>
                  <a:srgbClr val="0066FF"/>
                </a:solidFill>
              </a:rPr>
              <a:t>Reja:</a:t>
            </a:r>
            <a:endParaRPr sz="4650"/>
          </a:p>
        </p:txBody>
      </p:sp>
      <p:sp>
        <p:nvSpPr>
          <p:cNvPr id="6" name="object 6"/>
          <p:cNvSpPr txBox="1"/>
          <p:nvPr/>
        </p:nvSpPr>
        <p:spPr>
          <a:xfrm>
            <a:off x="1922779" y="2013256"/>
            <a:ext cx="844042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 err="1">
                <a:solidFill>
                  <a:srgbClr val="7E7E7E"/>
                </a:solidFill>
                <a:latin typeface="Calibri"/>
                <a:cs typeface="Calibri"/>
              </a:rPr>
              <a:t>ChATS</a:t>
            </a:r>
            <a:r>
              <a:rPr lang="en-US" sz="3600" b="1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lang="en-US" sz="3600" b="1" dirty="0" err="1">
                <a:solidFill>
                  <a:srgbClr val="7E7E7E"/>
                </a:solidFill>
                <a:latin typeface="Calibri"/>
                <a:cs typeface="Calibri"/>
              </a:rPr>
              <a:t>ni</a:t>
            </a:r>
            <a:r>
              <a:rPr lang="en-US" sz="3600" b="1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lang="en-US" sz="3600" b="1" dirty="0" err="1">
                <a:solidFill>
                  <a:srgbClr val="7E7E7E"/>
                </a:solidFill>
                <a:latin typeface="Calibri"/>
                <a:cs typeface="Calibri"/>
              </a:rPr>
              <a:t>t</a:t>
            </a:r>
            <a:r>
              <a:rPr sz="3600" b="1" dirty="0" err="1">
                <a:solidFill>
                  <a:srgbClr val="7E7E7E"/>
                </a:solidFill>
                <a:latin typeface="Calibri"/>
                <a:cs typeface="Calibri"/>
              </a:rPr>
              <a:t>eskari</a:t>
            </a:r>
            <a:r>
              <a:rPr sz="3600" b="1" spc="-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7E7E7E"/>
                </a:solidFill>
                <a:latin typeface="Calibri"/>
                <a:cs typeface="Calibri"/>
              </a:rPr>
              <a:t>matritsa</a:t>
            </a:r>
            <a:r>
              <a:rPr sz="3600" b="1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7E7E7E"/>
                </a:solidFill>
                <a:latin typeface="Calibri"/>
                <a:cs typeface="Calibri"/>
              </a:rPr>
              <a:t>usulida</a:t>
            </a:r>
            <a:r>
              <a:rPr sz="3600" b="1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7E7E7E"/>
                </a:solidFill>
                <a:latin typeface="Calibri"/>
                <a:cs typeface="Calibri"/>
              </a:rPr>
              <a:t>yechish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3019" y="1991867"/>
            <a:ext cx="510540" cy="609600"/>
          </a:xfrm>
          <a:prstGeom prst="rect">
            <a:avLst/>
          </a:prstGeom>
          <a:solidFill>
            <a:srgbClr val="0066FF"/>
          </a:solidFill>
        </p:spPr>
        <p:txBody>
          <a:bodyPr vert="horz" wrap="square" lIns="0" tIns="2857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225"/>
              </a:spcBef>
            </a:pPr>
            <a:r>
              <a:rPr sz="3300" b="1" spc="1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3019" y="3503676"/>
            <a:ext cx="510540" cy="609600"/>
          </a:xfrm>
          <a:prstGeom prst="rect">
            <a:avLst/>
          </a:prstGeom>
          <a:solidFill>
            <a:srgbClr val="0066FF"/>
          </a:solidFill>
        </p:spPr>
        <p:txBody>
          <a:bodyPr vert="horz" wrap="square" lIns="0" tIns="2857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225"/>
              </a:spcBef>
            </a:pPr>
            <a:r>
              <a:rPr sz="3300" b="1" spc="1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3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92000" cy="334010"/>
          </a:xfrm>
          <a:custGeom>
            <a:avLst/>
            <a:gdLst/>
            <a:ahLst/>
            <a:cxnLst/>
            <a:rect l="l" t="t" r="r" b="b"/>
            <a:pathLst>
              <a:path w="12192000" h="334010">
                <a:moveTo>
                  <a:pt x="12192000" y="0"/>
                </a:moveTo>
                <a:lnTo>
                  <a:pt x="0" y="0"/>
                </a:lnTo>
                <a:lnTo>
                  <a:pt x="0" y="333755"/>
                </a:lnTo>
                <a:lnTo>
                  <a:pt x="12192000" y="3337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579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22779" y="3525065"/>
            <a:ext cx="95103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 err="1">
                <a:solidFill>
                  <a:srgbClr val="7E7E7E"/>
                </a:solidFill>
                <a:latin typeface="Calibri"/>
                <a:cs typeface="Calibri"/>
              </a:rPr>
              <a:t>ChATS</a:t>
            </a:r>
            <a:r>
              <a:rPr lang="en-US" sz="3600" b="1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lang="en-US" sz="3600" b="1" dirty="0" err="1">
                <a:solidFill>
                  <a:srgbClr val="7E7E7E"/>
                </a:solidFill>
                <a:latin typeface="Calibri"/>
                <a:cs typeface="Calibri"/>
              </a:rPr>
              <a:t>ni</a:t>
            </a:r>
            <a:r>
              <a:rPr lang="en-US" sz="3600" b="1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lang="en-US" sz="3600" b="1" dirty="0" err="1">
                <a:solidFill>
                  <a:srgbClr val="7E7E7E"/>
                </a:solidFill>
                <a:latin typeface="Calibri"/>
                <a:cs typeface="Calibri"/>
              </a:rPr>
              <a:t>teskari</a:t>
            </a:r>
            <a:r>
              <a:rPr lang="en-US" sz="3600" b="1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lang="en-US" sz="3600" b="1" dirty="0" err="1">
                <a:solidFill>
                  <a:srgbClr val="7E7E7E"/>
                </a:solidFill>
                <a:latin typeface="Calibri"/>
                <a:cs typeface="Calibri"/>
              </a:rPr>
              <a:t>matritsa</a:t>
            </a:r>
            <a:r>
              <a:rPr lang="en-US" sz="3600" b="1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lang="en-US" sz="3600" b="1" dirty="0" err="1">
                <a:solidFill>
                  <a:srgbClr val="7E7E7E"/>
                </a:solidFill>
                <a:latin typeface="Calibri"/>
                <a:cs typeface="Calibri"/>
              </a:rPr>
              <a:t>usulida</a:t>
            </a:r>
            <a:r>
              <a:rPr lang="en-US" sz="3600" b="1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lang="en-US" sz="3600" b="1" dirty="0" err="1">
                <a:solidFill>
                  <a:srgbClr val="7E7E7E"/>
                </a:solidFill>
                <a:latin typeface="Calibri"/>
                <a:cs typeface="Calibri"/>
              </a:rPr>
              <a:t>yechish</a:t>
            </a:r>
            <a:r>
              <a:rPr lang="en-US" sz="3600" b="1" dirty="0">
                <a:solidFill>
                  <a:srgbClr val="7E7E7E"/>
                </a:solidFill>
                <a:latin typeface="Calibri"/>
                <a:cs typeface="Calibri"/>
              </a:rPr>
              <a:t> dasturi</a:t>
            </a: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1F47E3E0-8B51-4DC2-9E4B-23BF1EF21F65}"/>
              </a:ext>
            </a:extLst>
          </p:cNvPr>
          <p:cNvSpPr txBox="1"/>
          <p:nvPr/>
        </p:nvSpPr>
        <p:spPr>
          <a:xfrm>
            <a:off x="1303019" y="5015485"/>
            <a:ext cx="510540" cy="536685"/>
          </a:xfrm>
          <a:prstGeom prst="rect">
            <a:avLst/>
          </a:prstGeom>
          <a:solidFill>
            <a:srgbClr val="0066FF"/>
          </a:solidFill>
        </p:spPr>
        <p:txBody>
          <a:bodyPr vert="horz" wrap="square" lIns="0" tIns="2857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225"/>
              </a:spcBef>
            </a:pPr>
            <a:r>
              <a:rPr lang="en-US" sz="3300" b="1" spc="1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300" dirty="0">
              <a:latin typeface="Calibri"/>
              <a:cs typeface="Calibri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EA7A9678-FAE9-40A0-BF6C-114B9BAF2DAA}"/>
              </a:ext>
            </a:extLst>
          </p:cNvPr>
          <p:cNvSpPr txBox="1"/>
          <p:nvPr/>
        </p:nvSpPr>
        <p:spPr>
          <a:xfrm>
            <a:off x="1973807" y="5000005"/>
            <a:ext cx="95103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 err="1">
                <a:solidFill>
                  <a:srgbClr val="7E7E7E"/>
                </a:solidFill>
                <a:latin typeface="Calibri"/>
                <a:cs typeface="Calibri"/>
              </a:rPr>
              <a:t>Foydalanilgan</a:t>
            </a:r>
            <a:r>
              <a:rPr lang="en-US" sz="3600" b="1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lang="en-US" sz="3600" b="1" dirty="0" err="1">
                <a:solidFill>
                  <a:srgbClr val="7E7E7E"/>
                </a:solidFill>
                <a:latin typeface="Calibri"/>
                <a:cs typeface="Calibri"/>
              </a:rPr>
              <a:t>adabiyotlar</a:t>
            </a:r>
            <a:endParaRPr lang="en-US" sz="3600" b="1" dirty="0">
              <a:solidFill>
                <a:srgbClr val="7E7E7E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96929"/>
            <a:ext cx="1035685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  <a:tabLst>
                <a:tab pos="6060440" algn="l"/>
              </a:tabLst>
            </a:pPr>
            <a:r>
              <a:rPr sz="2500" dirty="0">
                <a:latin typeface="Times New Roman"/>
                <a:cs typeface="Times New Roman"/>
              </a:rPr>
              <a:t>Determinantlar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va</a:t>
            </a:r>
            <a:r>
              <a:rPr sz="2500" spc="-9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matritsalar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nazariyalarida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olingan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natijalarni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chiziqli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algebraik </a:t>
            </a:r>
            <a:r>
              <a:rPr sz="2500" dirty="0">
                <a:latin typeface="Times New Roman"/>
                <a:cs typeface="Times New Roman"/>
              </a:rPr>
              <a:t>tenglamalar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sistemasini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yechishga</a:t>
            </a:r>
            <a:r>
              <a:rPr sz="2500" spc="-9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qo’llaymiz.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20" dirty="0">
                <a:latin typeface="Times New Roman"/>
                <a:cs typeface="Times New Roman"/>
              </a:rPr>
              <a:t>Ushbu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61258" y="2730373"/>
            <a:ext cx="185420" cy="1670685"/>
          </a:xfrm>
          <a:custGeom>
            <a:avLst/>
            <a:gdLst/>
            <a:ahLst/>
            <a:cxnLst/>
            <a:rect l="l" t="t" r="r" b="b"/>
            <a:pathLst>
              <a:path w="185420" h="1670685">
                <a:moveTo>
                  <a:pt x="185165" y="0"/>
                </a:moveTo>
                <a:lnTo>
                  <a:pt x="130190" y="24685"/>
                </a:lnTo>
                <a:lnTo>
                  <a:pt x="93599" y="76326"/>
                </a:lnTo>
                <a:lnTo>
                  <a:pt x="74834" y="145415"/>
                </a:lnTo>
                <a:lnTo>
                  <a:pt x="69381" y="189091"/>
                </a:lnTo>
                <a:lnTo>
                  <a:pt x="66547" y="238887"/>
                </a:lnTo>
                <a:lnTo>
                  <a:pt x="66547" y="240156"/>
                </a:lnTo>
                <a:lnTo>
                  <a:pt x="66039" y="240156"/>
                </a:lnTo>
                <a:lnTo>
                  <a:pt x="66039" y="683513"/>
                </a:lnTo>
                <a:lnTo>
                  <a:pt x="64942" y="716829"/>
                </a:lnTo>
                <a:lnTo>
                  <a:pt x="56128" y="770221"/>
                </a:lnTo>
                <a:lnTo>
                  <a:pt x="38790" y="806061"/>
                </a:lnTo>
                <a:lnTo>
                  <a:pt x="0" y="827277"/>
                </a:lnTo>
                <a:lnTo>
                  <a:pt x="0" y="845947"/>
                </a:lnTo>
                <a:lnTo>
                  <a:pt x="39219" y="867110"/>
                </a:lnTo>
                <a:lnTo>
                  <a:pt x="56342" y="902731"/>
                </a:lnTo>
                <a:lnTo>
                  <a:pt x="64966" y="955500"/>
                </a:lnTo>
                <a:lnTo>
                  <a:pt x="66039" y="988313"/>
                </a:lnTo>
                <a:lnTo>
                  <a:pt x="66039" y="1431797"/>
                </a:lnTo>
                <a:lnTo>
                  <a:pt x="66547" y="1431797"/>
                </a:lnTo>
                <a:lnTo>
                  <a:pt x="69381" y="1481593"/>
                </a:lnTo>
                <a:lnTo>
                  <a:pt x="74834" y="1525270"/>
                </a:lnTo>
                <a:lnTo>
                  <a:pt x="82907" y="1562850"/>
                </a:lnTo>
                <a:lnTo>
                  <a:pt x="109602" y="1623554"/>
                </a:lnTo>
                <a:lnTo>
                  <a:pt x="155374" y="1661705"/>
                </a:lnTo>
                <a:lnTo>
                  <a:pt x="185165" y="1670684"/>
                </a:lnTo>
                <a:lnTo>
                  <a:pt x="185165" y="1655952"/>
                </a:lnTo>
                <a:lnTo>
                  <a:pt x="164024" y="1647453"/>
                </a:lnTo>
                <a:lnTo>
                  <a:pt x="145954" y="1632632"/>
                </a:lnTo>
                <a:lnTo>
                  <a:pt x="119125" y="1584070"/>
                </a:lnTo>
                <a:lnTo>
                  <a:pt x="103695" y="1506346"/>
                </a:lnTo>
                <a:lnTo>
                  <a:pt x="99837" y="1455054"/>
                </a:lnTo>
                <a:lnTo>
                  <a:pt x="98551" y="1395476"/>
                </a:lnTo>
                <a:lnTo>
                  <a:pt x="98551" y="1015238"/>
                </a:lnTo>
                <a:lnTo>
                  <a:pt x="96168" y="973230"/>
                </a:lnTo>
                <a:lnTo>
                  <a:pt x="84496" y="908599"/>
                </a:lnTo>
                <a:lnTo>
                  <a:pt x="64639" y="868376"/>
                </a:lnTo>
                <a:lnTo>
                  <a:pt x="32384" y="837818"/>
                </a:lnTo>
                <a:lnTo>
                  <a:pt x="32384" y="834009"/>
                </a:lnTo>
                <a:lnTo>
                  <a:pt x="65531" y="802344"/>
                </a:lnTo>
                <a:lnTo>
                  <a:pt x="86175" y="760531"/>
                </a:lnTo>
                <a:lnTo>
                  <a:pt x="97172" y="696904"/>
                </a:lnTo>
                <a:lnTo>
                  <a:pt x="98551" y="656589"/>
                </a:lnTo>
                <a:lnTo>
                  <a:pt x="98551" y="275209"/>
                </a:lnTo>
                <a:lnTo>
                  <a:pt x="99837" y="215630"/>
                </a:lnTo>
                <a:lnTo>
                  <a:pt x="103695" y="164337"/>
                </a:lnTo>
                <a:lnTo>
                  <a:pt x="110124" y="121332"/>
                </a:lnTo>
                <a:lnTo>
                  <a:pt x="130980" y="59183"/>
                </a:lnTo>
                <a:lnTo>
                  <a:pt x="164024" y="23231"/>
                </a:lnTo>
                <a:lnTo>
                  <a:pt x="185165" y="14731"/>
                </a:lnTo>
                <a:lnTo>
                  <a:pt x="1851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15563" y="2746629"/>
            <a:ext cx="4660900" cy="1540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20" algn="ctr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latin typeface="Cambria Math"/>
                <a:cs typeface="Cambria Math"/>
              </a:rPr>
              <a:t>𝑎</a:t>
            </a:r>
            <a:r>
              <a:rPr sz="2700" baseline="-15432" dirty="0">
                <a:latin typeface="Cambria Math"/>
                <a:cs typeface="Cambria Math"/>
              </a:rPr>
              <a:t>11</a:t>
            </a:r>
            <a:r>
              <a:rPr sz="2500" dirty="0">
                <a:latin typeface="Cambria Math"/>
                <a:cs typeface="Cambria Math"/>
              </a:rPr>
              <a:t>𝑥</a:t>
            </a:r>
            <a:r>
              <a:rPr sz="2700" baseline="-15432" dirty="0">
                <a:latin typeface="Cambria Math"/>
                <a:cs typeface="Cambria Math"/>
              </a:rPr>
              <a:t>1</a:t>
            </a:r>
            <a:r>
              <a:rPr sz="2700" spc="412" baseline="-15432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+</a:t>
            </a:r>
            <a:r>
              <a:rPr sz="2500" spc="40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𝑎</a:t>
            </a:r>
            <a:r>
              <a:rPr sz="2700" baseline="-15432" dirty="0">
                <a:latin typeface="Cambria Math"/>
                <a:cs typeface="Cambria Math"/>
              </a:rPr>
              <a:t>12</a:t>
            </a:r>
            <a:r>
              <a:rPr sz="2500" dirty="0">
                <a:latin typeface="Cambria Math"/>
                <a:cs typeface="Cambria Math"/>
              </a:rPr>
              <a:t>𝑥</a:t>
            </a:r>
            <a:r>
              <a:rPr sz="2700" baseline="-15432" dirty="0">
                <a:latin typeface="Cambria Math"/>
                <a:cs typeface="Cambria Math"/>
              </a:rPr>
              <a:t>2</a:t>
            </a:r>
            <a:r>
              <a:rPr sz="2500" dirty="0">
                <a:latin typeface="Cambria Math"/>
                <a:cs typeface="Cambria Math"/>
              </a:rPr>
              <a:t>+.</a:t>
            </a:r>
            <a:r>
              <a:rPr sz="2500" spc="-130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.</a:t>
            </a:r>
            <a:r>
              <a:rPr sz="2500" spc="-105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14" dirty="0">
                <a:latin typeface="Cambria Math"/>
                <a:cs typeface="Cambria Math"/>
              </a:rPr>
              <a:t> </a:t>
            </a:r>
            <a:r>
              <a:rPr sz="2500" spc="55" dirty="0">
                <a:latin typeface="Cambria Math"/>
                <a:cs typeface="Cambria Math"/>
              </a:rPr>
              <a:t>+𝑎</a:t>
            </a:r>
            <a:r>
              <a:rPr sz="2700" spc="82" baseline="-15432" dirty="0">
                <a:latin typeface="Cambria Math"/>
                <a:cs typeface="Cambria Math"/>
              </a:rPr>
              <a:t>1𝑛</a:t>
            </a:r>
            <a:r>
              <a:rPr sz="2500" spc="55" dirty="0">
                <a:latin typeface="Cambria Math"/>
                <a:cs typeface="Cambria Math"/>
              </a:rPr>
              <a:t>𝑥</a:t>
            </a:r>
            <a:r>
              <a:rPr sz="2700" spc="82" baseline="-15432" dirty="0">
                <a:latin typeface="Cambria Math"/>
                <a:cs typeface="Cambria Math"/>
              </a:rPr>
              <a:t>𝑛</a:t>
            </a:r>
            <a:r>
              <a:rPr sz="2700" spc="705" baseline="-15432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=</a:t>
            </a:r>
            <a:r>
              <a:rPr sz="2500" spc="185" dirty="0">
                <a:latin typeface="Cambria Math"/>
                <a:cs typeface="Cambria Math"/>
              </a:rPr>
              <a:t> </a:t>
            </a:r>
            <a:r>
              <a:rPr sz="2500" spc="-25" dirty="0">
                <a:latin typeface="Cambria Math"/>
                <a:cs typeface="Cambria Math"/>
              </a:rPr>
              <a:t>𝑏</a:t>
            </a:r>
            <a:r>
              <a:rPr sz="2700" spc="-37" baseline="-15432" dirty="0">
                <a:latin typeface="Cambria Math"/>
                <a:cs typeface="Cambria Math"/>
              </a:rPr>
              <a:t>1</a:t>
            </a:r>
            <a:r>
              <a:rPr sz="2500" spc="-25" dirty="0">
                <a:latin typeface="Cambria Math"/>
                <a:cs typeface="Cambria Math"/>
              </a:rPr>
              <a:t>,</a:t>
            </a:r>
            <a:endParaRPr sz="2500">
              <a:latin typeface="Cambria Math"/>
              <a:cs typeface="Cambria Math"/>
            </a:endParaRPr>
          </a:p>
          <a:p>
            <a:pPr marL="19050" algn="ctr">
              <a:lnSpc>
                <a:spcPts val="2965"/>
              </a:lnSpc>
              <a:spcBef>
                <a:spcPts val="70"/>
              </a:spcBef>
            </a:pPr>
            <a:r>
              <a:rPr sz="2500" dirty="0">
                <a:latin typeface="Cambria Math"/>
                <a:cs typeface="Cambria Math"/>
              </a:rPr>
              <a:t>𝑎</a:t>
            </a:r>
            <a:r>
              <a:rPr sz="2700" baseline="-15432" dirty="0">
                <a:latin typeface="Cambria Math"/>
                <a:cs typeface="Cambria Math"/>
              </a:rPr>
              <a:t>21</a:t>
            </a:r>
            <a:r>
              <a:rPr sz="2500" dirty="0">
                <a:latin typeface="Cambria Math"/>
                <a:cs typeface="Cambria Math"/>
              </a:rPr>
              <a:t>𝑥</a:t>
            </a:r>
            <a:r>
              <a:rPr sz="2700" baseline="-15432" dirty="0">
                <a:latin typeface="Cambria Math"/>
                <a:cs typeface="Cambria Math"/>
              </a:rPr>
              <a:t>1</a:t>
            </a:r>
            <a:r>
              <a:rPr sz="2700" spc="434" baseline="-15432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+</a:t>
            </a:r>
            <a:r>
              <a:rPr sz="2500" spc="60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𝑎</a:t>
            </a:r>
            <a:r>
              <a:rPr sz="2700" baseline="-15432" dirty="0">
                <a:latin typeface="Cambria Math"/>
                <a:cs typeface="Cambria Math"/>
              </a:rPr>
              <a:t>22</a:t>
            </a:r>
            <a:r>
              <a:rPr sz="2500" dirty="0">
                <a:latin typeface="Cambria Math"/>
                <a:cs typeface="Cambria Math"/>
              </a:rPr>
              <a:t>𝑥</a:t>
            </a:r>
            <a:r>
              <a:rPr sz="2700" baseline="-15432" dirty="0">
                <a:latin typeface="Cambria Math"/>
                <a:cs typeface="Cambria Math"/>
              </a:rPr>
              <a:t>2</a:t>
            </a:r>
            <a:r>
              <a:rPr sz="2500" dirty="0">
                <a:latin typeface="Cambria Math"/>
                <a:cs typeface="Cambria Math"/>
              </a:rPr>
              <a:t>+.</a:t>
            </a:r>
            <a:r>
              <a:rPr sz="2500" spc="-120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.</a:t>
            </a:r>
            <a:r>
              <a:rPr sz="2500" spc="-90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00" dirty="0">
                <a:latin typeface="Cambria Math"/>
                <a:cs typeface="Cambria Math"/>
              </a:rPr>
              <a:t> </a:t>
            </a:r>
            <a:r>
              <a:rPr sz="2500" spc="65" dirty="0">
                <a:latin typeface="Cambria Math"/>
                <a:cs typeface="Cambria Math"/>
              </a:rPr>
              <a:t>+𝑎</a:t>
            </a:r>
            <a:r>
              <a:rPr sz="2700" spc="97" baseline="-15432" dirty="0">
                <a:latin typeface="Cambria Math"/>
                <a:cs typeface="Cambria Math"/>
              </a:rPr>
              <a:t>2𝑛</a:t>
            </a:r>
            <a:r>
              <a:rPr sz="2500" spc="65" dirty="0">
                <a:latin typeface="Cambria Math"/>
                <a:cs typeface="Cambria Math"/>
              </a:rPr>
              <a:t>𝑥</a:t>
            </a:r>
            <a:r>
              <a:rPr sz="2700" spc="97" baseline="-15432" dirty="0">
                <a:latin typeface="Cambria Math"/>
                <a:cs typeface="Cambria Math"/>
              </a:rPr>
              <a:t>𝑛</a:t>
            </a:r>
            <a:r>
              <a:rPr sz="2700" spc="742" baseline="-15432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=</a:t>
            </a:r>
            <a:r>
              <a:rPr sz="2500" spc="204" dirty="0">
                <a:latin typeface="Cambria Math"/>
                <a:cs typeface="Cambria Math"/>
              </a:rPr>
              <a:t> </a:t>
            </a:r>
            <a:r>
              <a:rPr sz="2500" spc="-25" dirty="0">
                <a:latin typeface="Cambria Math"/>
                <a:cs typeface="Cambria Math"/>
              </a:rPr>
              <a:t>𝑏</a:t>
            </a:r>
            <a:r>
              <a:rPr sz="2700" spc="-37" baseline="-15432" dirty="0">
                <a:latin typeface="Cambria Math"/>
                <a:cs typeface="Cambria Math"/>
              </a:rPr>
              <a:t>2</a:t>
            </a:r>
            <a:r>
              <a:rPr sz="2500" spc="-25" dirty="0">
                <a:latin typeface="Cambria Math"/>
                <a:cs typeface="Cambria Math"/>
              </a:rPr>
              <a:t>,</a:t>
            </a:r>
            <a:endParaRPr sz="2500">
              <a:latin typeface="Cambria Math"/>
              <a:cs typeface="Cambria Math"/>
            </a:endParaRPr>
          </a:p>
          <a:p>
            <a:pPr marL="19050" algn="ctr">
              <a:lnSpc>
                <a:spcPts val="2930"/>
              </a:lnSpc>
            </a:pP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40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.</a:t>
            </a:r>
            <a:r>
              <a:rPr sz="2500" spc="-130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40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40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.</a:t>
            </a:r>
            <a:r>
              <a:rPr sz="2500" spc="-130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35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.</a:t>
            </a:r>
            <a:r>
              <a:rPr sz="2500" spc="-130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40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40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.</a:t>
            </a:r>
            <a:r>
              <a:rPr sz="2500" spc="-130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35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.</a:t>
            </a:r>
            <a:r>
              <a:rPr sz="2500" spc="-130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40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.</a:t>
            </a:r>
            <a:r>
              <a:rPr sz="2500" spc="-130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40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40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.</a:t>
            </a:r>
            <a:r>
              <a:rPr sz="2500" spc="-120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40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.</a:t>
            </a:r>
            <a:r>
              <a:rPr sz="2500" spc="-130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40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40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.</a:t>
            </a:r>
            <a:r>
              <a:rPr sz="2500" spc="-125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40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.</a:t>
            </a:r>
            <a:r>
              <a:rPr sz="2500" spc="-130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40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.</a:t>
            </a:r>
            <a:r>
              <a:rPr sz="2500" spc="-130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35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40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.</a:t>
            </a:r>
            <a:r>
              <a:rPr sz="2500" spc="-130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40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.</a:t>
            </a:r>
            <a:r>
              <a:rPr sz="2500" spc="-130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40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35" dirty="0">
                <a:latin typeface="Cambria Math"/>
                <a:cs typeface="Cambria Math"/>
              </a:rPr>
              <a:t> </a:t>
            </a:r>
            <a:r>
              <a:rPr sz="2500" spc="-50" dirty="0">
                <a:latin typeface="Cambria Math"/>
                <a:cs typeface="Cambria Math"/>
              </a:rPr>
              <a:t>.</a:t>
            </a:r>
            <a:endParaRPr sz="2500">
              <a:latin typeface="Cambria Math"/>
              <a:cs typeface="Cambria Math"/>
            </a:endParaRPr>
          </a:p>
          <a:p>
            <a:pPr algn="ctr">
              <a:lnSpc>
                <a:spcPts val="2965"/>
              </a:lnSpc>
            </a:pPr>
            <a:r>
              <a:rPr sz="2500" spc="55" dirty="0">
                <a:latin typeface="Cambria Math"/>
                <a:cs typeface="Cambria Math"/>
              </a:rPr>
              <a:t>𝑎</a:t>
            </a:r>
            <a:r>
              <a:rPr sz="2700" spc="82" baseline="-15432" dirty="0">
                <a:latin typeface="Cambria Math"/>
                <a:cs typeface="Cambria Math"/>
              </a:rPr>
              <a:t>𝑚1</a:t>
            </a:r>
            <a:r>
              <a:rPr sz="2500" spc="55" dirty="0">
                <a:latin typeface="Cambria Math"/>
                <a:cs typeface="Cambria Math"/>
              </a:rPr>
              <a:t>𝑥</a:t>
            </a:r>
            <a:r>
              <a:rPr sz="2700" spc="82" baseline="-15432" dirty="0">
                <a:latin typeface="Cambria Math"/>
                <a:cs typeface="Cambria Math"/>
              </a:rPr>
              <a:t>1</a:t>
            </a:r>
            <a:r>
              <a:rPr sz="2700" spc="352" baseline="-15432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+</a:t>
            </a:r>
            <a:r>
              <a:rPr sz="2500" spc="5" dirty="0">
                <a:latin typeface="Cambria Math"/>
                <a:cs typeface="Cambria Math"/>
              </a:rPr>
              <a:t> </a:t>
            </a:r>
            <a:r>
              <a:rPr sz="2500" spc="55" dirty="0">
                <a:latin typeface="Cambria Math"/>
                <a:cs typeface="Cambria Math"/>
              </a:rPr>
              <a:t>𝑎</a:t>
            </a:r>
            <a:r>
              <a:rPr sz="2700" spc="82" baseline="-15432" dirty="0">
                <a:latin typeface="Cambria Math"/>
                <a:cs typeface="Cambria Math"/>
              </a:rPr>
              <a:t>𝑚2</a:t>
            </a:r>
            <a:r>
              <a:rPr sz="2500" spc="55" dirty="0">
                <a:latin typeface="Cambria Math"/>
                <a:cs typeface="Cambria Math"/>
              </a:rPr>
              <a:t>𝑥</a:t>
            </a:r>
            <a:r>
              <a:rPr sz="2700" spc="82" baseline="-15432" dirty="0">
                <a:latin typeface="Cambria Math"/>
                <a:cs typeface="Cambria Math"/>
              </a:rPr>
              <a:t>2</a:t>
            </a:r>
            <a:r>
              <a:rPr sz="2500" spc="55" dirty="0">
                <a:latin typeface="Cambria Math"/>
                <a:cs typeface="Cambria Math"/>
              </a:rPr>
              <a:t>+.</a:t>
            </a:r>
            <a:r>
              <a:rPr sz="2500" spc="-155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.</a:t>
            </a:r>
            <a:r>
              <a:rPr sz="2500" spc="-130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40" dirty="0">
                <a:latin typeface="Cambria Math"/>
                <a:cs typeface="Cambria Math"/>
              </a:rPr>
              <a:t> </a:t>
            </a:r>
            <a:r>
              <a:rPr sz="2500" spc="90" dirty="0">
                <a:latin typeface="Cambria Math"/>
                <a:cs typeface="Cambria Math"/>
              </a:rPr>
              <a:t>+𝑎</a:t>
            </a:r>
            <a:r>
              <a:rPr sz="2700" spc="135" baseline="-15432" dirty="0">
                <a:latin typeface="Cambria Math"/>
                <a:cs typeface="Cambria Math"/>
              </a:rPr>
              <a:t>𝑚𝑛</a:t>
            </a:r>
            <a:r>
              <a:rPr sz="2500" spc="90" dirty="0">
                <a:latin typeface="Cambria Math"/>
                <a:cs typeface="Cambria Math"/>
              </a:rPr>
              <a:t>𝑥</a:t>
            </a:r>
            <a:r>
              <a:rPr sz="2700" spc="135" baseline="-15432" dirty="0">
                <a:latin typeface="Cambria Math"/>
                <a:cs typeface="Cambria Math"/>
              </a:rPr>
              <a:t>𝑛</a:t>
            </a:r>
            <a:r>
              <a:rPr sz="2700" spc="630" baseline="-15432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=</a:t>
            </a:r>
            <a:r>
              <a:rPr sz="2500" spc="140" dirty="0">
                <a:latin typeface="Cambria Math"/>
                <a:cs typeface="Cambria Math"/>
              </a:rPr>
              <a:t> </a:t>
            </a:r>
            <a:r>
              <a:rPr sz="2500" spc="-25" dirty="0">
                <a:latin typeface="Cambria Math"/>
                <a:cs typeface="Cambria Math"/>
              </a:rPr>
              <a:t>𝑏</a:t>
            </a:r>
            <a:r>
              <a:rPr sz="2700" spc="-37" baseline="-15432" dirty="0">
                <a:latin typeface="Cambria Math"/>
                <a:cs typeface="Cambria Math"/>
              </a:rPr>
              <a:t>𝑚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1852" y="3326968"/>
            <a:ext cx="3956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25" dirty="0">
                <a:latin typeface="Times New Roman"/>
                <a:cs typeface="Times New Roman"/>
              </a:rPr>
              <a:t>(1)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729429"/>
            <a:ext cx="246634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latin typeface="Cambria Math"/>
                <a:cs typeface="Cambria Math"/>
              </a:rPr>
              <a:t>𝑛</a:t>
            </a:r>
            <a:r>
              <a:rPr sz="2500" spc="50" dirty="0">
                <a:latin typeface="Cambria Math"/>
                <a:cs typeface="Cambria Math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ta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noma’lumli </a:t>
            </a:r>
            <a:r>
              <a:rPr sz="2500" spc="-25" dirty="0">
                <a:latin typeface="Times New Roman"/>
                <a:cs typeface="Times New Roman"/>
              </a:rPr>
              <a:t>va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5385" y="4729429"/>
            <a:ext cx="84150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latin typeface="Cambria Math"/>
                <a:cs typeface="Cambria Math"/>
              </a:rPr>
              <a:t>𝑚</a:t>
            </a:r>
            <a:r>
              <a:rPr sz="2500" spc="55" dirty="0">
                <a:latin typeface="Cambria Math"/>
                <a:cs typeface="Cambria Math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ta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chiziqli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tenglamalardan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iborat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bo’lgan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-40" dirty="0">
                <a:latin typeface="Times New Roman"/>
                <a:cs typeface="Times New Roman"/>
              </a:rPr>
              <a:t>ChATSni</a:t>
            </a:r>
            <a:r>
              <a:rPr sz="2500" spc="-8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o’rganamiz.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466344"/>
            <a:ext cx="12192000" cy="800100"/>
          </a:xfrm>
          <a:custGeom>
            <a:avLst/>
            <a:gdLst/>
            <a:ahLst/>
            <a:cxnLst/>
            <a:rect l="l" t="t" r="r" b="b"/>
            <a:pathLst>
              <a:path w="12192000" h="800100">
                <a:moveTo>
                  <a:pt x="12192000" y="0"/>
                </a:moveTo>
                <a:lnTo>
                  <a:pt x="0" y="0"/>
                </a:lnTo>
                <a:lnTo>
                  <a:pt x="0" y="800100"/>
                </a:lnTo>
                <a:lnTo>
                  <a:pt x="12192000" y="8001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51329" y="550290"/>
            <a:ext cx="76873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ChATSni</a:t>
            </a:r>
            <a:r>
              <a:rPr sz="3600" spc="-20" dirty="0"/>
              <a:t> </a:t>
            </a:r>
            <a:r>
              <a:rPr sz="3600" dirty="0"/>
              <a:t>teskari</a:t>
            </a:r>
            <a:r>
              <a:rPr sz="3600" spc="-30" dirty="0"/>
              <a:t> </a:t>
            </a:r>
            <a:r>
              <a:rPr sz="3600" dirty="0"/>
              <a:t>matritsa</a:t>
            </a:r>
            <a:r>
              <a:rPr sz="3600" spc="-15" dirty="0"/>
              <a:t> </a:t>
            </a:r>
            <a:r>
              <a:rPr sz="3600" dirty="0"/>
              <a:t>usulida </a:t>
            </a:r>
            <a:r>
              <a:rPr sz="3600" spc="-10" dirty="0"/>
              <a:t>yechish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6286" y="2266568"/>
            <a:ext cx="5549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latin typeface="Cambria Math"/>
                <a:cs typeface="Cambria Math"/>
              </a:rPr>
              <a:t>𝐴</a:t>
            </a:r>
            <a:r>
              <a:rPr sz="2500" spc="150" dirty="0">
                <a:latin typeface="Cambria Math"/>
                <a:cs typeface="Cambria Math"/>
              </a:rPr>
              <a:t> </a:t>
            </a:r>
            <a:r>
              <a:rPr sz="2500" spc="-50" dirty="0">
                <a:latin typeface="Cambria Math"/>
                <a:cs typeface="Cambria Math"/>
              </a:rPr>
              <a:t>=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18813" y="1817751"/>
            <a:ext cx="4173220" cy="1374775"/>
          </a:xfrm>
          <a:custGeom>
            <a:avLst/>
            <a:gdLst/>
            <a:ahLst/>
            <a:cxnLst/>
            <a:rect l="l" t="t" r="r" b="b"/>
            <a:pathLst>
              <a:path w="4173220" h="1374775">
                <a:moveTo>
                  <a:pt x="3985641" y="0"/>
                </a:moveTo>
                <a:lnTo>
                  <a:pt x="3973576" y="10033"/>
                </a:lnTo>
                <a:lnTo>
                  <a:pt x="3999165" y="49593"/>
                </a:lnTo>
                <a:lnTo>
                  <a:pt x="4022715" y="92964"/>
                </a:lnTo>
                <a:lnTo>
                  <a:pt x="4044219" y="140144"/>
                </a:lnTo>
                <a:lnTo>
                  <a:pt x="4063670" y="191135"/>
                </a:lnTo>
                <a:lnTo>
                  <a:pt x="4081061" y="245935"/>
                </a:lnTo>
                <a:lnTo>
                  <a:pt x="4096385" y="304546"/>
                </a:lnTo>
                <a:lnTo>
                  <a:pt x="4106476" y="350260"/>
                </a:lnTo>
                <a:lnTo>
                  <a:pt x="4115224" y="396533"/>
                </a:lnTo>
                <a:lnTo>
                  <a:pt x="4122633" y="443366"/>
                </a:lnTo>
                <a:lnTo>
                  <a:pt x="4128706" y="490759"/>
                </a:lnTo>
                <a:lnTo>
                  <a:pt x="4133445" y="538712"/>
                </a:lnTo>
                <a:lnTo>
                  <a:pt x="4136854" y="587224"/>
                </a:lnTo>
                <a:lnTo>
                  <a:pt x="4138935" y="636295"/>
                </a:lnTo>
                <a:lnTo>
                  <a:pt x="4139688" y="686181"/>
                </a:lnTo>
                <a:lnTo>
                  <a:pt x="4139019" y="734325"/>
                </a:lnTo>
                <a:lnTo>
                  <a:pt x="4137001" y="782462"/>
                </a:lnTo>
                <a:lnTo>
                  <a:pt x="4133637" y="830337"/>
                </a:lnTo>
                <a:lnTo>
                  <a:pt x="4128928" y="877951"/>
                </a:lnTo>
                <a:lnTo>
                  <a:pt x="4122874" y="925302"/>
                </a:lnTo>
                <a:lnTo>
                  <a:pt x="4115474" y="972391"/>
                </a:lnTo>
                <a:lnTo>
                  <a:pt x="4106729" y="1019218"/>
                </a:lnTo>
                <a:lnTo>
                  <a:pt x="4096639" y="1065784"/>
                </a:lnTo>
                <a:lnTo>
                  <a:pt x="4081208" y="1125621"/>
                </a:lnTo>
                <a:lnTo>
                  <a:pt x="4063745" y="1181433"/>
                </a:lnTo>
                <a:lnTo>
                  <a:pt x="4044251" y="1233217"/>
                </a:lnTo>
                <a:lnTo>
                  <a:pt x="4022725" y="1280969"/>
                </a:lnTo>
                <a:lnTo>
                  <a:pt x="3999166" y="1324684"/>
                </a:lnTo>
                <a:lnTo>
                  <a:pt x="3973576" y="1364361"/>
                </a:lnTo>
                <a:lnTo>
                  <a:pt x="3985641" y="1374394"/>
                </a:lnTo>
                <a:lnTo>
                  <a:pt x="4009224" y="1341277"/>
                </a:lnTo>
                <a:lnTo>
                  <a:pt x="4031423" y="1305064"/>
                </a:lnTo>
                <a:lnTo>
                  <a:pt x="4052238" y="1265752"/>
                </a:lnTo>
                <a:lnTo>
                  <a:pt x="4071669" y="1223338"/>
                </a:lnTo>
                <a:lnTo>
                  <a:pt x="4089716" y="1177821"/>
                </a:lnTo>
                <a:lnTo>
                  <a:pt x="4106379" y="1129198"/>
                </a:lnTo>
                <a:lnTo>
                  <a:pt x="4121658" y="1077468"/>
                </a:lnTo>
                <a:lnTo>
                  <a:pt x="4133624" y="1030593"/>
                </a:lnTo>
                <a:lnTo>
                  <a:pt x="4143996" y="983128"/>
                </a:lnTo>
                <a:lnTo>
                  <a:pt x="4152775" y="935077"/>
                </a:lnTo>
                <a:lnTo>
                  <a:pt x="4159964" y="886444"/>
                </a:lnTo>
                <a:lnTo>
                  <a:pt x="4165563" y="837233"/>
                </a:lnTo>
                <a:lnTo>
                  <a:pt x="4169574" y="787449"/>
                </a:lnTo>
                <a:lnTo>
                  <a:pt x="4171999" y="737097"/>
                </a:lnTo>
                <a:lnTo>
                  <a:pt x="4172834" y="685926"/>
                </a:lnTo>
                <a:lnTo>
                  <a:pt x="4171999" y="634079"/>
                </a:lnTo>
                <a:lnTo>
                  <a:pt x="4169574" y="582834"/>
                </a:lnTo>
                <a:lnTo>
                  <a:pt x="4165563" y="532447"/>
                </a:lnTo>
                <a:lnTo>
                  <a:pt x="4159964" y="482917"/>
                </a:lnTo>
                <a:lnTo>
                  <a:pt x="4152775" y="434244"/>
                </a:lnTo>
                <a:lnTo>
                  <a:pt x="4143996" y="386429"/>
                </a:lnTo>
                <a:lnTo>
                  <a:pt x="4133624" y="339471"/>
                </a:lnTo>
                <a:lnTo>
                  <a:pt x="4121658" y="293370"/>
                </a:lnTo>
                <a:lnTo>
                  <a:pt x="4103698" y="234420"/>
                </a:lnTo>
                <a:lnTo>
                  <a:pt x="4083854" y="179493"/>
                </a:lnTo>
                <a:lnTo>
                  <a:pt x="4062126" y="128587"/>
                </a:lnTo>
                <a:lnTo>
                  <a:pt x="4038515" y="81703"/>
                </a:lnTo>
                <a:lnTo>
                  <a:pt x="4013020" y="38840"/>
                </a:lnTo>
                <a:lnTo>
                  <a:pt x="3985641" y="0"/>
                </a:lnTo>
                <a:close/>
              </a:path>
              <a:path w="4173220" h="1374775">
                <a:moveTo>
                  <a:pt x="187071" y="0"/>
                </a:moveTo>
                <a:lnTo>
                  <a:pt x="159692" y="38840"/>
                </a:lnTo>
                <a:lnTo>
                  <a:pt x="134201" y="81703"/>
                </a:lnTo>
                <a:lnTo>
                  <a:pt x="110601" y="128587"/>
                </a:lnTo>
                <a:lnTo>
                  <a:pt x="88895" y="179493"/>
                </a:lnTo>
                <a:lnTo>
                  <a:pt x="69087" y="234420"/>
                </a:lnTo>
                <a:lnTo>
                  <a:pt x="51181" y="293370"/>
                </a:lnTo>
                <a:lnTo>
                  <a:pt x="39214" y="339471"/>
                </a:lnTo>
                <a:lnTo>
                  <a:pt x="28842" y="386429"/>
                </a:lnTo>
                <a:lnTo>
                  <a:pt x="20063" y="434244"/>
                </a:lnTo>
                <a:lnTo>
                  <a:pt x="12874" y="482917"/>
                </a:lnTo>
                <a:lnTo>
                  <a:pt x="7275" y="532447"/>
                </a:lnTo>
                <a:lnTo>
                  <a:pt x="3264" y="582834"/>
                </a:lnTo>
                <a:lnTo>
                  <a:pt x="839" y="634079"/>
                </a:lnTo>
                <a:lnTo>
                  <a:pt x="0" y="686181"/>
                </a:lnTo>
                <a:lnTo>
                  <a:pt x="839" y="737097"/>
                </a:lnTo>
                <a:lnTo>
                  <a:pt x="3264" y="787449"/>
                </a:lnTo>
                <a:lnTo>
                  <a:pt x="7275" y="837233"/>
                </a:lnTo>
                <a:lnTo>
                  <a:pt x="12874" y="886444"/>
                </a:lnTo>
                <a:lnTo>
                  <a:pt x="20063" y="935077"/>
                </a:lnTo>
                <a:lnTo>
                  <a:pt x="28842" y="983128"/>
                </a:lnTo>
                <a:lnTo>
                  <a:pt x="39214" y="1030593"/>
                </a:lnTo>
                <a:lnTo>
                  <a:pt x="51181" y="1077468"/>
                </a:lnTo>
                <a:lnTo>
                  <a:pt x="66412" y="1129198"/>
                </a:lnTo>
                <a:lnTo>
                  <a:pt x="83042" y="1177821"/>
                </a:lnTo>
                <a:lnTo>
                  <a:pt x="101066" y="1223338"/>
                </a:lnTo>
                <a:lnTo>
                  <a:pt x="120483" y="1265752"/>
                </a:lnTo>
                <a:lnTo>
                  <a:pt x="141291" y="1305064"/>
                </a:lnTo>
                <a:lnTo>
                  <a:pt x="163488" y="1341277"/>
                </a:lnTo>
                <a:lnTo>
                  <a:pt x="187071" y="1374394"/>
                </a:lnTo>
                <a:lnTo>
                  <a:pt x="199136" y="1364361"/>
                </a:lnTo>
                <a:lnTo>
                  <a:pt x="173546" y="1324684"/>
                </a:lnTo>
                <a:lnTo>
                  <a:pt x="149991" y="1280969"/>
                </a:lnTo>
                <a:lnTo>
                  <a:pt x="128476" y="1233217"/>
                </a:lnTo>
                <a:lnTo>
                  <a:pt x="109003" y="1181433"/>
                </a:lnTo>
                <a:lnTo>
                  <a:pt x="91576" y="1125621"/>
                </a:lnTo>
                <a:lnTo>
                  <a:pt x="76200" y="1065784"/>
                </a:lnTo>
                <a:lnTo>
                  <a:pt x="66109" y="1019218"/>
                </a:lnTo>
                <a:lnTo>
                  <a:pt x="57364" y="972391"/>
                </a:lnTo>
                <a:lnTo>
                  <a:pt x="49964" y="925302"/>
                </a:lnTo>
                <a:lnTo>
                  <a:pt x="43910" y="877951"/>
                </a:lnTo>
                <a:lnTo>
                  <a:pt x="39201" y="830337"/>
                </a:lnTo>
                <a:lnTo>
                  <a:pt x="35837" y="782462"/>
                </a:lnTo>
                <a:lnTo>
                  <a:pt x="33819" y="734325"/>
                </a:lnTo>
                <a:lnTo>
                  <a:pt x="33147" y="685926"/>
                </a:lnTo>
                <a:lnTo>
                  <a:pt x="33866" y="636295"/>
                </a:lnTo>
                <a:lnTo>
                  <a:pt x="35929" y="587224"/>
                </a:lnTo>
                <a:lnTo>
                  <a:pt x="39330" y="538712"/>
                </a:lnTo>
                <a:lnTo>
                  <a:pt x="44068" y="490759"/>
                </a:lnTo>
                <a:lnTo>
                  <a:pt x="50140" y="443366"/>
                </a:lnTo>
                <a:lnTo>
                  <a:pt x="57542" y="396533"/>
                </a:lnTo>
                <a:lnTo>
                  <a:pt x="66272" y="350260"/>
                </a:lnTo>
                <a:lnTo>
                  <a:pt x="76326" y="304546"/>
                </a:lnTo>
                <a:lnTo>
                  <a:pt x="91694" y="245935"/>
                </a:lnTo>
                <a:lnTo>
                  <a:pt x="109097" y="191135"/>
                </a:lnTo>
                <a:lnTo>
                  <a:pt x="128539" y="140144"/>
                </a:lnTo>
                <a:lnTo>
                  <a:pt x="150024" y="92964"/>
                </a:lnTo>
                <a:lnTo>
                  <a:pt x="173555" y="49593"/>
                </a:lnTo>
                <a:lnTo>
                  <a:pt x="199136" y="10033"/>
                </a:lnTo>
                <a:lnTo>
                  <a:pt x="1870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397628" y="1742578"/>
          <a:ext cx="2307589" cy="1477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4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4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395">
                <a:tc>
                  <a:txBody>
                    <a:bodyPr/>
                    <a:lstStyle/>
                    <a:p>
                      <a:pPr marR="123825" algn="ctr">
                        <a:lnSpc>
                          <a:spcPts val="2790"/>
                        </a:lnSpc>
                      </a:pPr>
                      <a:r>
                        <a:rPr sz="3750" spc="-37" baseline="11111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11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790"/>
                        </a:lnSpc>
                      </a:pPr>
                      <a:r>
                        <a:rPr sz="3750" spc="-37" baseline="11111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12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ts val="2790"/>
                        </a:lnSpc>
                      </a:pPr>
                      <a:r>
                        <a:rPr sz="3750" spc="-37" baseline="11111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13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R="122555" algn="ctr">
                        <a:lnSpc>
                          <a:spcPts val="2830"/>
                        </a:lnSpc>
                      </a:pPr>
                      <a:r>
                        <a:rPr sz="3750" spc="-37" baseline="11111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21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830"/>
                        </a:lnSpc>
                      </a:pPr>
                      <a:r>
                        <a:rPr sz="3750" spc="-37" baseline="11111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22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2830"/>
                        </a:lnSpc>
                      </a:pPr>
                      <a:r>
                        <a:rPr sz="3750" spc="-37" baseline="11111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23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R="112395" algn="ctr">
                        <a:lnSpc>
                          <a:spcPts val="2480"/>
                        </a:lnSpc>
                      </a:pPr>
                      <a:r>
                        <a:rPr sz="2500" spc="-1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500" spc="-1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500" spc="-1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5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500" spc="-50" dirty="0">
                          <a:latin typeface="Cambria Math"/>
                          <a:cs typeface="Cambria Math"/>
                        </a:rPr>
                        <a:t>.</a:t>
                      </a:r>
                      <a:endParaRPr sz="25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2480"/>
                        </a:lnSpc>
                      </a:pPr>
                      <a:r>
                        <a:rPr sz="25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5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500" spc="-1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500" spc="-1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500" spc="-50" dirty="0">
                          <a:latin typeface="Cambria Math"/>
                          <a:cs typeface="Cambria Math"/>
                        </a:rPr>
                        <a:t>.</a:t>
                      </a:r>
                      <a:endParaRPr sz="25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4480">
                        <a:lnSpc>
                          <a:spcPts val="2480"/>
                        </a:lnSpc>
                      </a:pPr>
                      <a:r>
                        <a:rPr sz="25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5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500" spc="-1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500" spc="-1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500" spc="-50" dirty="0">
                          <a:latin typeface="Cambria Math"/>
                          <a:cs typeface="Cambria Math"/>
                        </a:rPr>
                        <a:t>.</a:t>
                      </a:r>
                      <a:endParaRPr sz="25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 marR="125730" algn="ctr">
                        <a:lnSpc>
                          <a:spcPts val="2805"/>
                        </a:lnSpc>
                        <a:spcBef>
                          <a:spcPts val="160"/>
                        </a:spcBef>
                      </a:pPr>
                      <a:r>
                        <a:rPr sz="3750" spc="67" baseline="11111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1800" spc="45" dirty="0">
                          <a:latin typeface="Cambria Math"/>
                          <a:cs typeface="Cambria Math"/>
                        </a:rPr>
                        <a:t>𝑚1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5"/>
                        </a:lnSpc>
                        <a:spcBef>
                          <a:spcPts val="160"/>
                        </a:spcBef>
                      </a:pPr>
                      <a:r>
                        <a:rPr sz="3750" spc="67" baseline="11111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1800" spc="45" dirty="0">
                          <a:latin typeface="Cambria Math"/>
                          <a:cs typeface="Cambria Math"/>
                        </a:rPr>
                        <a:t>𝑚2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05"/>
                        </a:lnSpc>
                        <a:spcBef>
                          <a:spcPts val="160"/>
                        </a:spcBef>
                      </a:pPr>
                      <a:r>
                        <a:rPr sz="3750" spc="67" baseline="11111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1800" spc="45" dirty="0">
                          <a:latin typeface="Cambria Math"/>
                          <a:cs typeface="Cambria Math"/>
                        </a:rPr>
                        <a:t>𝑚3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965568" y="1659762"/>
            <a:ext cx="1249680" cy="1522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2965"/>
              </a:lnSpc>
              <a:spcBef>
                <a:spcPts val="95"/>
              </a:spcBef>
              <a:tabLst>
                <a:tab pos="700405" algn="l"/>
              </a:tabLst>
            </a:pP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40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35" dirty="0">
                <a:latin typeface="Cambria Math"/>
                <a:cs typeface="Cambria Math"/>
              </a:rPr>
              <a:t> </a:t>
            </a:r>
            <a:r>
              <a:rPr sz="2500" spc="-50" dirty="0">
                <a:latin typeface="Cambria Math"/>
                <a:cs typeface="Cambria Math"/>
              </a:rPr>
              <a:t>.</a:t>
            </a:r>
            <a:r>
              <a:rPr sz="2500" dirty="0">
                <a:latin typeface="Cambria Math"/>
                <a:cs typeface="Cambria Math"/>
              </a:rPr>
              <a:t>	</a:t>
            </a:r>
            <a:r>
              <a:rPr sz="2500" spc="-25" dirty="0">
                <a:latin typeface="Cambria Math"/>
                <a:cs typeface="Cambria Math"/>
              </a:rPr>
              <a:t>𝑎</a:t>
            </a:r>
            <a:r>
              <a:rPr sz="2700" spc="-37" baseline="-15432" dirty="0">
                <a:latin typeface="Cambria Math"/>
                <a:cs typeface="Cambria Math"/>
              </a:rPr>
              <a:t>1𝑛</a:t>
            </a:r>
            <a:endParaRPr sz="2700" baseline="-15432">
              <a:latin typeface="Cambria Math"/>
              <a:cs typeface="Cambria Math"/>
            </a:endParaRPr>
          </a:p>
          <a:p>
            <a:pPr marL="38100">
              <a:lnSpc>
                <a:spcPts val="2930"/>
              </a:lnSpc>
              <a:tabLst>
                <a:tab pos="697865" algn="l"/>
              </a:tabLst>
            </a:pP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40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35" dirty="0">
                <a:latin typeface="Cambria Math"/>
                <a:cs typeface="Cambria Math"/>
              </a:rPr>
              <a:t> </a:t>
            </a:r>
            <a:r>
              <a:rPr sz="2500" spc="-50" dirty="0">
                <a:latin typeface="Cambria Math"/>
                <a:cs typeface="Cambria Math"/>
              </a:rPr>
              <a:t>.</a:t>
            </a:r>
            <a:r>
              <a:rPr sz="2500" dirty="0">
                <a:latin typeface="Cambria Math"/>
                <a:cs typeface="Cambria Math"/>
              </a:rPr>
              <a:t>	</a:t>
            </a:r>
            <a:r>
              <a:rPr sz="2500" spc="30" dirty="0">
                <a:latin typeface="Cambria Math"/>
                <a:cs typeface="Cambria Math"/>
              </a:rPr>
              <a:t>𝑎</a:t>
            </a:r>
            <a:r>
              <a:rPr sz="2700" spc="44" baseline="-15432" dirty="0">
                <a:latin typeface="Cambria Math"/>
                <a:cs typeface="Cambria Math"/>
              </a:rPr>
              <a:t>2𝑛</a:t>
            </a:r>
            <a:endParaRPr sz="2700" baseline="-15432">
              <a:latin typeface="Cambria Math"/>
              <a:cs typeface="Cambria Math"/>
            </a:endParaRPr>
          </a:p>
          <a:p>
            <a:pPr marL="38100">
              <a:lnSpc>
                <a:spcPts val="2930"/>
              </a:lnSpc>
              <a:tabLst>
                <a:tab pos="786130" algn="l"/>
              </a:tabLst>
            </a:pP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40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35" dirty="0">
                <a:latin typeface="Cambria Math"/>
                <a:cs typeface="Cambria Math"/>
              </a:rPr>
              <a:t> </a:t>
            </a:r>
            <a:r>
              <a:rPr sz="2500" spc="-50" dirty="0">
                <a:latin typeface="Cambria Math"/>
                <a:cs typeface="Cambria Math"/>
              </a:rPr>
              <a:t>.</a:t>
            </a:r>
            <a:r>
              <a:rPr sz="2500" dirty="0">
                <a:latin typeface="Cambria Math"/>
                <a:cs typeface="Cambria Math"/>
              </a:rPr>
              <a:t>	</a:t>
            </a: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40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.</a:t>
            </a:r>
            <a:r>
              <a:rPr sz="2500" spc="-135" dirty="0">
                <a:latin typeface="Cambria Math"/>
                <a:cs typeface="Cambria Math"/>
              </a:rPr>
              <a:t> </a:t>
            </a:r>
            <a:r>
              <a:rPr sz="2500" spc="-50" dirty="0">
                <a:latin typeface="Cambria Math"/>
                <a:cs typeface="Cambria Math"/>
              </a:rPr>
              <a:t>.</a:t>
            </a:r>
            <a:endParaRPr sz="2500">
              <a:latin typeface="Cambria Math"/>
              <a:cs typeface="Cambria Math"/>
            </a:endParaRPr>
          </a:p>
          <a:p>
            <a:pPr marL="38100">
              <a:lnSpc>
                <a:spcPts val="2965"/>
              </a:lnSpc>
              <a:tabLst>
                <a:tab pos="654685" algn="l"/>
              </a:tabLst>
            </a:pP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40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35" dirty="0">
                <a:latin typeface="Cambria Math"/>
                <a:cs typeface="Cambria Math"/>
              </a:rPr>
              <a:t> </a:t>
            </a:r>
            <a:r>
              <a:rPr sz="2500" spc="-50" dirty="0">
                <a:latin typeface="Cambria Math"/>
                <a:cs typeface="Cambria Math"/>
              </a:rPr>
              <a:t>.</a:t>
            </a:r>
            <a:r>
              <a:rPr sz="2500" dirty="0">
                <a:latin typeface="Cambria Math"/>
                <a:cs typeface="Cambria Math"/>
              </a:rPr>
              <a:t>	</a:t>
            </a:r>
            <a:r>
              <a:rPr sz="2500" spc="80" dirty="0">
                <a:latin typeface="Cambria Math"/>
                <a:cs typeface="Cambria Math"/>
              </a:rPr>
              <a:t>𝑎</a:t>
            </a:r>
            <a:r>
              <a:rPr sz="2700" spc="120" baseline="-15432" dirty="0">
                <a:latin typeface="Cambria Math"/>
                <a:cs typeface="Cambria Math"/>
              </a:rPr>
              <a:t>𝑚𝑛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61852" y="2266568"/>
            <a:ext cx="3956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25" dirty="0">
                <a:latin typeface="Times New Roman"/>
                <a:cs typeface="Times New Roman"/>
              </a:rPr>
              <a:t>(2)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2426" y="4474921"/>
            <a:ext cx="5676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latin typeface="Cambria Math"/>
                <a:cs typeface="Cambria Math"/>
              </a:rPr>
              <a:t>𝐵</a:t>
            </a:r>
            <a:r>
              <a:rPr sz="2500" spc="185" dirty="0">
                <a:latin typeface="Cambria Math"/>
                <a:cs typeface="Cambria Math"/>
              </a:rPr>
              <a:t> </a:t>
            </a:r>
            <a:r>
              <a:rPr sz="2500" spc="-50" dirty="0">
                <a:latin typeface="Cambria Math"/>
                <a:cs typeface="Cambria Math"/>
              </a:rPr>
              <a:t>=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7525" y="4026027"/>
            <a:ext cx="4886325" cy="1374775"/>
          </a:xfrm>
          <a:custGeom>
            <a:avLst/>
            <a:gdLst/>
            <a:ahLst/>
            <a:cxnLst/>
            <a:rect l="l" t="t" r="r" b="b"/>
            <a:pathLst>
              <a:path w="4886325" h="1374775">
                <a:moveTo>
                  <a:pt x="4698873" y="0"/>
                </a:moveTo>
                <a:lnTo>
                  <a:pt x="4686808" y="10033"/>
                </a:lnTo>
                <a:lnTo>
                  <a:pt x="4712397" y="49593"/>
                </a:lnTo>
                <a:lnTo>
                  <a:pt x="4735947" y="92963"/>
                </a:lnTo>
                <a:lnTo>
                  <a:pt x="4757451" y="140144"/>
                </a:lnTo>
                <a:lnTo>
                  <a:pt x="4776902" y="191135"/>
                </a:lnTo>
                <a:lnTo>
                  <a:pt x="4794293" y="245935"/>
                </a:lnTo>
                <a:lnTo>
                  <a:pt x="4809617" y="304546"/>
                </a:lnTo>
                <a:lnTo>
                  <a:pt x="4819708" y="350260"/>
                </a:lnTo>
                <a:lnTo>
                  <a:pt x="4828456" y="396533"/>
                </a:lnTo>
                <a:lnTo>
                  <a:pt x="4835865" y="443366"/>
                </a:lnTo>
                <a:lnTo>
                  <a:pt x="4841938" y="490759"/>
                </a:lnTo>
                <a:lnTo>
                  <a:pt x="4846677" y="538712"/>
                </a:lnTo>
                <a:lnTo>
                  <a:pt x="4850086" y="587224"/>
                </a:lnTo>
                <a:lnTo>
                  <a:pt x="4852167" y="636295"/>
                </a:lnTo>
                <a:lnTo>
                  <a:pt x="4852920" y="686181"/>
                </a:lnTo>
                <a:lnTo>
                  <a:pt x="4852251" y="734325"/>
                </a:lnTo>
                <a:lnTo>
                  <a:pt x="4850233" y="782462"/>
                </a:lnTo>
                <a:lnTo>
                  <a:pt x="4846869" y="830337"/>
                </a:lnTo>
                <a:lnTo>
                  <a:pt x="4842160" y="877951"/>
                </a:lnTo>
                <a:lnTo>
                  <a:pt x="4836106" y="925302"/>
                </a:lnTo>
                <a:lnTo>
                  <a:pt x="4828706" y="972391"/>
                </a:lnTo>
                <a:lnTo>
                  <a:pt x="4819961" y="1019218"/>
                </a:lnTo>
                <a:lnTo>
                  <a:pt x="4809871" y="1065784"/>
                </a:lnTo>
                <a:lnTo>
                  <a:pt x="4794440" y="1125621"/>
                </a:lnTo>
                <a:lnTo>
                  <a:pt x="4776978" y="1181433"/>
                </a:lnTo>
                <a:lnTo>
                  <a:pt x="4757483" y="1233217"/>
                </a:lnTo>
                <a:lnTo>
                  <a:pt x="4735957" y="1280969"/>
                </a:lnTo>
                <a:lnTo>
                  <a:pt x="4712398" y="1324684"/>
                </a:lnTo>
                <a:lnTo>
                  <a:pt x="4686808" y="1364361"/>
                </a:lnTo>
                <a:lnTo>
                  <a:pt x="4698873" y="1374394"/>
                </a:lnTo>
                <a:lnTo>
                  <a:pt x="4722456" y="1341277"/>
                </a:lnTo>
                <a:lnTo>
                  <a:pt x="4744655" y="1305064"/>
                </a:lnTo>
                <a:lnTo>
                  <a:pt x="4765470" y="1265752"/>
                </a:lnTo>
                <a:lnTo>
                  <a:pt x="4784901" y="1223338"/>
                </a:lnTo>
                <a:lnTo>
                  <a:pt x="4802948" y="1177821"/>
                </a:lnTo>
                <a:lnTo>
                  <a:pt x="4819611" y="1129198"/>
                </a:lnTo>
                <a:lnTo>
                  <a:pt x="4834890" y="1077468"/>
                </a:lnTo>
                <a:lnTo>
                  <a:pt x="4846856" y="1030593"/>
                </a:lnTo>
                <a:lnTo>
                  <a:pt x="4857228" y="983128"/>
                </a:lnTo>
                <a:lnTo>
                  <a:pt x="4866007" y="935077"/>
                </a:lnTo>
                <a:lnTo>
                  <a:pt x="4873196" y="886444"/>
                </a:lnTo>
                <a:lnTo>
                  <a:pt x="4878795" y="837233"/>
                </a:lnTo>
                <a:lnTo>
                  <a:pt x="4882806" y="787449"/>
                </a:lnTo>
                <a:lnTo>
                  <a:pt x="4885231" y="737097"/>
                </a:lnTo>
                <a:lnTo>
                  <a:pt x="4886066" y="685927"/>
                </a:lnTo>
                <a:lnTo>
                  <a:pt x="4885231" y="634079"/>
                </a:lnTo>
                <a:lnTo>
                  <a:pt x="4882806" y="582834"/>
                </a:lnTo>
                <a:lnTo>
                  <a:pt x="4878795" y="532447"/>
                </a:lnTo>
                <a:lnTo>
                  <a:pt x="4873196" y="482917"/>
                </a:lnTo>
                <a:lnTo>
                  <a:pt x="4866007" y="434244"/>
                </a:lnTo>
                <a:lnTo>
                  <a:pt x="4857228" y="386429"/>
                </a:lnTo>
                <a:lnTo>
                  <a:pt x="4846856" y="339471"/>
                </a:lnTo>
                <a:lnTo>
                  <a:pt x="4834890" y="293370"/>
                </a:lnTo>
                <a:lnTo>
                  <a:pt x="4816930" y="234420"/>
                </a:lnTo>
                <a:lnTo>
                  <a:pt x="4797086" y="179493"/>
                </a:lnTo>
                <a:lnTo>
                  <a:pt x="4775358" y="128587"/>
                </a:lnTo>
                <a:lnTo>
                  <a:pt x="4751747" y="81703"/>
                </a:lnTo>
                <a:lnTo>
                  <a:pt x="4726252" y="38840"/>
                </a:lnTo>
                <a:lnTo>
                  <a:pt x="4698873" y="0"/>
                </a:lnTo>
                <a:close/>
              </a:path>
              <a:path w="4886325" h="1374775">
                <a:moveTo>
                  <a:pt x="187070" y="0"/>
                </a:moveTo>
                <a:lnTo>
                  <a:pt x="159692" y="38840"/>
                </a:lnTo>
                <a:lnTo>
                  <a:pt x="134201" y="81703"/>
                </a:lnTo>
                <a:lnTo>
                  <a:pt x="110601" y="128587"/>
                </a:lnTo>
                <a:lnTo>
                  <a:pt x="88895" y="179493"/>
                </a:lnTo>
                <a:lnTo>
                  <a:pt x="69087" y="234420"/>
                </a:lnTo>
                <a:lnTo>
                  <a:pt x="51181" y="293370"/>
                </a:lnTo>
                <a:lnTo>
                  <a:pt x="39214" y="339471"/>
                </a:lnTo>
                <a:lnTo>
                  <a:pt x="28842" y="386429"/>
                </a:lnTo>
                <a:lnTo>
                  <a:pt x="20063" y="434244"/>
                </a:lnTo>
                <a:lnTo>
                  <a:pt x="12874" y="482917"/>
                </a:lnTo>
                <a:lnTo>
                  <a:pt x="7275" y="532447"/>
                </a:lnTo>
                <a:lnTo>
                  <a:pt x="3264" y="582834"/>
                </a:lnTo>
                <a:lnTo>
                  <a:pt x="839" y="634079"/>
                </a:lnTo>
                <a:lnTo>
                  <a:pt x="0" y="686181"/>
                </a:lnTo>
                <a:lnTo>
                  <a:pt x="839" y="737097"/>
                </a:lnTo>
                <a:lnTo>
                  <a:pt x="3264" y="787449"/>
                </a:lnTo>
                <a:lnTo>
                  <a:pt x="7275" y="837233"/>
                </a:lnTo>
                <a:lnTo>
                  <a:pt x="12874" y="886444"/>
                </a:lnTo>
                <a:lnTo>
                  <a:pt x="20063" y="935077"/>
                </a:lnTo>
                <a:lnTo>
                  <a:pt x="28842" y="983128"/>
                </a:lnTo>
                <a:lnTo>
                  <a:pt x="39214" y="1030593"/>
                </a:lnTo>
                <a:lnTo>
                  <a:pt x="51181" y="1077468"/>
                </a:lnTo>
                <a:lnTo>
                  <a:pt x="66412" y="1129198"/>
                </a:lnTo>
                <a:lnTo>
                  <a:pt x="83042" y="1177821"/>
                </a:lnTo>
                <a:lnTo>
                  <a:pt x="101066" y="1223338"/>
                </a:lnTo>
                <a:lnTo>
                  <a:pt x="120483" y="1265752"/>
                </a:lnTo>
                <a:lnTo>
                  <a:pt x="141291" y="1305064"/>
                </a:lnTo>
                <a:lnTo>
                  <a:pt x="163488" y="1341277"/>
                </a:lnTo>
                <a:lnTo>
                  <a:pt x="187070" y="1374394"/>
                </a:lnTo>
                <a:lnTo>
                  <a:pt x="199136" y="1364361"/>
                </a:lnTo>
                <a:lnTo>
                  <a:pt x="173546" y="1324684"/>
                </a:lnTo>
                <a:lnTo>
                  <a:pt x="149991" y="1280969"/>
                </a:lnTo>
                <a:lnTo>
                  <a:pt x="128476" y="1233217"/>
                </a:lnTo>
                <a:lnTo>
                  <a:pt x="109003" y="1181433"/>
                </a:lnTo>
                <a:lnTo>
                  <a:pt x="91576" y="1125621"/>
                </a:lnTo>
                <a:lnTo>
                  <a:pt x="76200" y="1065784"/>
                </a:lnTo>
                <a:lnTo>
                  <a:pt x="66109" y="1019218"/>
                </a:lnTo>
                <a:lnTo>
                  <a:pt x="57364" y="972391"/>
                </a:lnTo>
                <a:lnTo>
                  <a:pt x="49964" y="925302"/>
                </a:lnTo>
                <a:lnTo>
                  <a:pt x="43910" y="877951"/>
                </a:lnTo>
                <a:lnTo>
                  <a:pt x="39201" y="830337"/>
                </a:lnTo>
                <a:lnTo>
                  <a:pt x="35837" y="782462"/>
                </a:lnTo>
                <a:lnTo>
                  <a:pt x="33819" y="734325"/>
                </a:lnTo>
                <a:lnTo>
                  <a:pt x="33147" y="685927"/>
                </a:lnTo>
                <a:lnTo>
                  <a:pt x="33866" y="636295"/>
                </a:lnTo>
                <a:lnTo>
                  <a:pt x="35929" y="587224"/>
                </a:lnTo>
                <a:lnTo>
                  <a:pt x="39330" y="538712"/>
                </a:lnTo>
                <a:lnTo>
                  <a:pt x="44068" y="490759"/>
                </a:lnTo>
                <a:lnTo>
                  <a:pt x="50140" y="443366"/>
                </a:lnTo>
                <a:lnTo>
                  <a:pt x="57542" y="396533"/>
                </a:lnTo>
                <a:lnTo>
                  <a:pt x="66272" y="350260"/>
                </a:lnTo>
                <a:lnTo>
                  <a:pt x="76326" y="304546"/>
                </a:lnTo>
                <a:lnTo>
                  <a:pt x="91694" y="245935"/>
                </a:lnTo>
                <a:lnTo>
                  <a:pt x="109097" y="191135"/>
                </a:lnTo>
                <a:lnTo>
                  <a:pt x="128539" y="140144"/>
                </a:lnTo>
                <a:lnTo>
                  <a:pt x="150024" y="92963"/>
                </a:lnTo>
                <a:lnTo>
                  <a:pt x="173555" y="49593"/>
                </a:lnTo>
                <a:lnTo>
                  <a:pt x="199136" y="10033"/>
                </a:lnTo>
                <a:lnTo>
                  <a:pt x="187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235960" y="3977397"/>
          <a:ext cx="2304414" cy="1494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4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marR="123825" algn="ctr">
                        <a:lnSpc>
                          <a:spcPts val="2865"/>
                        </a:lnSpc>
                      </a:pPr>
                      <a:r>
                        <a:rPr sz="3750" spc="-37" baseline="11111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11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865"/>
                        </a:lnSpc>
                      </a:pPr>
                      <a:r>
                        <a:rPr sz="3750" spc="-37" baseline="11111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12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 algn="ctr">
                        <a:lnSpc>
                          <a:spcPts val="2865"/>
                        </a:lnSpc>
                      </a:pPr>
                      <a:r>
                        <a:rPr sz="3750" spc="-37" baseline="11111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13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R="125730" algn="ctr">
                        <a:lnSpc>
                          <a:spcPts val="2840"/>
                        </a:lnSpc>
                        <a:spcBef>
                          <a:spcPts val="55"/>
                        </a:spcBef>
                      </a:pPr>
                      <a:r>
                        <a:rPr sz="3750" spc="-37" baseline="11111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21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40"/>
                        </a:lnSpc>
                        <a:spcBef>
                          <a:spcPts val="55"/>
                        </a:spcBef>
                      </a:pPr>
                      <a:r>
                        <a:rPr sz="3750" spc="-37" baseline="11111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22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135890" algn="ctr">
                        <a:lnSpc>
                          <a:spcPts val="2840"/>
                        </a:lnSpc>
                        <a:spcBef>
                          <a:spcPts val="55"/>
                        </a:spcBef>
                      </a:pPr>
                      <a:r>
                        <a:rPr sz="3750" spc="-37" baseline="11111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23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R="113664" algn="ctr">
                        <a:lnSpc>
                          <a:spcPts val="2480"/>
                        </a:lnSpc>
                      </a:pPr>
                      <a:r>
                        <a:rPr sz="25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5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500" spc="-1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500" spc="-1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500" spc="-50" dirty="0">
                          <a:latin typeface="Cambria Math"/>
                          <a:cs typeface="Cambria Math"/>
                        </a:rPr>
                        <a:t>.</a:t>
                      </a:r>
                      <a:endParaRPr sz="25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480"/>
                        </a:lnSpc>
                      </a:pPr>
                      <a:r>
                        <a:rPr sz="25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5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500" spc="-1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500" spc="-1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500" spc="-50" dirty="0">
                          <a:latin typeface="Cambria Math"/>
                          <a:cs typeface="Cambria Math"/>
                        </a:rPr>
                        <a:t>.</a:t>
                      </a:r>
                      <a:endParaRPr sz="25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955" algn="ctr">
                        <a:lnSpc>
                          <a:spcPts val="2480"/>
                        </a:lnSpc>
                      </a:pPr>
                      <a:r>
                        <a:rPr sz="2500" spc="-1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500" spc="-1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5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5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500" spc="-50" dirty="0">
                          <a:latin typeface="Cambria Math"/>
                          <a:cs typeface="Cambria Math"/>
                        </a:rPr>
                        <a:t>.</a:t>
                      </a:r>
                      <a:endParaRPr sz="25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 marR="125730" algn="ctr">
                        <a:lnSpc>
                          <a:spcPts val="2805"/>
                        </a:lnSpc>
                        <a:spcBef>
                          <a:spcPts val="160"/>
                        </a:spcBef>
                      </a:pPr>
                      <a:r>
                        <a:rPr sz="3750" spc="75" baseline="11111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1800" spc="50" dirty="0">
                          <a:latin typeface="Cambria Math"/>
                          <a:cs typeface="Cambria Math"/>
                        </a:rPr>
                        <a:t>𝑚1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05"/>
                        </a:lnSpc>
                        <a:spcBef>
                          <a:spcPts val="160"/>
                        </a:spcBef>
                      </a:pPr>
                      <a:r>
                        <a:rPr sz="3750" spc="67" baseline="11111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1800" spc="45" dirty="0">
                          <a:latin typeface="Cambria Math"/>
                          <a:cs typeface="Cambria Math"/>
                        </a:rPr>
                        <a:t>𝑚2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32715" algn="ctr">
                        <a:lnSpc>
                          <a:spcPts val="2805"/>
                        </a:lnSpc>
                        <a:spcBef>
                          <a:spcPts val="160"/>
                        </a:spcBef>
                      </a:pPr>
                      <a:r>
                        <a:rPr sz="3750" spc="67" baseline="11111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1800" spc="45" dirty="0">
                          <a:latin typeface="Cambria Math"/>
                          <a:cs typeface="Cambria Math"/>
                        </a:rPr>
                        <a:t>𝑚3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5802503" y="3894582"/>
            <a:ext cx="1976755" cy="1540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02310" algn="l"/>
                <a:tab pos="1583055" algn="l"/>
              </a:tabLst>
            </a:pPr>
            <a:r>
              <a:rPr sz="2500" dirty="0">
                <a:latin typeface="Cambria Math"/>
                <a:cs typeface="Cambria Math"/>
              </a:rPr>
              <a:t>.</a:t>
            </a:r>
            <a:r>
              <a:rPr sz="2500" spc="-130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40" dirty="0">
                <a:latin typeface="Cambria Math"/>
                <a:cs typeface="Cambria Math"/>
              </a:rPr>
              <a:t> </a:t>
            </a:r>
            <a:r>
              <a:rPr sz="2500" spc="-50" dirty="0">
                <a:latin typeface="Cambria Math"/>
                <a:cs typeface="Cambria Math"/>
              </a:rPr>
              <a:t>.</a:t>
            </a:r>
            <a:r>
              <a:rPr sz="2500" dirty="0">
                <a:latin typeface="Cambria Math"/>
                <a:cs typeface="Cambria Math"/>
              </a:rPr>
              <a:t>	</a:t>
            </a:r>
            <a:r>
              <a:rPr sz="2500" spc="-25" dirty="0">
                <a:latin typeface="Cambria Math"/>
                <a:cs typeface="Cambria Math"/>
              </a:rPr>
              <a:t>𝑎</a:t>
            </a:r>
            <a:r>
              <a:rPr sz="2700" spc="-37" baseline="-15432" dirty="0">
                <a:latin typeface="Cambria Math"/>
                <a:cs typeface="Cambria Math"/>
              </a:rPr>
              <a:t>1𝑛</a:t>
            </a:r>
            <a:r>
              <a:rPr sz="2700" baseline="-15432" dirty="0">
                <a:latin typeface="Cambria Math"/>
                <a:cs typeface="Cambria Math"/>
              </a:rPr>
              <a:t>	</a:t>
            </a:r>
            <a:r>
              <a:rPr sz="2500" spc="-25" dirty="0">
                <a:latin typeface="Cambria Math"/>
                <a:cs typeface="Cambria Math"/>
              </a:rPr>
              <a:t>𝑏</a:t>
            </a:r>
            <a:r>
              <a:rPr sz="2700" spc="-37" baseline="-15432" dirty="0">
                <a:latin typeface="Cambria Math"/>
                <a:cs typeface="Cambria Math"/>
              </a:rPr>
              <a:t>1</a:t>
            </a:r>
            <a:endParaRPr sz="2700" baseline="-15432">
              <a:latin typeface="Cambria Math"/>
              <a:cs typeface="Cambria Math"/>
            </a:endParaRPr>
          </a:p>
          <a:p>
            <a:pPr marL="38100">
              <a:lnSpc>
                <a:spcPts val="2965"/>
              </a:lnSpc>
              <a:spcBef>
                <a:spcPts val="70"/>
              </a:spcBef>
              <a:tabLst>
                <a:tab pos="699135" algn="l"/>
                <a:tab pos="1580515" algn="l"/>
              </a:tabLst>
            </a:pPr>
            <a:r>
              <a:rPr sz="2500" dirty="0">
                <a:latin typeface="Cambria Math"/>
                <a:cs typeface="Cambria Math"/>
              </a:rPr>
              <a:t>.</a:t>
            </a:r>
            <a:r>
              <a:rPr sz="2500" spc="-130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40" dirty="0">
                <a:latin typeface="Cambria Math"/>
                <a:cs typeface="Cambria Math"/>
              </a:rPr>
              <a:t> </a:t>
            </a:r>
            <a:r>
              <a:rPr sz="2500" spc="-50" dirty="0">
                <a:latin typeface="Cambria Math"/>
                <a:cs typeface="Cambria Math"/>
              </a:rPr>
              <a:t>.</a:t>
            </a:r>
            <a:r>
              <a:rPr sz="2500" dirty="0">
                <a:latin typeface="Cambria Math"/>
                <a:cs typeface="Cambria Math"/>
              </a:rPr>
              <a:t>	</a:t>
            </a:r>
            <a:r>
              <a:rPr sz="2500" spc="35" dirty="0">
                <a:latin typeface="Cambria Math"/>
                <a:cs typeface="Cambria Math"/>
              </a:rPr>
              <a:t>𝑎</a:t>
            </a:r>
            <a:r>
              <a:rPr sz="2700" spc="52" baseline="-15432" dirty="0">
                <a:latin typeface="Cambria Math"/>
                <a:cs typeface="Cambria Math"/>
              </a:rPr>
              <a:t>2𝑛</a:t>
            </a:r>
            <a:r>
              <a:rPr sz="2700" baseline="-15432" dirty="0">
                <a:latin typeface="Cambria Math"/>
                <a:cs typeface="Cambria Math"/>
              </a:rPr>
              <a:t>	</a:t>
            </a:r>
            <a:r>
              <a:rPr sz="2500" spc="-25" dirty="0">
                <a:latin typeface="Cambria Math"/>
                <a:cs typeface="Cambria Math"/>
              </a:rPr>
              <a:t>𝑏</a:t>
            </a:r>
            <a:r>
              <a:rPr sz="2700" spc="-37" baseline="-15432" dirty="0">
                <a:latin typeface="Cambria Math"/>
                <a:cs typeface="Cambria Math"/>
              </a:rPr>
              <a:t>2</a:t>
            </a:r>
            <a:endParaRPr sz="2700" baseline="-15432">
              <a:latin typeface="Cambria Math"/>
              <a:cs typeface="Cambria Math"/>
            </a:endParaRPr>
          </a:p>
          <a:p>
            <a:pPr marL="38100">
              <a:lnSpc>
                <a:spcPts val="2930"/>
              </a:lnSpc>
              <a:tabLst>
                <a:tab pos="788035" algn="l"/>
                <a:tab pos="1583055" algn="l"/>
              </a:tabLst>
            </a:pPr>
            <a:r>
              <a:rPr sz="2500" dirty="0">
                <a:latin typeface="Cambria Math"/>
                <a:cs typeface="Cambria Math"/>
              </a:rPr>
              <a:t>.</a:t>
            </a:r>
            <a:r>
              <a:rPr sz="2500" spc="-130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40" dirty="0">
                <a:latin typeface="Cambria Math"/>
                <a:cs typeface="Cambria Math"/>
              </a:rPr>
              <a:t> </a:t>
            </a:r>
            <a:r>
              <a:rPr sz="2500" spc="-50" dirty="0">
                <a:latin typeface="Cambria Math"/>
                <a:cs typeface="Cambria Math"/>
              </a:rPr>
              <a:t>.</a:t>
            </a:r>
            <a:r>
              <a:rPr sz="2500" dirty="0">
                <a:latin typeface="Cambria Math"/>
                <a:cs typeface="Cambria Math"/>
              </a:rPr>
              <a:t>	</a:t>
            </a: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40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.</a:t>
            </a:r>
            <a:r>
              <a:rPr sz="2500" spc="-135" dirty="0">
                <a:latin typeface="Cambria Math"/>
                <a:cs typeface="Cambria Math"/>
              </a:rPr>
              <a:t> </a:t>
            </a:r>
            <a:r>
              <a:rPr sz="2500" spc="-50" dirty="0">
                <a:latin typeface="Cambria Math"/>
                <a:cs typeface="Cambria Math"/>
              </a:rPr>
              <a:t>.</a:t>
            </a:r>
            <a:r>
              <a:rPr sz="2500" dirty="0">
                <a:latin typeface="Cambria Math"/>
                <a:cs typeface="Cambria Math"/>
              </a:rPr>
              <a:t>	.</a:t>
            </a:r>
            <a:r>
              <a:rPr sz="2500" spc="-135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40" dirty="0">
                <a:latin typeface="Cambria Math"/>
                <a:cs typeface="Cambria Math"/>
              </a:rPr>
              <a:t> </a:t>
            </a:r>
            <a:r>
              <a:rPr sz="2500" spc="-50" dirty="0">
                <a:latin typeface="Cambria Math"/>
                <a:cs typeface="Cambria Math"/>
              </a:rPr>
              <a:t>.</a:t>
            </a:r>
            <a:endParaRPr sz="2500">
              <a:latin typeface="Cambria Math"/>
              <a:cs typeface="Cambria Math"/>
            </a:endParaRPr>
          </a:p>
          <a:p>
            <a:pPr marL="38100">
              <a:lnSpc>
                <a:spcPts val="2965"/>
              </a:lnSpc>
              <a:tabLst>
                <a:tab pos="656590" algn="l"/>
                <a:tab pos="1536065" algn="l"/>
              </a:tabLst>
            </a:pPr>
            <a:r>
              <a:rPr sz="2500" dirty="0">
                <a:latin typeface="Cambria Math"/>
                <a:cs typeface="Cambria Math"/>
              </a:rPr>
              <a:t>.</a:t>
            </a:r>
            <a:r>
              <a:rPr sz="2500" spc="-130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40" dirty="0">
                <a:latin typeface="Cambria Math"/>
                <a:cs typeface="Cambria Math"/>
              </a:rPr>
              <a:t> </a:t>
            </a:r>
            <a:r>
              <a:rPr sz="2500" spc="-50" dirty="0">
                <a:latin typeface="Cambria Math"/>
                <a:cs typeface="Cambria Math"/>
              </a:rPr>
              <a:t>.</a:t>
            </a:r>
            <a:r>
              <a:rPr sz="2500" dirty="0">
                <a:latin typeface="Cambria Math"/>
                <a:cs typeface="Cambria Math"/>
              </a:rPr>
              <a:t>	</a:t>
            </a:r>
            <a:r>
              <a:rPr sz="2500" spc="80" dirty="0">
                <a:latin typeface="Cambria Math"/>
                <a:cs typeface="Cambria Math"/>
              </a:rPr>
              <a:t>𝑎</a:t>
            </a:r>
            <a:r>
              <a:rPr sz="2700" spc="120" baseline="-15432" dirty="0">
                <a:latin typeface="Cambria Math"/>
                <a:cs typeface="Cambria Math"/>
              </a:rPr>
              <a:t>𝑚𝑛</a:t>
            </a:r>
            <a:r>
              <a:rPr sz="2700" baseline="-15432" dirty="0">
                <a:latin typeface="Cambria Math"/>
                <a:cs typeface="Cambria Math"/>
              </a:rPr>
              <a:t>	</a:t>
            </a:r>
            <a:r>
              <a:rPr sz="2500" spc="-25" dirty="0">
                <a:latin typeface="Cambria Math"/>
                <a:cs typeface="Cambria Math"/>
              </a:rPr>
              <a:t>𝑏</a:t>
            </a:r>
            <a:r>
              <a:rPr sz="2700" spc="-37" baseline="-15432" dirty="0">
                <a:latin typeface="Cambria Math"/>
                <a:cs typeface="Cambria Math"/>
              </a:rPr>
              <a:t>𝑚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03717" y="4026027"/>
            <a:ext cx="1336675" cy="1374775"/>
          </a:xfrm>
          <a:custGeom>
            <a:avLst/>
            <a:gdLst/>
            <a:ahLst/>
            <a:cxnLst/>
            <a:rect l="l" t="t" r="r" b="b"/>
            <a:pathLst>
              <a:path w="1336675" h="1374775">
                <a:moveTo>
                  <a:pt x="1149477" y="0"/>
                </a:moveTo>
                <a:lnTo>
                  <a:pt x="1137411" y="10033"/>
                </a:lnTo>
                <a:lnTo>
                  <a:pt x="1163001" y="49593"/>
                </a:lnTo>
                <a:lnTo>
                  <a:pt x="1186551" y="92963"/>
                </a:lnTo>
                <a:lnTo>
                  <a:pt x="1208055" y="140144"/>
                </a:lnTo>
                <a:lnTo>
                  <a:pt x="1227506" y="191135"/>
                </a:lnTo>
                <a:lnTo>
                  <a:pt x="1244897" y="245935"/>
                </a:lnTo>
                <a:lnTo>
                  <a:pt x="1260221" y="304546"/>
                </a:lnTo>
                <a:lnTo>
                  <a:pt x="1270312" y="350260"/>
                </a:lnTo>
                <a:lnTo>
                  <a:pt x="1279060" y="396533"/>
                </a:lnTo>
                <a:lnTo>
                  <a:pt x="1286469" y="443366"/>
                </a:lnTo>
                <a:lnTo>
                  <a:pt x="1292542" y="490759"/>
                </a:lnTo>
                <a:lnTo>
                  <a:pt x="1297281" y="538712"/>
                </a:lnTo>
                <a:lnTo>
                  <a:pt x="1300690" y="587224"/>
                </a:lnTo>
                <a:lnTo>
                  <a:pt x="1302771" y="636295"/>
                </a:lnTo>
                <a:lnTo>
                  <a:pt x="1303524" y="686181"/>
                </a:lnTo>
                <a:lnTo>
                  <a:pt x="1302855" y="734325"/>
                </a:lnTo>
                <a:lnTo>
                  <a:pt x="1300837" y="782462"/>
                </a:lnTo>
                <a:lnTo>
                  <a:pt x="1297473" y="830337"/>
                </a:lnTo>
                <a:lnTo>
                  <a:pt x="1292764" y="877951"/>
                </a:lnTo>
                <a:lnTo>
                  <a:pt x="1286710" y="925302"/>
                </a:lnTo>
                <a:lnTo>
                  <a:pt x="1279310" y="972391"/>
                </a:lnTo>
                <a:lnTo>
                  <a:pt x="1270565" y="1019218"/>
                </a:lnTo>
                <a:lnTo>
                  <a:pt x="1260475" y="1065784"/>
                </a:lnTo>
                <a:lnTo>
                  <a:pt x="1245044" y="1125621"/>
                </a:lnTo>
                <a:lnTo>
                  <a:pt x="1227581" y="1181433"/>
                </a:lnTo>
                <a:lnTo>
                  <a:pt x="1208087" y="1233217"/>
                </a:lnTo>
                <a:lnTo>
                  <a:pt x="1186560" y="1280969"/>
                </a:lnTo>
                <a:lnTo>
                  <a:pt x="1163002" y="1324684"/>
                </a:lnTo>
                <a:lnTo>
                  <a:pt x="1137411" y="1364361"/>
                </a:lnTo>
                <a:lnTo>
                  <a:pt x="1149477" y="1374394"/>
                </a:lnTo>
                <a:lnTo>
                  <a:pt x="1173060" y="1341277"/>
                </a:lnTo>
                <a:lnTo>
                  <a:pt x="1195259" y="1305064"/>
                </a:lnTo>
                <a:lnTo>
                  <a:pt x="1216074" y="1265752"/>
                </a:lnTo>
                <a:lnTo>
                  <a:pt x="1235505" y="1223338"/>
                </a:lnTo>
                <a:lnTo>
                  <a:pt x="1253552" y="1177821"/>
                </a:lnTo>
                <a:lnTo>
                  <a:pt x="1270215" y="1129198"/>
                </a:lnTo>
                <a:lnTo>
                  <a:pt x="1285493" y="1077468"/>
                </a:lnTo>
                <a:lnTo>
                  <a:pt x="1297460" y="1030593"/>
                </a:lnTo>
                <a:lnTo>
                  <a:pt x="1307832" y="983128"/>
                </a:lnTo>
                <a:lnTo>
                  <a:pt x="1316611" y="935077"/>
                </a:lnTo>
                <a:lnTo>
                  <a:pt x="1323800" y="886444"/>
                </a:lnTo>
                <a:lnTo>
                  <a:pt x="1329399" y="837233"/>
                </a:lnTo>
                <a:lnTo>
                  <a:pt x="1333410" y="787449"/>
                </a:lnTo>
                <a:lnTo>
                  <a:pt x="1335835" y="737097"/>
                </a:lnTo>
                <a:lnTo>
                  <a:pt x="1336670" y="685927"/>
                </a:lnTo>
                <a:lnTo>
                  <a:pt x="1335835" y="634079"/>
                </a:lnTo>
                <a:lnTo>
                  <a:pt x="1333410" y="582834"/>
                </a:lnTo>
                <a:lnTo>
                  <a:pt x="1329399" y="532447"/>
                </a:lnTo>
                <a:lnTo>
                  <a:pt x="1323800" y="482917"/>
                </a:lnTo>
                <a:lnTo>
                  <a:pt x="1316611" y="434244"/>
                </a:lnTo>
                <a:lnTo>
                  <a:pt x="1307832" y="386429"/>
                </a:lnTo>
                <a:lnTo>
                  <a:pt x="1297460" y="339471"/>
                </a:lnTo>
                <a:lnTo>
                  <a:pt x="1285493" y="293370"/>
                </a:lnTo>
                <a:lnTo>
                  <a:pt x="1267534" y="234420"/>
                </a:lnTo>
                <a:lnTo>
                  <a:pt x="1247690" y="179493"/>
                </a:lnTo>
                <a:lnTo>
                  <a:pt x="1225962" y="128587"/>
                </a:lnTo>
                <a:lnTo>
                  <a:pt x="1202351" y="81703"/>
                </a:lnTo>
                <a:lnTo>
                  <a:pt x="1176856" y="38840"/>
                </a:lnTo>
                <a:lnTo>
                  <a:pt x="1149477" y="0"/>
                </a:lnTo>
                <a:close/>
              </a:path>
              <a:path w="1336675" h="1374775">
                <a:moveTo>
                  <a:pt x="187071" y="0"/>
                </a:moveTo>
                <a:lnTo>
                  <a:pt x="159692" y="38840"/>
                </a:lnTo>
                <a:lnTo>
                  <a:pt x="134201" y="81703"/>
                </a:lnTo>
                <a:lnTo>
                  <a:pt x="110601" y="128587"/>
                </a:lnTo>
                <a:lnTo>
                  <a:pt x="88895" y="179493"/>
                </a:lnTo>
                <a:lnTo>
                  <a:pt x="69087" y="234420"/>
                </a:lnTo>
                <a:lnTo>
                  <a:pt x="51180" y="293370"/>
                </a:lnTo>
                <a:lnTo>
                  <a:pt x="39214" y="339471"/>
                </a:lnTo>
                <a:lnTo>
                  <a:pt x="28842" y="386429"/>
                </a:lnTo>
                <a:lnTo>
                  <a:pt x="20063" y="434244"/>
                </a:lnTo>
                <a:lnTo>
                  <a:pt x="12874" y="482917"/>
                </a:lnTo>
                <a:lnTo>
                  <a:pt x="7275" y="532447"/>
                </a:lnTo>
                <a:lnTo>
                  <a:pt x="3264" y="582834"/>
                </a:lnTo>
                <a:lnTo>
                  <a:pt x="839" y="634079"/>
                </a:lnTo>
                <a:lnTo>
                  <a:pt x="0" y="686181"/>
                </a:lnTo>
                <a:lnTo>
                  <a:pt x="839" y="737097"/>
                </a:lnTo>
                <a:lnTo>
                  <a:pt x="3264" y="787449"/>
                </a:lnTo>
                <a:lnTo>
                  <a:pt x="7275" y="837233"/>
                </a:lnTo>
                <a:lnTo>
                  <a:pt x="12874" y="886444"/>
                </a:lnTo>
                <a:lnTo>
                  <a:pt x="20063" y="935077"/>
                </a:lnTo>
                <a:lnTo>
                  <a:pt x="28842" y="983128"/>
                </a:lnTo>
                <a:lnTo>
                  <a:pt x="39214" y="1030593"/>
                </a:lnTo>
                <a:lnTo>
                  <a:pt x="51180" y="1077468"/>
                </a:lnTo>
                <a:lnTo>
                  <a:pt x="66412" y="1129198"/>
                </a:lnTo>
                <a:lnTo>
                  <a:pt x="83042" y="1177821"/>
                </a:lnTo>
                <a:lnTo>
                  <a:pt x="101066" y="1223338"/>
                </a:lnTo>
                <a:lnTo>
                  <a:pt x="120483" y="1265752"/>
                </a:lnTo>
                <a:lnTo>
                  <a:pt x="141291" y="1305064"/>
                </a:lnTo>
                <a:lnTo>
                  <a:pt x="163488" y="1341277"/>
                </a:lnTo>
                <a:lnTo>
                  <a:pt x="187071" y="1374394"/>
                </a:lnTo>
                <a:lnTo>
                  <a:pt x="199135" y="1364361"/>
                </a:lnTo>
                <a:lnTo>
                  <a:pt x="173546" y="1324684"/>
                </a:lnTo>
                <a:lnTo>
                  <a:pt x="149991" y="1280969"/>
                </a:lnTo>
                <a:lnTo>
                  <a:pt x="128476" y="1233217"/>
                </a:lnTo>
                <a:lnTo>
                  <a:pt x="109003" y="1181433"/>
                </a:lnTo>
                <a:lnTo>
                  <a:pt x="91576" y="1125621"/>
                </a:lnTo>
                <a:lnTo>
                  <a:pt x="76200" y="1065784"/>
                </a:lnTo>
                <a:lnTo>
                  <a:pt x="66109" y="1019218"/>
                </a:lnTo>
                <a:lnTo>
                  <a:pt x="57364" y="972391"/>
                </a:lnTo>
                <a:lnTo>
                  <a:pt x="49964" y="925302"/>
                </a:lnTo>
                <a:lnTo>
                  <a:pt x="43910" y="877951"/>
                </a:lnTo>
                <a:lnTo>
                  <a:pt x="39201" y="830337"/>
                </a:lnTo>
                <a:lnTo>
                  <a:pt x="35837" y="782462"/>
                </a:lnTo>
                <a:lnTo>
                  <a:pt x="33819" y="734325"/>
                </a:lnTo>
                <a:lnTo>
                  <a:pt x="33147" y="685927"/>
                </a:lnTo>
                <a:lnTo>
                  <a:pt x="33866" y="636295"/>
                </a:lnTo>
                <a:lnTo>
                  <a:pt x="35929" y="587224"/>
                </a:lnTo>
                <a:lnTo>
                  <a:pt x="39330" y="538712"/>
                </a:lnTo>
                <a:lnTo>
                  <a:pt x="44069" y="490759"/>
                </a:lnTo>
                <a:lnTo>
                  <a:pt x="50140" y="443366"/>
                </a:lnTo>
                <a:lnTo>
                  <a:pt x="57542" y="396533"/>
                </a:lnTo>
                <a:lnTo>
                  <a:pt x="66272" y="350260"/>
                </a:lnTo>
                <a:lnTo>
                  <a:pt x="76326" y="304546"/>
                </a:lnTo>
                <a:lnTo>
                  <a:pt x="91694" y="245935"/>
                </a:lnTo>
                <a:lnTo>
                  <a:pt x="109097" y="191135"/>
                </a:lnTo>
                <a:lnTo>
                  <a:pt x="128539" y="140144"/>
                </a:lnTo>
                <a:lnTo>
                  <a:pt x="150024" y="92963"/>
                </a:lnTo>
                <a:lnTo>
                  <a:pt x="173555" y="49593"/>
                </a:lnTo>
                <a:lnTo>
                  <a:pt x="199135" y="10033"/>
                </a:lnTo>
                <a:lnTo>
                  <a:pt x="1870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44053" y="4474921"/>
            <a:ext cx="7835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8960" algn="l"/>
              </a:tabLst>
            </a:pPr>
            <a:r>
              <a:rPr sz="2500" spc="-50" dirty="0">
                <a:latin typeface="Cambria Math"/>
                <a:cs typeface="Cambria Math"/>
              </a:rPr>
              <a:t>=</a:t>
            </a:r>
            <a:r>
              <a:rPr sz="2500" dirty="0">
                <a:latin typeface="Cambria Math"/>
                <a:cs typeface="Cambria Math"/>
              </a:rPr>
              <a:t>	</a:t>
            </a:r>
            <a:r>
              <a:rPr sz="2500" spc="-50" dirty="0">
                <a:latin typeface="Cambria Math"/>
                <a:cs typeface="Cambria Math"/>
              </a:rPr>
              <a:t>𝐴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98026" y="3896105"/>
            <a:ext cx="453390" cy="153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95"/>
              </a:spcBef>
            </a:pPr>
            <a:r>
              <a:rPr sz="2500" spc="-25" dirty="0">
                <a:latin typeface="Cambria Math"/>
                <a:cs typeface="Cambria Math"/>
              </a:rPr>
              <a:t>𝑏</a:t>
            </a:r>
            <a:r>
              <a:rPr sz="2700" spc="-37" baseline="-15432" dirty="0">
                <a:latin typeface="Cambria Math"/>
                <a:cs typeface="Cambria Math"/>
              </a:rPr>
              <a:t>1</a:t>
            </a:r>
            <a:endParaRPr sz="2700" baseline="-15432">
              <a:latin typeface="Cambria Math"/>
              <a:cs typeface="Cambria Math"/>
            </a:endParaRPr>
          </a:p>
          <a:p>
            <a:pPr marL="81915">
              <a:lnSpc>
                <a:spcPts val="2970"/>
              </a:lnSpc>
              <a:spcBef>
                <a:spcPts val="45"/>
              </a:spcBef>
            </a:pPr>
            <a:r>
              <a:rPr sz="2500" spc="-25" dirty="0">
                <a:latin typeface="Cambria Math"/>
                <a:cs typeface="Cambria Math"/>
              </a:rPr>
              <a:t>𝑏</a:t>
            </a:r>
            <a:r>
              <a:rPr sz="2700" spc="-37" baseline="-15432" dirty="0">
                <a:latin typeface="Cambria Math"/>
                <a:cs typeface="Cambria Math"/>
              </a:rPr>
              <a:t>2</a:t>
            </a:r>
            <a:endParaRPr sz="2700" baseline="-15432">
              <a:latin typeface="Cambria Math"/>
              <a:cs typeface="Cambria Math"/>
            </a:endParaRPr>
          </a:p>
          <a:p>
            <a:pPr marL="85090">
              <a:lnSpc>
                <a:spcPts val="2935"/>
              </a:lnSpc>
            </a:pPr>
            <a:r>
              <a:rPr sz="2500" dirty="0">
                <a:latin typeface="Cambria Math"/>
                <a:cs typeface="Cambria Math"/>
              </a:rPr>
              <a:t>.</a:t>
            </a:r>
            <a:r>
              <a:rPr sz="2500" spc="-135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40" dirty="0">
                <a:latin typeface="Cambria Math"/>
                <a:cs typeface="Cambria Math"/>
              </a:rPr>
              <a:t> </a:t>
            </a:r>
            <a:r>
              <a:rPr sz="2500" spc="-50" dirty="0">
                <a:latin typeface="Cambria Math"/>
                <a:cs typeface="Cambria Math"/>
              </a:rPr>
              <a:t>.</a:t>
            </a:r>
            <a:endParaRPr sz="2500">
              <a:latin typeface="Cambria Math"/>
              <a:cs typeface="Cambria Math"/>
            </a:endParaRPr>
          </a:p>
          <a:p>
            <a:pPr marL="38100">
              <a:lnSpc>
                <a:spcPts val="2965"/>
              </a:lnSpc>
            </a:pPr>
            <a:r>
              <a:rPr sz="2500" spc="-25" dirty="0">
                <a:latin typeface="Cambria Math"/>
                <a:cs typeface="Cambria Math"/>
              </a:rPr>
              <a:t>𝑏</a:t>
            </a:r>
            <a:r>
              <a:rPr sz="2700" spc="-37" baseline="-15432" dirty="0">
                <a:latin typeface="Cambria Math"/>
                <a:cs typeface="Cambria Math"/>
              </a:rPr>
              <a:t>𝑚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261852" y="4474921"/>
            <a:ext cx="3956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25" dirty="0">
                <a:latin typeface="Times New Roman"/>
                <a:cs typeface="Times New Roman"/>
              </a:rPr>
              <a:t>(3)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466344"/>
            <a:ext cx="12192000" cy="800100"/>
          </a:xfrm>
          <a:custGeom>
            <a:avLst/>
            <a:gdLst/>
            <a:ahLst/>
            <a:cxnLst/>
            <a:rect l="l" t="t" r="r" b="b"/>
            <a:pathLst>
              <a:path w="12192000" h="800100">
                <a:moveTo>
                  <a:pt x="12192000" y="0"/>
                </a:moveTo>
                <a:lnTo>
                  <a:pt x="0" y="0"/>
                </a:lnTo>
                <a:lnTo>
                  <a:pt x="0" y="800100"/>
                </a:lnTo>
                <a:lnTo>
                  <a:pt x="12192000" y="8001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251329" y="550290"/>
            <a:ext cx="76873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ChATSni</a:t>
            </a:r>
            <a:r>
              <a:rPr sz="3600" spc="-20" dirty="0"/>
              <a:t> </a:t>
            </a:r>
            <a:r>
              <a:rPr sz="3600" dirty="0"/>
              <a:t>teskari</a:t>
            </a:r>
            <a:r>
              <a:rPr sz="3600" spc="-30" dirty="0"/>
              <a:t> </a:t>
            </a:r>
            <a:r>
              <a:rPr sz="3600" dirty="0"/>
              <a:t>matritsa</a:t>
            </a:r>
            <a:r>
              <a:rPr sz="3600" spc="-15" dirty="0"/>
              <a:t> </a:t>
            </a:r>
            <a:r>
              <a:rPr sz="3600" dirty="0"/>
              <a:t>usulida </a:t>
            </a:r>
            <a:r>
              <a:rPr sz="3600" spc="-10" dirty="0"/>
              <a:t>yechish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540" y="1296929"/>
            <a:ext cx="10129520" cy="1168400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95"/>
              </a:spcBef>
              <a:tabLst>
                <a:tab pos="3078480" algn="l"/>
              </a:tabLst>
            </a:pPr>
            <a:r>
              <a:rPr sz="2500" dirty="0">
                <a:latin typeface="Times New Roman"/>
                <a:cs typeface="Times New Roman"/>
              </a:rPr>
              <a:t>Berilgan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(1)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sistemada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dirty="0">
                <a:latin typeface="Cambria Math"/>
                <a:cs typeface="Cambria Math"/>
              </a:rPr>
              <a:t>𝑚</a:t>
            </a:r>
            <a:r>
              <a:rPr sz="2500" spc="150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=</a:t>
            </a:r>
            <a:r>
              <a:rPr sz="2500" spc="110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𝑛</a:t>
            </a:r>
            <a:r>
              <a:rPr sz="2500" spc="95" dirty="0">
                <a:latin typeface="Cambria Math"/>
                <a:cs typeface="Cambria Math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bo’lib,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mbria Math"/>
                <a:cs typeface="Cambria Math"/>
              </a:rPr>
              <a:t>𝑑𝑒𝑡</a:t>
            </a:r>
            <a:r>
              <a:rPr sz="2500" spc="-90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𝐴</a:t>
            </a:r>
            <a:r>
              <a:rPr sz="2500" spc="140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≠</a:t>
            </a:r>
            <a:r>
              <a:rPr sz="2500" spc="110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0</a:t>
            </a:r>
            <a:r>
              <a:rPr sz="2500" spc="50" dirty="0">
                <a:latin typeface="Cambria Math"/>
                <a:cs typeface="Cambria Math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bo’lsin.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U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holda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mbria Math"/>
                <a:cs typeface="Cambria Math"/>
              </a:rPr>
              <a:t>𝐴</a:t>
            </a:r>
            <a:r>
              <a:rPr sz="2500" spc="70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matritsaga</a:t>
            </a:r>
            <a:endParaRPr sz="2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500"/>
              </a:spcBef>
            </a:pPr>
            <a:r>
              <a:rPr sz="2500" dirty="0">
                <a:latin typeface="Cambria Math"/>
                <a:cs typeface="Cambria Math"/>
              </a:rPr>
              <a:t>𝐴</a:t>
            </a:r>
            <a:r>
              <a:rPr sz="2700" baseline="27777" dirty="0">
                <a:latin typeface="Cambria Math"/>
                <a:cs typeface="Cambria Math"/>
              </a:rPr>
              <a:t>−1</a:t>
            </a:r>
            <a:r>
              <a:rPr sz="2700" spc="382" baseline="27777" dirty="0">
                <a:latin typeface="Cambria Math"/>
                <a:cs typeface="Cambria Math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teskari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matritsa </a:t>
            </a:r>
            <a:r>
              <a:rPr sz="2500" spc="-10" dirty="0">
                <a:latin typeface="Times New Roman"/>
                <a:cs typeface="Times New Roman"/>
              </a:rPr>
              <a:t>mavjud: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24122" y="2927985"/>
            <a:ext cx="91503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0" baseline="-20000" dirty="0">
                <a:latin typeface="Cambria Math"/>
                <a:cs typeface="Cambria Math"/>
              </a:rPr>
              <a:t>𝐴</a:t>
            </a:r>
            <a:r>
              <a:rPr sz="1800" dirty="0">
                <a:latin typeface="Cambria Math"/>
                <a:cs typeface="Cambria Math"/>
              </a:rPr>
              <a:t>−1</a:t>
            </a:r>
            <a:r>
              <a:rPr sz="1800" spc="375" dirty="0">
                <a:latin typeface="Cambria Math"/>
                <a:cs typeface="Cambria Math"/>
              </a:rPr>
              <a:t> </a:t>
            </a:r>
            <a:r>
              <a:rPr sz="3750" spc="-75" baseline="-20000" dirty="0">
                <a:latin typeface="Cambria Math"/>
                <a:cs typeface="Cambria Math"/>
              </a:rPr>
              <a:t>=</a:t>
            </a:r>
            <a:endParaRPr sz="3750" baseline="-200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88179" y="3272154"/>
            <a:ext cx="731520" cy="21590"/>
          </a:xfrm>
          <a:custGeom>
            <a:avLst/>
            <a:gdLst/>
            <a:ahLst/>
            <a:cxnLst/>
            <a:rect l="l" t="t" r="r" b="b"/>
            <a:pathLst>
              <a:path w="731520" h="21589">
                <a:moveTo>
                  <a:pt x="731520" y="0"/>
                </a:moveTo>
                <a:lnTo>
                  <a:pt x="0" y="0"/>
                </a:lnTo>
                <a:lnTo>
                  <a:pt x="0" y="21336"/>
                </a:lnTo>
                <a:lnTo>
                  <a:pt x="731520" y="21336"/>
                </a:lnTo>
                <a:lnTo>
                  <a:pt x="731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53483" y="2804541"/>
            <a:ext cx="2012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Cambria Math"/>
                <a:cs typeface="Cambria Math"/>
              </a:rPr>
              <a:t>1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76115" y="3255340"/>
            <a:ext cx="7537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latin typeface="Cambria Math"/>
                <a:cs typeface="Cambria Math"/>
              </a:rPr>
              <a:t>𝑑𝑒𝑡</a:t>
            </a:r>
            <a:r>
              <a:rPr sz="2500" spc="-114" dirty="0">
                <a:latin typeface="Cambria Math"/>
                <a:cs typeface="Cambria Math"/>
              </a:rPr>
              <a:t> </a:t>
            </a:r>
            <a:r>
              <a:rPr sz="2500" spc="-50" dirty="0">
                <a:latin typeface="Cambria Math"/>
                <a:cs typeface="Cambria Math"/>
              </a:rPr>
              <a:t>𝐴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96280" y="2594991"/>
            <a:ext cx="3191510" cy="1374775"/>
          </a:xfrm>
          <a:custGeom>
            <a:avLst/>
            <a:gdLst/>
            <a:ahLst/>
            <a:cxnLst/>
            <a:rect l="l" t="t" r="r" b="b"/>
            <a:pathLst>
              <a:path w="3191509" h="1374775">
                <a:moveTo>
                  <a:pt x="3004185" y="0"/>
                </a:moveTo>
                <a:lnTo>
                  <a:pt x="2992120" y="10033"/>
                </a:lnTo>
                <a:lnTo>
                  <a:pt x="3017709" y="49593"/>
                </a:lnTo>
                <a:lnTo>
                  <a:pt x="3041259" y="92964"/>
                </a:lnTo>
                <a:lnTo>
                  <a:pt x="3062763" y="140144"/>
                </a:lnTo>
                <a:lnTo>
                  <a:pt x="3082214" y="191135"/>
                </a:lnTo>
                <a:lnTo>
                  <a:pt x="3099605" y="245935"/>
                </a:lnTo>
                <a:lnTo>
                  <a:pt x="3114929" y="304546"/>
                </a:lnTo>
                <a:lnTo>
                  <a:pt x="3125020" y="350260"/>
                </a:lnTo>
                <a:lnTo>
                  <a:pt x="3133768" y="396533"/>
                </a:lnTo>
                <a:lnTo>
                  <a:pt x="3141177" y="443366"/>
                </a:lnTo>
                <a:lnTo>
                  <a:pt x="3147250" y="490759"/>
                </a:lnTo>
                <a:lnTo>
                  <a:pt x="3151989" y="538712"/>
                </a:lnTo>
                <a:lnTo>
                  <a:pt x="3155398" y="587224"/>
                </a:lnTo>
                <a:lnTo>
                  <a:pt x="3157479" y="636295"/>
                </a:lnTo>
                <a:lnTo>
                  <a:pt x="3158232" y="686181"/>
                </a:lnTo>
                <a:lnTo>
                  <a:pt x="3157563" y="734325"/>
                </a:lnTo>
                <a:lnTo>
                  <a:pt x="3155545" y="782462"/>
                </a:lnTo>
                <a:lnTo>
                  <a:pt x="3152181" y="830337"/>
                </a:lnTo>
                <a:lnTo>
                  <a:pt x="3147472" y="877951"/>
                </a:lnTo>
                <a:lnTo>
                  <a:pt x="3141418" y="925302"/>
                </a:lnTo>
                <a:lnTo>
                  <a:pt x="3134018" y="972391"/>
                </a:lnTo>
                <a:lnTo>
                  <a:pt x="3125273" y="1019218"/>
                </a:lnTo>
                <a:lnTo>
                  <a:pt x="3115183" y="1065784"/>
                </a:lnTo>
                <a:lnTo>
                  <a:pt x="3099752" y="1125621"/>
                </a:lnTo>
                <a:lnTo>
                  <a:pt x="3082290" y="1181433"/>
                </a:lnTo>
                <a:lnTo>
                  <a:pt x="3062795" y="1233217"/>
                </a:lnTo>
                <a:lnTo>
                  <a:pt x="3041269" y="1280969"/>
                </a:lnTo>
                <a:lnTo>
                  <a:pt x="3017710" y="1324684"/>
                </a:lnTo>
                <a:lnTo>
                  <a:pt x="2992120" y="1364361"/>
                </a:lnTo>
                <a:lnTo>
                  <a:pt x="3004185" y="1374394"/>
                </a:lnTo>
                <a:lnTo>
                  <a:pt x="3027768" y="1341277"/>
                </a:lnTo>
                <a:lnTo>
                  <a:pt x="3049967" y="1305064"/>
                </a:lnTo>
                <a:lnTo>
                  <a:pt x="3070782" y="1265752"/>
                </a:lnTo>
                <a:lnTo>
                  <a:pt x="3090213" y="1223338"/>
                </a:lnTo>
                <a:lnTo>
                  <a:pt x="3108260" y="1177821"/>
                </a:lnTo>
                <a:lnTo>
                  <a:pt x="3124923" y="1129198"/>
                </a:lnTo>
                <a:lnTo>
                  <a:pt x="3140202" y="1077468"/>
                </a:lnTo>
                <a:lnTo>
                  <a:pt x="3152168" y="1030593"/>
                </a:lnTo>
                <a:lnTo>
                  <a:pt x="3162540" y="983128"/>
                </a:lnTo>
                <a:lnTo>
                  <a:pt x="3171319" y="935077"/>
                </a:lnTo>
                <a:lnTo>
                  <a:pt x="3178508" y="886444"/>
                </a:lnTo>
                <a:lnTo>
                  <a:pt x="3184107" y="837233"/>
                </a:lnTo>
                <a:lnTo>
                  <a:pt x="3188118" y="787449"/>
                </a:lnTo>
                <a:lnTo>
                  <a:pt x="3190543" y="737097"/>
                </a:lnTo>
                <a:lnTo>
                  <a:pt x="3191378" y="685926"/>
                </a:lnTo>
                <a:lnTo>
                  <a:pt x="3190543" y="634079"/>
                </a:lnTo>
                <a:lnTo>
                  <a:pt x="3188118" y="582834"/>
                </a:lnTo>
                <a:lnTo>
                  <a:pt x="3184107" y="532447"/>
                </a:lnTo>
                <a:lnTo>
                  <a:pt x="3178508" y="482917"/>
                </a:lnTo>
                <a:lnTo>
                  <a:pt x="3171319" y="434244"/>
                </a:lnTo>
                <a:lnTo>
                  <a:pt x="3162540" y="386429"/>
                </a:lnTo>
                <a:lnTo>
                  <a:pt x="3152168" y="339471"/>
                </a:lnTo>
                <a:lnTo>
                  <a:pt x="3140202" y="293370"/>
                </a:lnTo>
                <a:lnTo>
                  <a:pt x="3122242" y="234420"/>
                </a:lnTo>
                <a:lnTo>
                  <a:pt x="3102398" y="179493"/>
                </a:lnTo>
                <a:lnTo>
                  <a:pt x="3080670" y="128587"/>
                </a:lnTo>
                <a:lnTo>
                  <a:pt x="3057059" y="81703"/>
                </a:lnTo>
                <a:lnTo>
                  <a:pt x="3031564" y="38840"/>
                </a:lnTo>
                <a:lnTo>
                  <a:pt x="3004185" y="0"/>
                </a:lnTo>
                <a:close/>
              </a:path>
              <a:path w="3191509" h="1374775">
                <a:moveTo>
                  <a:pt x="187071" y="0"/>
                </a:moveTo>
                <a:lnTo>
                  <a:pt x="159692" y="38840"/>
                </a:lnTo>
                <a:lnTo>
                  <a:pt x="134201" y="81703"/>
                </a:lnTo>
                <a:lnTo>
                  <a:pt x="110601" y="128587"/>
                </a:lnTo>
                <a:lnTo>
                  <a:pt x="88895" y="179493"/>
                </a:lnTo>
                <a:lnTo>
                  <a:pt x="69087" y="234420"/>
                </a:lnTo>
                <a:lnTo>
                  <a:pt x="51181" y="293370"/>
                </a:lnTo>
                <a:lnTo>
                  <a:pt x="39214" y="339471"/>
                </a:lnTo>
                <a:lnTo>
                  <a:pt x="28842" y="386429"/>
                </a:lnTo>
                <a:lnTo>
                  <a:pt x="20063" y="434244"/>
                </a:lnTo>
                <a:lnTo>
                  <a:pt x="12874" y="482917"/>
                </a:lnTo>
                <a:lnTo>
                  <a:pt x="7275" y="532447"/>
                </a:lnTo>
                <a:lnTo>
                  <a:pt x="3264" y="582834"/>
                </a:lnTo>
                <a:lnTo>
                  <a:pt x="839" y="634079"/>
                </a:lnTo>
                <a:lnTo>
                  <a:pt x="0" y="686181"/>
                </a:lnTo>
                <a:lnTo>
                  <a:pt x="839" y="737097"/>
                </a:lnTo>
                <a:lnTo>
                  <a:pt x="3264" y="787449"/>
                </a:lnTo>
                <a:lnTo>
                  <a:pt x="7275" y="837233"/>
                </a:lnTo>
                <a:lnTo>
                  <a:pt x="12874" y="886444"/>
                </a:lnTo>
                <a:lnTo>
                  <a:pt x="20063" y="935077"/>
                </a:lnTo>
                <a:lnTo>
                  <a:pt x="28842" y="983128"/>
                </a:lnTo>
                <a:lnTo>
                  <a:pt x="39214" y="1030593"/>
                </a:lnTo>
                <a:lnTo>
                  <a:pt x="51181" y="1077468"/>
                </a:lnTo>
                <a:lnTo>
                  <a:pt x="66412" y="1129198"/>
                </a:lnTo>
                <a:lnTo>
                  <a:pt x="83042" y="1177821"/>
                </a:lnTo>
                <a:lnTo>
                  <a:pt x="101066" y="1223338"/>
                </a:lnTo>
                <a:lnTo>
                  <a:pt x="120483" y="1265752"/>
                </a:lnTo>
                <a:lnTo>
                  <a:pt x="141291" y="1305064"/>
                </a:lnTo>
                <a:lnTo>
                  <a:pt x="163488" y="1341277"/>
                </a:lnTo>
                <a:lnTo>
                  <a:pt x="187071" y="1374394"/>
                </a:lnTo>
                <a:lnTo>
                  <a:pt x="199136" y="1364361"/>
                </a:lnTo>
                <a:lnTo>
                  <a:pt x="173546" y="1324684"/>
                </a:lnTo>
                <a:lnTo>
                  <a:pt x="149991" y="1280969"/>
                </a:lnTo>
                <a:lnTo>
                  <a:pt x="128476" y="1233217"/>
                </a:lnTo>
                <a:lnTo>
                  <a:pt x="109003" y="1181433"/>
                </a:lnTo>
                <a:lnTo>
                  <a:pt x="91576" y="1125621"/>
                </a:lnTo>
                <a:lnTo>
                  <a:pt x="76200" y="1065784"/>
                </a:lnTo>
                <a:lnTo>
                  <a:pt x="66109" y="1019218"/>
                </a:lnTo>
                <a:lnTo>
                  <a:pt x="57364" y="972391"/>
                </a:lnTo>
                <a:lnTo>
                  <a:pt x="49964" y="925302"/>
                </a:lnTo>
                <a:lnTo>
                  <a:pt x="43910" y="877951"/>
                </a:lnTo>
                <a:lnTo>
                  <a:pt x="39201" y="830337"/>
                </a:lnTo>
                <a:lnTo>
                  <a:pt x="35837" y="782462"/>
                </a:lnTo>
                <a:lnTo>
                  <a:pt x="33819" y="734325"/>
                </a:lnTo>
                <a:lnTo>
                  <a:pt x="33147" y="685926"/>
                </a:lnTo>
                <a:lnTo>
                  <a:pt x="33866" y="636295"/>
                </a:lnTo>
                <a:lnTo>
                  <a:pt x="35929" y="587224"/>
                </a:lnTo>
                <a:lnTo>
                  <a:pt x="39330" y="538712"/>
                </a:lnTo>
                <a:lnTo>
                  <a:pt x="44069" y="490759"/>
                </a:lnTo>
                <a:lnTo>
                  <a:pt x="50140" y="443366"/>
                </a:lnTo>
                <a:lnTo>
                  <a:pt x="57542" y="396533"/>
                </a:lnTo>
                <a:lnTo>
                  <a:pt x="66272" y="350260"/>
                </a:lnTo>
                <a:lnTo>
                  <a:pt x="76327" y="304546"/>
                </a:lnTo>
                <a:lnTo>
                  <a:pt x="91694" y="245935"/>
                </a:lnTo>
                <a:lnTo>
                  <a:pt x="109097" y="191135"/>
                </a:lnTo>
                <a:lnTo>
                  <a:pt x="128539" y="140144"/>
                </a:lnTo>
                <a:lnTo>
                  <a:pt x="150024" y="92964"/>
                </a:lnTo>
                <a:lnTo>
                  <a:pt x="173555" y="49593"/>
                </a:lnTo>
                <a:lnTo>
                  <a:pt x="199136" y="10033"/>
                </a:lnTo>
                <a:lnTo>
                  <a:pt x="1870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68746" y="2527173"/>
            <a:ext cx="554990" cy="1532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95"/>
              </a:spcBef>
            </a:pPr>
            <a:r>
              <a:rPr sz="3750" spc="-37" baseline="11111" dirty="0">
                <a:latin typeface="Cambria Math"/>
                <a:cs typeface="Cambria Math"/>
              </a:rPr>
              <a:t>𝐴</a:t>
            </a:r>
            <a:r>
              <a:rPr sz="1800" spc="-25" dirty="0">
                <a:latin typeface="Cambria Math"/>
                <a:cs typeface="Cambria Math"/>
              </a:rPr>
              <a:t>11</a:t>
            </a:r>
            <a:endParaRPr sz="1800">
              <a:latin typeface="Cambria Math"/>
              <a:cs typeface="Cambria Math"/>
            </a:endParaRPr>
          </a:p>
          <a:p>
            <a:pPr marL="48260">
              <a:lnSpc>
                <a:spcPts val="2710"/>
              </a:lnSpc>
              <a:spcBef>
                <a:spcPts val="10"/>
              </a:spcBef>
            </a:pPr>
            <a:r>
              <a:rPr sz="3750" spc="-37" baseline="11111" dirty="0">
                <a:latin typeface="Cambria Math"/>
                <a:cs typeface="Cambria Math"/>
              </a:rPr>
              <a:t>𝐴</a:t>
            </a:r>
            <a:r>
              <a:rPr sz="1800" spc="-25" dirty="0">
                <a:latin typeface="Cambria Math"/>
                <a:cs typeface="Cambria Math"/>
              </a:rPr>
              <a:t>12</a:t>
            </a:r>
            <a:endParaRPr sz="1800">
              <a:latin typeface="Cambria Math"/>
              <a:cs typeface="Cambria Math"/>
            </a:endParaRPr>
          </a:p>
          <a:p>
            <a:pPr marL="135255">
              <a:lnSpc>
                <a:spcPts val="2710"/>
              </a:lnSpc>
            </a:pP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40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35" dirty="0">
                <a:latin typeface="Cambria Math"/>
                <a:cs typeface="Cambria Math"/>
              </a:rPr>
              <a:t> </a:t>
            </a:r>
            <a:r>
              <a:rPr sz="2500" spc="-50" dirty="0">
                <a:latin typeface="Cambria Math"/>
                <a:cs typeface="Cambria Math"/>
              </a:rPr>
              <a:t>.</a:t>
            </a:r>
            <a:endParaRPr sz="25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3750" spc="-37" baseline="11111" dirty="0">
                <a:latin typeface="Cambria Math"/>
                <a:cs typeface="Cambria Math"/>
              </a:rPr>
              <a:t>𝐴</a:t>
            </a:r>
            <a:r>
              <a:rPr sz="1800" spc="-25" dirty="0">
                <a:latin typeface="Cambria Math"/>
                <a:cs typeface="Cambria Math"/>
              </a:rPr>
              <a:t>1𝑛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81292" y="2527173"/>
            <a:ext cx="562610" cy="1532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95"/>
              </a:spcBef>
            </a:pPr>
            <a:r>
              <a:rPr sz="3750" spc="-37" baseline="11111" dirty="0">
                <a:latin typeface="Cambria Math"/>
                <a:cs typeface="Cambria Math"/>
              </a:rPr>
              <a:t>𝐴</a:t>
            </a:r>
            <a:r>
              <a:rPr sz="1800" spc="-25" dirty="0">
                <a:latin typeface="Cambria Math"/>
                <a:cs typeface="Cambria Math"/>
              </a:rPr>
              <a:t>21</a:t>
            </a:r>
            <a:endParaRPr sz="1800">
              <a:latin typeface="Cambria Math"/>
              <a:cs typeface="Cambria Math"/>
            </a:endParaRPr>
          </a:p>
          <a:p>
            <a:pPr marL="48260">
              <a:lnSpc>
                <a:spcPts val="2710"/>
              </a:lnSpc>
              <a:spcBef>
                <a:spcPts val="10"/>
              </a:spcBef>
            </a:pPr>
            <a:r>
              <a:rPr sz="3750" spc="-37" baseline="11111" dirty="0">
                <a:latin typeface="Cambria Math"/>
                <a:cs typeface="Cambria Math"/>
              </a:rPr>
              <a:t>𝐴</a:t>
            </a:r>
            <a:r>
              <a:rPr sz="1800" spc="-25" dirty="0">
                <a:latin typeface="Cambria Math"/>
                <a:cs typeface="Cambria Math"/>
              </a:rPr>
              <a:t>22</a:t>
            </a:r>
            <a:endParaRPr sz="1800">
              <a:latin typeface="Cambria Math"/>
              <a:cs typeface="Cambria Math"/>
            </a:endParaRPr>
          </a:p>
          <a:p>
            <a:pPr marL="138430">
              <a:lnSpc>
                <a:spcPts val="2710"/>
              </a:lnSpc>
            </a:pPr>
            <a:r>
              <a:rPr sz="2500" dirty="0">
                <a:latin typeface="Cambria Math"/>
                <a:cs typeface="Cambria Math"/>
              </a:rPr>
              <a:t>.</a:t>
            </a:r>
            <a:r>
              <a:rPr sz="2500" spc="-135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40" dirty="0">
                <a:latin typeface="Cambria Math"/>
                <a:cs typeface="Cambria Math"/>
              </a:rPr>
              <a:t> </a:t>
            </a:r>
            <a:r>
              <a:rPr sz="2500" spc="-50" dirty="0">
                <a:latin typeface="Cambria Math"/>
                <a:cs typeface="Cambria Math"/>
              </a:rPr>
              <a:t>.</a:t>
            </a:r>
            <a:endParaRPr sz="25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3750" spc="52" baseline="11111" dirty="0">
                <a:latin typeface="Cambria Math"/>
                <a:cs typeface="Cambria Math"/>
              </a:rPr>
              <a:t>𝐴</a:t>
            </a:r>
            <a:r>
              <a:rPr sz="1800" spc="35" dirty="0">
                <a:latin typeface="Cambria Math"/>
                <a:cs typeface="Cambria Math"/>
              </a:rPr>
              <a:t>2𝑛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02729" y="2463164"/>
            <a:ext cx="1209040" cy="1532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65480" algn="l"/>
              </a:tabLst>
            </a:pP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40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35" dirty="0">
                <a:latin typeface="Cambria Math"/>
                <a:cs typeface="Cambria Math"/>
              </a:rPr>
              <a:t> </a:t>
            </a:r>
            <a:r>
              <a:rPr sz="2500" spc="-50" dirty="0">
                <a:latin typeface="Cambria Math"/>
                <a:cs typeface="Cambria Math"/>
              </a:rPr>
              <a:t>.</a:t>
            </a:r>
            <a:r>
              <a:rPr sz="2500" dirty="0">
                <a:latin typeface="Cambria Math"/>
                <a:cs typeface="Cambria Math"/>
              </a:rPr>
              <a:t>	</a:t>
            </a:r>
            <a:r>
              <a:rPr sz="2500" spc="30" dirty="0">
                <a:latin typeface="Cambria Math"/>
                <a:cs typeface="Cambria Math"/>
              </a:rPr>
              <a:t>𝐴</a:t>
            </a:r>
            <a:r>
              <a:rPr sz="2700" spc="44" baseline="-15432" dirty="0">
                <a:latin typeface="Cambria Math"/>
                <a:cs typeface="Cambria Math"/>
              </a:rPr>
              <a:t>𝑛1</a:t>
            </a:r>
            <a:endParaRPr sz="2700" baseline="-15432">
              <a:latin typeface="Cambria Math"/>
              <a:cs typeface="Cambria Math"/>
            </a:endParaRPr>
          </a:p>
          <a:p>
            <a:pPr marL="38100">
              <a:lnSpc>
                <a:spcPts val="2965"/>
              </a:lnSpc>
              <a:spcBef>
                <a:spcPts val="10"/>
              </a:spcBef>
              <a:tabLst>
                <a:tab pos="665480" algn="l"/>
              </a:tabLst>
            </a:pP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40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35" dirty="0">
                <a:latin typeface="Cambria Math"/>
                <a:cs typeface="Cambria Math"/>
              </a:rPr>
              <a:t> </a:t>
            </a:r>
            <a:r>
              <a:rPr sz="2500" spc="-50" dirty="0">
                <a:latin typeface="Cambria Math"/>
                <a:cs typeface="Cambria Math"/>
              </a:rPr>
              <a:t>.</a:t>
            </a:r>
            <a:r>
              <a:rPr sz="2500" dirty="0">
                <a:latin typeface="Cambria Math"/>
                <a:cs typeface="Cambria Math"/>
              </a:rPr>
              <a:t>	</a:t>
            </a:r>
            <a:r>
              <a:rPr sz="2500" spc="30" dirty="0">
                <a:latin typeface="Cambria Math"/>
                <a:cs typeface="Cambria Math"/>
              </a:rPr>
              <a:t>𝐴</a:t>
            </a:r>
            <a:r>
              <a:rPr sz="2700" spc="44" baseline="-15432" dirty="0">
                <a:latin typeface="Cambria Math"/>
                <a:cs typeface="Cambria Math"/>
              </a:rPr>
              <a:t>𝑛2</a:t>
            </a:r>
            <a:endParaRPr sz="2700" baseline="-15432">
              <a:latin typeface="Cambria Math"/>
              <a:cs typeface="Cambria Math"/>
            </a:endParaRPr>
          </a:p>
          <a:p>
            <a:pPr marL="38100">
              <a:lnSpc>
                <a:spcPts val="2930"/>
              </a:lnSpc>
              <a:tabLst>
                <a:tab pos="764540" algn="l"/>
              </a:tabLst>
            </a:pP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40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35" dirty="0">
                <a:latin typeface="Cambria Math"/>
                <a:cs typeface="Cambria Math"/>
              </a:rPr>
              <a:t> </a:t>
            </a:r>
            <a:r>
              <a:rPr sz="2500" spc="-50" dirty="0">
                <a:latin typeface="Cambria Math"/>
                <a:cs typeface="Cambria Math"/>
              </a:rPr>
              <a:t>.</a:t>
            </a:r>
            <a:r>
              <a:rPr sz="2500" dirty="0">
                <a:latin typeface="Cambria Math"/>
                <a:cs typeface="Cambria Math"/>
              </a:rPr>
              <a:t>	.</a:t>
            </a:r>
            <a:r>
              <a:rPr sz="2500" spc="-135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40" dirty="0">
                <a:latin typeface="Cambria Math"/>
                <a:cs typeface="Cambria Math"/>
              </a:rPr>
              <a:t> </a:t>
            </a:r>
            <a:r>
              <a:rPr sz="2500" spc="-50" dirty="0">
                <a:latin typeface="Cambria Math"/>
                <a:cs typeface="Cambria Math"/>
              </a:rPr>
              <a:t>.</a:t>
            </a:r>
            <a:endParaRPr sz="2500">
              <a:latin typeface="Cambria Math"/>
              <a:cs typeface="Cambria Math"/>
            </a:endParaRPr>
          </a:p>
          <a:p>
            <a:pPr marL="38100">
              <a:lnSpc>
                <a:spcPts val="2965"/>
              </a:lnSpc>
              <a:tabLst>
                <a:tab pos="654685" algn="l"/>
              </a:tabLst>
            </a:pP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40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35" dirty="0">
                <a:latin typeface="Cambria Math"/>
                <a:cs typeface="Cambria Math"/>
              </a:rPr>
              <a:t> </a:t>
            </a:r>
            <a:r>
              <a:rPr sz="2500" spc="-50" dirty="0">
                <a:latin typeface="Cambria Math"/>
                <a:cs typeface="Cambria Math"/>
              </a:rPr>
              <a:t>.</a:t>
            </a:r>
            <a:r>
              <a:rPr sz="2500" dirty="0">
                <a:latin typeface="Cambria Math"/>
                <a:cs typeface="Cambria Math"/>
              </a:rPr>
              <a:t>	</a:t>
            </a:r>
            <a:r>
              <a:rPr sz="2500" spc="65" dirty="0">
                <a:latin typeface="Cambria Math"/>
                <a:cs typeface="Cambria Math"/>
              </a:rPr>
              <a:t>𝐴</a:t>
            </a:r>
            <a:r>
              <a:rPr sz="2700" spc="97" baseline="-15432" dirty="0">
                <a:latin typeface="Cambria Math"/>
                <a:cs typeface="Cambria Math"/>
              </a:rPr>
              <a:t>𝑛𝑛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51926" y="3043808"/>
            <a:ext cx="908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Cambria Math"/>
                <a:cs typeface="Cambria Math"/>
              </a:rPr>
              <a:t>,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0540" y="4342638"/>
            <a:ext cx="529653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299845" algn="l"/>
              </a:tabLst>
            </a:pPr>
            <a:r>
              <a:rPr sz="2500" dirty="0">
                <a:latin typeface="Times New Roman"/>
                <a:cs typeface="Times New Roman"/>
              </a:rPr>
              <a:t>bu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yerda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80" dirty="0">
                <a:latin typeface="Cambria Math"/>
                <a:cs typeface="Cambria Math"/>
              </a:rPr>
              <a:t>𝐴</a:t>
            </a:r>
            <a:r>
              <a:rPr sz="2700" spc="120" baseline="-15432" dirty="0">
                <a:latin typeface="Cambria Math"/>
                <a:cs typeface="Cambria Math"/>
              </a:rPr>
              <a:t>𝑖𝑗</a:t>
            </a:r>
            <a:r>
              <a:rPr sz="2700" spc="450" baseline="-15432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−</a:t>
            </a:r>
            <a:r>
              <a:rPr sz="2500" spc="30" dirty="0">
                <a:latin typeface="Cambria Math"/>
                <a:cs typeface="Cambria Math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algebraik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to’ldiruvchilar.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466344"/>
            <a:ext cx="12192000" cy="800100"/>
          </a:xfrm>
          <a:custGeom>
            <a:avLst/>
            <a:gdLst/>
            <a:ahLst/>
            <a:cxnLst/>
            <a:rect l="l" t="t" r="r" b="b"/>
            <a:pathLst>
              <a:path w="12192000" h="800100">
                <a:moveTo>
                  <a:pt x="12192000" y="0"/>
                </a:moveTo>
                <a:lnTo>
                  <a:pt x="0" y="0"/>
                </a:lnTo>
                <a:lnTo>
                  <a:pt x="0" y="800100"/>
                </a:lnTo>
                <a:lnTo>
                  <a:pt x="12192000" y="8001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251329" y="550290"/>
            <a:ext cx="76873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ChATSni</a:t>
            </a:r>
            <a:r>
              <a:rPr sz="3600" spc="-20" dirty="0"/>
              <a:t> </a:t>
            </a:r>
            <a:r>
              <a:rPr sz="3600" dirty="0"/>
              <a:t>teskari</a:t>
            </a:r>
            <a:r>
              <a:rPr sz="3600" spc="-30" dirty="0"/>
              <a:t> </a:t>
            </a:r>
            <a:r>
              <a:rPr sz="3600" dirty="0"/>
              <a:t>matritsa</a:t>
            </a:r>
            <a:r>
              <a:rPr sz="3600" spc="-15" dirty="0"/>
              <a:t> </a:t>
            </a:r>
            <a:r>
              <a:rPr sz="3600" dirty="0"/>
              <a:t>usulida </a:t>
            </a:r>
            <a:r>
              <a:rPr sz="3600" spc="-10" dirty="0"/>
              <a:t>yechish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96929"/>
            <a:ext cx="1014730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2500" dirty="0">
                <a:latin typeface="Times New Roman"/>
                <a:cs typeface="Times New Roman"/>
              </a:rPr>
              <a:t>Qaralayotgan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(1)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sistemadagi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noma’lumlarni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va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ozod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hadlarni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ustun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matritsalar </a:t>
            </a:r>
            <a:r>
              <a:rPr sz="2500" dirty="0">
                <a:latin typeface="Times New Roman"/>
                <a:cs typeface="Times New Roman"/>
              </a:rPr>
              <a:t>ko’rinishida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yozib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olamiz: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42003" y="3202000"/>
            <a:ext cx="5632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latin typeface="Cambria Math"/>
                <a:cs typeface="Cambria Math"/>
              </a:rPr>
              <a:t>𝑋</a:t>
            </a:r>
            <a:r>
              <a:rPr sz="2500" spc="180" dirty="0">
                <a:latin typeface="Cambria Math"/>
                <a:cs typeface="Cambria Math"/>
              </a:rPr>
              <a:t> </a:t>
            </a:r>
            <a:r>
              <a:rPr sz="2500" spc="-50" dirty="0">
                <a:latin typeface="Cambria Math"/>
                <a:cs typeface="Cambria Math"/>
              </a:rPr>
              <a:t>=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02148" y="2753486"/>
            <a:ext cx="755015" cy="1374775"/>
          </a:xfrm>
          <a:custGeom>
            <a:avLst/>
            <a:gdLst/>
            <a:ahLst/>
            <a:cxnLst/>
            <a:rect l="l" t="t" r="r" b="b"/>
            <a:pathLst>
              <a:path w="755014" h="1374775">
                <a:moveTo>
                  <a:pt x="567309" y="0"/>
                </a:moveTo>
                <a:lnTo>
                  <a:pt x="555243" y="10033"/>
                </a:lnTo>
                <a:lnTo>
                  <a:pt x="580833" y="49593"/>
                </a:lnTo>
                <a:lnTo>
                  <a:pt x="604383" y="92964"/>
                </a:lnTo>
                <a:lnTo>
                  <a:pt x="625887" y="140144"/>
                </a:lnTo>
                <a:lnTo>
                  <a:pt x="645338" y="191135"/>
                </a:lnTo>
                <a:lnTo>
                  <a:pt x="662729" y="245935"/>
                </a:lnTo>
                <a:lnTo>
                  <a:pt x="678052" y="304546"/>
                </a:lnTo>
                <a:lnTo>
                  <a:pt x="688144" y="350260"/>
                </a:lnTo>
                <a:lnTo>
                  <a:pt x="696892" y="396533"/>
                </a:lnTo>
                <a:lnTo>
                  <a:pt x="704301" y="443366"/>
                </a:lnTo>
                <a:lnTo>
                  <a:pt x="710374" y="490759"/>
                </a:lnTo>
                <a:lnTo>
                  <a:pt x="715113" y="538712"/>
                </a:lnTo>
                <a:lnTo>
                  <a:pt x="718522" y="587224"/>
                </a:lnTo>
                <a:lnTo>
                  <a:pt x="720603" y="636295"/>
                </a:lnTo>
                <a:lnTo>
                  <a:pt x="721356" y="686180"/>
                </a:lnTo>
                <a:lnTo>
                  <a:pt x="720687" y="734325"/>
                </a:lnTo>
                <a:lnTo>
                  <a:pt x="718669" y="782462"/>
                </a:lnTo>
                <a:lnTo>
                  <a:pt x="715305" y="830337"/>
                </a:lnTo>
                <a:lnTo>
                  <a:pt x="710596" y="877950"/>
                </a:lnTo>
                <a:lnTo>
                  <a:pt x="704542" y="925302"/>
                </a:lnTo>
                <a:lnTo>
                  <a:pt x="697142" y="972391"/>
                </a:lnTo>
                <a:lnTo>
                  <a:pt x="688397" y="1019218"/>
                </a:lnTo>
                <a:lnTo>
                  <a:pt x="678306" y="1065783"/>
                </a:lnTo>
                <a:lnTo>
                  <a:pt x="662876" y="1125621"/>
                </a:lnTo>
                <a:lnTo>
                  <a:pt x="645413" y="1181433"/>
                </a:lnTo>
                <a:lnTo>
                  <a:pt x="625919" y="1233217"/>
                </a:lnTo>
                <a:lnTo>
                  <a:pt x="604392" y="1280969"/>
                </a:lnTo>
                <a:lnTo>
                  <a:pt x="580834" y="1324684"/>
                </a:lnTo>
                <a:lnTo>
                  <a:pt x="555243" y="1364361"/>
                </a:lnTo>
                <a:lnTo>
                  <a:pt x="567309" y="1374394"/>
                </a:lnTo>
                <a:lnTo>
                  <a:pt x="590892" y="1341277"/>
                </a:lnTo>
                <a:lnTo>
                  <a:pt x="613091" y="1305064"/>
                </a:lnTo>
                <a:lnTo>
                  <a:pt x="633906" y="1265752"/>
                </a:lnTo>
                <a:lnTo>
                  <a:pt x="653337" y="1223338"/>
                </a:lnTo>
                <a:lnTo>
                  <a:pt x="671384" y="1177821"/>
                </a:lnTo>
                <a:lnTo>
                  <a:pt x="688047" y="1129198"/>
                </a:lnTo>
                <a:lnTo>
                  <a:pt x="703326" y="1077468"/>
                </a:lnTo>
                <a:lnTo>
                  <a:pt x="715292" y="1030593"/>
                </a:lnTo>
                <a:lnTo>
                  <a:pt x="725664" y="983128"/>
                </a:lnTo>
                <a:lnTo>
                  <a:pt x="734443" y="935077"/>
                </a:lnTo>
                <a:lnTo>
                  <a:pt x="741632" y="886444"/>
                </a:lnTo>
                <a:lnTo>
                  <a:pt x="747231" y="837233"/>
                </a:lnTo>
                <a:lnTo>
                  <a:pt x="751242" y="787449"/>
                </a:lnTo>
                <a:lnTo>
                  <a:pt x="753667" y="737097"/>
                </a:lnTo>
                <a:lnTo>
                  <a:pt x="754502" y="685926"/>
                </a:lnTo>
                <a:lnTo>
                  <a:pt x="753667" y="634079"/>
                </a:lnTo>
                <a:lnTo>
                  <a:pt x="751242" y="582834"/>
                </a:lnTo>
                <a:lnTo>
                  <a:pt x="747231" y="532447"/>
                </a:lnTo>
                <a:lnTo>
                  <a:pt x="741632" y="482917"/>
                </a:lnTo>
                <a:lnTo>
                  <a:pt x="734443" y="434244"/>
                </a:lnTo>
                <a:lnTo>
                  <a:pt x="725664" y="386429"/>
                </a:lnTo>
                <a:lnTo>
                  <a:pt x="715292" y="339471"/>
                </a:lnTo>
                <a:lnTo>
                  <a:pt x="703326" y="293370"/>
                </a:lnTo>
                <a:lnTo>
                  <a:pt x="685366" y="234420"/>
                </a:lnTo>
                <a:lnTo>
                  <a:pt x="665522" y="179493"/>
                </a:lnTo>
                <a:lnTo>
                  <a:pt x="643794" y="128587"/>
                </a:lnTo>
                <a:lnTo>
                  <a:pt x="620183" y="81703"/>
                </a:lnTo>
                <a:lnTo>
                  <a:pt x="594688" y="38840"/>
                </a:lnTo>
                <a:lnTo>
                  <a:pt x="567309" y="0"/>
                </a:lnTo>
                <a:close/>
              </a:path>
              <a:path w="755014" h="1374775">
                <a:moveTo>
                  <a:pt x="187071" y="0"/>
                </a:moveTo>
                <a:lnTo>
                  <a:pt x="159692" y="38840"/>
                </a:lnTo>
                <a:lnTo>
                  <a:pt x="134201" y="81703"/>
                </a:lnTo>
                <a:lnTo>
                  <a:pt x="110601" y="128587"/>
                </a:lnTo>
                <a:lnTo>
                  <a:pt x="88895" y="179493"/>
                </a:lnTo>
                <a:lnTo>
                  <a:pt x="69087" y="234420"/>
                </a:lnTo>
                <a:lnTo>
                  <a:pt x="51180" y="293370"/>
                </a:lnTo>
                <a:lnTo>
                  <a:pt x="39214" y="339471"/>
                </a:lnTo>
                <a:lnTo>
                  <a:pt x="28842" y="386429"/>
                </a:lnTo>
                <a:lnTo>
                  <a:pt x="20063" y="434244"/>
                </a:lnTo>
                <a:lnTo>
                  <a:pt x="12874" y="482917"/>
                </a:lnTo>
                <a:lnTo>
                  <a:pt x="7275" y="532447"/>
                </a:lnTo>
                <a:lnTo>
                  <a:pt x="3264" y="582834"/>
                </a:lnTo>
                <a:lnTo>
                  <a:pt x="839" y="634079"/>
                </a:lnTo>
                <a:lnTo>
                  <a:pt x="0" y="686180"/>
                </a:lnTo>
                <a:lnTo>
                  <a:pt x="839" y="737097"/>
                </a:lnTo>
                <a:lnTo>
                  <a:pt x="3264" y="787449"/>
                </a:lnTo>
                <a:lnTo>
                  <a:pt x="7275" y="837233"/>
                </a:lnTo>
                <a:lnTo>
                  <a:pt x="12874" y="886444"/>
                </a:lnTo>
                <a:lnTo>
                  <a:pt x="20063" y="935077"/>
                </a:lnTo>
                <a:lnTo>
                  <a:pt x="28842" y="983128"/>
                </a:lnTo>
                <a:lnTo>
                  <a:pt x="39214" y="1030593"/>
                </a:lnTo>
                <a:lnTo>
                  <a:pt x="51180" y="1077468"/>
                </a:lnTo>
                <a:lnTo>
                  <a:pt x="66412" y="1129198"/>
                </a:lnTo>
                <a:lnTo>
                  <a:pt x="83042" y="1177821"/>
                </a:lnTo>
                <a:lnTo>
                  <a:pt x="101066" y="1223338"/>
                </a:lnTo>
                <a:lnTo>
                  <a:pt x="120483" y="1265752"/>
                </a:lnTo>
                <a:lnTo>
                  <a:pt x="141291" y="1305064"/>
                </a:lnTo>
                <a:lnTo>
                  <a:pt x="163488" y="1341277"/>
                </a:lnTo>
                <a:lnTo>
                  <a:pt x="187071" y="1374394"/>
                </a:lnTo>
                <a:lnTo>
                  <a:pt x="199136" y="1364361"/>
                </a:lnTo>
                <a:lnTo>
                  <a:pt x="173546" y="1324684"/>
                </a:lnTo>
                <a:lnTo>
                  <a:pt x="149991" y="1280969"/>
                </a:lnTo>
                <a:lnTo>
                  <a:pt x="128476" y="1233217"/>
                </a:lnTo>
                <a:lnTo>
                  <a:pt x="109003" y="1181433"/>
                </a:lnTo>
                <a:lnTo>
                  <a:pt x="91576" y="1125621"/>
                </a:lnTo>
                <a:lnTo>
                  <a:pt x="76200" y="1065783"/>
                </a:lnTo>
                <a:lnTo>
                  <a:pt x="66109" y="1019218"/>
                </a:lnTo>
                <a:lnTo>
                  <a:pt x="57364" y="972391"/>
                </a:lnTo>
                <a:lnTo>
                  <a:pt x="49964" y="925302"/>
                </a:lnTo>
                <a:lnTo>
                  <a:pt x="43910" y="877951"/>
                </a:lnTo>
                <a:lnTo>
                  <a:pt x="39201" y="830337"/>
                </a:lnTo>
                <a:lnTo>
                  <a:pt x="35837" y="782462"/>
                </a:lnTo>
                <a:lnTo>
                  <a:pt x="33819" y="734325"/>
                </a:lnTo>
                <a:lnTo>
                  <a:pt x="33147" y="685926"/>
                </a:lnTo>
                <a:lnTo>
                  <a:pt x="33866" y="636295"/>
                </a:lnTo>
                <a:lnTo>
                  <a:pt x="35929" y="587224"/>
                </a:lnTo>
                <a:lnTo>
                  <a:pt x="39330" y="538712"/>
                </a:lnTo>
                <a:lnTo>
                  <a:pt x="44068" y="490759"/>
                </a:lnTo>
                <a:lnTo>
                  <a:pt x="50140" y="443366"/>
                </a:lnTo>
                <a:lnTo>
                  <a:pt x="57542" y="396533"/>
                </a:lnTo>
                <a:lnTo>
                  <a:pt x="66272" y="350260"/>
                </a:lnTo>
                <a:lnTo>
                  <a:pt x="76326" y="304546"/>
                </a:lnTo>
                <a:lnTo>
                  <a:pt x="91694" y="245935"/>
                </a:lnTo>
                <a:lnTo>
                  <a:pt x="109097" y="191134"/>
                </a:lnTo>
                <a:lnTo>
                  <a:pt x="128539" y="140144"/>
                </a:lnTo>
                <a:lnTo>
                  <a:pt x="150024" y="92963"/>
                </a:lnTo>
                <a:lnTo>
                  <a:pt x="173555" y="49593"/>
                </a:lnTo>
                <a:lnTo>
                  <a:pt x="199136" y="10033"/>
                </a:lnTo>
                <a:lnTo>
                  <a:pt x="1870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74615" y="2595752"/>
            <a:ext cx="394335" cy="1522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05">
              <a:lnSpc>
                <a:spcPts val="2965"/>
              </a:lnSpc>
              <a:spcBef>
                <a:spcPts val="95"/>
              </a:spcBef>
            </a:pPr>
            <a:r>
              <a:rPr sz="25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1</a:t>
            </a:r>
            <a:endParaRPr sz="2700" baseline="-15432">
              <a:latin typeface="Cambria Math"/>
              <a:cs typeface="Cambria Math"/>
            </a:endParaRPr>
          </a:p>
          <a:p>
            <a:pPr marL="48260">
              <a:lnSpc>
                <a:spcPts val="2930"/>
              </a:lnSpc>
            </a:pPr>
            <a:r>
              <a:rPr sz="25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2</a:t>
            </a:r>
            <a:endParaRPr sz="2700" baseline="-15432">
              <a:latin typeface="Cambria Math"/>
              <a:cs typeface="Cambria Math"/>
            </a:endParaRPr>
          </a:p>
          <a:p>
            <a:pPr marL="54610">
              <a:lnSpc>
                <a:spcPts val="2930"/>
              </a:lnSpc>
            </a:pP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40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.</a:t>
            </a:r>
            <a:r>
              <a:rPr sz="2500" spc="-135" dirty="0">
                <a:latin typeface="Cambria Math"/>
                <a:cs typeface="Cambria Math"/>
              </a:rPr>
              <a:t> </a:t>
            </a:r>
            <a:r>
              <a:rPr sz="2500" spc="-50" dirty="0">
                <a:latin typeface="Cambria Math"/>
                <a:cs typeface="Cambria Math"/>
              </a:rPr>
              <a:t>.</a:t>
            </a:r>
            <a:endParaRPr sz="2500">
              <a:latin typeface="Cambria Math"/>
              <a:cs typeface="Cambria Math"/>
            </a:endParaRPr>
          </a:p>
          <a:p>
            <a:pPr marL="38100">
              <a:lnSpc>
                <a:spcPts val="2965"/>
              </a:lnSpc>
            </a:pPr>
            <a:r>
              <a:rPr sz="2500" spc="25" dirty="0">
                <a:latin typeface="Cambria Math"/>
                <a:cs typeface="Cambria Math"/>
              </a:rPr>
              <a:t>𝑥</a:t>
            </a:r>
            <a:r>
              <a:rPr sz="2700" spc="37" baseline="-15432" dirty="0">
                <a:latin typeface="Cambria Math"/>
                <a:cs typeface="Cambria Math"/>
              </a:rPr>
              <a:t>𝑛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3359" y="3202000"/>
            <a:ext cx="109283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99745" algn="l"/>
              </a:tabLst>
            </a:pPr>
            <a:r>
              <a:rPr sz="2500" spc="-50" dirty="0">
                <a:latin typeface="Cambria Math"/>
                <a:cs typeface="Cambria Math"/>
              </a:rPr>
              <a:t>,</a:t>
            </a:r>
            <a:r>
              <a:rPr sz="2500" dirty="0">
                <a:latin typeface="Cambria Math"/>
                <a:cs typeface="Cambria Math"/>
              </a:rPr>
              <a:t>	</a:t>
            </a:r>
            <a:r>
              <a:rPr sz="2500" spc="-1110" dirty="0">
                <a:latin typeface="Cambria Math"/>
                <a:cs typeface="Cambria Math"/>
              </a:rPr>
              <a:t>𝐵</a:t>
            </a:r>
            <a:r>
              <a:rPr sz="3750" spc="600" baseline="11111" dirty="0">
                <a:latin typeface="Cambria Math"/>
                <a:cs typeface="Cambria Math"/>
              </a:rPr>
              <a:t> </a:t>
            </a:r>
            <a:r>
              <a:rPr sz="2500" spc="-130" dirty="0">
                <a:latin typeface="Cambria Math"/>
                <a:cs typeface="Cambria Math"/>
              </a:rPr>
              <a:t>=</a:t>
            </a:r>
            <a:endParaRPr sz="2500" dirty="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45248" y="2753486"/>
            <a:ext cx="748665" cy="1374775"/>
          </a:xfrm>
          <a:custGeom>
            <a:avLst/>
            <a:gdLst/>
            <a:ahLst/>
            <a:cxnLst/>
            <a:rect l="l" t="t" r="r" b="b"/>
            <a:pathLst>
              <a:path w="748665" h="1374775">
                <a:moveTo>
                  <a:pt x="561212" y="0"/>
                </a:moveTo>
                <a:lnTo>
                  <a:pt x="549148" y="10033"/>
                </a:lnTo>
                <a:lnTo>
                  <a:pt x="574737" y="49593"/>
                </a:lnTo>
                <a:lnTo>
                  <a:pt x="598287" y="92964"/>
                </a:lnTo>
                <a:lnTo>
                  <a:pt x="619791" y="140144"/>
                </a:lnTo>
                <a:lnTo>
                  <a:pt x="639242" y="191135"/>
                </a:lnTo>
                <a:lnTo>
                  <a:pt x="656633" y="245935"/>
                </a:lnTo>
                <a:lnTo>
                  <a:pt x="671956" y="304546"/>
                </a:lnTo>
                <a:lnTo>
                  <a:pt x="682048" y="350260"/>
                </a:lnTo>
                <a:lnTo>
                  <a:pt x="690796" y="396533"/>
                </a:lnTo>
                <a:lnTo>
                  <a:pt x="698205" y="443366"/>
                </a:lnTo>
                <a:lnTo>
                  <a:pt x="704278" y="490759"/>
                </a:lnTo>
                <a:lnTo>
                  <a:pt x="709017" y="538712"/>
                </a:lnTo>
                <a:lnTo>
                  <a:pt x="712426" y="587224"/>
                </a:lnTo>
                <a:lnTo>
                  <a:pt x="714507" y="636295"/>
                </a:lnTo>
                <a:lnTo>
                  <a:pt x="715260" y="686180"/>
                </a:lnTo>
                <a:lnTo>
                  <a:pt x="714591" y="734325"/>
                </a:lnTo>
                <a:lnTo>
                  <a:pt x="712573" y="782462"/>
                </a:lnTo>
                <a:lnTo>
                  <a:pt x="709209" y="830337"/>
                </a:lnTo>
                <a:lnTo>
                  <a:pt x="704500" y="877950"/>
                </a:lnTo>
                <a:lnTo>
                  <a:pt x="698446" y="925302"/>
                </a:lnTo>
                <a:lnTo>
                  <a:pt x="691046" y="972391"/>
                </a:lnTo>
                <a:lnTo>
                  <a:pt x="682301" y="1019218"/>
                </a:lnTo>
                <a:lnTo>
                  <a:pt x="672210" y="1065783"/>
                </a:lnTo>
                <a:lnTo>
                  <a:pt x="656780" y="1125621"/>
                </a:lnTo>
                <a:lnTo>
                  <a:pt x="639317" y="1181433"/>
                </a:lnTo>
                <a:lnTo>
                  <a:pt x="619823" y="1233217"/>
                </a:lnTo>
                <a:lnTo>
                  <a:pt x="598297" y="1280969"/>
                </a:lnTo>
                <a:lnTo>
                  <a:pt x="574738" y="1324684"/>
                </a:lnTo>
                <a:lnTo>
                  <a:pt x="549148" y="1364361"/>
                </a:lnTo>
                <a:lnTo>
                  <a:pt x="561212" y="1374394"/>
                </a:lnTo>
                <a:lnTo>
                  <a:pt x="584796" y="1341277"/>
                </a:lnTo>
                <a:lnTo>
                  <a:pt x="606995" y="1305064"/>
                </a:lnTo>
                <a:lnTo>
                  <a:pt x="627810" y="1265752"/>
                </a:lnTo>
                <a:lnTo>
                  <a:pt x="647241" y="1223338"/>
                </a:lnTo>
                <a:lnTo>
                  <a:pt x="665288" y="1177821"/>
                </a:lnTo>
                <a:lnTo>
                  <a:pt x="681951" y="1129198"/>
                </a:lnTo>
                <a:lnTo>
                  <a:pt x="697229" y="1077468"/>
                </a:lnTo>
                <a:lnTo>
                  <a:pt x="709196" y="1030593"/>
                </a:lnTo>
                <a:lnTo>
                  <a:pt x="719568" y="983128"/>
                </a:lnTo>
                <a:lnTo>
                  <a:pt x="728347" y="935077"/>
                </a:lnTo>
                <a:lnTo>
                  <a:pt x="735536" y="886444"/>
                </a:lnTo>
                <a:lnTo>
                  <a:pt x="741135" y="837233"/>
                </a:lnTo>
                <a:lnTo>
                  <a:pt x="745146" y="787449"/>
                </a:lnTo>
                <a:lnTo>
                  <a:pt x="747571" y="737097"/>
                </a:lnTo>
                <a:lnTo>
                  <a:pt x="748406" y="685926"/>
                </a:lnTo>
                <a:lnTo>
                  <a:pt x="747571" y="634079"/>
                </a:lnTo>
                <a:lnTo>
                  <a:pt x="745146" y="582834"/>
                </a:lnTo>
                <a:lnTo>
                  <a:pt x="741135" y="532447"/>
                </a:lnTo>
                <a:lnTo>
                  <a:pt x="735536" y="482917"/>
                </a:lnTo>
                <a:lnTo>
                  <a:pt x="728347" y="434244"/>
                </a:lnTo>
                <a:lnTo>
                  <a:pt x="719568" y="386429"/>
                </a:lnTo>
                <a:lnTo>
                  <a:pt x="709196" y="339471"/>
                </a:lnTo>
                <a:lnTo>
                  <a:pt x="697229" y="293370"/>
                </a:lnTo>
                <a:lnTo>
                  <a:pt x="679270" y="234420"/>
                </a:lnTo>
                <a:lnTo>
                  <a:pt x="659426" y="179493"/>
                </a:lnTo>
                <a:lnTo>
                  <a:pt x="637698" y="128587"/>
                </a:lnTo>
                <a:lnTo>
                  <a:pt x="614087" y="81703"/>
                </a:lnTo>
                <a:lnTo>
                  <a:pt x="588592" y="38840"/>
                </a:lnTo>
                <a:lnTo>
                  <a:pt x="561212" y="0"/>
                </a:lnTo>
                <a:close/>
              </a:path>
              <a:path w="748665" h="1374775">
                <a:moveTo>
                  <a:pt x="187071" y="0"/>
                </a:moveTo>
                <a:lnTo>
                  <a:pt x="159692" y="38840"/>
                </a:lnTo>
                <a:lnTo>
                  <a:pt x="134201" y="81703"/>
                </a:lnTo>
                <a:lnTo>
                  <a:pt x="110601" y="128587"/>
                </a:lnTo>
                <a:lnTo>
                  <a:pt x="88895" y="179493"/>
                </a:lnTo>
                <a:lnTo>
                  <a:pt x="69087" y="234420"/>
                </a:lnTo>
                <a:lnTo>
                  <a:pt x="51180" y="293370"/>
                </a:lnTo>
                <a:lnTo>
                  <a:pt x="39214" y="339471"/>
                </a:lnTo>
                <a:lnTo>
                  <a:pt x="28842" y="386429"/>
                </a:lnTo>
                <a:lnTo>
                  <a:pt x="20063" y="434244"/>
                </a:lnTo>
                <a:lnTo>
                  <a:pt x="12874" y="482917"/>
                </a:lnTo>
                <a:lnTo>
                  <a:pt x="7275" y="532447"/>
                </a:lnTo>
                <a:lnTo>
                  <a:pt x="3264" y="582834"/>
                </a:lnTo>
                <a:lnTo>
                  <a:pt x="839" y="634079"/>
                </a:lnTo>
                <a:lnTo>
                  <a:pt x="0" y="686180"/>
                </a:lnTo>
                <a:lnTo>
                  <a:pt x="839" y="737097"/>
                </a:lnTo>
                <a:lnTo>
                  <a:pt x="3264" y="787449"/>
                </a:lnTo>
                <a:lnTo>
                  <a:pt x="7275" y="837233"/>
                </a:lnTo>
                <a:lnTo>
                  <a:pt x="12874" y="886444"/>
                </a:lnTo>
                <a:lnTo>
                  <a:pt x="20063" y="935077"/>
                </a:lnTo>
                <a:lnTo>
                  <a:pt x="28842" y="983128"/>
                </a:lnTo>
                <a:lnTo>
                  <a:pt x="39214" y="1030593"/>
                </a:lnTo>
                <a:lnTo>
                  <a:pt x="51180" y="1077468"/>
                </a:lnTo>
                <a:lnTo>
                  <a:pt x="66412" y="1129198"/>
                </a:lnTo>
                <a:lnTo>
                  <a:pt x="83042" y="1177821"/>
                </a:lnTo>
                <a:lnTo>
                  <a:pt x="101066" y="1223338"/>
                </a:lnTo>
                <a:lnTo>
                  <a:pt x="120483" y="1265752"/>
                </a:lnTo>
                <a:lnTo>
                  <a:pt x="141291" y="1305064"/>
                </a:lnTo>
                <a:lnTo>
                  <a:pt x="163488" y="1341277"/>
                </a:lnTo>
                <a:lnTo>
                  <a:pt x="187071" y="1374394"/>
                </a:lnTo>
                <a:lnTo>
                  <a:pt x="199135" y="1364361"/>
                </a:lnTo>
                <a:lnTo>
                  <a:pt x="173546" y="1324684"/>
                </a:lnTo>
                <a:lnTo>
                  <a:pt x="149991" y="1280969"/>
                </a:lnTo>
                <a:lnTo>
                  <a:pt x="128476" y="1233217"/>
                </a:lnTo>
                <a:lnTo>
                  <a:pt x="109003" y="1181433"/>
                </a:lnTo>
                <a:lnTo>
                  <a:pt x="91576" y="1125621"/>
                </a:lnTo>
                <a:lnTo>
                  <a:pt x="76200" y="1065783"/>
                </a:lnTo>
                <a:lnTo>
                  <a:pt x="66109" y="1019218"/>
                </a:lnTo>
                <a:lnTo>
                  <a:pt x="57364" y="972391"/>
                </a:lnTo>
                <a:lnTo>
                  <a:pt x="49964" y="925302"/>
                </a:lnTo>
                <a:lnTo>
                  <a:pt x="43910" y="877951"/>
                </a:lnTo>
                <a:lnTo>
                  <a:pt x="39201" y="830337"/>
                </a:lnTo>
                <a:lnTo>
                  <a:pt x="35837" y="782462"/>
                </a:lnTo>
                <a:lnTo>
                  <a:pt x="33819" y="734325"/>
                </a:lnTo>
                <a:lnTo>
                  <a:pt x="33147" y="685926"/>
                </a:lnTo>
                <a:lnTo>
                  <a:pt x="33866" y="636295"/>
                </a:lnTo>
                <a:lnTo>
                  <a:pt x="35929" y="587224"/>
                </a:lnTo>
                <a:lnTo>
                  <a:pt x="39330" y="538712"/>
                </a:lnTo>
                <a:lnTo>
                  <a:pt x="44069" y="490759"/>
                </a:lnTo>
                <a:lnTo>
                  <a:pt x="50140" y="443366"/>
                </a:lnTo>
                <a:lnTo>
                  <a:pt x="57542" y="396533"/>
                </a:lnTo>
                <a:lnTo>
                  <a:pt x="66272" y="350260"/>
                </a:lnTo>
                <a:lnTo>
                  <a:pt x="76326" y="304546"/>
                </a:lnTo>
                <a:lnTo>
                  <a:pt x="91694" y="245935"/>
                </a:lnTo>
                <a:lnTo>
                  <a:pt x="109097" y="191134"/>
                </a:lnTo>
                <a:lnTo>
                  <a:pt x="128539" y="140144"/>
                </a:lnTo>
                <a:lnTo>
                  <a:pt x="150024" y="92963"/>
                </a:lnTo>
                <a:lnTo>
                  <a:pt x="173555" y="49593"/>
                </a:lnTo>
                <a:lnTo>
                  <a:pt x="199135" y="10033"/>
                </a:lnTo>
                <a:lnTo>
                  <a:pt x="1870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17968" y="2623185"/>
            <a:ext cx="391795" cy="153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95"/>
              </a:spcBef>
            </a:pPr>
            <a:r>
              <a:rPr sz="2500" spc="-25" dirty="0">
                <a:latin typeface="Cambria Math"/>
                <a:cs typeface="Cambria Math"/>
              </a:rPr>
              <a:t>𝑏</a:t>
            </a:r>
            <a:r>
              <a:rPr sz="2700" spc="-37" baseline="-15432" dirty="0">
                <a:latin typeface="Cambria Math"/>
                <a:cs typeface="Cambria Math"/>
              </a:rPr>
              <a:t>1</a:t>
            </a:r>
            <a:endParaRPr sz="2700" baseline="-15432">
              <a:latin typeface="Cambria Math"/>
              <a:cs typeface="Cambria Math"/>
            </a:endParaRPr>
          </a:p>
          <a:p>
            <a:pPr marL="48260">
              <a:lnSpc>
                <a:spcPts val="2970"/>
              </a:lnSpc>
              <a:spcBef>
                <a:spcPts val="45"/>
              </a:spcBef>
            </a:pPr>
            <a:r>
              <a:rPr sz="2500" spc="-25" dirty="0">
                <a:latin typeface="Cambria Math"/>
                <a:cs typeface="Cambria Math"/>
              </a:rPr>
              <a:t>𝑏</a:t>
            </a:r>
            <a:r>
              <a:rPr sz="2700" spc="-37" baseline="-15432" dirty="0">
                <a:latin typeface="Cambria Math"/>
                <a:cs typeface="Cambria Math"/>
              </a:rPr>
              <a:t>2</a:t>
            </a:r>
            <a:endParaRPr sz="2700" baseline="-15432">
              <a:latin typeface="Cambria Math"/>
              <a:cs typeface="Cambria Math"/>
            </a:endParaRPr>
          </a:p>
          <a:p>
            <a:pPr marL="51435">
              <a:lnSpc>
                <a:spcPts val="2935"/>
              </a:lnSpc>
            </a:pPr>
            <a:r>
              <a:rPr sz="2500" dirty="0">
                <a:latin typeface="Cambria Math"/>
                <a:cs typeface="Cambria Math"/>
              </a:rPr>
              <a:t>.</a:t>
            </a:r>
            <a:r>
              <a:rPr sz="2500" spc="-135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.</a:t>
            </a:r>
            <a:r>
              <a:rPr sz="2500" spc="-140" dirty="0">
                <a:latin typeface="Cambria Math"/>
                <a:cs typeface="Cambria Math"/>
              </a:rPr>
              <a:t> </a:t>
            </a:r>
            <a:r>
              <a:rPr sz="2500" spc="-50" dirty="0">
                <a:latin typeface="Cambria Math"/>
                <a:cs typeface="Cambria Math"/>
              </a:rPr>
              <a:t>.</a:t>
            </a:r>
            <a:endParaRPr sz="2500">
              <a:latin typeface="Cambria Math"/>
              <a:cs typeface="Cambria Math"/>
            </a:endParaRPr>
          </a:p>
          <a:p>
            <a:pPr marL="38100">
              <a:lnSpc>
                <a:spcPts val="2965"/>
              </a:lnSpc>
            </a:pPr>
            <a:r>
              <a:rPr sz="2500" spc="-25" dirty="0">
                <a:latin typeface="Cambria Math"/>
                <a:cs typeface="Cambria Math"/>
              </a:rPr>
              <a:t>𝑏</a:t>
            </a:r>
            <a:r>
              <a:rPr sz="2700" spc="-37" baseline="-15432" dirty="0">
                <a:latin typeface="Cambria Math"/>
                <a:cs typeface="Cambria Math"/>
              </a:rPr>
              <a:t>𝑛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59065" y="3202000"/>
            <a:ext cx="908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Cambria Math"/>
                <a:cs typeface="Cambria Math"/>
              </a:rPr>
              <a:t>.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540" y="4204614"/>
            <a:ext cx="7768590" cy="1184275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60"/>
              </a:spcBef>
            </a:pPr>
            <a:r>
              <a:rPr sz="2500" dirty="0">
                <a:latin typeface="Times New Roman"/>
                <a:cs typeface="Times New Roman"/>
              </a:rPr>
              <a:t>U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holda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(1)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sistemani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matritsali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ko’rinishda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yozish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mumkin:</a:t>
            </a:r>
            <a:endParaRPr sz="2500" dirty="0">
              <a:latin typeface="Times New Roman"/>
              <a:cs typeface="Times New Roman"/>
            </a:endParaRPr>
          </a:p>
          <a:p>
            <a:pPr marL="5023485">
              <a:lnSpc>
                <a:spcPct val="100000"/>
              </a:lnSpc>
              <a:spcBef>
                <a:spcPts val="1565"/>
              </a:spcBef>
            </a:pPr>
            <a:r>
              <a:rPr sz="2500" dirty="0">
                <a:latin typeface="Cambria Math"/>
                <a:cs typeface="Cambria Math"/>
              </a:rPr>
              <a:t>𝐴𝑋</a:t>
            </a:r>
            <a:r>
              <a:rPr sz="2500" spc="185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=</a:t>
            </a:r>
            <a:r>
              <a:rPr sz="2500" spc="114" dirty="0">
                <a:latin typeface="Cambria Math"/>
                <a:cs typeface="Cambria Math"/>
              </a:rPr>
              <a:t> </a:t>
            </a:r>
            <a:r>
              <a:rPr sz="2500" spc="-1105" dirty="0">
                <a:latin typeface="Cambria Math"/>
                <a:cs typeface="Cambria Math"/>
              </a:rPr>
              <a:t>𝐵</a:t>
            </a:r>
            <a:r>
              <a:rPr sz="3750" spc="-442" baseline="11111" dirty="0">
                <a:latin typeface="Cambria Math"/>
                <a:cs typeface="Cambria Math"/>
              </a:rPr>
              <a:t> </a:t>
            </a:r>
            <a:r>
              <a:rPr sz="2500" spc="-50" dirty="0">
                <a:latin typeface="Times New Roman"/>
                <a:cs typeface="Times New Roman"/>
              </a:rPr>
              <a:t>.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466344"/>
            <a:ext cx="12192000" cy="800100"/>
          </a:xfrm>
          <a:custGeom>
            <a:avLst/>
            <a:gdLst/>
            <a:ahLst/>
            <a:cxnLst/>
            <a:rect l="l" t="t" r="r" b="b"/>
            <a:pathLst>
              <a:path w="12192000" h="800100">
                <a:moveTo>
                  <a:pt x="12192000" y="0"/>
                </a:moveTo>
                <a:lnTo>
                  <a:pt x="0" y="0"/>
                </a:lnTo>
                <a:lnTo>
                  <a:pt x="0" y="800100"/>
                </a:lnTo>
                <a:lnTo>
                  <a:pt x="12192000" y="8001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251329" y="550290"/>
            <a:ext cx="76873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ChATSni</a:t>
            </a:r>
            <a:r>
              <a:rPr sz="3600" spc="-20" dirty="0"/>
              <a:t> </a:t>
            </a:r>
            <a:r>
              <a:rPr sz="3600" dirty="0"/>
              <a:t>teskari</a:t>
            </a:r>
            <a:r>
              <a:rPr sz="3600" spc="-30" dirty="0"/>
              <a:t> </a:t>
            </a:r>
            <a:r>
              <a:rPr sz="3600" dirty="0"/>
              <a:t>matritsa</a:t>
            </a:r>
            <a:r>
              <a:rPr sz="3600" spc="-15" dirty="0"/>
              <a:t> </a:t>
            </a:r>
            <a:r>
              <a:rPr sz="3600" dirty="0"/>
              <a:t>usulida </a:t>
            </a:r>
            <a:r>
              <a:rPr sz="3600" spc="-10" dirty="0"/>
              <a:t>yechish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7840" y="1289316"/>
            <a:ext cx="10156825" cy="4572406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655"/>
              </a:spcBef>
              <a:tabLst>
                <a:tab pos="7424420" algn="l"/>
              </a:tabLst>
            </a:pPr>
            <a:r>
              <a:rPr sz="2500" dirty="0">
                <a:latin typeface="Times New Roman"/>
                <a:cs typeface="Times New Roman"/>
              </a:rPr>
              <a:t>Bu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matritsali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tenglamaga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chapdan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mbria Math"/>
                <a:cs typeface="Cambria Math"/>
              </a:rPr>
              <a:t>𝐴</a:t>
            </a:r>
            <a:r>
              <a:rPr sz="2700" baseline="27777" dirty="0">
                <a:latin typeface="Cambria Math"/>
                <a:cs typeface="Cambria Math"/>
              </a:rPr>
              <a:t>−1</a:t>
            </a:r>
            <a:r>
              <a:rPr sz="2700" spc="359" baseline="27777" dirty="0">
                <a:latin typeface="Cambria Math"/>
                <a:cs typeface="Cambria Math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teskari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matritsani</a:t>
            </a:r>
            <a:r>
              <a:rPr sz="2500" dirty="0">
                <a:latin typeface="Times New Roman"/>
                <a:cs typeface="Times New Roman"/>
              </a:rPr>
              <a:t>	ko’paytirib,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topamiz:</a:t>
            </a:r>
            <a:endParaRPr sz="2500" dirty="0">
              <a:latin typeface="Times New Roman"/>
              <a:cs typeface="Times New Roman"/>
            </a:endParaRPr>
          </a:p>
          <a:p>
            <a:pPr marL="4530090">
              <a:lnSpc>
                <a:spcPct val="100000"/>
              </a:lnSpc>
              <a:spcBef>
                <a:spcPts val="1560"/>
              </a:spcBef>
            </a:pPr>
            <a:r>
              <a:rPr sz="2500" dirty="0">
                <a:latin typeface="Cambria Math"/>
                <a:cs typeface="Cambria Math"/>
              </a:rPr>
              <a:t>𝐴</a:t>
            </a:r>
            <a:r>
              <a:rPr sz="2700" baseline="27777" dirty="0">
                <a:latin typeface="Cambria Math"/>
                <a:cs typeface="Cambria Math"/>
              </a:rPr>
              <a:t>−1</a:t>
            </a:r>
            <a:r>
              <a:rPr sz="2500" dirty="0">
                <a:latin typeface="Cambria Math"/>
                <a:cs typeface="Cambria Math"/>
              </a:rPr>
              <a:t>𝐴𝑋</a:t>
            </a:r>
            <a:r>
              <a:rPr sz="2500" spc="210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=</a:t>
            </a:r>
            <a:r>
              <a:rPr sz="2500" spc="175" dirty="0">
                <a:latin typeface="Cambria Math"/>
                <a:cs typeface="Cambria Math"/>
              </a:rPr>
              <a:t> </a:t>
            </a:r>
            <a:r>
              <a:rPr sz="2500" spc="10" dirty="0">
                <a:latin typeface="Cambria Math"/>
                <a:cs typeface="Cambria Math"/>
              </a:rPr>
              <a:t>𝐴</a:t>
            </a:r>
            <a:r>
              <a:rPr sz="2700" spc="-75" baseline="27777" dirty="0">
                <a:latin typeface="Cambria Math"/>
                <a:cs typeface="Cambria Math"/>
              </a:rPr>
              <a:t>−</a:t>
            </a:r>
            <a:r>
              <a:rPr sz="2700" spc="157" baseline="27777" dirty="0">
                <a:latin typeface="Cambria Math"/>
                <a:cs typeface="Cambria Math"/>
              </a:rPr>
              <a:t>1</a:t>
            </a:r>
            <a:r>
              <a:rPr sz="2500" spc="-1140" dirty="0">
                <a:latin typeface="Cambria Math"/>
                <a:cs typeface="Cambria Math"/>
              </a:rPr>
              <a:t>𝐵</a:t>
            </a:r>
            <a:endParaRPr lang="en-US" sz="2500" dirty="0">
              <a:latin typeface="Cambria Math"/>
              <a:cs typeface="Cambria Math"/>
            </a:endParaRPr>
          </a:p>
          <a:p>
            <a:pPr marL="50800" marR="460375">
              <a:lnSpc>
                <a:spcPct val="152800"/>
              </a:lnSpc>
              <a:tabLst>
                <a:tab pos="525780" algn="l"/>
                <a:tab pos="5808980" algn="l"/>
              </a:tabLst>
            </a:pPr>
            <a:r>
              <a:rPr lang="en-US" sz="2500" spc="-25" dirty="0" err="1">
                <a:latin typeface="Times New Roman"/>
                <a:cs typeface="Times New Roman"/>
              </a:rPr>
              <a:t>bu</a:t>
            </a:r>
            <a:r>
              <a:rPr lang="en-US" sz="2500" dirty="0">
                <a:latin typeface="Times New Roman"/>
                <a:cs typeface="Times New Roman"/>
              </a:rPr>
              <a:t>	</a:t>
            </a:r>
            <a:r>
              <a:rPr lang="en-US" sz="2500" dirty="0" err="1">
                <a:latin typeface="Times New Roman"/>
                <a:cs typeface="Times New Roman"/>
              </a:rPr>
              <a:t>yerdan</a:t>
            </a:r>
            <a:r>
              <a:rPr lang="en-US" sz="2500" spc="-20" dirty="0">
                <a:latin typeface="Times New Roman"/>
                <a:cs typeface="Times New Roman"/>
              </a:rPr>
              <a:t> </a:t>
            </a:r>
            <a:r>
              <a:rPr lang="en-US" sz="2500" dirty="0">
                <a:latin typeface="Cambria Math"/>
                <a:cs typeface="Cambria Math"/>
              </a:rPr>
              <a:t>𝐸𝑋</a:t>
            </a:r>
            <a:r>
              <a:rPr lang="en-US" sz="2500" spc="175" dirty="0">
                <a:latin typeface="Cambria Math"/>
                <a:cs typeface="Cambria Math"/>
              </a:rPr>
              <a:t> </a:t>
            </a:r>
            <a:r>
              <a:rPr lang="en-US" sz="2500" dirty="0">
                <a:latin typeface="Cambria Math"/>
                <a:cs typeface="Cambria Math"/>
              </a:rPr>
              <a:t>=</a:t>
            </a:r>
            <a:r>
              <a:rPr lang="en-US" sz="2500" spc="105" dirty="0">
                <a:latin typeface="Cambria Math"/>
                <a:cs typeface="Cambria Math"/>
              </a:rPr>
              <a:t> </a:t>
            </a:r>
            <a:r>
              <a:rPr lang="en-US" sz="2500" dirty="0">
                <a:latin typeface="Cambria Math"/>
                <a:cs typeface="Cambria Math"/>
              </a:rPr>
              <a:t>𝑋</a:t>
            </a:r>
            <a:r>
              <a:rPr lang="en-US" sz="2500" spc="165" dirty="0">
                <a:latin typeface="Cambria Math"/>
                <a:cs typeface="Cambria Math"/>
              </a:rPr>
              <a:t> </a:t>
            </a:r>
            <a:r>
              <a:rPr lang="en-US" sz="2500" dirty="0">
                <a:latin typeface="Cambria Math"/>
                <a:cs typeface="Cambria Math"/>
              </a:rPr>
              <a:t>=</a:t>
            </a:r>
            <a:r>
              <a:rPr lang="en-US" sz="2500" spc="105" dirty="0">
                <a:latin typeface="Cambria Math"/>
                <a:cs typeface="Cambria Math"/>
              </a:rPr>
              <a:t> </a:t>
            </a:r>
            <a:r>
              <a:rPr lang="en-US" sz="2500" spc="35" dirty="0">
                <a:latin typeface="Cambria Math"/>
                <a:cs typeface="Cambria Math"/>
              </a:rPr>
              <a:t>𝐴</a:t>
            </a:r>
            <a:r>
              <a:rPr lang="en-US" sz="2700" spc="-67" baseline="27777" dirty="0">
                <a:latin typeface="Cambria Math"/>
                <a:cs typeface="Cambria Math"/>
              </a:rPr>
              <a:t>−</a:t>
            </a:r>
            <a:r>
              <a:rPr lang="en-US" sz="2700" spc="135" baseline="27777" dirty="0">
                <a:latin typeface="Cambria Math"/>
                <a:cs typeface="Cambria Math"/>
              </a:rPr>
              <a:t>1</a:t>
            </a:r>
            <a:r>
              <a:rPr lang="en-US" sz="2500" spc="-1125" dirty="0">
                <a:latin typeface="Cambria Math"/>
                <a:cs typeface="Cambria Math"/>
              </a:rPr>
              <a:t>𝐵</a:t>
            </a:r>
            <a:r>
              <a:rPr lang="en-US" sz="2500" dirty="0">
                <a:latin typeface="Cambria Math"/>
                <a:cs typeface="Cambria Math"/>
              </a:rPr>
              <a:t>.</a:t>
            </a:r>
            <a:r>
              <a:rPr lang="en-US" sz="2500" spc="35" dirty="0">
                <a:latin typeface="Cambria Math"/>
                <a:cs typeface="Cambria Math"/>
              </a:rPr>
              <a:t>    </a:t>
            </a:r>
            <a:r>
              <a:rPr lang="en-US" sz="2500" dirty="0" err="1">
                <a:latin typeface="Times New Roman"/>
                <a:cs typeface="Times New Roman"/>
              </a:rPr>
              <a:t>Shunday</a:t>
            </a:r>
            <a:r>
              <a:rPr lang="en-US" sz="2500" spc="-10" dirty="0">
                <a:latin typeface="Times New Roman"/>
                <a:cs typeface="Times New Roman"/>
              </a:rPr>
              <a:t> </a:t>
            </a:r>
            <a:r>
              <a:rPr lang="en-US" sz="2500" spc="-10" dirty="0" err="1">
                <a:latin typeface="Times New Roman"/>
                <a:cs typeface="Times New Roman"/>
              </a:rPr>
              <a:t>qilib</a:t>
            </a:r>
            <a:r>
              <a:rPr lang="en-US" sz="2500" spc="-10" dirty="0">
                <a:latin typeface="Times New Roman"/>
                <a:cs typeface="Times New Roman"/>
              </a:rPr>
              <a:t>,</a:t>
            </a:r>
            <a:r>
              <a:rPr lang="en-US" sz="2500" dirty="0">
                <a:latin typeface="Times New Roman"/>
                <a:cs typeface="Times New Roman"/>
              </a:rPr>
              <a:t>	</a:t>
            </a:r>
            <a:r>
              <a:rPr lang="en-US" sz="2500" dirty="0">
                <a:latin typeface="Cambria Math"/>
                <a:cs typeface="Cambria Math"/>
              </a:rPr>
              <a:t>𝑋</a:t>
            </a:r>
            <a:r>
              <a:rPr lang="en-US" sz="2500" spc="125" dirty="0">
                <a:latin typeface="Cambria Math"/>
                <a:cs typeface="Cambria Math"/>
              </a:rPr>
              <a:t> </a:t>
            </a:r>
            <a:r>
              <a:rPr lang="en-US" sz="2500" spc="-20" dirty="0" err="1">
                <a:latin typeface="Times New Roman"/>
                <a:cs typeface="Times New Roman"/>
              </a:rPr>
              <a:t>matritsa-</a:t>
            </a:r>
            <a:r>
              <a:rPr lang="en-US" sz="2500" dirty="0" err="1">
                <a:latin typeface="Times New Roman"/>
                <a:cs typeface="Times New Roman"/>
              </a:rPr>
              <a:t>yechim</a:t>
            </a:r>
            <a:r>
              <a:rPr lang="en-US" sz="2500" spc="70" dirty="0">
                <a:latin typeface="Times New Roman"/>
                <a:cs typeface="Times New Roman"/>
              </a:rPr>
              <a:t> </a:t>
            </a:r>
            <a:r>
              <a:rPr lang="en-US" sz="2500" dirty="0">
                <a:latin typeface="Cambria Math"/>
                <a:cs typeface="Cambria Math"/>
              </a:rPr>
              <a:t>𝐴</a:t>
            </a:r>
            <a:r>
              <a:rPr lang="en-US" sz="2700" baseline="27777" dirty="0">
                <a:latin typeface="Cambria Math"/>
                <a:cs typeface="Cambria Math"/>
              </a:rPr>
              <a:t>−1</a:t>
            </a:r>
            <a:r>
              <a:rPr lang="en-US" sz="2700" spc="472" baseline="27777" dirty="0">
                <a:latin typeface="Cambria Math"/>
                <a:cs typeface="Cambria Math"/>
              </a:rPr>
              <a:t> </a:t>
            </a:r>
            <a:r>
              <a:rPr lang="en-US" sz="2500" spc="-10" dirty="0" err="1">
                <a:latin typeface="Times New Roman"/>
                <a:cs typeface="Times New Roman"/>
              </a:rPr>
              <a:t>teskari</a:t>
            </a:r>
            <a:r>
              <a:rPr lang="en-US" sz="2500" spc="-10" dirty="0">
                <a:latin typeface="Times New Roman"/>
                <a:cs typeface="Times New Roman"/>
              </a:rPr>
              <a:t> </a:t>
            </a:r>
            <a:r>
              <a:rPr lang="en-US" sz="2500" dirty="0" err="1">
                <a:latin typeface="Times New Roman"/>
                <a:cs typeface="Times New Roman"/>
              </a:rPr>
              <a:t>matritsaning</a:t>
            </a:r>
            <a:r>
              <a:rPr lang="en-US" sz="2500" spc="-145" dirty="0">
                <a:latin typeface="Times New Roman"/>
                <a:cs typeface="Times New Roman"/>
              </a:rPr>
              <a:t> </a:t>
            </a:r>
            <a:r>
              <a:rPr lang="en-US" sz="2500" spc="-1110" dirty="0">
                <a:latin typeface="Cambria Math"/>
                <a:cs typeface="Cambria Math"/>
              </a:rPr>
              <a:t>𝐵</a:t>
            </a:r>
            <a:r>
              <a:rPr lang="en-US" sz="3750" spc="-1402" baseline="11111" dirty="0">
                <a:latin typeface="Cambria Math"/>
                <a:cs typeface="Cambria Math"/>
              </a:rPr>
              <a:t>   </a:t>
            </a:r>
            <a:r>
              <a:rPr lang="si-LK" sz="3750" spc="494" baseline="11111" dirty="0">
                <a:latin typeface="Cambria Math"/>
                <a:cs typeface="Cambria Math"/>
              </a:rPr>
              <a:t> </a:t>
            </a:r>
            <a:r>
              <a:rPr lang="en-US" sz="3750" spc="494" baseline="11111" dirty="0">
                <a:latin typeface="Cambria Math"/>
                <a:cs typeface="Cambria Math"/>
              </a:rPr>
              <a:t>  </a:t>
            </a:r>
            <a:r>
              <a:rPr lang="en-US" sz="2500" spc="-20" dirty="0" err="1">
                <a:latin typeface="Times New Roman"/>
                <a:cs typeface="Times New Roman"/>
              </a:rPr>
              <a:t>ustun-</a:t>
            </a:r>
            <a:r>
              <a:rPr lang="en-US" sz="2500" dirty="0" err="1">
                <a:latin typeface="Times New Roman"/>
                <a:cs typeface="Times New Roman"/>
              </a:rPr>
              <a:t>matritsaga</a:t>
            </a:r>
            <a:r>
              <a:rPr lang="en-US" sz="2500" spc="-25" dirty="0">
                <a:latin typeface="Times New Roman"/>
                <a:cs typeface="Times New Roman"/>
              </a:rPr>
              <a:t> </a:t>
            </a:r>
            <a:r>
              <a:rPr lang="en-US" sz="2500" dirty="0" err="1">
                <a:latin typeface="Times New Roman"/>
                <a:cs typeface="Times New Roman"/>
              </a:rPr>
              <a:t>ko’paytmasi</a:t>
            </a:r>
            <a:r>
              <a:rPr lang="en-US" sz="2500" spc="-35" dirty="0">
                <a:latin typeface="Times New Roman"/>
                <a:cs typeface="Times New Roman"/>
              </a:rPr>
              <a:t> </a:t>
            </a:r>
            <a:r>
              <a:rPr lang="en-US" sz="2500" dirty="0" err="1">
                <a:latin typeface="Times New Roman"/>
                <a:cs typeface="Times New Roman"/>
              </a:rPr>
              <a:t>ko’rinishida</a:t>
            </a:r>
            <a:r>
              <a:rPr lang="en-US" sz="2500" spc="-45" dirty="0">
                <a:latin typeface="Times New Roman"/>
                <a:cs typeface="Times New Roman"/>
              </a:rPr>
              <a:t> </a:t>
            </a:r>
            <a:r>
              <a:rPr lang="en-US" sz="2500" spc="-10" dirty="0" err="1">
                <a:latin typeface="Times New Roman"/>
                <a:cs typeface="Times New Roman"/>
              </a:rPr>
              <a:t>topiladi</a:t>
            </a:r>
            <a:r>
              <a:rPr lang="en-US" sz="2500" spc="-10" dirty="0">
                <a:latin typeface="Times New Roman"/>
                <a:cs typeface="Times New Roman"/>
              </a:rPr>
              <a:t>.</a:t>
            </a:r>
            <a:endParaRPr lang="en-US" sz="25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530"/>
              </a:spcBef>
            </a:pPr>
            <a:r>
              <a:rPr sz="2500" b="1" dirty="0" err="1">
                <a:solidFill>
                  <a:srgbClr val="6F2F9F"/>
                </a:solidFill>
                <a:latin typeface="Times New Roman"/>
                <a:cs typeface="Times New Roman"/>
              </a:rPr>
              <a:t>Misol</a:t>
            </a:r>
            <a:r>
              <a:rPr sz="2500" b="1" spc="-5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lang="en-US" sz="2500" b="1" spc="-55" dirty="0">
                <a:solidFill>
                  <a:srgbClr val="6F2F9F"/>
                </a:solidFill>
                <a:latin typeface="Times New Roman"/>
                <a:cs typeface="Times New Roman"/>
              </a:rPr>
              <a:t>1</a:t>
            </a:r>
            <a:r>
              <a:rPr sz="2500" b="1" dirty="0">
                <a:solidFill>
                  <a:srgbClr val="6F2F9F"/>
                </a:solidFill>
                <a:latin typeface="Times New Roman"/>
                <a:cs typeface="Times New Roman"/>
              </a:rPr>
              <a:t>.</a:t>
            </a:r>
            <a:r>
              <a:rPr sz="2500" b="1" spc="-1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Times New Roman"/>
                <a:cs typeface="Times New Roman"/>
              </a:rPr>
              <a:t>Tenglamalar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sistemasini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matritsa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usulida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yeching.</a:t>
            </a:r>
            <a:endParaRPr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L="4041140" marR="2992120" indent="306070">
              <a:lnSpc>
                <a:spcPct val="102099"/>
              </a:lnSpc>
              <a:spcBef>
                <a:spcPts val="5"/>
              </a:spcBef>
            </a:pPr>
            <a:r>
              <a:rPr sz="2500" dirty="0">
                <a:latin typeface="Cambria Math"/>
                <a:cs typeface="Cambria Math"/>
              </a:rPr>
              <a:t>2𝑥</a:t>
            </a:r>
            <a:r>
              <a:rPr sz="2700" baseline="-15432" dirty="0">
                <a:latin typeface="Cambria Math"/>
                <a:cs typeface="Cambria Math"/>
              </a:rPr>
              <a:t>1</a:t>
            </a:r>
            <a:r>
              <a:rPr sz="2700" spc="345" baseline="-15432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−</a:t>
            </a:r>
            <a:r>
              <a:rPr sz="2500" spc="-10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4𝑥</a:t>
            </a:r>
            <a:r>
              <a:rPr sz="2700" baseline="-15432" dirty="0">
                <a:latin typeface="Cambria Math"/>
                <a:cs typeface="Cambria Math"/>
              </a:rPr>
              <a:t>2</a:t>
            </a:r>
            <a:r>
              <a:rPr sz="2700" spc="345" baseline="-15432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+</a:t>
            </a:r>
            <a:r>
              <a:rPr sz="2500" spc="-10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𝑥</a:t>
            </a:r>
            <a:r>
              <a:rPr sz="2700" baseline="-15432" dirty="0">
                <a:latin typeface="Cambria Math"/>
                <a:cs typeface="Cambria Math"/>
              </a:rPr>
              <a:t>3</a:t>
            </a:r>
            <a:r>
              <a:rPr sz="2700" spc="562" baseline="-15432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=</a:t>
            </a:r>
            <a:r>
              <a:rPr sz="2500" spc="125" dirty="0">
                <a:latin typeface="Cambria Math"/>
                <a:cs typeface="Cambria Math"/>
              </a:rPr>
              <a:t> </a:t>
            </a:r>
            <a:r>
              <a:rPr sz="2500" spc="-25" dirty="0">
                <a:latin typeface="Cambria Math"/>
                <a:cs typeface="Cambria Math"/>
              </a:rPr>
              <a:t>3, </a:t>
            </a:r>
            <a:r>
              <a:rPr sz="2500" spc="-35" dirty="0">
                <a:latin typeface="Cambria Math"/>
                <a:cs typeface="Cambria Math"/>
              </a:rPr>
              <a:t>𝑥</a:t>
            </a:r>
            <a:r>
              <a:rPr sz="2700" spc="-52" baseline="-15432" dirty="0">
                <a:latin typeface="Cambria Math"/>
                <a:cs typeface="Cambria Math"/>
              </a:rPr>
              <a:t>1</a:t>
            </a:r>
            <a:r>
              <a:rPr sz="2700" spc="307" baseline="-15432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−</a:t>
            </a:r>
            <a:r>
              <a:rPr sz="2500" spc="-30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5𝑥</a:t>
            </a:r>
            <a:r>
              <a:rPr sz="2700" baseline="-15432" dirty="0">
                <a:latin typeface="Cambria Math"/>
                <a:cs typeface="Cambria Math"/>
              </a:rPr>
              <a:t>2</a:t>
            </a:r>
            <a:r>
              <a:rPr sz="2700" spc="292" baseline="-15432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+</a:t>
            </a:r>
            <a:r>
              <a:rPr sz="2500" spc="-30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3𝑥</a:t>
            </a:r>
            <a:r>
              <a:rPr sz="2700" baseline="-15432" dirty="0">
                <a:latin typeface="Cambria Math"/>
                <a:cs typeface="Cambria Math"/>
              </a:rPr>
              <a:t>3</a:t>
            </a:r>
            <a:r>
              <a:rPr sz="2700" spc="494" baseline="-15432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=</a:t>
            </a:r>
            <a:r>
              <a:rPr sz="2500" spc="95" dirty="0">
                <a:latin typeface="Cambria Math"/>
                <a:cs typeface="Cambria Math"/>
              </a:rPr>
              <a:t> </a:t>
            </a:r>
            <a:r>
              <a:rPr sz="2500" spc="-295" dirty="0">
                <a:latin typeface="Cambria Math"/>
                <a:cs typeface="Cambria Math"/>
              </a:rPr>
              <a:t>−1,</a:t>
            </a:r>
            <a:endParaRPr sz="2500" dirty="0">
              <a:latin typeface="Cambria Math"/>
              <a:cs typeface="Cambria Math"/>
            </a:endParaRPr>
          </a:p>
          <a:p>
            <a:pPr marL="4524375">
              <a:lnSpc>
                <a:spcPct val="100000"/>
              </a:lnSpc>
              <a:spcBef>
                <a:spcPts val="10"/>
              </a:spcBef>
            </a:pPr>
            <a:r>
              <a:rPr sz="2500" dirty="0">
                <a:latin typeface="Cambria Math"/>
                <a:cs typeface="Cambria Math"/>
              </a:rPr>
              <a:t>𝑥</a:t>
            </a:r>
            <a:r>
              <a:rPr sz="2700" baseline="-15432" dirty="0">
                <a:latin typeface="Cambria Math"/>
                <a:cs typeface="Cambria Math"/>
              </a:rPr>
              <a:t>1</a:t>
            </a:r>
            <a:r>
              <a:rPr sz="2700" spc="352" baseline="-15432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−</a:t>
            </a:r>
            <a:r>
              <a:rPr sz="2500" spc="-20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𝑥</a:t>
            </a:r>
            <a:r>
              <a:rPr sz="2700" baseline="-15432" dirty="0">
                <a:latin typeface="Cambria Math"/>
                <a:cs typeface="Cambria Math"/>
              </a:rPr>
              <a:t>2</a:t>
            </a:r>
            <a:r>
              <a:rPr sz="2700" spc="359" baseline="-15432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+</a:t>
            </a:r>
            <a:r>
              <a:rPr sz="2500" spc="-10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𝑥</a:t>
            </a:r>
            <a:r>
              <a:rPr sz="2700" baseline="-15432" dirty="0">
                <a:latin typeface="Cambria Math"/>
                <a:cs typeface="Cambria Math"/>
              </a:rPr>
              <a:t>3</a:t>
            </a:r>
            <a:r>
              <a:rPr sz="2700" spc="547" baseline="-15432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=</a:t>
            </a:r>
            <a:r>
              <a:rPr sz="2500" spc="125" dirty="0">
                <a:latin typeface="Cambria Math"/>
                <a:cs typeface="Cambria Math"/>
              </a:rPr>
              <a:t> </a:t>
            </a:r>
            <a:r>
              <a:rPr sz="2500" spc="-25" dirty="0">
                <a:latin typeface="Cambria Math"/>
                <a:cs typeface="Cambria Math"/>
              </a:rPr>
              <a:t>1.</a:t>
            </a:r>
            <a:endParaRPr sz="2500" dirty="0">
              <a:latin typeface="Cambria Math"/>
              <a:cs typeface="Cambria Math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66344"/>
            <a:ext cx="12192000" cy="800100"/>
          </a:xfrm>
          <a:custGeom>
            <a:avLst/>
            <a:gdLst/>
            <a:ahLst/>
            <a:cxnLst/>
            <a:rect l="l" t="t" r="r" b="b"/>
            <a:pathLst>
              <a:path w="12192000" h="800100">
                <a:moveTo>
                  <a:pt x="12192000" y="0"/>
                </a:moveTo>
                <a:lnTo>
                  <a:pt x="0" y="0"/>
                </a:lnTo>
                <a:lnTo>
                  <a:pt x="0" y="800100"/>
                </a:lnTo>
                <a:lnTo>
                  <a:pt x="12192000" y="8001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51329" y="550290"/>
            <a:ext cx="76873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ChATSni</a:t>
            </a:r>
            <a:r>
              <a:rPr sz="3600" spc="-20" dirty="0"/>
              <a:t> </a:t>
            </a:r>
            <a:r>
              <a:rPr sz="3600" dirty="0"/>
              <a:t>teskari</a:t>
            </a:r>
            <a:r>
              <a:rPr sz="3600" spc="-30" dirty="0"/>
              <a:t> </a:t>
            </a:r>
            <a:r>
              <a:rPr sz="3600" dirty="0"/>
              <a:t>matritsa</a:t>
            </a:r>
            <a:r>
              <a:rPr sz="3600" spc="-15" dirty="0"/>
              <a:t> </a:t>
            </a:r>
            <a:r>
              <a:rPr sz="3600" dirty="0"/>
              <a:t>usulida </a:t>
            </a:r>
            <a:r>
              <a:rPr sz="3600" spc="-10" dirty="0"/>
              <a:t>yechish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87550"/>
            <a:ext cx="114427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35" dirty="0">
                <a:solidFill>
                  <a:srgbClr val="6F2F9F"/>
                </a:solidFill>
                <a:latin typeface="Times New Roman"/>
                <a:cs typeface="Times New Roman"/>
              </a:rPr>
              <a:t>Yechish.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1429" y="2525776"/>
            <a:ext cx="1737995" cy="937260"/>
          </a:xfrm>
          <a:custGeom>
            <a:avLst/>
            <a:gdLst/>
            <a:ahLst/>
            <a:cxnLst/>
            <a:rect l="l" t="t" r="r" b="b"/>
            <a:pathLst>
              <a:path w="1737995" h="937260">
                <a:moveTo>
                  <a:pt x="1589278" y="0"/>
                </a:moveTo>
                <a:lnTo>
                  <a:pt x="1579371" y="11049"/>
                </a:lnTo>
                <a:lnTo>
                  <a:pt x="1608802" y="49105"/>
                </a:lnTo>
                <a:lnTo>
                  <a:pt x="1634410" y="93186"/>
                </a:lnTo>
                <a:lnTo>
                  <a:pt x="1656185" y="143315"/>
                </a:lnTo>
                <a:lnTo>
                  <a:pt x="1674113" y="199516"/>
                </a:lnTo>
                <a:lnTo>
                  <a:pt x="1685635" y="248117"/>
                </a:lnTo>
                <a:lnTo>
                  <a:pt x="1694596" y="299278"/>
                </a:lnTo>
                <a:lnTo>
                  <a:pt x="1700997" y="352999"/>
                </a:lnTo>
                <a:lnTo>
                  <a:pt x="1704837" y="409280"/>
                </a:lnTo>
                <a:lnTo>
                  <a:pt x="1706118" y="468122"/>
                </a:lnTo>
                <a:lnTo>
                  <a:pt x="1704837" y="527236"/>
                </a:lnTo>
                <a:lnTo>
                  <a:pt x="1700997" y="583724"/>
                </a:lnTo>
                <a:lnTo>
                  <a:pt x="1694596" y="637578"/>
                </a:lnTo>
                <a:lnTo>
                  <a:pt x="1685635" y="688793"/>
                </a:lnTo>
                <a:lnTo>
                  <a:pt x="1674113" y="737362"/>
                </a:lnTo>
                <a:lnTo>
                  <a:pt x="1656185" y="793509"/>
                </a:lnTo>
                <a:lnTo>
                  <a:pt x="1634410" y="843645"/>
                </a:lnTo>
                <a:lnTo>
                  <a:pt x="1608802" y="887755"/>
                </a:lnTo>
                <a:lnTo>
                  <a:pt x="1579371" y="925829"/>
                </a:lnTo>
                <a:lnTo>
                  <a:pt x="1589278" y="936751"/>
                </a:lnTo>
                <a:lnTo>
                  <a:pt x="1622327" y="899290"/>
                </a:lnTo>
                <a:lnTo>
                  <a:pt x="1651555" y="855472"/>
                </a:lnTo>
                <a:lnTo>
                  <a:pt x="1676949" y="805271"/>
                </a:lnTo>
                <a:lnTo>
                  <a:pt x="1698497" y="748664"/>
                </a:lnTo>
                <a:lnTo>
                  <a:pt x="1710488" y="707685"/>
                </a:lnTo>
                <a:lnTo>
                  <a:pt x="1720299" y="664374"/>
                </a:lnTo>
                <a:lnTo>
                  <a:pt x="1727930" y="618728"/>
                </a:lnTo>
                <a:lnTo>
                  <a:pt x="1733380" y="570742"/>
                </a:lnTo>
                <a:lnTo>
                  <a:pt x="1736650" y="520414"/>
                </a:lnTo>
                <a:lnTo>
                  <a:pt x="1737741" y="467740"/>
                </a:lnTo>
                <a:lnTo>
                  <a:pt x="1736650" y="415469"/>
                </a:lnTo>
                <a:lnTo>
                  <a:pt x="1733380" y="365463"/>
                </a:lnTo>
                <a:lnTo>
                  <a:pt x="1727930" y="317722"/>
                </a:lnTo>
                <a:lnTo>
                  <a:pt x="1720299" y="272245"/>
                </a:lnTo>
                <a:lnTo>
                  <a:pt x="1710488" y="229033"/>
                </a:lnTo>
                <a:lnTo>
                  <a:pt x="1698497" y="188087"/>
                </a:lnTo>
                <a:lnTo>
                  <a:pt x="1676949" y="131534"/>
                </a:lnTo>
                <a:lnTo>
                  <a:pt x="1651555" y="81327"/>
                </a:lnTo>
                <a:lnTo>
                  <a:pt x="1622327" y="37478"/>
                </a:lnTo>
                <a:lnTo>
                  <a:pt x="1589278" y="0"/>
                </a:lnTo>
                <a:close/>
              </a:path>
              <a:path w="1737995" h="937260">
                <a:moveTo>
                  <a:pt x="148462" y="0"/>
                </a:moveTo>
                <a:lnTo>
                  <a:pt x="115413" y="37478"/>
                </a:lnTo>
                <a:lnTo>
                  <a:pt x="86185" y="81327"/>
                </a:lnTo>
                <a:lnTo>
                  <a:pt x="60791" y="131534"/>
                </a:lnTo>
                <a:lnTo>
                  <a:pt x="39243" y="188087"/>
                </a:lnTo>
                <a:lnTo>
                  <a:pt x="27252" y="229033"/>
                </a:lnTo>
                <a:lnTo>
                  <a:pt x="17441" y="272245"/>
                </a:lnTo>
                <a:lnTo>
                  <a:pt x="9810" y="317722"/>
                </a:lnTo>
                <a:lnTo>
                  <a:pt x="4360" y="365463"/>
                </a:lnTo>
                <a:lnTo>
                  <a:pt x="1090" y="415469"/>
                </a:lnTo>
                <a:lnTo>
                  <a:pt x="0" y="467740"/>
                </a:lnTo>
                <a:lnTo>
                  <a:pt x="1090" y="520414"/>
                </a:lnTo>
                <a:lnTo>
                  <a:pt x="4360" y="570742"/>
                </a:lnTo>
                <a:lnTo>
                  <a:pt x="9810" y="618728"/>
                </a:lnTo>
                <a:lnTo>
                  <a:pt x="17441" y="664374"/>
                </a:lnTo>
                <a:lnTo>
                  <a:pt x="27252" y="707685"/>
                </a:lnTo>
                <a:lnTo>
                  <a:pt x="39243" y="748664"/>
                </a:lnTo>
                <a:lnTo>
                  <a:pt x="60791" y="805271"/>
                </a:lnTo>
                <a:lnTo>
                  <a:pt x="86185" y="855472"/>
                </a:lnTo>
                <a:lnTo>
                  <a:pt x="115413" y="899290"/>
                </a:lnTo>
                <a:lnTo>
                  <a:pt x="148462" y="936751"/>
                </a:lnTo>
                <a:lnTo>
                  <a:pt x="158369" y="925829"/>
                </a:lnTo>
                <a:lnTo>
                  <a:pt x="128938" y="887755"/>
                </a:lnTo>
                <a:lnTo>
                  <a:pt x="103330" y="843645"/>
                </a:lnTo>
                <a:lnTo>
                  <a:pt x="81555" y="793509"/>
                </a:lnTo>
                <a:lnTo>
                  <a:pt x="63626" y="737362"/>
                </a:lnTo>
                <a:lnTo>
                  <a:pt x="52105" y="688793"/>
                </a:lnTo>
                <a:lnTo>
                  <a:pt x="43144" y="637578"/>
                </a:lnTo>
                <a:lnTo>
                  <a:pt x="36743" y="583724"/>
                </a:lnTo>
                <a:lnTo>
                  <a:pt x="32903" y="527236"/>
                </a:lnTo>
                <a:lnTo>
                  <a:pt x="31622" y="468122"/>
                </a:lnTo>
                <a:lnTo>
                  <a:pt x="32903" y="409280"/>
                </a:lnTo>
                <a:lnTo>
                  <a:pt x="36743" y="352999"/>
                </a:lnTo>
                <a:lnTo>
                  <a:pt x="43144" y="299278"/>
                </a:lnTo>
                <a:lnTo>
                  <a:pt x="52105" y="248117"/>
                </a:lnTo>
                <a:lnTo>
                  <a:pt x="63626" y="199516"/>
                </a:lnTo>
                <a:lnTo>
                  <a:pt x="81555" y="143315"/>
                </a:lnTo>
                <a:lnTo>
                  <a:pt x="103330" y="93186"/>
                </a:lnTo>
                <a:lnTo>
                  <a:pt x="128938" y="49105"/>
                </a:lnTo>
                <a:lnTo>
                  <a:pt x="158369" y="11049"/>
                </a:lnTo>
                <a:lnTo>
                  <a:pt x="1484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07766" y="2397632"/>
            <a:ext cx="142557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6730" algn="l"/>
                <a:tab pos="1236345" algn="l"/>
              </a:tabLst>
            </a:pPr>
            <a:r>
              <a:rPr sz="2500" spc="-50" dirty="0">
                <a:latin typeface="Cambria Math"/>
                <a:cs typeface="Cambria Math"/>
              </a:rPr>
              <a:t>2</a:t>
            </a:r>
            <a:r>
              <a:rPr sz="2500" dirty="0">
                <a:latin typeface="Cambria Math"/>
                <a:cs typeface="Cambria Math"/>
              </a:rPr>
              <a:t>	</a:t>
            </a:r>
            <a:r>
              <a:rPr sz="2500" spc="-25" dirty="0">
                <a:latin typeface="Cambria Math"/>
                <a:cs typeface="Cambria Math"/>
              </a:rPr>
              <a:t>−4</a:t>
            </a:r>
            <a:r>
              <a:rPr sz="2500" dirty="0">
                <a:latin typeface="Cambria Math"/>
                <a:cs typeface="Cambria Math"/>
              </a:rPr>
              <a:t>	</a:t>
            </a:r>
            <a:r>
              <a:rPr sz="2500" spc="-50" dirty="0">
                <a:latin typeface="Cambria Math"/>
                <a:cs typeface="Cambria Math"/>
              </a:rPr>
              <a:t>1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62040" y="2525776"/>
            <a:ext cx="649605" cy="937260"/>
          </a:xfrm>
          <a:custGeom>
            <a:avLst/>
            <a:gdLst/>
            <a:ahLst/>
            <a:cxnLst/>
            <a:rect l="l" t="t" r="r" b="b"/>
            <a:pathLst>
              <a:path w="649604" h="937260">
                <a:moveTo>
                  <a:pt x="501142" y="0"/>
                </a:moveTo>
                <a:lnTo>
                  <a:pt x="491236" y="11049"/>
                </a:lnTo>
                <a:lnTo>
                  <a:pt x="520666" y="49105"/>
                </a:lnTo>
                <a:lnTo>
                  <a:pt x="546274" y="93186"/>
                </a:lnTo>
                <a:lnTo>
                  <a:pt x="568049" y="143315"/>
                </a:lnTo>
                <a:lnTo>
                  <a:pt x="585978" y="199516"/>
                </a:lnTo>
                <a:lnTo>
                  <a:pt x="597499" y="248117"/>
                </a:lnTo>
                <a:lnTo>
                  <a:pt x="606460" y="299278"/>
                </a:lnTo>
                <a:lnTo>
                  <a:pt x="612861" y="352999"/>
                </a:lnTo>
                <a:lnTo>
                  <a:pt x="616701" y="409280"/>
                </a:lnTo>
                <a:lnTo>
                  <a:pt x="617982" y="468122"/>
                </a:lnTo>
                <a:lnTo>
                  <a:pt x="616701" y="527236"/>
                </a:lnTo>
                <a:lnTo>
                  <a:pt x="612861" y="583724"/>
                </a:lnTo>
                <a:lnTo>
                  <a:pt x="606460" y="637578"/>
                </a:lnTo>
                <a:lnTo>
                  <a:pt x="597499" y="688793"/>
                </a:lnTo>
                <a:lnTo>
                  <a:pt x="585978" y="737362"/>
                </a:lnTo>
                <a:lnTo>
                  <a:pt x="568049" y="793509"/>
                </a:lnTo>
                <a:lnTo>
                  <a:pt x="546274" y="843645"/>
                </a:lnTo>
                <a:lnTo>
                  <a:pt x="520666" y="887755"/>
                </a:lnTo>
                <a:lnTo>
                  <a:pt x="491236" y="925829"/>
                </a:lnTo>
                <a:lnTo>
                  <a:pt x="501142" y="936751"/>
                </a:lnTo>
                <a:lnTo>
                  <a:pt x="534191" y="899290"/>
                </a:lnTo>
                <a:lnTo>
                  <a:pt x="563419" y="855472"/>
                </a:lnTo>
                <a:lnTo>
                  <a:pt x="588813" y="805271"/>
                </a:lnTo>
                <a:lnTo>
                  <a:pt x="610362" y="748664"/>
                </a:lnTo>
                <a:lnTo>
                  <a:pt x="622352" y="707685"/>
                </a:lnTo>
                <a:lnTo>
                  <a:pt x="632163" y="664374"/>
                </a:lnTo>
                <a:lnTo>
                  <a:pt x="639794" y="618728"/>
                </a:lnTo>
                <a:lnTo>
                  <a:pt x="645244" y="570742"/>
                </a:lnTo>
                <a:lnTo>
                  <a:pt x="648514" y="520414"/>
                </a:lnTo>
                <a:lnTo>
                  <a:pt x="649605" y="467740"/>
                </a:lnTo>
                <a:lnTo>
                  <a:pt x="648514" y="415469"/>
                </a:lnTo>
                <a:lnTo>
                  <a:pt x="645244" y="365463"/>
                </a:lnTo>
                <a:lnTo>
                  <a:pt x="639794" y="317722"/>
                </a:lnTo>
                <a:lnTo>
                  <a:pt x="632163" y="272245"/>
                </a:lnTo>
                <a:lnTo>
                  <a:pt x="622352" y="229033"/>
                </a:lnTo>
                <a:lnTo>
                  <a:pt x="610362" y="188087"/>
                </a:lnTo>
                <a:lnTo>
                  <a:pt x="588813" y="131534"/>
                </a:lnTo>
                <a:lnTo>
                  <a:pt x="563419" y="81327"/>
                </a:lnTo>
                <a:lnTo>
                  <a:pt x="534191" y="37478"/>
                </a:lnTo>
                <a:lnTo>
                  <a:pt x="501142" y="0"/>
                </a:lnTo>
                <a:close/>
              </a:path>
              <a:path w="649604" h="937260">
                <a:moveTo>
                  <a:pt x="148462" y="0"/>
                </a:moveTo>
                <a:lnTo>
                  <a:pt x="115413" y="37478"/>
                </a:lnTo>
                <a:lnTo>
                  <a:pt x="86185" y="81327"/>
                </a:lnTo>
                <a:lnTo>
                  <a:pt x="60791" y="131534"/>
                </a:lnTo>
                <a:lnTo>
                  <a:pt x="39243" y="188087"/>
                </a:lnTo>
                <a:lnTo>
                  <a:pt x="27252" y="229033"/>
                </a:lnTo>
                <a:lnTo>
                  <a:pt x="17441" y="272245"/>
                </a:lnTo>
                <a:lnTo>
                  <a:pt x="9810" y="317722"/>
                </a:lnTo>
                <a:lnTo>
                  <a:pt x="4360" y="365463"/>
                </a:lnTo>
                <a:lnTo>
                  <a:pt x="1090" y="415469"/>
                </a:lnTo>
                <a:lnTo>
                  <a:pt x="0" y="467740"/>
                </a:lnTo>
                <a:lnTo>
                  <a:pt x="1090" y="520414"/>
                </a:lnTo>
                <a:lnTo>
                  <a:pt x="4360" y="570742"/>
                </a:lnTo>
                <a:lnTo>
                  <a:pt x="9810" y="618728"/>
                </a:lnTo>
                <a:lnTo>
                  <a:pt x="17441" y="664374"/>
                </a:lnTo>
                <a:lnTo>
                  <a:pt x="27252" y="707685"/>
                </a:lnTo>
                <a:lnTo>
                  <a:pt x="39243" y="748664"/>
                </a:lnTo>
                <a:lnTo>
                  <a:pt x="60791" y="805271"/>
                </a:lnTo>
                <a:lnTo>
                  <a:pt x="86185" y="855472"/>
                </a:lnTo>
                <a:lnTo>
                  <a:pt x="115413" y="899290"/>
                </a:lnTo>
                <a:lnTo>
                  <a:pt x="148462" y="936751"/>
                </a:lnTo>
                <a:lnTo>
                  <a:pt x="158369" y="925829"/>
                </a:lnTo>
                <a:lnTo>
                  <a:pt x="128938" y="887755"/>
                </a:lnTo>
                <a:lnTo>
                  <a:pt x="103330" y="843645"/>
                </a:lnTo>
                <a:lnTo>
                  <a:pt x="81555" y="793509"/>
                </a:lnTo>
                <a:lnTo>
                  <a:pt x="63626" y="737362"/>
                </a:lnTo>
                <a:lnTo>
                  <a:pt x="52105" y="688793"/>
                </a:lnTo>
                <a:lnTo>
                  <a:pt x="43144" y="637578"/>
                </a:lnTo>
                <a:lnTo>
                  <a:pt x="36743" y="583724"/>
                </a:lnTo>
                <a:lnTo>
                  <a:pt x="32903" y="527236"/>
                </a:lnTo>
                <a:lnTo>
                  <a:pt x="31623" y="468122"/>
                </a:lnTo>
                <a:lnTo>
                  <a:pt x="32903" y="409280"/>
                </a:lnTo>
                <a:lnTo>
                  <a:pt x="36743" y="352999"/>
                </a:lnTo>
                <a:lnTo>
                  <a:pt x="43144" y="299278"/>
                </a:lnTo>
                <a:lnTo>
                  <a:pt x="52105" y="248117"/>
                </a:lnTo>
                <a:lnTo>
                  <a:pt x="63626" y="199516"/>
                </a:lnTo>
                <a:lnTo>
                  <a:pt x="81555" y="143315"/>
                </a:lnTo>
                <a:lnTo>
                  <a:pt x="103330" y="93186"/>
                </a:lnTo>
                <a:lnTo>
                  <a:pt x="128938" y="49105"/>
                </a:lnTo>
                <a:lnTo>
                  <a:pt x="158369" y="11049"/>
                </a:lnTo>
                <a:lnTo>
                  <a:pt x="1484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96407" y="2333624"/>
            <a:ext cx="36957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0" spc="-25" dirty="0">
                <a:latin typeface="Cambria Math"/>
                <a:cs typeface="Cambria Math"/>
              </a:rPr>
              <a:t>𝑥</a:t>
            </a:r>
            <a:r>
              <a:rPr sz="2700" spc="-37" baseline="-15432" dirty="0">
                <a:latin typeface="Cambria Math"/>
                <a:cs typeface="Cambria Math"/>
              </a:rPr>
              <a:t>1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86041" y="2525776"/>
            <a:ext cx="750570" cy="937260"/>
          </a:xfrm>
          <a:custGeom>
            <a:avLst/>
            <a:gdLst/>
            <a:ahLst/>
            <a:cxnLst/>
            <a:rect l="l" t="t" r="r" b="b"/>
            <a:pathLst>
              <a:path w="750570" h="937260">
                <a:moveTo>
                  <a:pt x="601726" y="0"/>
                </a:moveTo>
                <a:lnTo>
                  <a:pt x="591819" y="11049"/>
                </a:lnTo>
                <a:lnTo>
                  <a:pt x="621250" y="49105"/>
                </a:lnTo>
                <a:lnTo>
                  <a:pt x="646858" y="93186"/>
                </a:lnTo>
                <a:lnTo>
                  <a:pt x="668633" y="143315"/>
                </a:lnTo>
                <a:lnTo>
                  <a:pt x="686561" y="199516"/>
                </a:lnTo>
                <a:lnTo>
                  <a:pt x="698083" y="248117"/>
                </a:lnTo>
                <a:lnTo>
                  <a:pt x="707044" y="299278"/>
                </a:lnTo>
                <a:lnTo>
                  <a:pt x="713445" y="352999"/>
                </a:lnTo>
                <a:lnTo>
                  <a:pt x="717285" y="409280"/>
                </a:lnTo>
                <a:lnTo>
                  <a:pt x="718565" y="468122"/>
                </a:lnTo>
                <a:lnTo>
                  <a:pt x="717285" y="527236"/>
                </a:lnTo>
                <a:lnTo>
                  <a:pt x="713445" y="583724"/>
                </a:lnTo>
                <a:lnTo>
                  <a:pt x="707044" y="637578"/>
                </a:lnTo>
                <a:lnTo>
                  <a:pt x="698083" y="688793"/>
                </a:lnTo>
                <a:lnTo>
                  <a:pt x="686561" y="737362"/>
                </a:lnTo>
                <a:lnTo>
                  <a:pt x="668633" y="793509"/>
                </a:lnTo>
                <a:lnTo>
                  <a:pt x="646858" y="843645"/>
                </a:lnTo>
                <a:lnTo>
                  <a:pt x="621250" y="887755"/>
                </a:lnTo>
                <a:lnTo>
                  <a:pt x="591819" y="925829"/>
                </a:lnTo>
                <a:lnTo>
                  <a:pt x="601726" y="936751"/>
                </a:lnTo>
                <a:lnTo>
                  <a:pt x="634775" y="899290"/>
                </a:lnTo>
                <a:lnTo>
                  <a:pt x="664003" y="855472"/>
                </a:lnTo>
                <a:lnTo>
                  <a:pt x="689397" y="805271"/>
                </a:lnTo>
                <a:lnTo>
                  <a:pt x="710945" y="748664"/>
                </a:lnTo>
                <a:lnTo>
                  <a:pt x="722936" y="707685"/>
                </a:lnTo>
                <a:lnTo>
                  <a:pt x="732747" y="664374"/>
                </a:lnTo>
                <a:lnTo>
                  <a:pt x="740378" y="618728"/>
                </a:lnTo>
                <a:lnTo>
                  <a:pt x="745828" y="570742"/>
                </a:lnTo>
                <a:lnTo>
                  <a:pt x="749098" y="520414"/>
                </a:lnTo>
                <a:lnTo>
                  <a:pt x="750188" y="467740"/>
                </a:lnTo>
                <a:lnTo>
                  <a:pt x="749098" y="415469"/>
                </a:lnTo>
                <a:lnTo>
                  <a:pt x="745828" y="365463"/>
                </a:lnTo>
                <a:lnTo>
                  <a:pt x="740378" y="317722"/>
                </a:lnTo>
                <a:lnTo>
                  <a:pt x="732747" y="272245"/>
                </a:lnTo>
                <a:lnTo>
                  <a:pt x="722936" y="229033"/>
                </a:lnTo>
                <a:lnTo>
                  <a:pt x="710945" y="188087"/>
                </a:lnTo>
                <a:lnTo>
                  <a:pt x="689397" y="131534"/>
                </a:lnTo>
                <a:lnTo>
                  <a:pt x="664003" y="81327"/>
                </a:lnTo>
                <a:lnTo>
                  <a:pt x="634775" y="37478"/>
                </a:lnTo>
                <a:lnTo>
                  <a:pt x="601726" y="0"/>
                </a:lnTo>
                <a:close/>
              </a:path>
              <a:path w="750570" h="937260">
                <a:moveTo>
                  <a:pt x="148462" y="0"/>
                </a:moveTo>
                <a:lnTo>
                  <a:pt x="115413" y="37478"/>
                </a:lnTo>
                <a:lnTo>
                  <a:pt x="86185" y="81327"/>
                </a:lnTo>
                <a:lnTo>
                  <a:pt x="60791" y="131534"/>
                </a:lnTo>
                <a:lnTo>
                  <a:pt x="39242" y="188087"/>
                </a:lnTo>
                <a:lnTo>
                  <a:pt x="27252" y="229033"/>
                </a:lnTo>
                <a:lnTo>
                  <a:pt x="17441" y="272245"/>
                </a:lnTo>
                <a:lnTo>
                  <a:pt x="9810" y="317722"/>
                </a:lnTo>
                <a:lnTo>
                  <a:pt x="4360" y="365463"/>
                </a:lnTo>
                <a:lnTo>
                  <a:pt x="1090" y="415469"/>
                </a:lnTo>
                <a:lnTo>
                  <a:pt x="0" y="467740"/>
                </a:lnTo>
                <a:lnTo>
                  <a:pt x="1090" y="520414"/>
                </a:lnTo>
                <a:lnTo>
                  <a:pt x="4360" y="570742"/>
                </a:lnTo>
                <a:lnTo>
                  <a:pt x="9810" y="618728"/>
                </a:lnTo>
                <a:lnTo>
                  <a:pt x="17441" y="664374"/>
                </a:lnTo>
                <a:lnTo>
                  <a:pt x="27252" y="707685"/>
                </a:lnTo>
                <a:lnTo>
                  <a:pt x="39242" y="748664"/>
                </a:lnTo>
                <a:lnTo>
                  <a:pt x="60791" y="805271"/>
                </a:lnTo>
                <a:lnTo>
                  <a:pt x="86185" y="855472"/>
                </a:lnTo>
                <a:lnTo>
                  <a:pt x="115413" y="899290"/>
                </a:lnTo>
                <a:lnTo>
                  <a:pt x="148462" y="936751"/>
                </a:lnTo>
                <a:lnTo>
                  <a:pt x="158368" y="925829"/>
                </a:lnTo>
                <a:lnTo>
                  <a:pt x="128938" y="887755"/>
                </a:lnTo>
                <a:lnTo>
                  <a:pt x="103330" y="843645"/>
                </a:lnTo>
                <a:lnTo>
                  <a:pt x="81555" y="793509"/>
                </a:lnTo>
                <a:lnTo>
                  <a:pt x="63626" y="737362"/>
                </a:lnTo>
                <a:lnTo>
                  <a:pt x="52105" y="688793"/>
                </a:lnTo>
                <a:lnTo>
                  <a:pt x="43144" y="637578"/>
                </a:lnTo>
                <a:lnTo>
                  <a:pt x="36743" y="583724"/>
                </a:lnTo>
                <a:lnTo>
                  <a:pt x="32903" y="527236"/>
                </a:lnTo>
                <a:lnTo>
                  <a:pt x="31623" y="468122"/>
                </a:lnTo>
                <a:lnTo>
                  <a:pt x="32903" y="409280"/>
                </a:lnTo>
                <a:lnTo>
                  <a:pt x="36743" y="352999"/>
                </a:lnTo>
                <a:lnTo>
                  <a:pt x="43144" y="299278"/>
                </a:lnTo>
                <a:lnTo>
                  <a:pt x="52105" y="248117"/>
                </a:lnTo>
                <a:lnTo>
                  <a:pt x="63626" y="199516"/>
                </a:lnTo>
                <a:lnTo>
                  <a:pt x="81555" y="143315"/>
                </a:lnTo>
                <a:lnTo>
                  <a:pt x="103330" y="93186"/>
                </a:lnTo>
                <a:lnTo>
                  <a:pt x="128938" y="49105"/>
                </a:lnTo>
                <a:lnTo>
                  <a:pt x="158368" y="11049"/>
                </a:lnTo>
                <a:lnTo>
                  <a:pt x="1484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60360" y="2397632"/>
            <a:ext cx="2012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Cambria Math"/>
                <a:cs typeface="Cambria Math"/>
              </a:rPr>
              <a:t>3</a:t>
            </a:r>
            <a:endParaRPr sz="2500">
              <a:latin typeface="Cambria Math"/>
              <a:cs typeface="Cambria Math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37308"/>
              </p:ext>
            </p:extLst>
          </p:nvPr>
        </p:nvGraphicFramePr>
        <p:xfrm>
          <a:off x="516890" y="2837064"/>
          <a:ext cx="9307189" cy="705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2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2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93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227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1315">
                <a:tc>
                  <a:txBody>
                    <a:bodyPr/>
                    <a:lstStyle/>
                    <a:p>
                      <a:pPr marR="132715" algn="r">
                        <a:lnSpc>
                          <a:spcPts val="2445"/>
                        </a:lnSpc>
                      </a:pPr>
                      <a:r>
                        <a:rPr sz="2500" dirty="0">
                          <a:latin typeface="Cambria Math"/>
                          <a:cs typeface="Cambria Math"/>
                        </a:rPr>
                        <a:t>𝐴</a:t>
                      </a:r>
                      <a:r>
                        <a:rPr sz="2500" spc="1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500" spc="-50" dirty="0">
                          <a:latin typeface="Cambria Math"/>
                          <a:cs typeface="Cambria Math"/>
                        </a:rPr>
                        <a:t>=</a:t>
                      </a:r>
                      <a:endParaRPr sz="25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ts val="2575"/>
                        </a:lnSpc>
                      </a:pPr>
                      <a:r>
                        <a:rPr sz="2500" dirty="0">
                          <a:latin typeface="Cambria Math"/>
                          <a:cs typeface="Cambria Math"/>
                        </a:rPr>
                        <a:t>1</a:t>
                      </a:r>
                      <a:endParaRPr sz="25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5"/>
                        </a:lnSpc>
                      </a:pPr>
                      <a:r>
                        <a:rPr sz="2500" spc="-25" dirty="0">
                          <a:latin typeface="Cambria Math"/>
                          <a:cs typeface="Cambria Math"/>
                        </a:rPr>
                        <a:t>−5</a:t>
                      </a:r>
                      <a:endParaRPr sz="25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6205" algn="r">
                        <a:lnSpc>
                          <a:spcPts val="2575"/>
                        </a:lnSpc>
                      </a:pPr>
                      <a:r>
                        <a:rPr sz="2500" dirty="0">
                          <a:latin typeface="Cambria Math"/>
                          <a:cs typeface="Cambria Math"/>
                        </a:rPr>
                        <a:t>3</a:t>
                      </a:r>
                      <a:endParaRPr sz="25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2445"/>
                        </a:lnSpc>
                      </a:pPr>
                      <a:r>
                        <a:rPr sz="25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500" spc="5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500" dirty="0">
                          <a:latin typeface="Cambria Math"/>
                          <a:cs typeface="Cambria Math"/>
                        </a:rPr>
                        <a:t>𝑋</a:t>
                      </a:r>
                      <a:r>
                        <a:rPr sz="2500" spc="2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500" spc="-50" dirty="0">
                          <a:latin typeface="Cambria Math"/>
                          <a:cs typeface="Cambria Math"/>
                        </a:rPr>
                        <a:t>=</a:t>
                      </a:r>
                      <a:endParaRPr sz="25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2060"/>
                        </a:lnSpc>
                        <a:tabLst>
                          <a:tab pos="702945" algn="l"/>
                        </a:tabLst>
                      </a:pPr>
                      <a:r>
                        <a:rPr sz="2500" spc="-25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2700" spc="-37" baseline="-15432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2700" baseline="-15432" dirty="0"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3750" spc="-75" baseline="-8888" dirty="0">
                          <a:latin typeface="Cambria Math"/>
                          <a:cs typeface="Cambria Math"/>
                        </a:rPr>
                        <a:t>,</a:t>
                      </a:r>
                      <a:endParaRPr sz="3750" baseline="-8888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445"/>
                        </a:lnSpc>
                      </a:pPr>
                      <a:r>
                        <a:rPr sz="2500" spc="-1605" dirty="0">
                          <a:latin typeface="Cambria Math"/>
                          <a:cs typeface="Cambria Math"/>
                        </a:rPr>
                        <a:t>𝐵</a:t>
                      </a:r>
                      <a:r>
                        <a:rPr lang="en-US" sz="3750" spc="-652" baseline="11111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3750" spc="187" baseline="11111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lang="en-US" sz="3750" spc="187" baseline="11111" dirty="0">
                          <a:latin typeface="Cambria Math"/>
                          <a:cs typeface="Cambria Math"/>
                        </a:rPr>
                        <a:t>  </a:t>
                      </a:r>
                      <a:r>
                        <a:rPr sz="2500" spc="-409" dirty="0">
                          <a:latin typeface="Cambria Math"/>
                          <a:cs typeface="Cambria Math"/>
                        </a:rPr>
                        <a:t>=</a:t>
                      </a:r>
                      <a:endParaRPr sz="2500" dirty="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810" algn="ctr">
                        <a:lnSpc>
                          <a:spcPts val="2575"/>
                        </a:lnSpc>
                      </a:pPr>
                      <a:r>
                        <a:rPr sz="2500" spc="-25" dirty="0">
                          <a:latin typeface="Cambria Math"/>
                          <a:cs typeface="Cambria Math"/>
                        </a:rPr>
                        <a:t>−1</a:t>
                      </a:r>
                      <a:endParaRPr sz="25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2445"/>
                        </a:lnSpc>
                      </a:pPr>
                      <a:r>
                        <a:rPr sz="25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500" spc="5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500" dirty="0">
                          <a:latin typeface="Cambria Math"/>
                          <a:cs typeface="Cambria Math"/>
                        </a:rPr>
                        <a:t>𝑑𝑒𝑡</a:t>
                      </a:r>
                      <a:r>
                        <a:rPr sz="2500" spc="-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500" dirty="0">
                          <a:latin typeface="Cambria Math"/>
                          <a:cs typeface="Cambria Math"/>
                        </a:rPr>
                        <a:t>𝐴</a:t>
                      </a:r>
                      <a:r>
                        <a:rPr sz="2500" spc="1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5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500" spc="1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500" spc="-25" dirty="0">
                          <a:latin typeface="Cambria Math"/>
                          <a:cs typeface="Cambria Math"/>
                        </a:rPr>
                        <a:t>−8.</a:t>
                      </a:r>
                      <a:endParaRPr sz="25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ts val="2615"/>
                        </a:lnSpc>
                      </a:pPr>
                      <a:r>
                        <a:rPr sz="2500" dirty="0">
                          <a:latin typeface="Cambria Math"/>
                          <a:cs typeface="Cambria Math"/>
                        </a:rPr>
                        <a:t>1</a:t>
                      </a:r>
                      <a:endParaRPr sz="25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15"/>
                        </a:lnSpc>
                      </a:pPr>
                      <a:r>
                        <a:rPr sz="2500" spc="-25" dirty="0">
                          <a:latin typeface="Cambria Math"/>
                          <a:cs typeface="Cambria Math"/>
                        </a:rPr>
                        <a:t>−1</a:t>
                      </a:r>
                      <a:endParaRPr sz="25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6205" algn="r">
                        <a:lnSpc>
                          <a:spcPts val="2615"/>
                        </a:lnSpc>
                      </a:pPr>
                      <a:r>
                        <a:rPr sz="2500" dirty="0">
                          <a:latin typeface="Cambria Math"/>
                          <a:cs typeface="Cambria Math"/>
                        </a:rPr>
                        <a:t>1</a:t>
                      </a:r>
                      <a:endParaRPr sz="25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 marR="3175">
                        <a:lnSpc>
                          <a:spcPts val="2145"/>
                        </a:lnSpc>
                      </a:pPr>
                      <a:r>
                        <a:rPr sz="2500" spc="-25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2700" spc="-37" baseline="-15432" dirty="0">
                          <a:latin typeface="Cambria Math"/>
                          <a:cs typeface="Cambria Math"/>
                        </a:rPr>
                        <a:t>3</a:t>
                      </a:r>
                      <a:endParaRPr sz="2700" baseline="-15432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ts val="2615"/>
                        </a:lnSpc>
                      </a:pPr>
                      <a:r>
                        <a:rPr sz="2500" dirty="0">
                          <a:latin typeface="Cambria Math"/>
                          <a:cs typeface="Cambria Math"/>
                        </a:rPr>
                        <a:t>1</a:t>
                      </a:r>
                      <a:endParaRPr sz="25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535940" y="3573017"/>
            <a:ext cx="214566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20" dirty="0">
                <a:latin typeface="Times New Roman"/>
                <a:cs typeface="Times New Roman"/>
              </a:rPr>
              <a:t>Teskari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matritsa: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45915" y="4838191"/>
            <a:ext cx="12401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latin typeface="Cambria Math"/>
                <a:cs typeface="Cambria Math"/>
              </a:rPr>
              <a:t>𝐴</a:t>
            </a:r>
            <a:r>
              <a:rPr sz="2700" baseline="27777" dirty="0">
                <a:latin typeface="Cambria Math"/>
                <a:cs typeface="Cambria Math"/>
              </a:rPr>
              <a:t>−1</a:t>
            </a:r>
            <a:r>
              <a:rPr sz="2700" spc="555" baseline="27777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=</a:t>
            </a:r>
            <a:r>
              <a:rPr sz="2500" spc="135" dirty="0">
                <a:latin typeface="Cambria Math"/>
                <a:cs typeface="Cambria Math"/>
              </a:rPr>
              <a:t> </a:t>
            </a:r>
            <a:r>
              <a:rPr sz="2500" spc="-50" dirty="0">
                <a:latin typeface="Cambria Math"/>
                <a:cs typeface="Cambria Math"/>
              </a:rPr>
              <a:t>−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99532" y="5065903"/>
            <a:ext cx="177165" cy="21590"/>
          </a:xfrm>
          <a:custGeom>
            <a:avLst/>
            <a:gdLst/>
            <a:ahLst/>
            <a:cxnLst/>
            <a:rect l="l" t="t" r="r" b="b"/>
            <a:pathLst>
              <a:path w="177164" h="21589">
                <a:moveTo>
                  <a:pt x="176784" y="0"/>
                </a:moveTo>
                <a:lnTo>
                  <a:pt x="0" y="0"/>
                </a:lnTo>
                <a:lnTo>
                  <a:pt x="0" y="21336"/>
                </a:lnTo>
                <a:lnTo>
                  <a:pt x="176784" y="21336"/>
                </a:lnTo>
                <a:lnTo>
                  <a:pt x="176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87466" y="4527390"/>
            <a:ext cx="201295" cy="92900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500" spc="-5" dirty="0">
                <a:latin typeface="Cambria Math"/>
                <a:cs typeface="Cambria Math"/>
              </a:rPr>
              <a:t>1</a:t>
            </a:r>
            <a:endParaRPr sz="25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500" spc="-5" dirty="0">
                <a:latin typeface="Cambria Math"/>
                <a:cs typeface="Cambria Math"/>
              </a:rPr>
              <a:t>8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52896" y="4609084"/>
            <a:ext cx="2210435" cy="937260"/>
          </a:xfrm>
          <a:custGeom>
            <a:avLst/>
            <a:gdLst/>
            <a:ahLst/>
            <a:cxnLst/>
            <a:rect l="l" t="t" r="r" b="b"/>
            <a:pathLst>
              <a:path w="2210434" h="937260">
                <a:moveTo>
                  <a:pt x="2061718" y="0"/>
                </a:moveTo>
                <a:lnTo>
                  <a:pt x="2051811" y="11049"/>
                </a:lnTo>
                <a:lnTo>
                  <a:pt x="2081242" y="49105"/>
                </a:lnTo>
                <a:lnTo>
                  <a:pt x="2106850" y="93186"/>
                </a:lnTo>
                <a:lnTo>
                  <a:pt x="2128625" y="143315"/>
                </a:lnTo>
                <a:lnTo>
                  <a:pt x="2146554" y="199517"/>
                </a:lnTo>
                <a:lnTo>
                  <a:pt x="2158075" y="248117"/>
                </a:lnTo>
                <a:lnTo>
                  <a:pt x="2167036" y="299278"/>
                </a:lnTo>
                <a:lnTo>
                  <a:pt x="2173437" y="352999"/>
                </a:lnTo>
                <a:lnTo>
                  <a:pt x="2177277" y="409280"/>
                </a:lnTo>
                <a:lnTo>
                  <a:pt x="2178557" y="468122"/>
                </a:lnTo>
                <a:lnTo>
                  <a:pt x="2177277" y="527236"/>
                </a:lnTo>
                <a:lnTo>
                  <a:pt x="2173437" y="583724"/>
                </a:lnTo>
                <a:lnTo>
                  <a:pt x="2167036" y="637578"/>
                </a:lnTo>
                <a:lnTo>
                  <a:pt x="2158075" y="688793"/>
                </a:lnTo>
                <a:lnTo>
                  <a:pt x="2146554" y="737362"/>
                </a:lnTo>
                <a:lnTo>
                  <a:pt x="2128625" y="793509"/>
                </a:lnTo>
                <a:lnTo>
                  <a:pt x="2106850" y="843645"/>
                </a:lnTo>
                <a:lnTo>
                  <a:pt x="2081242" y="887755"/>
                </a:lnTo>
                <a:lnTo>
                  <a:pt x="2051811" y="925830"/>
                </a:lnTo>
                <a:lnTo>
                  <a:pt x="2061718" y="936752"/>
                </a:lnTo>
                <a:lnTo>
                  <a:pt x="2094767" y="899290"/>
                </a:lnTo>
                <a:lnTo>
                  <a:pt x="2123995" y="855472"/>
                </a:lnTo>
                <a:lnTo>
                  <a:pt x="2149389" y="805271"/>
                </a:lnTo>
                <a:lnTo>
                  <a:pt x="2170937" y="748665"/>
                </a:lnTo>
                <a:lnTo>
                  <a:pt x="2182928" y="707685"/>
                </a:lnTo>
                <a:lnTo>
                  <a:pt x="2192739" y="664374"/>
                </a:lnTo>
                <a:lnTo>
                  <a:pt x="2200370" y="618728"/>
                </a:lnTo>
                <a:lnTo>
                  <a:pt x="2205820" y="570742"/>
                </a:lnTo>
                <a:lnTo>
                  <a:pt x="2209090" y="520414"/>
                </a:lnTo>
                <a:lnTo>
                  <a:pt x="2210180" y="467741"/>
                </a:lnTo>
                <a:lnTo>
                  <a:pt x="2209090" y="415469"/>
                </a:lnTo>
                <a:lnTo>
                  <a:pt x="2205820" y="365463"/>
                </a:lnTo>
                <a:lnTo>
                  <a:pt x="2200370" y="317722"/>
                </a:lnTo>
                <a:lnTo>
                  <a:pt x="2192739" y="272245"/>
                </a:lnTo>
                <a:lnTo>
                  <a:pt x="2182928" y="229033"/>
                </a:lnTo>
                <a:lnTo>
                  <a:pt x="2170937" y="188087"/>
                </a:lnTo>
                <a:lnTo>
                  <a:pt x="2149389" y="131534"/>
                </a:lnTo>
                <a:lnTo>
                  <a:pt x="2123995" y="81327"/>
                </a:lnTo>
                <a:lnTo>
                  <a:pt x="2094767" y="37478"/>
                </a:lnTo>
                <a:lnTo>
                  <a:pt x="2061718" y="0"/>
                </a:lnTo>
                <a:close/>
              </a:path>
              <a:path w="2210434" h="937260">
                <a:moveTo>
                  <a:pt x="148462" y="0"/>
                </a:moveTo>
                <a:lnTo>
                  <a:pt x="115413" y="37478"/>
                </a:lnTo>
                <a:lnTo>
                  <a:pt x="86185" y="81327"/>
                </a:lnTo>
                <a:lnTo>
                  <a:pt x="60791" y="131534"/>
                </a:lnTo>
                <a:lnTo>
                  <a:pt x="39242" y="188087"/>
                </a:lnTo>
                <a:lnTo>
                  <a:pt x="27252" y="229033"/>
                </a:lnTo>
                <a:lnTo>
                  <a:pt x="17441" y="272245"/>
                </a:lnTo>
                <a:lnTo>
                  <a:pt x="9810" y="317722"/>
                </a:lnTo>
                <a:lnTo>
                  <a:pt x="4360" y="365463"/>
                </a:lnTo>
                <a:lnTo>
                  <a:pt x="1090" y="415469"/>
                </a:lnTo>
                <a:lnTo>
                  <a:pt x="0" y="467741"/>
                </a:lnTo>
                <a:lnTo>
                  <a:pt x="1090" y="520414"/>
                </a:lnTo>
                <a:lnTo>
                  <a:pt x="4360" y="570742"/>
                </a:lnTo>
                <a:lnTo>
                  <a:pt x="9810" y="618728"/>
                </a:lnTo>
                <a:lnTo>
                  <a:pt x="17441" y="664374"/>
                </a:lnTo>
                <a:lnTo>
                  <a:pt x="27252" y="707685"/>
                </a:lnTo>
                <a:lnTo>
                  <a:pt x="39242" y="748665"/>
                </a:lnTo>
                <a:lnTo>
                  <a:pt x="60791" y="805271"/>
                </a:lnTo>
                <a:lnTo>
                  <a:pt x="86185" y="855472"/>
                </a:lnTo>
                <a:lnTo>
                  <a:pt x="115413" y="899290"/>
                </a:lnTo>
                <a:lnTo>
                  <a:pt x="148462" y="936752"/>
                </a:lnTo>
                <a:lnTo>
                  <a:pt x="158368" y="925830"/>
                </a:lnTo>
                <a:lnTo>
                  <a:pt x="128938" y="887755"/>
                </a:lnTo>
                <a:lnTo>
                  <a:pt x="103330" y="843645"/>
                </a:lnTo>
                <a:lnTo>
                  <a:pt x="81555" y="793509"/>
                </a:lnTo>
                <a:lnTo>
                  <a:pt x="63626" y="737362"/>
                </a:lnTo>
                <a:lnTo>
                  <a:pt x="52105" y="688793"/>
                </a:lnTo>
                <a:lnTo>
                  <a:pt x="43144" y="637578"/>
                </a:lnTo>
                <a:lnTo>
                  <a:pt x="36743" y="583724"/>
                </a:lnTo>
                <a:lnTo>
                  <a:pt x="32903" y="527236"/>
                </a:lnTo>
                <a:lnTo>
                  <a:pt x="31623" y="468122"/>
                </a:lnTo>
                <a:lnTo>
                  <a:pt x="32903" y="409280"/>
                </a:lnTo>
                <a:lnTo>
                  <a:pt x="36743" y="352999"/>
                </a:lnTo>
                <a:lnTo>
                  <a:pt x="43144" y="299278"/>
                </a:lnTo>
                <a:lnTo>
                  <a:pt x="52105" y="248117"/>
                </a:lnTo>
                <a:lnTo>
                  <a:pt x="63626" y="199517"/>
                </a:lnTo>
                <a:lnTo>
                  <a:pt x="81555" y="143315"/>
                </a:lnTo>
                <a:lnTo>
                  <a:pt x="103330" y="93186"/>
                </a:lnTo>
                <a:lnTo>
                  <a:pt x="128938" y="49105"/>
                </a:lnTo>
                <a:lnTo>
                  <a:pt x="158368" y="11049"/>
                </a:lnTo>
                <a:lnTo>
                  <a:pt x="1484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09615" y="4481017"/>
            <a:ext cx="1899285" cy="1150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965"/>
              </a:lnSpc>
              <a:spcBef>
                <a:spcPts val="95"/>
              </a:spcBef>
              <a:tabLst>
                <a:tab pos="861694" algn="l"/>
                <a:tab pos="1473835" algn="l"/>
              </a:tabLst>
            </a:pPr>
            <a:r>
              <a:rPr sz="2500" spc="-25" dirty="0">
                <a:latin typeface="Cambria Math"/>
                <a:cs typeface="Cambria Math"/>
              </a:rPr>
              <a:t>−2</a:t>
            </a:r>
            <a:r>
              <a:rPr sz="2500" dirty="0">
                <a:latin typeface="Cambria Math"/>
                <a:cs typeface="Cambria Math"/>
              </a:rPr>
              <a:t>	</a:t>
            </a:r>
            <a:r>
              <a:rPr sz="2500" spc="-50" dirty="0">
                <a:latin typeface="Cambria Math"/>
                <a:cs typeface="Cambria Math"/>
              </a:rPr>
              <a:t>3</a:t>
            </a:r>
            <a:r>
              <a:rPr sz="2500" dirty="0">
                <a:latin typeface="Cambria Math"/>
                <a:cs typeface="Cambria Math"/>
              </a:rPr>
              <a:t>	</a:t>
            </a:r>
            <a:r>
              <a:rPr sz="2500" spc="-25" dirty="0">
                <a:latin typeface="Cambria Math"/>
                <a:cs typeface="Cambria Math"/>
              </a:rPr>
              <a:t>−7</a:t>
            </a:r>
            <a:endParaRPr sz="2500">
              <a:latin typeface="Cambria Math"/>
              <a:cs typeface="Cambria Math"/>
            </a:endParaRPr>
          </a:p>
          <a:p>
            <a:pPr marL="131445">
              <a:lnSpc>
                <a:spcPts val="2930"/>
              </a:lnSpc>
              <a:tabLst>
                <a:tab pos="861694" algn="l"/>
                <a:tab pos="1473835" algn="l"/>
              </a:tabLst>
            </a:pPr>
            <a:r>
              <a:rPr sz="2500" spc="-50" dirty="0">
                <a:latin typeface="Cambria Math"/>
                <a:cs typeface="Cambria Math"/>
              </a:rPr>
              <a:t>2</a:t>
            </a:r>
            <a:r>
              <a:rPr sz="2500" dirty="0">
                <a:latin typeface="Cambria Math"/>
                <a:cs typeface="Cambria Math"/>
              </a:rPr>
              <a:t>	</a:t>
            </a:r>
            <a:r>
              <a:rPr sz="2500" spc="-50" dirty="0">
                <a:latin typeface="Cambria Math"/>
                <a:cs typeface="Cambria Math"/>
              </a:rPr>
              <a:t>1</a:t>
            </a:r>
            <a:r>
              <a:rPr sz="2500" dirty="0">
                <a:latin typeface="Cambria Math"/>
                <a:cs typeface="Cambria Math"/>
              </a:rPr>
              <a:t>	</a:t>
            </a:r>
            <a:r>
              <a:rPr sz="2500" spc="-25" dirty="0">
                <a:latin typeface="Cambria Math"/>
                <a:cs typeface="Cambria Math"/>
              </a:rPr>
              <a:t>−5</a:t>
            </a:r>
            <a:endParaRPr sz="2500">
              <a:latin typeface="Cambria Math"/>
              <a:cs typeface="Cambria Math"/>
            </a:endParaRPr>
          </a:p>
          <a:p>
            <a:pPr marL="131445">
              <a:lnSpc>
                <a:spcPts val="2965"/>
              </a:lnSpc>
              <a:tabLst>
                <a:tab pos="742315" algn="l"/>
                <a:tab pos="1473835" algn="l"/>
              </a:tabLst>
            </a:pPr>
            <a:r>
              <a:rPr sz="2500" spc="-50" dirty="0">
                <a:latin typeface="Cambria Math"/>
                <a:cs typeface="Cambria Math"/>
              </a:rPr>
              <a:t>4</a:t>
            </a:r>
            <a:r>
              <a:rPr sz="2500" dirty="0">
                <a:latin typeface="Cambria Math"/>
                <a:cs typeface="Cambria Math"/>
              </a:rPr>
              <a:t>	</a:t>
            </a:r>
            <a:r>
              <a:rPr sz="2500" spc="-25" dirty="0">
                <a:latin typeface="Cambria Math"/>
                <a:cs typeface="Cambria Math"/>
              </a:rPr>
              <a:t>−2</a:t>
            </a:r>
            <a:r>
              <a:rPr sz="2500" dirty="0">
                <a:latin typeface="Cambria Math"/>
                <a:cs typeface="Cambria Math"/>
              </a:rPr>
              <a:t>	</a:t>
            </a:r>
            <a:r>
              <a:rPr sz="2500" spc="-25" dirty="0">
                <a:latin typeface="Cambria Math"/>
                <a:cs typeface="Cambria Math"/>
              </a:rPr>
              <a:t>−6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29753" y="4838191"/>
            <a:ext cx="908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Cambria Math"/>
                <a:cs typeface="Cambria Math"/>
              </a:rPr>
              <a:t>.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466344"/>
            <a:ext cx="12192000" cy="800100"/>
          </a:xfrm>
          <a:custGeom>
            <a:avLst/>
            <a:gdLst/>
            <a:ahLst/>
            <a:cxnLst/>
            <a:rect l="l" t="t" r="r" b="b"/>
            <a:pathLst>
              <a:path w="12192000" h="800100">
                <a:moveTo>
                  <a:pt x="12192000" y="0"/>
                </a:moveTo>
                <a:lnTo>
                  <a:pt x="0" y="0"/>
                </a:lnTo>
                <a:lnTo>
                  <a:pt x="0" y="800100"/>
                </a:lnTo>
                <a:lnTo>
                  <a:pt x="12192000" y="8001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251329" y="550290"/>
            <a:ext cx="76873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ChATSni</a:t>
            </a:r>
            <a:r>
              <a:rPr sz="3600" spc="-20" dirty="0"/>
              <a:t> </a:t>
            </a:r>
            <a:r>
              <a:rPr sz="3600" dirty="0"/>
              <a:t>teskari</a:t>
            </a:r>
            <a:r>
              <a:rPr sz="3600" spc="-30" dirty="0"/>
              <a:t> </a:t>
            </a:r>
            <a:r>
              <a:rPr sz="3600" dirty="0"/>
              <a:t>matritsa</a:t>
            </a:r>
            <a:r>
              <a:rPr sz="3600" spc="-15" dirty="0"/>
              <a:t> </a:t>
            </a:r>
            <a:r>
              <a:rPr sz="3600" dirty="0"/>
              <a:t>usulida </a:t>
            </a:r>
            <a:r>
              <a:rPr sz="3600" spc="-10" dirty="0"/>
              <a:t>yechish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65630"/>
            <a:ext cx="24307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latin typeface="Times New Roman"/>
                <a:cs typeface="Times New Roman"/>
              </a:rPr>
              <a:t>Endi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mbria Math"/>
                <a:cs typeface="Cambria Math"/>
              </a:rPr>
              <a:t>𝑋</a:t>
            </a:r>
            <a:r>
              <a:rPr sz="2500" spc="100" dirty="0">
                <a:latin typeface="Cambria Math"/>
                <a:cs typeface="Cambria Math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ni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topamiz: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96082" y="2057222"/>
            <a:ext cx="20815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latin typeface="Cambria Math"/>
                <a:cs typeface="Cambria Math"/>
              </a:rPr>
              <a:t>𝑋</a:t>
            </a:r>
            <a:r>
              <a:rPr sz="2500" spc="185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=</a:t>
            </a:r>
            <a:r>
              <a:rPr sz="2500" spc="125" dirty="0">
                <a:latin typeface="Cambria Math"/>
                <a:cs typeface="Cambria Math"/>
              </a:rPr>
              <a:t> </a:t>
            </a:r>
            <a:r>
              <a:rPr sz="2500" spc="20" dirty="0">
                <a:latin typeface="Cambria Math"/>
                <a:cs typeface="Cambria Math"/>
              </a:rPr>
              <a:t>𝐴</a:t>
            </a:r>
            <a:r>
              <a:rPr sz="2700" spc="-67" baseline="27777" dirty="0">
                <a:latin typeface="Cambria Math"/>
                <a:cs typeface="Cambria Math"/>
              </a:rPr>
              <a:t>−</a:t>
            </a:r>
            <a:r>
              <a:rPr sz="2700" spc="150" baseline="27777" dirty="0">
                <a:latin typeface="Cambria Math"/>
                <a:cs typeface="Cambria Math"/>
              </a:rPr>
              <a:t>1</a:t>
            </a:r>
            <a:r>
              <a:rPr sz="2500" spc="-1140" dirty="0">
                <a:latin typeface="Cambria Math"/>
                <a:cs typeface="Cambria Math"/>
              </a:rPr>
              <a:t>𝐵</a:t>
            </a:r>
            <a:r>
              <a:rPr sz="3750" spc="577" baseline="11111" dirty="0">
                <a:latin typeface="Cambria Math"/>
                <a:cs typeface="Cambria Math"/>
              </a:rPr>
              <a:t> </a:t>
            </a:r>
            <a:r>
              <a:rPr lang="en-US" sz="3750" spc="577" baseline="11111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=</a:t>
            </a:r>
            <a:r>
              <a:rPr sz="2500" spc="125" dirty="0">
                <a:latin typeface="Cambria Math"/>
                <a:cs typeface="Cambria Math"/>
              </a:rPr>
              <a:t> </a:t>
            </a:r>
            <a:r>
              <a:rPr sz="2500" spc="-305" dirty="0">
                <a:latin typeface="Cambria Math"/>
                <a:cs typeface="Cambria Math"/>
              </a:rPr>
              <a:t>−</a:t>
            </a:r>
            <a:endParaRPr sz="2500" dirty="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91328" y="2286126"/>
            <a:ext cx="177165" cy="21590"/>
          </a:xfrm>
          <a:custGeom>
            <a:avLst/>
            <a:gdLst/>
            <a:ahLst/>
            <a:cxnLst/>
            <a:rect l="l" t="t" r="r" b="b"/>
            <a:pathLst>
              <a:path w="177164" h="21589">
                <a:moveTo>
                  <a:pt x="176784" y="0"/>
                </a:moveTo>
                <a:lnTo>
                  <a:pt x="0" y="0"/>
                </a:lnTo>
                <a:lnTo>
                  <a:pt x="0" y="21336"/>
                </a:lnTo>
                <a:lnTo>
                  <a:pt x="176784" y="21336"/>
                </a:lnTo>
                <a:lnTo>
                  <a:pt x="176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79263" y="1747291"/>
            <a:ext cx="201295" cy="928369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500" spc="-5" dirty="0">
                <a:latin typeface="Cambria Math"/>
                <a:cs typeface="Cambria Math"/>
              </a:rPr>
              <a:t>1</a:t>
            </a:r>
            <a:endParaRPr sz="25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500" spc="-5" dirty="0">
                <a:latin typeface="Cambria Math"/>
                <a:cs typeface="Cambria Math"/>
              </a:rPr>
              <a:t>8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44692" y="1829307"/>
            <a:ext cx="2210435" cy="937260"/>
          </a:xfrm>
          <a:custGeom>
            <a:avLst/>
            <a:gdLst/>
            <a:ahLst/>
            <a:cxnLst/>
            <a:rect l="l" t="t" r="r" b="b"/>
            <a:pathLst>
              <a:path w="2210434" h="937260">
                <a:moveTo>
                  <a:pt x="2061717" y="0"/>
                </a:moveTo>
                <a:lnTo>
                  <a:pt x="2051812" y="11049"/>
                </a:lnTo>
                <a:lnTo>
                  <a:pt x="2081242" y="49105"/>
                </a:lnTo>
                <a:lnTo>
                  <a:pt x="2106850" y="93186"/>
                </a:lnTo>
                <a:lnTo>
                  <a:pt x="2128625" y="143315"/>
                </a:lnTo>
                <a:lnTo>
                  <a:pt x="2146554" y="199516"/>
                </a:lnTo>
                <a:lnTo>
                  <a:pt x="2158075" y="248117"/>
                </a:lnTo>
                <a:lnTo>
                  <a:pt x="2167036" y="299278"/>
                </a:lnTo>
                <a:lnTo>
                  <a:pt x="2173437" y="352999"/>
                </a:lnTo>
                <a:lnTo>
                  <a:pt x="2177277" y="409280"/>
                </a:lnTo>
                <a:lnTo>
                  <a:pt x="2178558" y="468121"/>
                </a:lnTo>
                <a:lnTo>
                  <a:pt x="2177277" y="527236"/>
                </a:lnTo>
                <a:lnTo>
                  <a:pt x="2173437" y="583724"/>
                </a:lnTo>
                <a:lnTo>
                  <a:pt x="2167036" y="637578"/>
                </a:lnTo>
                <a:lnTo>
                  <a:pt x="2158075" y="688793"/>
                </a:lnTo>
                <a:lnTo>
                  <a:pt x="2146554" y="737362"/>
                </a:lnTo>
                <a:lnTo>
                  <a:pt x="2128625" y="793509"/>
                </a:lnTo>
                <a:lnTo>
                  <a:pt x="2106850" y="843645"/>
                </a:lnTo>
                <a:lnTo>
                  <a:pt x="2081242" y="887755"/>
                </a:lnTo>
                <a:lnTo>
                  <a:pt x="2051812" y="925829"/>
                </a:lnTo>
                <a:lnTo>
                  <a:pt x="2061717" y="936751"/>
                </a:lnTo>
                <a:lnTo>
                  <a:pt x="2094767" y="899290"/>
                </a:lnTo>
                <a:lnTo>
                  <a:pt x="2123995" y="855471"/>
                </a:lnTo>
                <a:lnTo>
                  <a:pt x="2149389" y="805271"/>
                </a:lnTo>
                <a:lnTo>
                  <a:pt x="2170938" y="748664"/>
                </a:lnTo>
                <a:lnTo>
                  <a:pt x="2182928" y="707685"/>
                </a:lnTo>
                <a:lnTo>
                  <a:pt x="2192739" y="664374"/>
                </a:lnTo>
                <a:lnTo>
                  <a:pt x="2200370" y="618728"/>
                </a:lnTo>
                <a:lnTo>
                  <a:pt x="2205820" y="570742"/>
                </a:lnTo>
                <a:lnTo>
                  <a:pt x="2209090" y="520414"/>
                </a:lnTo>
                <a:lnTo>
                  <a:pt x="2210181" y="467740"/>
                </a:lnTo>
                <a:lnTo>
                  <a:pt x="2209090" y="415469"/>
                </a:lnTo>
                <a:lnTo>
                  <a:pt x="2205820" y="365463"/>
                </a:lnTo>
                <a:lnTo>
                  <a:pt x="2200370" y="317722"/>
                </a:lnTo>
                <a:lnTo>
                  <a:pt x="2192739" y="272245"/>
                </a:lnTo>
                <a:lnTo>
                  <a:pt x="2182928" y="229033"/>
                </a:lnTo>
                <a:lnTo>
                  <a:pt x="2170938" y="188087"/>
                </a:lnTo>
                <a:lnTo>
                  <a:pt x="2149389" y="131534"/>
                </a:lnTo>
                <a:lnTo>
                  <a:pt x="2123995" y="81327"/>
                </a:lnTo>
                <a:lnTo>
                  <a:pt x="2094767" y="37478"/>
                </a:lnTo>
                <a:lnTo>
                  <a:pt x="2061717" y="0"/>
                </a:lnTo>
                <a:close/>
              </a:path>
              <a:path w="2210434" h="937260">
                <a:moveTo>
                  <a:pt x="148462" y="0"/>
                </a:moveTo>
                <a:lnTo>
                  <a:pt x="115413" y="37478"/>
                </a:lnTo>
                <a:lnTo>
                  <a:pt x="86185" y="81327"/>
                </a:lnTo>
                <a:lnTo>
                  <a:pt x="60791" y="131534"/>
                </a:lnTo>
                <a:lnTo>
                  <a:pt x="39243" y="188087"/>
                </a:lnTo>
                <a:lnTo>
                  <a:pt x="27252" y="229033"/>
                </a:lnTo>
                <a:lnTo>
                  <a:pt x="17441" y="272245"/>
                </a:lnTo>
                <a:lnTo>
                  <a:pt x="9810" y="317722"/>
                </a:lnTo>
                <a:lnTo>
                  <a:pt x="4360" y="365463"/>
                </a:lnTo>
                <a:lnTo>
                  <a:pt x="1090" y="415469"/>
                </a:lnTo>
                <a:lnTo>
                  <a:pt x="0" y="467740"/>
                </a:lnTo>
                <a:lnTo>
                  <a:pt x="1090" y="520414"/>
                </a:lnTo>
                <a:lnTo>
                  <a:pt x="4360" y="570742"/>
                </a:lnTo>
                <a:lnTo>
                  <a:pt x="9810" y="618728"/>
                </a:lnTo>
                <a:lnTo>
                  <a:pt x="17441" y="664374"/>
                </a:lnTo>
                <a:lnTo>
                  <a:pt x="27252" y="707685"/>
                </a:lnTo>
                <a:lnTo>
                  <a:pt x="39243" y="748664"/>
                </a:lnTo>
                <a:lnTo>
                  <a:pt x="60791" y="805271"/>
                </a:lnTo>
                <a:lnTo>
                  <a:pt x="86185" y="855471"/>
                </a:lnTo>
                <a:lnTo>
                  <a:pt x="115413" y="899290"/>
                </a:lnTo>
                <a:lnTo>
                  <a:pt x="148462" y="936751"/>
                </a:lnTo>
                <a:lnTo>
                  <a:pt x="158369" y="925829"/>
                </a:lnTo>
                <a:lnTo>
                  <a:pt x="128938" y="887755"/>
                </a:lnTo>
                <a:lnTo>
                  <a:pt x="103330" y="843645"/>
                </a:lnTo>
                <a:lnTo>
                  <a:pt x="81555" y="793509"/>
                </a:lnTo>
                <a:lnTo>
                  <a:pt x="63627" y="737362"/>
                </a:lnTo>
                <a:lnTo>
                  <a:pt x="52105" y="688793"/>
                </a:lnTo>
                <a:lnTo>
                  <a:pt x="43144" y="637578"/>
                </a:lnTo>
                <a:lnTo>
                  <a:pt x="36743" y="583724"/>
                </a:lnTo>
                <a:lnTo>
                  <a:pt x="32903" y="527236"/>
                </a:lnTo>
                <a:lnTo>
                  <a:pt x="31623" y="468121"/>
                </a:lnTo>
                <a:lnTo>
                  <a:pt x="32903" y="409280"/>
                </a:lnTo>
                <a:lnTo>
                  <a:pt x="36743" y="352999"/>
                </a:lnTo>
                <a:lnTo>
                  <a:pt x="43144" y="299278"/>
                </a:lnTo>
                <a:lnTo>
                  <a:pt x="52105" y="248117"/>
                </a:lnTo>
                <a:lnTo>
                  <a:pt x="63627" y="199516"/>
                </a:lnTo>
                <a:lnTo>
                  <a:pt x="81555" y="143315"/>
                </a:lnTo>
                <a:lnTo>
                  <a:pt x="103330" y="93186"/>
                </a:lnTo>
                <a:lnTo>
                  <a:pt x="128938" y="49105"/>
                </a:lnTo>
                <a:lnTo>
                  <a:pt x="158369" y="11049"/>
                </a:lnTo>
                <a:lnTo>
                  <a:pt x="1484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58125" y="1829307"/>
            <a:ext cx="750570" cy="937260"/>
          </a:xfrm>
          <a:custGeom>
            <a:avLst/>
            <a:gdLst/>
            <a:ahLst/>
            <a:cxnLst/>
            <a:rect l="l" t="t" r="r" b="b"/>
            <a:pathLst>
              <a:path w="750570" h="937260">
                <a:moveTo>
                  <a:pt x="601726" y="0"/>
                </a:moveTo>
                <a:lnTo>
                  <a:pt x="591820" y="11049"/>
                </a:lnTo>
                <a:lnTo>
                  <a:pt x="621250" y="49105"/>
                </a:lnTo>
                <a:lnTo>
                  <a:pt x="646858" y="93186"/>
                </a:lnTo>
                <a:lnTo>
                  <a:pt x="668633" y="143315"/>
                </a:lnTo>
                <a:lnTo>
                  <a:pt x="686561" y="199516"/>
                </a:lnTo>
                <a:lnTo>
                  <a:pt x="698083" y="248117"/>
                </a:lnTo>
                <a:lnTo>
                  <a:pt x="707044" y="299278"/>
                </a:lnTo>
                <a:lnTo>
                  <a:pt x="713445" y="352999"/>
                </a:lnTo>
                <a:lnTo>
                  <a:pt x="717285" y="409280"/>
                </a:lnTo>
                <a:lnTo>
                  <a:pt x="718566" y="468121"/>
                </a:lnTo>
                <a:lnTo>
                  <a:pt x="717285" y="527236"/>
                </a:lnTo>
                <a:lnTo>
                  <a:pt x="713445" y="583724"/>
                </a:lnTo>
                <a:lnTo>
                  <a:pt x="707044" y="637578"/>
                </a:lnTo>
                <a:lnTo>
                  <a:pt x="698083" y="688793"/>
                </a:lnTo>
                <a:lnTo>
                  <a:pt x="686561" y="737362"/>
                </a:lnTo>
                <a:lnTo>
                  <a:pt x="668633" y="793509"/>
                </a:lnTo>
                <a:lnTo>
                  <a:pt x="646858" y="843645"/>
                </a:lnTo>
                <a:lnTo>
                  <a:pt x="621250" y="887755"/>
                </a:lnTo>
                <a:lnTo>
                  <a:pt x="591820" y="925829"/>
                </a:lnTo>
                <a:lnTo>
                  <a:pt x="601726" y="936751"/>
                </a:lnTo>
                <a:lnTo>
                  <a:pt x="634775" y="899290"/>
                </a:lnTo>
                <a:lnTo>
                  <a:pt x="664003" y="855471"/>
                </a:lnTo>
                <a:lnTo>
                  <a:pt x="689397" y="805271"/>
                </a:lnTo>
                <a:lnTo>
                  <a:pt x="710946" y="748664"/>
                </a:lnTo>
                <a:lnTo>
                  <a:pt x="722936" y="707685"/>
                </a:lnTo>
                <a:lnTo>
                  <a:pt x="732747" y="664374"/>
                </a:lnTo>
                <a:lnTo>
                  <a:pt x="740378" y="618728"/>
                </a:lnTo>
                <a:lnTo>
                  <a:pt x="745828" y="570742"/>
                </a:lnTo>
                <a:lnTo>
                  <a:pt x="749098" y="520414"/>
                </a:lnTo>
                <a:lnTo>
                  <a:pt x="750189" y="467740"/>
                </a:lnTo>
                <a:lnTo>
                  <a:pt x="749098" y="415469"/>
                </a:lnTo>
                <a:lnTo>
                  <a:pt x="745828" y="365463"/>
                </a:lnTo>
                <a:lnTo>
                  <a:pt x="740378" y="317722"/>
                </a:lnTo>
                <a:lnTo>
                  <a:pt x="732747" y="272245"/>
                </a:lnTo>
                <a:lnTo>
                  <a:pt x="722936" y="229033"/>
                </a:lnTo>
                <a:lnTo>
                  <a:pt x="710946" y="188087"/>
                </a:lnTo>
                <a:lnTo>
                  <a:pt x="689397" y="131534"/>
                </a:lnTo>
                <a:lnTo>
                  <a:pt x="664003" y="81327"/>
                </a:lnTo>
                <a:lnTo>
                  <a:pt x="634775" y="37478"/>
                </a:lnTo>
                <a:lnTo>
                  <a:pt x="601726" y="0"/>
                </a:lnTo>
                <a:close/>
              </a:path>
              <a:path w="750570" h="937260">
                <a:moveTo>
                  <a:pt x="148463" y="0"/>
                </a:moveTo>
                <a:lnTo>
                  <a:pt x="115413" y="37478"/>
                </a:lnTo>
                <a:lnTo>
                  <a:pt x="86185" y="81327"/>
                </a:lnTo>
                <a:lnTo>
                  <a:pt x="60791" y="131534"/>
                </a:lnTo>
                <a:lnTo>
                  <a:pt x="39243" y="188087"/>
                </a:lnTo>
                <a:lnTo>
                  <a:pt x="27252" y="229033"/>
                </a:lnTo>
                <a:lnTo>
                  <a:pt x="17441" y="272245"/>
                </a:lnTo>
                <a:lnTo>
                  <a:pt x="9810" y="317722"/>
                </a:lnTo>
                <a:lnTo>
                  <a:pt x="4360" y="365463"/>
                </a:lnTo>
                <a:lnTo>
                  <a:pt x="1090" y="415469"/>
                </a:lnTo>
                <a:lnTo>
                  <a:pt x="0" y="467740"/>
                </a:lnTo>
                <a:lnTo>
                  <a:pt x="1090" y="520414"/>
                </a:lnTo>
                <a:lnTo>
                  <a:pt x="4360" y="570742"/>
                </a:lnTo>
                <a:lnTo>
                  <a:pt x="9810" y="618728"/>
                </a:lnTo>
                <a:lnTo>
                  <a:pt x="17441" y="664374"/>
                </a:lnTo>
                <a:lnTo>
                  <a:pt x="27252" y="707685"/>
                </a:lnTo>
                <a:lnTo>
                  <a:pt x="39243" y="748664"/>
                </a:lnTo>
                <a:lnTo>
                  <a:pt x="60791" y="805271"/>
                </a:lnTo>
                <a:lnTo>
                  <a:pt x="86185" y="855471"/>
                </a:lnTo>
                <a:lnTo>
                  <a:pt x="115413" y="899290"/>
                </a:lnTo>
                <a:lnTo>
                  <a:pt x="148463" y="936751"/>
                </a:lnTo>
                <a:lnTo>
                  <a:pt x="158369" y="925829"/>
                </a:lnTo>
                <a:lnTo>
                  <a:pt x="128938" y="887755"/>
                </a:lnTo>
                <a:lnTo>
                  <a:pt x="103330" y="843645"/>
                </a:lnTo>
                <a:lnTo>
                  <a:pt x="81555" y="793509"/>
                </a:lnTo>
                <a:lnTo>
                  <a:pt x="63626" y="737362"/>
                </a:lnTo>
                <a:lnTo>
                  <a:pt x="52105" y="688793"/>
                </a:lnTo>
                <a:lnTo>
                  <a:pt x="43144" y="637578"/>
                </a:lnTo>
                <a:lnTo>
                  <a:pt x="36743" y="583724"/>
                </a:lnTo>
                <a:lnTo>
                  <a:pt x="32903" y="527236"/>
                </a:lnTo>
                <a:lnTo>
                  <a:pt x="31623" y="468121"/>
                </a:lnTo>
                <a:lnTo>
                  <a:pt x="32903" y="409280"/>
                </a:lnTo>
                <a:lnTo>
                  <a:pt x="36743" y="352999"/>
                </a:lnTo>
                <a:lnTo>
                  <a:pt x="43144" y="299278"/>
                </a:lnTo>
                <a:lnTo>
                  <a:pt x="52105" y="248117"/>
                </a:lnTo>
                <a:lnTo>
                  <a:pt x="63626" y="199516"/>
                </a:lnTo>
                <a:lnTo>
                  <a:pt x="81555" y="143315"/>
                </a:lnTo>
                <a:lnTo>
                  <a:pt x="103330" y="93186"/>
                </a:lnTo>
                <a:lnTo>
                  <a:pt x="128938" y="49105"/>
                </a:lnTo>
                <a:lnTo>
                  <a:pt x="158369" y="11049"/>
                </a:lnTo>
                <a:lnTo>
                  <a:pt x="1484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08897" y="2057222"/>
            <a:ext cx="2628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Cambria Math"/>
                <a:cs typeface="Cambria Math"/>
              </a:rPr>
              <a:t>=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80917" y="3387928"/>
            <a:ext cx="5880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latin typeface="Cambria Math"/>
                <a:cs typeface="Cambria Math"/>
              </a:rPr>
              <a:t>=</a:t>
            </a:r>
            <a:r>
              <a:rPr sz="2500" spc="120" dirty="0">
                <a:latin typeface="Cambria Math"/>
                <a:cs typeface="Cambria Math"/>
              </a:rPr>
              <a:t> </a:t>
            </a:r>
            <a:r>
              <a:rPr sz="2500" spc="-50" dirty="0">
                <a:latin typeface="Cambria Math"/>
                <a:cs typeface="Cambria Math"/>
              </a:rPr>
              <a:t>−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07535" y="3616578"/>
            <a:ext cx="177165" cy="21590"/>
          </a:xfrm>
          <a:custGeom>
            <a:avLst/>
            <a:gdLst/>
            <a:ahLst/>
            <a:cxnLst/>
            <a:rect l="l" t="t" r="r" b="b"/>
            <a:pathLst>
              <a:path w="177164" h="21589">
                <a:moveTo>
                  <a:pt x="176784" y="0"/>
                </a:moveTo>
                <a:lnTo>
                  <a:pt x="0" y="0"/>
                </a:lnTo>
                <a:lnTo>
                  <a:pt x="0" y="21336"/>
                </a:lnTo>
                <a:lnTo>
                  <a:pt x="176784" y="21336"/>
                </a:lnTo>
                <a:lnTo>
                  <a:pt x="176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95471" y="3077558"/>
            <a:ext cx="201295" cy="92900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500" spc="-5" dirty="0">
                <a:latin typeface="Cambria Math"/>
                <a:cs typeface="Cambria Math"/>
              </a:rPr>
              <a:t>1</a:t>
            </a:r>
            <a:endParaRPr sz="25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500" spc="-5" dirty="0">
                <a:latin typeface="Cambria Math"/>
                <a:cs typeface="Cambria Math"/>
              </a:rPr>
              <a:t>8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60393" y="3038855"/>
            <a:ext cx="4387850" cy="1178560"/>
          </a:xfrm>
          <a:custGeom>
            <a:avLst/>
            <a:gdLst/>
            <a:ahLst/>
            <a:cxnLst/>
            <a:rect l="l" t="t" r="r" b="b"/>
            <a:pathLst>
              <a:path w="4387850" h="1178560">
                <a:moveTo>
                  <a:pt x="181737" y="10795"/>
                </a:moveTo>
                <a:lnTo>
                  <a:pt x="145986" y="32245"/>
                </a:lnTo>
                <a:lnTo>
                  <a:pt x="122466" y="68122"/>
                </a:lnTo>
                <a:lnTo>
                  <a:pt x="100736" y="107632"/>
                </a:lnTo>
                <a:lnTo>
                  <a:pt x="80810" y="150799"/>
                </a:lnTo>
                <a:lnTo>
                  <a:pt x="62674" y="197599"/>
                </a:lnTo>
                <a:lnTo>
                  <a:pt x="46355" y="248031"/>
                </a:lnTo>
                <a:lnTo>
                  <a:pt x="34061" y="293420"/>
                </a:lnTo>
                <a:lnTo>
                  <a:pt x="23660" y="339890"/>
                </a:lnTo>
                <a:lnTo>
                  <a:pt x="15151" y="387426"/>
                </a:lnTo>
                <a:lnTo>
                  <a:pt x="8521" y="436041"/>
                </a:lnTo>
                <a:lnTo>
                  <a:pt x="3784" y="485736"/>
                </a:lnTo>
                <a:lnTo>
                  <a:pt x="939" y="536524"/>
                </a:lnTo>
                <a:lnTo>
                  <a:pt x="0" y="588391"/>
                </a:lnTo>
                <a:lnTo>
                  <a:pt x="939" y="639267"/>
                </a:lnTo>
                <a:lnTo>
                  <a:pt x="3784" y="689330"/>
                </a:lnTo>
                <a:lnTo>
                  <a:pt x="8521" y="738581"/>
                </a:lnTo>
                <a:lnTo>
                  <a:pt x="15151" y="787044"/>
                </a:lnTo>
                <a:lnTo>
                  <a:pt x="23660" y="834694"/>
                </a:lnTo>
                <a:lnTo>
                  <a:pt x="34061" y="881557"/>
                </a:lnTo>
                <a:lnTo>
                  <a:pt x="46355" y="927608"/>
                </a:lnTo>
                <a:lnTo>
                  <a:pt x="62674" y="978979"/>
                </a:lnTo>
                <a:lnTo>
                  <a:pt x="80810" y="1026502"/>
                </a:lnTo>
                <a:lnTo>
                  <a:pt x="100736" y="1070203"/>
                </a:lnTo>
                <a:lnTo>
                  <a:pt x="122466" y="1110068"/>
                </a:lnTo>
                <a:lnTo>
                  <a:pt x="145986" y="1146111"/>
                </a:lnTo>
                <a:lnTo>
                  <a:pt x="171323" y="1178306"/>
                </a:lnTo>
                <a:lnTo>
                  <a:pt x="181737" y="1167892"/>
                </a:lnTo>
                <a:lnTo>
                  <a:pt x="154152" y="1127975"/>
                </a:lnTo>
                <a:lnTo>
                  <a:pt x="129324" y="1082865"/>
                </a:lnTo>
                <a:lnTo>
                  <a:pt x="107264" y="1032598"/>
                </a:lnTo>
                <a:lnTo>
                  <a:pt x="87985" y="977163"/>
                </a:lnTo>
                <a:lnTo>
                  <a:pt x="71501" y="916559"/>
                </a:lnTo>
                <a:lnTo>
                  <a:pt x="61442" y="871181"/>
                </a:lnTo>
                <a:lnTo>
                  <a:pt x="52933" y="825296"/>
                </a:lnTo>
                <a:lnTo>
                  <a:pt x="45986" y="778903"/>
                </a:lnTo>
                <a:lnTo>
                  <a:pt x="40589" y="732002"/>
                </a:lnTo>
                <a:lnTo>
                  <a:pt x="36728" y="684593"/>
                </a:lnTo>
                <a:lnTo>
                  <a:pt x="34417" y="636676"/>
                </a:lnTo>
                <a:lnTo>
                  <a:pt x="33655" y="588264"/>
                </a:lnTo>
                <a:lnTo>
                  <a:pt x="34417" y="538708"/>
                </a:lnTo>
                <a:lnTo>
                  <a:pt x="36728" y="489966"/>
                </a:lnTo>
                <a:lnTo>
                  <a:pt x="40589" y="442036"/>
                </a:lnTo>
                <a:lnTo>
                  <a:pt x="45986" y="394919"/>
                </a:lnTo>
                <a:lnTo>
                  <a:pt x="52933" y="348640"/>
                </a:lnTo>
                <a:lnTo>
                  <a:pt x="61442" y="303199"/>
                </a:lnTo>
                <a:lnTo>
                  <a:pt x="71501" y="258572"/>
                </a:lnTo>
                <a:lnTo>
                  <a:pt x="88049" y="199174"/>
                </a:lnTo>
                <a:lnTo>
                  <a:pt x="107353" y="144691"/>
                </a:lnTo>
                <a:lnTo>
                  <a:pt x="129413" y="95148"/>
                </a:lnTo>
                <a:lnTo>
                  <a:pt x="154203" y="50520"/>
                </a:lnTo>
                <a:lnTo>
                  <a:pt x="181737" y="10795"/>
                </a:lnTo>
                <a:close/>
              </a:path>
              <a:path w="4387850" h="1178560">
                <a:moveTo>
                  <a:pt x="1278001" y="849122"/>
                </a:moveTo>
                <a:lnTo>
                  <a:pt x="1273810" y="837184"/>
                </a:lnTo>
                <a:lnTo>
                  <a:pt x="1252461" y="844905"/>
                </a:lnTo>
                <a:lnTo>
                  <a:pt x="1233779" y="856043"/>
                </a:lnTo>
                <a:lnTo>
                  <a:pt x="1204341" y="888619"/>
                </a:lnTo>
                <a:lnTo>
                  <a:pt x="1186154" y="932281"/>
                </a:lnTo>
                <a:lnTo>
                  <a:pt x="1180084" y="984123"/>
                </a:lnTo>
                <a:lnTo>
                  <a:pt x="1181595" y="1011085"/>
                </a:lnTo>
                <a:lnTo>
                  <a:pt x="1193685" y="1058760"/>
                </a:lnTo>
                <a:lnTo>
                  <a:pt x="1217637" y="1097508"/>
                </a:lnTo>
                <a:lnTo>
                  <a:pt x="1252448" y="1123175"/>
                </a:lnTo>
                <a:lnTo>
                  <a:pt x="1273810" y="1130808"/>
                </a:lnTo>
                <a:lnTo>
                  <a:pt x="1277493" y="1118870"/>
                </a:lnTo>
                <a:lnTo>
                  <a:pt x="1260741" y="1111504"/>
                </a:lnTo>
                <a:lnTo>
                  <a:pt x="1246314" y="1101191"/>
                </a:lnTo>
                <a:lnTo>
                  <a:pt x="1216685" y="1053096"/>
                </a:lnTo>
                <a:lnTo>
                  <a:pt x="1207973" y="1008468"/>
                </a:lnTo>
                <a:lnTo>
                  <a:pt x="1206881" y="982599"/>
                </a:lnTo>
                <a:lnTo>
                  <a:pt x="1207973" y="957529"/>
                </a:lnTo>
                <a:lnTo>
                  <a:pt x="1216685" y="914044"/>
                </a:lnTo>
                <a:lnTo>
                  <a:pt x="1234198" y="879779"/>
                </a:lnTo>
                <a:lnTo>
                  <a:pt x="1261059" y="856538"/>
                </a:lnTo>
                <a:lnTo>
                  <a:pt x="1278001" y="849122"/>
                </a:lnTo>
                <a:close/>
              </a:path>
              <a:path w="4387850" h="1178560">
                <a:moveTo>
                  <a:pt x="1800098" y="984123"/>
                </a:moveTo>
                <a:lnTo>
                  <a:pt x="1794014" y="932281"/>
                </a:lnTo>
                <a:lnTo>
                  <a:pt x="1775841" y="888619"/>
                </a:lnTo>
                <a:lnTo>
                  <a:pt x="1746338" y="856043"/>
                </a:lnTo>
                <a:lnTo>
                  <a:pt x="1706372" y="837184"/>
                </a:lnTo>
                <a:lnTo>
                  <a:pt x="1702181" y="849122"/>
                </a:lnTo>
                <a:lnTo>
                  <a:pt x="1719173" y="856538"/>
                </a:lnTo>
                <a:lnTo>
                  <a:pt x="1733804" y="866749"/>
                </a:lnTo>
                <a:lnTo>
                  <a:pt x="1763483" y="914044"/>
                </a:lnTo>
                <a:lnTo>
                  <a:pt x="1772196" y="957529"/>
                </a:lnTo>
                <a:lnTo>
                  <a:pt x="1773301" y="982599"/>
                </a:lnTo>
                <a:lnTo>
                  <a:pt x="1772196" y="1008468"/>
                </a:lnTo>
                <a:lnTo>
                  <a:pt x="1763483" y="1053096"/>
                </a:lnTo>
                <a:lnTo>
                  <a:pt x="1746008" y="1087983"/>
                </a:lnTo>
                <a:lnTo>
                  <a:pt x="1702689" y="1118870"/>
                </a:lnTo>
                <a:lnTo>
                  <a:pt x="1706372" y="1130808"/>
                </a:lnTo>
                <a:lnTo>
                  <a:pt x="1746440" y="1112062"/>
                </a:lnTo>
                <a:lnTo>
                  <a:pt x="1775841" y="1079500"/>
                </a:lnTo>
                <a:lnTo>
                  <a:pt x="1794014" y="1035964"/>
                </a:lnTo>
                <a:lnTo>
                  <a:pt x="1798574" y="1011085"/>
                </a:lnTo>
                <a:lnTo>
                  <a:pt x="1800098" y="984123"/>
                </a:lnTo>
                <a:close/>
              </a:path>
              <a:path w="4387850" h="1178560">
                <a:moveTo>
                  <a:pt x="1934845" y="454406"/>
                </a:moveTo>
                <a:lnTo>
                  <a:pt x="1930654" y="442468"/>
                </a:lnTo>
                <a:lnTo>
                  <a:pt x="1909305" y="450189"/>
                </a:lnTo>
                <a:lnTo>
                  <a:pt x="1890623" y="461327"/>
                </a:lnTo>
                <a:lnTo>
                  <a:pt x="1861185" y="493915"/>
                </a:lnTo>
                <a:lnTo>
                  <a:pt x="1842998" y="537565"/>
                </a:lnTo>
                <a:lnTo>
                  <a:pt x="1836928" y="589407"/>
                </a:lnTo>
                <a:lnTo>
                  <a:pt x="1838439" y="616369"/>
                </a:lnTo>
                <a:lnTo>
                  <a:pt x="1850580" y="664044"/>
                </a:lnTo>
                <a:lnTo>
                  <a:pt x="1874532" y="702792"/>
                </a:lnTo>
                <a:lnTo>
                  <a:pt x="1909292" y="728459"/>
                </a:lnTo>
                <a:lnTo>
                  <a:pt x="1930654" y="736092"/>
                </a:lnTo>
                <a:lnTo>
                  <a:pt x="1934337" y="724154"/>
                </a:lnTo>
                <a:lnTo>
                  <a:pt x="1917585" y="716788"/>
                </a:lnTo>
                <a:lnTo>
                  <a:pt x="1903158" y="706475"/>
                </a:lnTo>
                <a:lnTo>
                  <a:pt x="1873529" y="658380"/>
                </a:lnTo>
                <a:lnTo>
                  <a:pt x="1864817" y="613752"/>
                </a:lnTo>
                <a:lnTo>
                  <a:pt x="1863725" y="587883"/>
                </a:lnTo>
                <a:lnTo>
                  <a:pt x="1864817" y="562813"/>
                </a:lnTo>
                <a:lnTo>
                  <a:pt x="1873529" y="519328"/>
                </a:lnTo>
                <a:lnTo>
                  <a:pt x="1891030" y="485063"/>
                </a:lnTo>
                <a:lnTo>
                  <a:pt x="1917852" y="461822"/>
                </a:lnTo>
                <a:lnTo>
                  <a:pt x="1934845" y="454406"/>
                </a:lnTo>
                <a:close/>
              </a:path>
              <a:path w="4387850" h="1178560">
                <a:moveTo>
                  <a:pt x="2053717" y="59690"/>
                </a:moveTo>
                <a:lnTo>
                  <a:pt x="2049526" y="47752"/>
                </a:lnTo>
                <a:lnTo>
                  <a:pt x="2028177" y="55473"/>
                </a:lnTo>
                <a:lnTo>
                  <a:pt x="2009495" y="66611"/>
                </a:lnTo>
                <a:lnTo>
                  <a:pt x="1980057" y="99187"/>
                </a:lnTo>
                <a:lnTo>
                  <a:pt x="1961870" y="142849"/>
                </a:lnTo>
                <a:lnTo>
                  <a:pt x="1955800" y="194691"/>
                </a:lnTo>
                <a:lnTo>
                  <a:pt x="1957311" y="221653"/>
                </a:lnTo>
                <a:lnTo>
                  <a:pt x="1969452" y="269328"/>
                </a:lnTo>
                <a:lnTo>
                  <a:pt x="1993404" y="308076"/>
                </a:lnTo>
                <a:lnTo>
                  <a:pt x="2028164" y="333743"/>
                </a:lnTo>
                <a:lnTo>
                  <a:pt x="2049526" y="341376"/>
                </a:lnTo>
                <a:lnTo>
                  <a:pt x="2053209" y="329438"/>
                </a:lnTo>
                <a:lnTo>
                  <a:pt x="2036457" y="322072"/>
                </a:lnTo>
                <a:lnTo>
                  <a:pt x="2022030" y="311759"/>
                </a:lnTo>
                <a:lnTo>
                  <a:pt x="1992401" y="263664"/>
                </a:lnTo>
                <a:lnTo>
                  <a:pt x="1983689" y="219036"/>
                </a:lnTo>
                <a:lnTo>
                  <a:pt x="1982597" y="193167"/>
                </a:lnTo>
                <a:lnTo>
                  <a:pt x="1983689" y="168097"/>
                </a:lnTo>
                <a:lnTo>
                  <a:pt x="1992401" y="124612"/>
                </a:lnTo>
                <a:lnTo>
                  <a:pt x="2009902" y="90347"/>
                </a:lnTo>
                <a:lnTo>
                  <a:pt x="2036724" y="67106"/>
                </a:lnTo>
                <a:lnTo>
                  <a:pt x="2053717" y="59690"/>
                </a:lnTo>
                <a:close/>
              </a:path>
              <a:path w="4387850" h="1178560">
                <a:moveTo>
                  <a:pt x="2184781" y="849122"/>
                </a:moveTo>
                <a:lnTo>
                  <a:pt x="2180590" y="837184"/>
                </a:lnTo>
                <a:lnTo>
                  <a:pt x="2159241" y="844905"/>
                </a:lnTo>
                <a:lnTo>
                  <a:pt x="2140559" y="856043"/>
                </a:lnTo>
                <a:lnTo>
                  <a:pt x="2111121" y="888619"/>
                </a:lnTo>
                <a:lnTo>
                  <a:pt x="2092934" y="932281"/>
                </a:lnTo>
                <a:lnTo>
                  <a:pt x="2086864" y="984123"/>
                </a:lnTo>
                <a:lnTo>
                  <a:pt x="2088375" y="1011085"/>
                </a:lnTo>
                <a:lnTo>
                  <a:pt x="2100516" y="1058760"/>
                </a:lnTo>
                <a:lnTo>
                  <a:pt x="2124468" y="1097508"/>
                </a:lnTo>
                <a:lnTo>
                  <a:pt x="2159228" y="1123175"/>
                </a:lnTo>
                <a:lnTo>
                  <a:pt x="2180590" y="1130808"/>
                </a:lnTo>
                <a:lnTo>
                  <a:pt x="2184273" y="1118870"/>
                </a:lnTo>
                <a:lnTo>
                  <a:pt x="2167521" y="1111504"/>
                </a:lnTo>
                <a:lnTo>
                  <a:pt x="2153094" y="1101191"/>
                </a:lnTo>
                <a:lnTo>
                  <a:pt x="2123465" y="1053096"/>
                </a:lnTo>
                <a:lnTo>
                  <a:pt x="2114753" y="1008468"/>
                </a:lnTo>
                <a:lnTo>
                  <a:pt x="2113661" y="982599"/>
                </a:lnTo>
                <a:lnTo>
                  <a:pt x="2114753" y="957529"/>
                </a:lnTo>
                <a:lnTo>
                  <a:pt x="2123465" y="914044"/>
                </a:lnTo>
                <a:lnTo>
                  <a:pt x="2140966" y="879779"/>
                </a:lnTo>
                <a:lnTo>
                  <a:pt x="2167788" y="856538"/>
                </a:lnTo>
                <a:lnTo>
                  <a:pt x="2184781" y="849122"/>
                </a:lnTo>
                <a:close/>
              </a:path>
              <a:path w="4387850" h="1178560">
                <a:moveTo>
                  <a:pt x="2456929" y="589407"/>
                </a:moveTo>
                <a:lnTo>
                  <a:pt x="2450858" y="537565"/>
                </a:lnTo>
                <a:lnTo>
                  <a:pt x="2432685" y="493915"/>
                </a:lnTo>
                <a:lnTo>
                  <a:pt x="2403183" y="461327"/>
                </a:lnTo>
                <a:lnTo>
                  <a:pt x="2363203" y="442468"/>
                </a:lnTo>
                <a:lnTo>
                  <a:pt x="2359025" y="454406"/>
                </a:lnTo>
                <a:lnTo>
                  <a:pt x="2376017" y="461822"/>
                </a:lnTo>
                <a:lnTo>
                  <a:pt x="2390648" y="472033"/>
                </a:lnTo>
                <a:lnTo>
                  <a:pt x="2420328" y="519328"/>
                </a:lnTo>
                <a:lnTo>
                  <a:pt x="2429040" y="562813"/>
                </a:lnTo>
                <a:lnTo>
                  <a:pt x="2430145" y="587883"/>
                </a:lnTo>
                <a:lnTo>
                  <a:pt x="2429040" y="613752"/>
                </a:lnTo>
                <a:lnTo>
                  <a:pt x="2420328" y="658380"/>
                </a:lnTo>
                <a:lnTo>
                  <a:pt x="2402852" y="693267"/>
                </a:lnTo>
                <a:lnTo>
                  <a:pt x="2359533" y="724154"/>
                </a:lnTo>
                <a:lnTo>
                  <a:pt x="2363203" y="736092"/>
                </a:lnTo>
                <a:lnTo>
                  <a:pt x="2403271" y="717346"/>
                </a:lnTo>
                <a:lnTo>
                  <a:pt x="2432685" y="684784"/>
                </a:lnTo>
                <a:lnTo>
                  <a:pt x="2450858" y="641248"/>
                </a:lnTo>
                <a:lnTo>
                  <a:pt x="2455418" y="616369"/>
                </a:lnTo>
                <a:lnTo>
                  <a:pt x="2456929" y="589407"/>
                </a:lnTo>
                <a:close/>
              </a:path>
              <a:path w="4387850" h="1178560">
                <a:moveTo>
                  <a:pt x="2574290" y="194691"/>
                </a:moveTo>
                <a:lnTo>
                  <a:pt x="2568206" y="142849"/>
                </a:lnTo>
                <a:lnTo>
                  <a:pt x="2550033" y="99187"/>
                </a:lnTo>
                <a:lnTo>
                  <a:pt x="2520531" y="66624"/>
                </a:lnTo>
                <a:lnTo>
                  <a:pt x="2480551" y="47752"/>
                </a:lnTo>
                <a:lnTo>
                  <a:pt x="2476373" y="59690"/>
                </a:lnTo>
                <a:lnTo>
                  <a:pt x="2493365" y="67106"/>
                </a:lnTo>
                <a:lnTo>
                  <a:pt x="2507983" y="77317"/>
                </a:lnTo>
                <a:lnTo>
                  <a:pt x="2537676" y="124612"/>
                </a:lnTo>
                <a:lnTo>
                  <a:pt x="2546388" y="168097"/>
                </a:lnTo>
                <a:lnTo>
                  <a:pt x="2547493" y="193167"/>
                </a:lnTo>
                <a:lnTo>
                  <a:pt x="2546388" y="219036"/>
                </a:lnTo>
                <a:lnTo>
                  <a:pt x="2537676" y="263664"/>
                </a:lnTo>
                <a:lnTo>
                  <a:pt x="2520200" y="298551"/>
                </a:lnTo>
                <a:lnTo>
                  <a:pt x="2476881" y="329438"/>
                </a:lnTo>
                <a:lnTo>
                  <a:pt x="2480551" y="341376"/>
                </a:lnTo>
                <a:lnTo>
                  <a:pt x="2520619" y="322630"/>
                </a:lnTo>
                <a:lnTo>
                  <a:pt x="2550033" y="290068"/>
                </a:lnTo>
                <a:lnTo>
                  <a:pt x="2568206" y="246532"/>
                </a:lnTo>
                <a:lnTo>
                  <a:pt x="2572766" y="221653"/>
                </a:lnTo>
                <a:lnTo>
                  <a:pt x="2574290" y="194691"/>
                </a:lnTo>
                <a:close/>
              </a:path>
              <a:path w="4387850" h="1178560">
                <a:moveTo>
                  <a:pt x="2706878" y="984123"/>
                </a:moveTo>
                <a:lnTo>
                  <a:pt x="2700794" y="932281"/>
                </a:lnTo>
                <a:lnTo>
                  <a:pt x="2682621" y="888619"/>
                </a:lnTo>
                <a:lnTo>
                  <a:pt x="2653119" y="856043"/>
                </a:lnTo>
                <a:lnTo>
                  <a:pt x="2613152" y="837184"/>
                </a:lnTo>
                <a:lnTo>
                  <a:pt x="2608961" y="849122"/>
                </a:lnTo>
                <a:lnTo>
                  <a:pt x="2625953" y="856538"/>
                </a:lnTo>
                <a:lnTo>
                  <a:pt x="2640584" y="866749"/>
                </a:lnTo>
                <a:lnTo>
                  <a:pt x="2670264" y="914044"/>
                </a:lnTo>
                <a:lnTo>
                  <a:pt x="2678976" y="957529"/>
                </a:lnTo>
                <a:lnTo>
                  <a:pt x="2680081" y="982599"/>
                </a:lnTo>
                <a:lnTo>
                  <a:pt x="2678976" y="1008468"/>
                </a:lnTo>
                <a:lnTo>
                  <a:pt x="2670264" y="1053096"/>
                </a:lnTo>
                <a:lnTo>
                  <a:pt x="2652788" y="1087983"/>
                </a:lnTo>
                <a:lnTo>
                  <a:pt x="2609469" y="1118870"/>
                </a:lnTo>
                <a:lnTo>
                  <a:pt x="2613152" y="1130808"/>
                </a:lnTo>
                <a:lnTo>
                  <a:pt x="2653220" y="1112062"/>
                </a:lnTo>
                <a:lnTo>
                  <a:pt x="2682621" y="1079500"/>
                </a:lnTo>
                <a:lnTo>
                  <a:pt x="2700794" y="1035964"/>
                </a:lnTo>
                <a:lnTo>
                  <a:pt x="2705354" y="1011085"/>
                </a:lnTo>
                <a:lnTo>
                  <a:pt x="2706878" y="984123"/>
                </a:lnTo>
                <a:close/>
              </a:path>
              <a:path w="4387850" h="1178560">
                <a:moveTo>
                  <a:pt x="2989453" y="454406"/>
                </a:moveTo>
                <a:lnTo>
                  <a:pt x="2985262" y="442468"/>
                </a:lnTo>
                <a:lnTo>
                  <a:pt x="2963913" y="450189"/>
                </a:lnTo>
                <a:lnTo>
                  <a:pt x="2945231" y="461327"/>
                </a:lnTo>
                <a:lnTo>
                  <a:pt x="2915793" y="493915"/>
                </a:lnTo>
                <a:lnTo>
                  <a:pt x="2897606" y="537565"/>
                </a:lnTo>
                <a:lnTo>
                  <a:pt x="2891536" y="589407"/>
                </a:lnTo>
                <a:lnTo>
                  <a:pt x="2893047" y="616369"/>
                </a:lnTo>
                <a:lnTo>
                  <a:pt x="2905137" y="664044"/>
                </a:lnTo>
                <a:lnTo>
                  <a:pt x="2929090" y="702792"/>
                </a:lnTo>
                <a:lnTo>
                  <a:pt x="2963900" y="728459"/>
                </a:lnTo>
                <a:lnTo>
                  <a:pt x="2985262" y="736092"/>
                </a:lnTo>
                <a:lnTo>
                  <a:pt x="2988945" y="724154"/>
                </a:lnTo>
                <a:lnTo>
                  <a:pt x="2972193" y="716788"/>
                </a:lnTo>
                <a:lnTo>
                  <a:pt x="2957766" y="706475"/>
                </a:lnTo>
                <a:lnTo>
                  <a:pt x="2928137" y="658380"/>
                </a:lnTo>
                <a:lnTo>
                  <a:pt x="2919425" y="613752"/>
                </a:lnTo>
                <a:lnTo>
                  <a:pt x="2918333" y="587883"/>
                </a:lnTo>
                <a:lnTo>
                  <a:pt x="2919425" y="562813"/>
                </a:lnTo>
                <a:lnTo>
                  <a:pt x="2928137" y="519328"/>
                </a:lnTo>
                <a:lnTo>
                  <a:pt x="2945650" y="485063"/>
                </a:lnTo>
                <a:lnTo>
                  <a:pt x="2972511" y="461822"/>
                </a:lnTo>
                <a:lnTo>
                  <a:pt x="2989453" y="454406"/>
                </a:lnTo>
                <a:close/>
              </a:path>
              <a:path w="4387850" h="1178560">
                <a:moveTo>
                  <a:pt x="3106801" y="59690"/>
                </a:moveTo>
                <a:lnTo>
                  <a:pt x="3102610" y="47752"/>
                </a:lnTo>
                <a:lnTo>
                  <a:pt x="3081261" y="55473"/>
                </a:lnTo>
                <a:lnTo>
                  <a:pt x="3062579" y="66611"/>
                </a:lnTo>
                <a:lnTo>
                  <a:pt x="3033141" y="99187"/>
                </a:lnTo>
                <a:lnTo>
                  <a:pt x="3014954" y="142849"/>
                </a:lnTo>
                <a:lnTo>
                  <a:pt x="3008884" y="194691"/>
                </a:lnTo>
                <a:lnTo>
                  <a:pt x="3010395" y="221653"/>
                </a:lnTo>
                <a:lnTo>
                  <a:pt x="3022485" y="269328"/>
                </a:lnTo>
                <a:lnTo>
                  <a:pt x="3046438" y="308076"/>
                </a:lnTo>
                <a:lnTo>
                  <a:pt x="3081248" y="333743"/>
                </a:lnTo>
                <a:lnTo>
                  <a:pt x="3102610" y="341376"/>
                </a:lnTo>
                <a:lnTo>
                  <a:pt x="3106293" y="329438"/>
                </a:lnTo>
                <a:lnTo>
                  <a:pt x="3089541" y="322072"/>
                </a:lnTo>
                <a:lnTo>
                  <a:pt x="3075114" y="311759"/>
                </a:lnTo>
                <a:lnTo>
                  <a:pt x="3045485" y="263664"/>
                </a:lnTo>
                <a:lnTo>
                  <a:pt x="3036773" y="219036"/>
                </a:lnTo>
                <a:lnTo>
                  <a:pt x="3035681" y="193167"/>
                </a:lnTo>
                <a:lnTo>
                  <a:pt x="3036773" y="168097"/>
                </a:lnTo>
                <a:lnTo>
                  <a:pt x="3045485" y="124612"/>
                </a:lnTo>
                <a:lnTo>
                  <a:pt x="3062998" y="90347"/>
                </a:lnTo>
                <a:lnTo>
                  <a:pt x="3089859" y="67106"/>
                </a:lnTo>
                <a:lnTo>
                  <a:pt x="3106801" y="59690"/>
                </a:lnTo>
                <a:close/>
              </a:path>
              <a:path w="4387850" h="1178560">
                <a:moveTo>
                  <a:pt x="3239389" y="849122"/>
                </a:moveTo>
                <a:lnTo>
                  <a:pt x="3235198" y="837184"/>
                </a:lnTo>
                <a:lnTo>
                  <a:pt x="3213849" y="844905"/>
                </a:lnTo>
                <a:lnTo>
                  <a:pt x="3195167" y="856043"/>
                </a:lnTo>
                <a:lnTo>
                  <a:pt x="3165729" y="888619"/>
                </a:lnTo>
                <a:lnTo>
                  <a:pt x="3147542" y="932281"/>
                </a:lnTo>
                <a:lnTo>
                  <a:pt x="3141472" y="984123"/>
                </a:lnTo>
                <a:lnTo>
                  <a:pt x="3142983" y="1011085"/>
                </a:lnTo>
                <a:lnTo>
                  <a:pt x="3155073" y="1058760"/>
                </a:lnTo>
                <a:lnTo>
                  <a:pt x="3179026" y="1097508"/>
                </a:lnTo>
                <a:lnTo>
                  <a:pt x="3213836" y="1123175"/>
                </a:lnTo>
                <a:lnTo>
                  <a:pt x="3235198" y="1130808"/>
                </a:lnTo>
                <a:lnTo>
                  <a:pt x="3238881" y="1118870"/>
                </a:lnTo>
                <a:lnTo>
                  <a:pt x="3222129" y="1111504"/>
                </a:lnTo>
                <a:lnTo>
                  <a:pt x="3207702" y="1101191"/>
                </a:lnTo>
                <a:lnTo>
                  <a:pt x="3178073" y="1053096"/>
                </a:lnTo>
                <a:lnTo>
                  <a:pt x="3169361" y="1008468"/>
                </a:lnTo>
                <a:lnTo>
                  <a:pt x="3168269" y="982599"/>
                </a:lnTo>
                <a:lnTo>
                  <a:pt x="3169361" y="957529"/>
                </a:lnTo>
                <a:lnTo>
                  <a:pt x="3178073" y="914044"/>
                </a:lnTo>
                <a:lnTo>
                  <a:pt x="3195586" y="879779"/>
                </a:lnTo>
                <a:lnTo>
                  <a:pt x="3222447" y="856538"/>
                </a:lnTo>
                <a:lnTo>
                  <a:pt x="3239389" y="849122"/>
                </a:lnTo>
                <a:close/>
              </a:path>
              <a:path w="4387850" h="1178560">
                <a:moveTo>
                  <a:pt x="3510026" y="589407"/>
                </a:moveTo>
                <a:lnTo>
                  <a:pt x="3503942" y="537565"/>
                </a:lnTo>
                <a:lnTo>
                  <a:pt x="3485769" y="493915"/>
                </a:lnTo>
                <a:lnTo>
                  <a:pt x="3456267" y="461327"/>
                </a:lnTo>
                <a:lnTo>
                  <a:pt x="3416300" y="442468"/>
                </a:lnTo>
                <a:lnTo>
                  <a:pt x="3412109" y="454406"/>
                </a:lnTo>
                <a:lnTo>
                  <a:pt x="3429101" y="461822"/>
                </a:lnTo>
                <a:lnTo>
                  <a:pt x="3443732" y="472033"/>
                </a:lnTo>
                <a:lnTo>
                  <a:pt x="3473412" y="519328"/>
                </a:lnTo>
                <a:lnTo>
                  <a:pt x="3482124" y="562813"/>
                </a:lnTo>
                <a:lnTo>
                  <a:pt x="3483229" y="587883"/>
                </a:lnTo>
                <a:lnTo>
                  <a:pt x="3482124" y="613752"/>
                </a:lnTo>
                <a:lnTo>
                  <a:pt x="3473412" y="658380"/>
                </a:lnTo>
                <a:lnTo>
                  <a:pt x="3455936" y="693267"/>
                </a:lnTo>
                <a:lnTo>
                  <a:pt x="3412617" y="724154"/>
                </a:lnTo>
                <a:lnTo>
                  <a:pt x="3416300" y="736092"/>
                </a:lnTo>
                <a:lnTo>
                  <a:pt x="3456368" y="717346"/>
                </a:lnTo>
                <a:lnTo>
                  <a:pt x="3485769" y="684784"/>
                </a:lnTo>
                <a:lnTo>
                  <a:pt x="3503942" y="641248"/>
                </a:lnTo>
                <a:lnTo>
                  <a:pt x="3508502" y="616369"/>
                </a:lnTo>
                <a:lnTo>
                  <a:pt x="3510026" y="589407"/>
                </a:lnTo>
                <a:close/>
              </a:path>
              <a:path w="4387850" h="1178560">
                <a:moveTo>
                  <a:pt x="3628898" y="194691"/>
                </a:moveTo>
                <a:lnTo>
                  <a:pt x="3622814" y="142849"/>
                </a:lnTo>
                <a:lnTo>
                  <a:pt x="3604641" y="99187"/>
                </a:lnTo>
                <a:lnTo>
                  <a:pt x="3575139" y="66624"/>
                </a:lnTo>
                <a:lnTo>
                  <a:pt x="3535172" y="47752"/>
                </a:lnTo>
                <a:lnTo>
                  <a:pt x="3530981" y="59690"/>
                </a:lnTo>
                <a:lnTo>
                  <a:pt x="3547973" y="67106"/>
                </a:lnTo>
                <a:lnTo>
                  <a:pt x="3562604" y="77317"/>
                </a:lnTo>
                <a:lnTo>
                  <a:pt x="3592284" y="124612"/>
                </a:lnTo>
                <a:lnTo>
                  <a:pt x="3600996" y="168097"/>
                </a:lnTo>
                <a:lnTo>
                  <a:pt x="3602101" y="193167"/>
                </a:lnTo>
                <a:lnTo>
                  <a:pt x="3600996" y="219036"/>
                </a:lnTo>
                <a:lnTo>
                  <a:pt x="3592284" y="263664"/>
                </a:lnTo>
                <a:lnTo>
                  <a:pt x="3574808" y="298551"/>
                </a:lnTo>
                <a:lnTo>
                  <a:pt x="3531489" y="329438"/>
                </a:lnTo>
                <a:lnTo>
                  <a:pt x="3535172" y="341376"/>
                </a:lnTo>
                <a:lnTo>
                  <a:pt x="3575240" y="322630"/>
                </a:lnTo>
                <a:lnTo>
                  <a:pt x="3604641" y="290068"/>
                </a:lnTo>
                <a:lnTo>
                  <a:pt x="3622814" y="246532"/>
                </a:lnTo>
                <a:lnTo>
                  <a:pt x="3627374" y="221653"/>
                </a:lnTo>
                <a:lnTo>
                  <a:pt x="3628898" y="194691"/>
                </a:lnTo>
                <a:close/>
              </a:path>
              <a:path w="4387850" h="1178560">
                <a:moveTo>
                  <a:pt x="3759962" y="984123"/>
                </a:moveTo>
                <a:lnTo>
                  <a:pt x="3753878" y="932281"/>
                </a:lnTo>
                <a:lnTo>
                  <a:pt x="3735705" y="888619"/>
                </a:lnTo>
                <a:lnTo>
                  <a:pt x="3706203" y="856043"/>
                </a:lnTo>
                <a:lnTo>
                  <a:pt x="3666236" y="837184"/>
                </a:lnTo>
                <a:lnTo>
                  <a:pt x="3662045" y="849122"/>
                </a:lnTo>
                <a:lnTo>
                  <a:pt x="3679037" y="856538"/>
                </a:lnTo>
                <a:lnTo>
                  <a:pt x="3693668" y="866749"/>
                </a:lnTo>
                <a:lnTo>
                  <a:pt x="3723348" y="914044"/>
                </a:lnTo>
                <a:lnTo>
                  <a:pt x="3732060" y="957529"/>
                </a:lnTo>
                <a:lnTo>
                  <a:pt x="3733165" y="982599"/>
                </a:lnTo>
                <a:lnTo>
                  <a:pt x="3732060" y="1008468"/>
                </a:lnTo>
                <a:lnTo>
                  <a:pt x="3723348" y="1053096"/>
                </a:lnTo>
                <a:lnTo>
                  <a:pt x="3705872" y="1087983"/>
                </a:lnTo>
                <a:lnTo>
                  <a:pt x="3662553" y="1118870"/>
                </a:lnTo>
                <a:lnTo>
                  <a:pt x="3666236" y="1130808"/>
                </a:lnTo>
                <a:lnTo>
                  <a:pt x="3706304" y="1112062"/>
                </a:lnTo>
                <a:lnTo>
                  <a:pt x="3735705" y="1079500"/>
                </a:lnTo>
                <a:lnTo>
                  <a:pt x="3753878" y="1035964"/>
                </a:lnTo>
                <a:lnTo>
                  <a:pt x="3758438" y="1011085"/>
                </a:lnTo>
                <a:lnTo>
                  <a:pt x="3759962" y="984123"/>
                </a:lnTo>
                <a:close/>
              </a:path>
              <a:path w="4387850" h="1178560">
                <a:moveTo>
                  <a:pt x="4387583" y="588264"/>
                </a:moveTo>
                <a:lnTo>
                  <a:pt x="4386643" y="536524"/>
                </a:lnTo>
                <a:lnTo>
                  <a:pt x="4383824" y="485736"/>
                </a:lnTo>
                <a:lnTo>
                  <a:pt x="4379099" y="436041"/>
                </a:lnTo>
                <a:lnTo>
                  <a:pt x="4372483" y="387426"/>
                </a:lnTo>
                <a:lnTo>
                  <a:pt x="4363974" y="339890"/>
                </a:lnTo>
                <a:lnTo>
                  <a:pt x="4353560" y="293420"/>
                </a:lnTo>
                <a:lnTo>
                  <a:pt x="4341241" y="248031"/>
                </a:lnTo>
                <a:lnTo>
                  <a:pt x="4324909" y="197599"/>
                </a:lnTo>
                <a:lnTo>
                  <a:pt x="4306773" y="150799"/>
                </a:lnTo>
                <a:lnTo>
                  <a:pt x="4286847" y="107632"/>
                </a:lnTo>
                <a:lnTo>
                  <a:pt x="4265117" y="68122"/>
                </a:lnTo>
                <a:lnTo>
                  <a:pt x="4241597" y="32245"/>
                </a:lnTo>
                <a:lnTo>
                  <a:pt x="4216273" y="0"/>
                </a:lnTo>
                <a:lnTo>
                  <a:pt x="4205732" y="10795"/>
                </a:lnTo>
                <a:lnTo>
                  <a:pt x="4233303" y="50520"/>
                </a:lnTo>
                <a:lnTo>
                  <a:pt x="4258145" y="95148"/>
                </a:lnTo>
                <a:lnTo>
                  <a:pt x="4280217" y="144691"/>
                </a:lnTo>
                <a:lnTo>
                  <a:pt x="4299534" y="199174"/>
                </a:lnTo>
                <a:lnTo>
                  <a:pt x="4316095" y="258572"/>
                </a:lnTo>
                <a:lnTo>
                  <a:pt x="4326153" y="303199"/>
                </a:lnTo>
                <a:lnTo>
                  <a:pt x="4334675" y="348640"/>
                </a:lnTo>
                <a:lnTo>
                  <a:pt x="4341647" y="394919"/>
                </a:lnTo>
                <a:lnTo>
                  <a:pt x="4347070" y="442036"/>
                </a:lnTo>
                <a:lnTo>
                  <a:pt x="4350956" y="489966"/>
                </a:lnTo>
                <a:lnTo>
                  <a:pt x="4353280" y="538708"/>
                </a:lnTo>
                <a:lnTo>
                  <a:pt x="4354055" y="588391"/>
                </a:lnTo>
                <a:lnTo>
                  <a:pt x="4353280" y="636676"/>
                </a:lnTo>
                <a:lnTo>
                  <a:pt x="4350956" y="684593"/>
                </a:lnTo>
                <a:lnTo>
                  <a:pt x="4347070" y="732002"/>
                </a:lnTo>
                <a:lnTo>
                  <a:pt x="4341647" y="778903"/>
                </a:lnTo>
                <a:lnTo>
                  <a:pt x="4334675" y="825296"/>
                </a:lnTo>
                <a:lnTo>
                  <a:pt x="4326153" y="871181"/>
                </a:lnTo>
                <a:lnTo>
                  <a:pt x="4316095" y="916559"/>
                </a:lnTo>
                <a:lnTo>
                  <a:pt x="4299534" y="977163"/>
                </a:lnTo>
                <a:lnTo>
                  <a:pt x="4280217" y="1032598"/>
                </a:lnTo>
                <a:lnTo>
                  <a:pt x="4258145" y="1082865"/>
                </a:lnTo>
                <a:lnTo>
                  <a:pt x="4233303" y="1127975"/>
                </a:lnTo>
                <a:lnTo>
                  <a:pt x="4205732" y="1167892"/>
                </a:lnTo>
                <a:lnTo>
                  <a:pt x="4216273" y="1178306"/>
                </a:lnTo>
                <a:lnTo>
                  <a:pt x="4241597" y="1146111"/>
                </a:lnTo>
                <a:lnTo>
                  <a:pt x="4265117" y="1110068"/>
                </a:lnTo>
                <a:lnTo>
                  <a:pt x="4286847" y="1070203"/>
                </a:lnTo>
                <a:lnTo>
                  <a:pt x="4306773" y="1026502"/>
                </a:lnTo>
                <a:lnTo>
                  <a:pt x="4324909" y="978979"/>
                </a:lnTo>
                <a:lnTo>
                  <a:pt x="4341241" y="927608"/>
                </a:lnTo>
                <a:lnTo>
                  <a:pt x="4353560" y="881557"/>
                </a:lnTo>
                <a:lnTo>
                  <a:pt x="4363974" y="834694"/>
                </a:lnTo>
                <a:lnTo>
                  <a:pt x="4372483" y="787044"/>
                </a:lnTo>
                <a:lnTo>
                  <a:pt x="4379099" y="738581"/>
                </a:lnTo>
                <a:lnTo>
                  <a:pt x="4383824" y="689330"/>
                </a:lnTo>
                <a:lnTo>
                  <a:pt x="4386643" y="639267"/>
                </a:lnTo>
                <a:lnTo>
                  <a:pt x="4387583" y="588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01410" y="1700911"/>
            <a:ext cx="3210560" cy="2093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970"/>
              </a:lnSpc>
              <a:spcBef>
                <a:spcPts val="95"/>
              </a:spcBef>
              <a:tabLst>
                <a:tab pos="861694" algn="l"/>
                <a:tab pos="1472565" algn="l"/>
                <a:tab pos="2443480" algn="l"/>
              </a:tabLst>
            </a:pPr>
            <a:r>
              <a:rPr sz="2500" spc="-25" dirty="0">
                <a:latin typeface="Cambria Math"/>
                <a:cs typeface="Cambria Math"/>
              </a:rPr>
              <a:t>−2</a:t>
            </a:r>
            <a:r>
              <a:rPr sz="2500" dirty="0">
                <a:latin typeface="Cambria Math"/>
                <a:cs typeface="Cambria Math"/>
              </a:rPr>
              <a:t>	</a:t>
            </a:r>
            <a:r>
              <a:rPr sz="2500" spc="-50" dirty="0">
                <a:latin typeface="Cambria Math"/>
                <a:cs typeface="Cambria Math"/>
              </a:rPr>
              <a:t>3</a:t>
            </a:r>
            <a:r>
              <a:rPr sz="2500" dirty="0">
                <a:latin typeface="Cambria Math"/>
                <a:cs typeface="Cambria Math"/>
              </a:rPr>
              <a:t>	</a:t>
            </a:r>
            <a:r>
              <a:rPr sz="2500" spc="-25" dirty="0">
                <a:latin typeface="Cambria Math"/>
                <a:cs typeface="Cambria Math"/>
              </a:rPr>
              <a:t>−7</a:t>
            </a:r>
            <a:r>
              <a:rPr sz="2500" dirty="0">
                <a:latin typeface="Cambria Math"/>
                <a:cs typeface="Cambria Math"/>
              </a:rPr>
              <a:t>	</a:t>
            </a:r>
            <a:r>
              <a:rPr sz="2500" spc="-50" dirty="0">
                <a:latin typeface="Cambria Math"/>
                <a:cs typeface="Cambria Math"/>
              </a:rPr>
              <a:t>3</a:t>
            </a:r>
            <a:endParaRPr sz="2500">
              <a:latin typeface="Cambria Math"/>
              <a:cs typeface="Cambria Math"/>
            </a:endParaRPr>
          </a:p>
          <a:p>
            <a:pPr marL="131445">
              <a:lnSpc>
                <a:spcPts val="2935"/>
              </a:lnSpc>
              <a:tabLst>
                <a:tab pos="861694" algn="l"/>
                <a:tab pos="1472565" algn="l"/>
                <a:tab pos="2326005" algn="l"/>
              </a:tabLst>
            </a:pPr>
            <a:r>
              <a:rPr sz="2500" spc="-50" dirty="0">
                <a:latin typeface="Cambria Math"/>
                <a:cs typeface="Cambria Math"/>
              </a:rPr>
              <a:t>2</a:t>
            </a:r>
            <a:r>
              <a:rPr sz="2500" dirty="0">
                <a:latin typeface="Cambria Math"/>
                <a:cs typeface="Cambria Math"/>
              </a:rPr>
              <a:t>	</a:t>
            </a:r>
            <a:r>
              <a:rPr sz="2500" spc="-50" dirty="0">
                <a:latin typeface="Cambria Math"/>
                <a:cs typeface="Cambria Math"/>
              </a:rPr>
              <a:t>1</a:t>
            </a:r>
            <a:r>
              <a:rPr sz="2500" dirty="0">
                <a:latin typeface="Cambria Math"/>
                <a:cs typeface="Cambria Math"/>
              </a:rPr>
              <a:t>	</a:t>
            </a:r>
            <a:r>
              <a:rPr sz="2500" spc="-25" dirty="0">
                <a:latin typeface="Cambria Math"/>
                <a:cs typeface="Cambria Math"/>
              </a:rPr>
              <a:t>−5</a:t>
            </a:r>
            <a:r>
              <a:rPr sz="2500" dirty="0">
                <a:latin typeface="Cambria Math"/>
                <a:cs typeface="Cambria Math"/>
              </a:rPr>
              <a:t>	</a:t>
            </a:r>
            <a:r>
              <a:rPr sz="2500" spc="-25" dirty="0">
                <a:latin typeface="Cambria Math"/>
                <a:cs typeface="Cambria Math"/>
              </a:rPr>
              <a:t>−1</a:t>
            </a:r>
            <a:endParaRPr sz="2500">
              <a:latin typeface="Cambria Math"/>
              <a:cs typeface="Cambria Math"/>
            </a:endParaRPr>
          </a:p>
          <a:p>
            <a:pPr marL="131445">
              <a:lnSpc>
                <a:spcPts val="2965"/>
              </a:lnSpc>
              <a:tabLst>
                <a:tab pos="742315" algn="l"/>
                <a:tab pos="1472565" algn="l"/>
                <a:tab pos="2443480" algn="l"/>
              </a:tabLst>
            </a:pPr>
            <a:r>
              <a:rPr sz="2500" spc="-50" dirty="0">
                <a:latin typeface="Cambria Math"/>
                <a:cs typeface="Cambria Math"/>
              </a:rPr>
              <a:t>4</a:t>
            </a:r>
            <a:r>
              <a:rPr sz="2500" dirty="0">
                <a:latin typeface="Cambria Math"/>
                <a:cs typeface="Cambria Math"/>
              </a:rPr>
              <a:t>	</a:t>
            </a:r>
            <a:r>
              <a:rPr sz="2500" spc="-25" dirty="0">
                <a:latin typeface="Cambria Math"/>
                <a:cs typeface="Cambria Math"/>
              </a:rPr>
              <a:t>−2</a:t>
            </a:r>
            <a:r>
              <a:rPr sz="2500" dirty="0">
                <a:latin typeface="Cambria Math"/>
                <a:cs typeface="Cambria Math"/>
              </a:rPr>
              <a:t>	</a:t>
            </a:r>
            <a:r>
              <a:rPr sz="2500" spc="-25" dirty="0">
                <a:latin typeface="Cambria Math"/>
                <a:cs typeface="Cambria Math"/>
              </a:rPr>
              <a:t>−6</a:t>
            </a:r>
            <a:r>
              <a:rPr sz="2500" dirty="0">
                <a:latin typeface="Cambria Math"/>
                <a:cs typeface="Cambria Math"/>
              </a:rPr>
              <a:t>	</a:t>
            </a:r>
            <a:r>
              <a:rPr sz="2500" spc="-50" dirty="0">
                <a:latin typeface="Cambria Math"/>
                <a:cs typeface="Cambria Math"/>
              </a:rPr>
              <a:t>1</a:t>
            </a:r>
            <a:endParaRPr sz="2500">
              <a:latin typeface="Cambria Math"/>
              <a:cs typeface="Cambria Math"/>
            </a:endParaRPr>
          </a:p>
          <a:p>
            <a:pPr marL="518795">
              <a:lnSpc>
                <a:spcPct val="100000"/>
              </a:lnSpc>
              <a:spcBef>
                <a:spcPts val="1310"/>
              </a:spcBef>
              <a:tabLst>
                <a:tab pos="1134110" algn="l"/>
                <a:tab pos="1572895" algn="l"/>
                <a:tab pos="2187575" algn="l"/>
              </a:tabLst>
            </a:pPr>
            <a:r>
              <a:rPr sz="2500" spc="-25" dirty="0">
                <a:latin typeface="Cambria Math"/>
                <a:cs typeface="Cambria Math"/>
              </a:rPr>
              <a:t>−1</a:t>
            </a:r>
            <a:r>
              <a:rPr sz="2500" dirty="0">
                <a:latin typeface="Cambria Math"/>
                <a:cs typeface="Cambria Math"/>
              </a:rPr>
              <a:t>	</a:t>
            </a:r>
            <a:r>
              <a:rPr sz="2500" spc="-50" dirty="0">
                <a:latin typeface="Cambria Math"/>
                <a:cs typeface="Cambria Math"/>
              </a:rPr>
              <a:t>+</a:t>
            </a:r>
            <a:r>
              <a:rPr sz="2500" dirty="0">
                <a:latin typeface="Cambria Math"/>
                <a:cs typeface="Cambria Math"/>
              </a:rPr>
              <a:t>	</a:t>
            </a:r>
            <a:r>
              <a:rPr sz="2500" spc="-25" dirty="0">
                <a:latin typeface="Cambria Math"/>
                <a:cs typeface="Cambria Math"/>
              </a:rPr>
              <a:t>−7</a:t>
            </a:r>
            <a:r>
              <a:rPr sz="2500" dirty="0">
                <a:latin typeface="Cambria Math"/>
                <a:cs typeface="Cambria Math"/>
              </a:rPr>
              <a:t>	⋅</a:t>
            </a:r>
            <a:r>
              <a:rPr sz="2500" spc="-5" dirty="0">
                <a:latin typeface="Cambria Math"/>
                <a:cs typeface="Cambria Math"/>
              </a:rPr>
              <a:t> </a:t>
            </a:r>
            <a:r>
              <a:rPr sz="2500" spc="-50" dirty="0">
                <a:latin typeface="Cambria Math"/>
                <a:cs typeface="Cambria Math"/>
              </a:rPr>
              <a:t>1</a:t>
            </a:r>
            <a:endParaRPr sz="2500">
              <a:latin typeface="Cambria Math"/>
              <a:cs typeface="Cambria Math"/>
            </a:endParaRPr>
          </a:p>
          <a:p>
            <a:pPr marL="400050">
              <a:lnSpc>
                <a:spcPct val="100000"/>
              </a:lnSpc>
              <a:spcBef>
                <a:spcPts val="105"/>
              </a:spcBef>
              <a:tabLst>
                <a:tab pos="1015365" algn="l"/>
                <a:tab pos="1454150" algn="l"/>
                <a:tab pos="2070100" algn="l"/>
                <a:tab pos="2960370" algn="l"/>
              </a:tabLst>
            </a:pPr>
            <a:r>
              <a:rPr sz="2500" spc="-25" dirty="0">
                <a:latin typeface="Cambria Math"/>
                <a:cs typeface="Cambria Math"/>
              </a:rPr>
              <a:t>−1</a:t>
            </a:r>
            <a:r>
              <a:rPr sz="2500" dirty="0">
                <a:latin typeface="Cambria Math"/>
                <a:cs typeface="Cambria Math"/>
              </a:rPr>
              <a:t>	</a:t>
            </a:r>
            <a:r>
              <a:rPr sz="2500" spc="-50" dirty="0">
                <a:latin typeface="Cambria Math"/>
                <a:cs typeface="Cambria Math"/>
              </a:rPr>
              <a:t>+</a:t>
            </a:r>
            <a:r>
              <a:rPr sz="2500" dirty="0">
                <a:latin typeface="Cambria Math"/>
                <a:cs typeface="Cambria Math"/>
              </a:rPr>
              <a:t>	</a:t>
            </a:r>
            <a:r>
              <a:rPr sz="2500" spc="-25" dirty="0">
                <a:latin typeface="Cambria Math"/>
                <a:cs typeface="Cambria Math"/>
              </a:rPr>
              <a:t>−5</a:t>
            </a:r>
            <a:r>
              <a:rPr sz="2500" dirty="0">
                <a:latin typeface="Cambria Math"/>
                <a:cs typeface="Cambria Math"/>
              </a:rPr>
              <a:t>	⋅</a:t>
            </a:r>
            <a:r>
              <a:rPr sz="2500" spc="-20" dirty="0">
                <a:latin typeface="Cambria Math"/>
                <a:cs typeface="Cambria Math"/>
              </a:rPr>
              <a:t> </a:t>
            </a:r>
            <a:r>
              <a:rPr sz="2500" spc="-50" dirty="0">
                <a:latin typeface="Cambria Math"/>
                <a:cs typeface="Cambria Math"/>
              </a:rPr>
              <a:t>1</a:t>
            </a:r>
            <a:r>
              <a:rPr sz="2500" dirty="0">
                <a:latin typeface="Cambria Math"/>
                <a:cs typeface="Cambria Math"/>
              </a:rPr>
              <a:t>	</a:t>
            </a:r>
            <a:r>
              <a:rPr sz="2500" spc="-50" dirty="0">
                <a:latin typeface="Cambria Math"/>
                <a:cs typeface="Cambria Math"/>
              </a:rPr>
              <a:t>=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34355" y="4901310"/>
            <a:ext cx="177165" cy="21590"/>
          </a:xfrm>
          <a:custGeom>
            <a:avLst/>
            <a:gdLst/>
            <a:ahLst/>
            <a:cxnLst/>
            <a:rect l="l" t="t" r="r" b="b"/>
            <a:pathLst>
              <a:path w="177164" h="21589">
                <a:moveTo>
                  <a:pt x="176784" y="0"/>
                </a:moveTo>
                <a:lnTo>
                  <a:pt x="0" y="0"/>
                </a:lnTo>
                <a:lnTo>
                  <a:pt x="0" y="21336"/>
                </a:lnTo>
                <a:lnTo>
                  <a:pt x="176784" y="21336"/>
                </a:lnTo>
                <a:lnTo>
                  <a:pt x="176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508119" y="4433773"/>
            <a:ext cx="815340" cy="857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6745">
              <a:lnSpc>
                <a:spcPts val="2440"/>
              </a:lnSpc>
              <a:spcBef>
                <a:spcPts val="95"/>
              </a:spcBef>
            </a:pPr>
            <a:r>
              <a:rPr sz="2500" spc="-5" dirty="0">
                <a:latin typeface="Cambria Math"/>
                <a:cs typeface="Cambria Math"/>
              </a:rPr>
              <a:t>1</a:t>
            </a:r>
            <a:endParaRPr sz="2500">
              <a:latin typeface="Cambria Math"/>
              <a:cs typeface="Cambria Math"/>
            </a:endParaRPr>
          </a:p>
          <a:p>
            <a:pPr marL="12700">
              <a:lnSpc>
                <a:spcPts val="1775"/>
              </a:lnSpc>
            </a:pPr>
            <a:r>
              <a:rPr sz="2500" dirty="0">
                <a:latin typeface="Cambria Math"/>
                <a:cs typeface="Cambria Math"/>
              </a:rPr>
              <a:t>=</a:t>
            </a:r>
            <a:r>
              <a:rPr sz="2500" spc="114" dirty="0">
                <a:latin typeface="Cambria Math"/>
                <a:cs typeface="Cambria Math"/>
              </a:rPr>
              <a:t> </a:t>
            </a:r>
            <a:r>
              <a:rPr sz="2500" spc="-50" dirty="0">
                <a:latin typeface="Cambria Math"/>
                <a:cs typeface="Cambria Math"/>
              </a:rPr>
              <a:t>−</a:t>
            </a:r>
            <a:endParaRPr sz="2500">
              <a:latin typeface="Cambria Math"/>
              <a:cs typeface="Cambria Math"/>
            </a:endParaRPr>
          </a:p>
          <a:p>
            <a:pPr marL="626745">
              <a:lnSpc>
                <a:spcPts val="2335"/>
              </a:lnSpc>
            </a:pPr>
            <a:r>
              <a:rPr sz="2500" spc="-5" dirty="0">
                <a:latin typeface="Cambria Math"/>
                <a:cs typeface="Cambria Math"/>
              </a:rPr>
              <a:t>8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89245" y="4444491"/>
            <a:ext cx="925830" cy="937260"/>
          </a:xfrm>
          <a:custGeom>
            <a:avLst/>
            <a:gdLst/>
            <a:ahLst/>
            <a:cxnLst/>
            <a:rect l="l" t="t" r="r" b="b"/>
            <a:pathLst>
              <a:path w="925829" h="937260">
                <a:moveTo>
                  <a:pt x="776985" y="0"/>
                </a:moveTo>
                <a:lnTo>
                  <a:pt x="767079" y="11048"/>
                </a:lnTo>
                <a:lnTo>
                  <a:pt x="796510" y="49105"/>
                </a:lnTo>
                <a:lnTo>
                  <a:pt x="822118" y="93186"/>
                </a:lnTo>
                <a:lnTo>
                  <a:pt x="843893" y="143315"/>
                </a:lnTo>
                <a:lnTo>
                  <a:pt x="861821" y="199516"/>
                </a:lnTo>
                <a:lnTo>
                  <a:pt x="873343" y="248117"/>
                </a:lnTo>
                <a:lnTo>
                  <a:pt x="882304" y="299278"/>
                </a:lnTo>
                <a:lnTo>
                  <a:pt x="888705" y="352999"/>
                </a:lnTo>
                <a:lnTo>
                  <a:pt x="892545" y="409280"/>
                </a:lnTo>
                <a:lnTo>
                  <a:pt x="893826" y="468121"/>
                </a:lnTo>
                <a:lnTo>
                  <a:pt x="892545" y="527236"/>
                </a:lnTo>
                <a:lnTo>
                  <a:pt x="888705" y="583724"/>
                </a:lnTo>
                <a:lnTo>
                  <a:pt x="882304" y="637578"/>
                </a:lnTo>
                <a:lnTo>
                  <a:pt x="873343" y="688793"/>
                </a:lnTo>
                <a:lnTo>
                  <a:pt x="861821" y="737361"/>
                </a:lnTo>
                <a:lnTo>
                  <a:pt x="843893" y="793509"/>
                </a:lnTo>
                <a:lnTo>
                  <a:pt x="822118" y="843645"/>
                </a:lnTo>
                <a:lnTo>
                  <a:pt x="796510" y="887755"/>
                </a:lnTo>
                <a:lnTo>
                  <a:pt x="767079" y="925829"/>
                </a:lnTo>
                <a:lnTo>
                  <a:pt x="776985" y="936751"/>
                </a:lnTo>
                <a:lnTo>
                  <a:pt x="810035" y="899290"/>
                </a:lnTo>
                <a:lnTo>
                  <a:pt x="839263" y="855471"/>
                </a:lnTo>
                <a:lnTo>
                  <a:pt x="864657" y="805271"/>
                </a:lnTo>
                <a:lnTo>
                  <a:pt x="886205" y="748664"/>
                </a:lnTo>
                <a:lnTo>
                  <a:pt x="898196" y="707685"/>
                </a:lnTo>
                <a:lnTo>
                  <a:pt x="908007" y="664374"/>
                </a:lnTo>
                <a:lnTo>
                  <a:pt x="915638" y="618728"/>
                </a:lnTo>
                <a:lnTo>
                  <a:pt x="921088" y="570742"/>
                </a:lnTo>
                <a:lnTo>
                  <a:pt x="924358" y="520414"/>
                </a:lnTo>
                <a:lnTo>
                  <a:pt x="925449" y="467740"/>
                </a:lnTo>
                <a:lnTo>
                  <a:pt x="924358" y="415469"/>
                </a:lnTo>
                <a:lnTo>
                  <a:pt x="921088" y="365463"/>
                </a:lnTo>
                <a:lnTo>
                  <a:pt x="915638" y="317722"/>
                </a:lnTo>
                <a:lnTo>
                  <a:pt x="908007" y="272245"/>
                </a:lnTo>
                <a:lnTo>
                  <a:pt x="898196" y="229033"/>
                </a:lnTo>
                <a:lnTo>
                  <a:pt x="886205" y="188086"/>
                </a:lnTo>
                <a:lnTo>
                  <a:pt x="864657" y="131534"/>
                </a:lnTo>
                <a:lnTo>
                  <a:pt x="839263" y="81327"/>
                </a:lnTo>
                <a:lnTo>
                  <a:pt x="810035" y="37478"/>
                </a:lnTo>
                <a:lnTo>
                  <a:pt x="776985" y="0"/>
                </a:lnTo>
                <a:close/>
              </a:path>
              <a:path w="925829" h="937260">
                <a:moveTo>
                  <a:pt x="148462" y="0"/>
                </a:moveTo>
                <a:lnTo>
                  <a:pt x="115413" y="37478"/>
                </a:lnTo>
                <a:lnTo>
                  <a:pt x="86185" y="81327"/>
                </a:lnTo>
                <a:lnTo>
                  <a:pt x="60791" y="131534"/>
                </a:lnTo>
                <a:lnTo>
                  <a:pt x="39242" y="188086"/>
                </a:lnTo>
                <a:lnTo>
                  <a:pt x="27252" y="229033"/>
                </a:lnTo>
                <a:lnTo>
                  <a:pt x="17441" y="272245"/>
                </a:lnTo>
                <a:lnTo>
                  <a:pt x="9810" y="317722"/>
                </a:lnTo>
                <a:lnTo>
                  <a:pt x="4360" y="365463"/>
                </a:lnTo>
                <a:lnTo>
                  <a:pt x="1090" y="415469"/>
                </a:lnTo>
                <a:lnTo>
                  <a:pt x="0" y="467740"/>
                </a:lnTo>
                <a:lnTo>
                  <a:pt x="1090" y="520414"/>
                </a:lnTo>
                <a:lnTo>
                  <a:pt x="4360" y="570742"/>
                </a:lnTo>
                <a:lnTo>
                  <a:pt x="9810" y="618728"/>
                </a:lnTo>
                <a:lnTo>
                  <a:pt x="17441" y="664374"/>
                </a:lnTo>
                <a:lnTo>
                  <a:pt x="27252" y="707685"/>
                </a:lnTo>
                <a:lnTo>
                  <a:pt x="39242" y="748664"/>
                </a:lnTo>
                <a:lnTo>
                  <a:pt x="60791" y="805271"/>
                </a:lnTo>
                <a:lnTo>
                  <a:pt x="86185" y="855471"/>
                </a:lnTo>
                <a:lnTo>
                  <a:pt x="115413" y="899290"/>
                </a:lnTo>
                <a:lnTo>
                  <a:pt x="148462" y="936751"/>
                </a:lnTo>
                <a:lnTo>
                  <a:pt x="158368" y="925829"/>
                </a:lnTo>
                <a:lnTo>
                  <a:pt x="128938" y="887755"/>
                </a:lnTo>
                <a:lnTo>
                  <a:pt x="103330" y="843645"/>
                </a:lnTo>
                <a:lnTo>
                  <a:pt x="81555" y="793509"/>
                </a:lnTo>
                <a:lnTo>
                  <a:pt x="63626" y="737361"/>
                </a:lnTo>
                <a:lnTo>
                  <a:pt x="52105" y="688793"/>
                </a:lnTo>
                <a:lnTo>
                  <a:pt x="43144" y="637578"/>
                </a:lnTo>
                <a:lnTo>
                  <a:pt x="36743" y="583724"/>
                </a:lnTo>
                <a:lnTo>
                  <a:pt x="32903" y="527236"/>
                </a:lnTo>
                <a:lnTo>
                  <a:pt x="31622" y="468121"/>
                </a:lnTo>
                <a:lnTo>
                  <a:pt x="32903" y="409280"/>
                </a:lnTo>
                <a:lnTo>
                  <a:pt x="36743" y="352999"/>
                </a:lnTo>
                <a:lnTo>
                  <a:pt x="43144" y="299278"/>
                </a:lnTo>
                <a:lnTo>
                  <a:pt x="52105" y="248117"/>
                </a:lnTo>
                <a:lnTo>
                  <a:pt x="63626" y="199516"/>
                </a:lnTo>
                <a:lnTo>
                  <a:pt x="81555" y="143315"/>
                </a:lnTo>
                <a:lnTo>
                  <a:pt x="103330" y="93186"/>
                </a:lnTo>
                <a:lnTo>
                  <a:pt x="128938" y="49105"/>
                </a:lnTo>
                <a:lnTo>
                  <a:pt x="158368" y="11048"/>
                </a:lnTo>
                <a:lnTo>
                  <a:pt x="1484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44439" y="4316729"/>
            <a:ext cx="614680" cy="777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965"/>
              </a:lnSpc>
              <a:spcBef>
                <a:spcPts val="95"/>
              </a:spcBef>
            </a:pPr>
            <a:r>
              <a:rPr sz="2500" spc="-25" dirty="0">
                <a:latin typeface="Cambria Math"/>
                <a:cs typeface="Cambria Math"/>
              </a:rPr>
              <a:t>−16</a:t>
            </a:r>
            <a:endParaRPr sz="2500">
              <a:latin typeface="Cambria Math"/>
              <a:cs typeface="Cambria Math"/>
            </a:endParaRPr>
          </a:p>
          <a:p>
            <a:pPr marL="1270" algn="ctr">
              <a:lnSpc>
                <a:spcPts val="2965"/>
              </a:lnSpc>
            </a:pPr>
            <a:r>
              <a:rPr sz="2500" spc="-5" dirty="0">
                <a:latin typeface="Cambria Math"/>
                <a:cs typeface="Cambria Math"/>
              </a:rPr>
              <a:t>0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51703" y="5060696"/>
            <a:ext cx="2012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Cambria Math"/>
                <a:cs typeface="Cambria Math"/>
              </a:rPr>
              <a:t>8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16421" y="4673041"/>
            <a:ext cx="2628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Cambria Math"/>
                <a:cs typeface="Cambria Math"/>
              </a:rPr>
              <a:t>=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777608" y="4444491"/>
            <a:ext cx="750570" cy="937260"/>
          </a:xfrm>
          <a:custGeom>
            <a:avLst/>
            <a:gdLst/>
            <a:ahLst/>
            <a:cxnLst/>
            <a:rect l="l" t="t" r="r" b="b"/>
            <a:pathLst>
              <a:path w="750570" h="937260">
                <a:moveTo>
                  <a:pt x="601726" y="0"/>
                </a:moveTo>
                <a:lnTo>
                  <a:pt x="591820" y="11048"/>
                </a:lnTo>
                <a:lnTo>
                  <a:pt x="621250" y="49105"/>
                </a:lnTo>
                <a:lnTo>
                  <a:pt x="646858" y="93186"/>
                </a:lnTo>
                <a:lnTo>
                  <a:pt x="668633" y="143315"/>
                </a:lnTo>
                <a:lnTo>
                  <a:pt x="686562" y="199516"/>
                </a:lnTo>
                <a:lnTo>
                  <a:pt x="698083" y="248117"/>
                </a:lnTo>
                <a:lnTo>
                  <a:pt x="707044" y="299278"/>
                </a:lnTo>
                <a:lnTo>
                  <a:pt x="713445" y="352999"/>
                </a:lnTo>
                <a:lnTo>
                  <a:pt x="717285" y="409280"/>
                </a:lnTo>
                <a:lnTo>
                  <a:pt x="718566" y="468121"/>
                </a:lnTo>
                <a:lnTo>
                  <a:pt x="717285" y="527236"/>
                </a:lnTo>
                <a:lnTo>
                  <a:pt x="713445" y="583724"/>
                </a:lnTo>
                <a:lnTo>
                  <a:pt x="707044" y="637578"/>
                </a:lnTo>
                <a:lnTo>
                  <a:pt x="698083" y="688793"/>
                </a:lnTo>
                <a:lnTo>
                  <a:pt x="686562" y="737361"/>
                </a:lnTo>
                <a:lnTo>
                  <a:pt x="668633" y="793509"/>
                </a:lnTo>
                <a:lnTo>
                  <a:pt x="646858" y="843645"/>
                </a:lnTo>
                <a:lnTo>
                  <a:pt x="621250" y="887755"/>
                </a:lnTo>
                <a:lnTo>
                  <a:pt x="591820" y="925829"/>
                </a:lnTo>
                <a:lnTo>
                  <a:pt x="601726" y="936751"/>
                </a:lnTo>
                <a:lnTo>
                  <a:pt x="634775" y="899290"/>
                </a:lnTo>
                <a:lnTo>
                  <a:pt x="664003" y="855471"/>
                </a:lnTo>
                <a:lnTo>
                  <a:pt x="689397" y="805271"/>
                </a:lnTo>
                <a:lnTo>
                  <a:pt x="710946" y="748664"/>
                </a:lnTo>
                <a:lnTo>
                  <a:pt x="722936" y="707685"/>
                </a:lnTo>
                <a:lnTo>
                  <a:pt x="732747" y="664374"/>
                </a:lnTo>
                <a:lnTo>
                  <a:pt x="740378" y="618728"/>
                </a:lnTo>
                <a:lnTo>
                  <a:pt x="745828" y="570742"/>
                </a:lnTo>
                <a:lnTo>
                  <a:pt x="749098" y="520414"/>
                </a:lnTo>
                <a:lnTo>
                  <a:pt x="750189" y="467740"/>
                </a:lnTo>
                <a:lnTo>
                  <a:pt x="749098" y="415469"/>
                </a:lnTo>
                <a:lnTo>
                  <a:pt x="745828" y="365463"/>
                </a:lnTo>
                <a:lnTo>
                  <a:pt x="740378" y="317722"/>
                </a:lnTo>
                <a:lnTo>
                  <a:pt x="732747" y="272245"/>
                </a:lnTo>
                <a:lnTo>
                  <a:pt x="722936" y="229033"/>
                </a:lnTo>
                <a:lnTo>
                  <a:pt x="710946" y="188086"/>
                </a:lnTo>
                <a:lnTo>
                  <a:pt x="689397" y="131534"/>
                </a:lnTo>
                <a:lnTo>
                  <a:pt x="664003" y="81327"/>
                </a:lnTo>
                <a:lnTo>
                  <a:pt x="634775" y="37478"/>
                </a:lnTo>
                <a:lnTo>
                  <a:pt x="601726" y="0"/>
                </a:lnTo>
                <a:close/>
              </a:path>
              <a:path w="750570" h="937260">
                <a:moveTo>
                  <a:pt x="148463" y="0"/>
                </a:moveTo>
                <a:lnTo>
                  <a:pt x="115413" y="37478"/>
                </a:lnTo>
                <a:lnTo>
                  <a:pt x="86185" y="81327"/>
                </a:lnTo>
                <a:lnTo>
                  <a:pt x="60791" y="131534"/>
                </a:lnTo>
                <a:lnTo>
                  <a:pt x="39243" y="188086"/>
                </a:lnTo>
                <a:lnTo>
                  <a:pt x="27252" y="229033"/>
                </a:lnTo>
                <a:lnTo>
                  <a:pt x="17441" y="272245"/>
                </a:lnTo>
                <a:lnTo>
                  <a:pt x="9810" y="317722"/>
                </a:lnTo>
                <a:lnTo>
                  <a:pt x="4360" y="365463"/>
                </a:lnTo>
                <a:lnTo>
                  <a:pt x="1090" y="415469"/>
                </a:lnTo>
                <a:lnTo>
                  <a:pt x="0" y="467740"/>
                </a:lnTo>
                <a:lnTo>
                  <a:pt x="1090" y="520414"/>
                </a:lnTo>
                <a:lnTo>
                  <a:pt x="4360" y="570742"/>
                </a:lnTo>
                <a:lnTo>
                  <a:pt x="9810" y="618728"/>
                </a:lnTo>
                <a:lnTo>
                  <a:pt x="17441" y="664374"/>
                </a:lnTo>
                <a:lnTo>
                  <a:pt x="27252" y="707685"/>
                </a:lnTo>
                <a:lnTo>
                  <a:pt x="39243" y="748664"/>
                </a:lnTo>
                <a:lnTo>
                  <a:pt x="60791" y="805271"/>
                </a:lnTo>
                <a:lnTo>
                  <a:pt x="86185" y="855471"/>
                </a:lnTo>
                <a:lnTo>
                  <a:pt x="115413" y="899290"/>
                </a:lnTo>
                <a:lnTo>
                  <a:pt x="148463" y="936751"/>
                </a:lnTo>
                <a:lnTo>
                  <a:pt x="158369" y="925829"/>
                </a:lnTo>
                <a:lnTo>
                  <a:pt x="128938" y="887755"/>
                </a:lnTo>
                <a:lnTo>
                  <a:pt x="103330" y="843645"/>
                </a:lnTo>
                <a:lnTo>
                  <a:pt x="81555" y="793509"/>
                </a:lnTo>
                <a:lnTo>
                  <a:pt x="63626" y="737361"/>
                </a:lnTo>
                <a:lnTo>
                  <a:pt x="52105" y="688793"/>
                </a:lnTo>
                <a:lnTo>
                  <a:pt x="43144" y="637578"/>
                </a:lnTo>
                <a:lnTo>
                  <a:pt x="36743" y="583724"/>
                </a:lnTo>
                <a:lnTo>
                  <a:pt x="32903" y="527236"/>
                </a:lnTo>
                <a:lnTo>
                  <a:pt x="31623" y="468121"/>
                </a:lnTo>
                <a:lnTo>
                  <a:pt x="32903" y="409280"/>
                </a:lnTo>
                <a:lnTo>
                  <a:pt x="36743" y="352999"/>
                </a:lnTo>
                <a:lnTo>
                  <a:pt x="43144" y="299278"/>
                </a:lnTo>
                <a:lnTo>
                  <a:pt x="52105" y="248117"/>
                </a:lnTo>
                <a:lnTo>
                  <a:pt x="63626" y="199516"/>
                </a:lnTo>
                <a:lnTo>
                  <a:pt x="81555" y="143315"/>
                </a:lnTo>
                <a:lnTo>
                  <a:pt x="103330" y="93186"/>
                </a:lnTo>
                <a:lnTo>
                  <a:pt x="128938" y="49105"/>
                </a:lnTo>
                <a:lnTo>
                  <a:pt x="158369" y="11048"/>
                </a:lnTo>
                <a:lnTo>
                  <a:pt x="1484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340478" y="2993517"/>
            <a:ext cx="4028440" cy="2474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latin typeface="Cambria Math"/>
                <a:cs typeface="Cambria Math"/>
              </a:rPr>
              <a:t>−2</a:t>
            </a:r>
            <a:r>
              <a:rPr sz="2500" spc="-10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⋅</a:t>
            </a:r>
            <a:r>
              <a:rPr sz="2500" spc="-15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3</a:t>
            </a:r>
            <a:r>
              <a:rPr sz="2500" spc="-5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+</a:t>
            </a:r>
            <a:r>
              <a:rPr sz="2500" spc="-25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3</a:t>
            </a:r>
            <a:r>
              <a:rPr sz="2500" spc="-10" dirty="0">
                <a:latin typeface="Cambria Math"/>
                <a:cs typeface="Cambria Math"/>
              </a:rPr>
              <a:t> </a:t>
            </a:r>
            <a:r>
              <a:rPr sz="2500" spc="-50" dirty="0">
                <a:latin typeface="Cambria Math"/>
                <a:cs typeface="Cambria Math"/>
              </a:rPr>
              <a:t>⋅</a:t>
            </a:r>
            <a:endParaRPr sz="2500" dirty="0">
              <a:latin typeface="Cambria Math"/>
              <a:cs typeface="Cambria Math"/>
            </a:endParaRPr>
          </a:p>
          <a:p>
            <a:pPr marL="264160">
              <a:lnSpc>
                <a:spcPct val="100000"/>
              </a:lnSpc>
              <a:spcBef>
                <a:spcPts val="105"/>
              </a:spcBef>
            </a:pPr>
            <a:r>
              <a:rPr sz="2500" dirty="0">
                <a:latin typeface="Cambria Math"/>
                <a:cs typeface="Cambria Math"/>
              </a:rPr>
              <a:t>2</a:t>
            </a:r>
            <a:r>
              <a:rPr sz="2500" spc="-20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⋅</a:t>
            </a:r>
            <a:r>
              <a:rPr sz="2500" spc="-15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3</a:t>
            </a:r>
            <a:r>
              <a:rPr sz="2500" spc="-5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+</a:t>
            </a:r>
            <a:r>
              <a:rPr sz="2500" spc="-15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1</a:t>
            </a:r>
            <a:r>
              <a:rPr sz="2500" spc="-5" dirty="0">
                <a:latin typeface="Cambria Math"/>
                <a:cs typeface="Cambria Math"/>
              </a:rPr>
              <a:t> </a:t>
            </a:r>
            <a:r>
              <a:rPr sz="2500" spc="-50" dirty="0">
                <a:latin typeface="Cambria Math"/>
                <a:cs typeface="Cambria Math"/>
              </a:rPr>
              <a:t>⋅</a:t>
            </a:r>
            <a:endParaRPr sz="2500" dirty="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104900" algn="l"/>
                <a:tab pos="1719580" algn="l"/>
                <a:tab pos="2012314" algn="l"/>
                <a:tab pos="2626360" algn="l"/>
                <a:tab pos="3065145" algn="l"/>
                <a:tab pos="3681095" algn="l"/>
              </a:tabLst>
            </a:pPr>
            <a:r>
              <a:rPr sz="2500" dirty="0">
                <a:latin typeface="Cambria Math"/>
                <a:cs typeface="Cambria Math"/>
              </a:rPr>
              <a:t>4</a:t>
            </a:r>
            <a:r>
              <a:rPr sz="2500" spc="-5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⋅</a:t>
            </a:r>
            <a:r>
              <a:rPr sz="2500" spc="-5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3 </a:t>
            </a:r>
            <a:r>
              <a:rPr sz="2500" spc="-50" dirty="0">
                <a:latin typeface="Cambria Math"/>
                <a:cs typeface="Cambria Math"/>
              </a:rPr>
              <a:t>+</a:t>
            </a:r>
            <a:r>
              <a:rPr sz="2500" dirty="0">
                <a:latin typeface="Cambria Math"/>
                <a:cs typeface="Cambria Math"/>
              </a:rPr>
              <a:t>	</a:t>
            </a:r>
            <a:r>
              <a:rPr sz="2500" spc="-25" dirty="0">
                <a:latin typeface="Cambria Math"/>
                <a:cs typeface="Cambria Math"/>
              </a:rPr>
              <a:t>−2</a:t>
            </a:r>
            <a:r>
              <a:rPr sz="2500" dirty="0">
                <a:latin typeface="Cambria Math"/>
                <a:cs typeface="Cambria Math"/>
              </a:rPr>
              <a:t>	</a:t>
            </a:r>
            <a:r>
              <a:rPr sz="2500" spc="-50" dirty="0">
                <a:latin typeface="Cambria Math"/>
                <a:cs typeface="Cambria Math"/>
              </a:rPr>
              <a:t>⋅</a:t>
            </a:r>
            <a:r>
              <a:rPr sz="2500" dirty="0">
                <a:latin typeface="Cambria Math"/>
                <a:cs typeface="Cambria Math"/>
              </a:rPr>
              <a:t>	</a:t>
            </a:r>
            <a:r>
              <a:rPr sz="2500" spc="-25" dirty="0">
                <a:latin typeface="Cambria Math"/>
                <a:cs typeface="Cambria Math"/>
              </a:rPr>
              <a:t>−1</a:t>
            </a:r>
            <a:r>
              <a:rPr sz="2500" dirty="0">
                <a:latin typeface="Cambria Math"/>
                <a:cs typeface="Cambria Math"/>
              </a:rPr>
              <a:t>	</a:t>
            </a:r>
            <a:r>
              <a:rPr sz="2500" spc="-50" dirty="0">
                <a:latin typeface="Cambria Math"/>
                <a:cs typeface="Cambria Math"/>
              </a:rPr>
              <a:t>+</a:t>
            </a:r>
            <a:r>
              <a:rPr sz="2500" dirty="0">
                <a:latin typeface="Cambria Math"/>
                <a:cs typeface="Cambria Math"/>
              </a:rPr>
              <a:t>	</a:t>
            </a:r>
            <a:r>
              <a:rPr sz="2500" spc="-25" dirty="0">
                <a:latin typeface="Cambria Math"/>
                <a:cs typeface="Cambria Math"/>
              </a:rPr>
              <a:t>−6</a:t>
            </a:r>
            <a:r>
              <a:rPr sz="2500" dirty="0">
                <a:latin typeface="Cambria Math"/>
                <a:cs typeface="Cambria Math"/>
              </a:rPr>
              <a:t>	⋅</a:t>
            </a:r>
            <a:r>
              <a:rPr sz="2500" spc="-20" dirty="0">
                <a:latin typeface="Cambria Math"/>
                <a:cs typeface="Cambria Math"/>
              </a:rPr>
              <a:t> </a:t>
            </a:r>
            <a:r>
              <a:rPr sz="2500" spc="-50" dirty="0">
                <a:latin typeface="Cambria Math"/>
                <a:cs typeface="Cambria Math"/>
              </a:rPr>
              <a:t>1</a:t>
            </a:r>
            <a:endParaRPr sz="2500" dirty="0">
              <a:latin typeface="Cambria Math"/>
              <a:cs typeface="Cambria Math"/>
            </a:endParaRPr>
          </a:p>
          <a:p>
            <a:pPr marL="2724150">
              <a:lnSpc>
                <a:spcPts val="2970"/>
              </a:lnSpc>
              <a:spcBef>
                <a:spcPts val="1200"/>
              </a:spcBef>
            </a:pPr>
            <a:r>
              <a:rPr sz="2500" spc="-5" dirty="0">
                <a:latin typeface="Cambria Math"/>
                <a:cs typeface="Cambria Math"/>
              </a:rPr>
              <a:t>2</a:t>
            </a:r>
            <a:endParaRPr sz="2500" dirty="0">
              <a:latin typeface="Cambria Math"/>
              <a:cs typeface="Cambria Math"/>
            </a:endParaRPr>
          </a:p>
          <a:p>
            <a:pPr marL="2724150">
              <a:lnSpc>
                <a:spcPts val="2935"/>
              </a:lnSpc>
            </a:pPr>
            <a:r>
              <a:rPr sz="2500" spc="-5" dirty="0">
                <a:latin typeface="Cambria Math"/>
                <a:cs typeface="Cambria Math"/>
              </a:rPr>
              <a:t>0</a:t>
            </a:r>
            <a:endParaRPr sz="2500" dirty="0">
              <a:latin typeface="Cambria Math"/>
              <a:cs typeface="Cambria Math"/>
            </a:endParaRPr>
          </a:p>
          <a:p>
            <a:pPr marL="2606675">
              <a:lnSpc>
                <a:spcPts val="2965"/>
              </a:lnSpc>
            </a:pPr>
            <a:r>
              <a:rPr sz="2500" spc="-25" dirty="0">
                <a:latin typeface="Cambria Math"/>
                <a:cs typeface="Cambria Math"/>
              </a:rPr>
              <a:t>−1</a:t>
            </a:r>
            <a:endParaRPr sz="2500" dirty="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92948" y="4673041"/>
            <a:ext cx="908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Cambria Math"/>
                <a:cs typeface="Cambria Math"/>
              </a:rPr>
              <a:t>.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3240" y="5370067"/>
            <a:ext cx="726567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latin typeface="Times New Roman"/>
                <a:cs typeface="Times New Roman"/>
              </a:rPr>
              <a:t>Shunday</a:t>
            </a:r>
            <a:r>
              <a:rPr sz="2500" spc="-9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qilib,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sistemaning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yechimini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yozamiz:</a:t>
            </a:r>
            <a:endParaRPr sz="2500">
              <a:latin typeface="Times New Roman"/>
              <a:cs typeface="Times New Roman"/>
            </a:endParaRPr>
          </a:p>
          <a:p>
            <a:pPr marL="3928745">
              <a:lnSpc>
                <a:spcPct val="100000"/>
              </a:lnSpc>
            </a:pPr>
            <a:r>
              <a:rPr sz="2500" dirty="0">
                <a:latin typeface="Cambria Math"/>
                <a:cs typeface="Cambria Math"/>
              </a:rPr>
              <a:t>𝑥</a:t>
            </a:r>
            <a:r>
              <a:rPr sz="2700" baseline="-15432" dirty="0">
                <a:latin typeface="Cambria Math"/>
                <a:cs typeface="Cambria Math"/>
              </a:rPr>
              <a:t>1</a:t>
            </a:r>
            <a:r>
              <a:rPr sz="2700" spc="562" baseline="-15432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=</a:t>
            </a:r>
            <a:r>
              <a:rPr sz="2500" spc="120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2,</a:t>
            </a:r>
            <a:r>
              <a:rPr sz="2500" spc="65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𝑥</a:t>
            </a:r>
            <a:r>
              <a:rPr sz="2700" baseline="-15432" dirty="0">
                <a:latin typeface="Cambria Math"/>
                <a:cs typeface="Cambria Math"/>
              </a:rPr>
              <a:t>2</a:t>
            </a:r>
            <a:r>
              <a:rPr sz="2700" spc="562" baseline="-15432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=</a:t>
            </a:r>
            <a:r>
              <a:rPr sz="2500" spc="130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0,</a:t>
            </a:r>
            <a:r>
              <a:rPr sz="2500" spc="65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𝑥</a:t>
            </a:r>
            <a:r>
              <a:rPr sz="2700" baseline="-15432" dirty="0">
                <a:latin typeface="Cambria Math"/>
                <a:cs typeface="Cambria Math"/>
              </a:rPr>
              <a:t>3</a:t>
            </a:r>
            <a:r>
              <a:rPr sz="2700" spc="547" baseline="-15432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=</a:t>
            </a:r>
            <a:r>
              <a:rPr sz="2500" spc="140" dirty="0">
                <a:latin typeface="Cambria Math"/>
                <a:cs typeface="Cambria Math"/>
              </a:rPr>
              <a:t> </a:t>
            </a:r>
            <a:r>
              <a:rPr sz="2500" spc="-25" dirty="0">
                <a:latin typeface="Cambria Math"/>
                <a:cs typeface="Cambria Math"/>
              </a:rPr>
              <a:t>−1.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466344"/>
            <a:ext cx="12192000" cy="800100"/>
          </a:xfrm>
          <a:custGeom>
            <a:avLst/>
            <a:gdLst/>
            <a:ahLst/>
            <a:cxnLst/>
            <a:rect l="l" t="t" r="r" b="b"/>
            <a:pathLst>
              <a:path w="12192000" h="800100">
                <a:moveTo>
                  <a:pt x="12192000" y="0"/>
                </a:moveTo>
                <a:lnTo>
                  <a:pt x="0" y="0"/>
                </a:lnTo>
                <a:lnTo>
                  <a:pt x="0" y="800100"/>
                </a:lnTo>
                <a:lnTo>
                  <a:pt x="12192000" y="8001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251329" y="550290"/>
            <a:ext cx="76873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ChATSni</a:t>
            </a:r>
            <a:r>
              <a:rPr sz="3600" spc="-20" dirty="0"/>
              <a:t> </a:t>
            </a:r>
            <a:r>
              <a:rPr sz="3600" dirty="0"/>
              <a:t>teskari</a:t>
            </a:r>
            <a:r>
              <a:rPr sz="3600" spc="-30" dirty="0"/>
              <a:t> </a:t>
            </a:r>
            <a:r>
              <a:rPr sz="3600" dirty="0"/>
              <a:t>matritsa</a:t>
            </a:r>
            <a:r>
              <a:rPr sz="3600" spc="-15" dirty="0"/>
              <a:t> </a:t>
            </a:r>
            <a:r>
              <a:rPr sz="3600" dirty="0"/>
              <a:t>usulida </a:t>
            </a:r>
            <a:r>
              <a:rPr sz="3600" spc="-10" dirty="0"/>
              <a:t>yechish</a:t>
            </a:r>
            <a:endParaRPr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1688</Words>
  <Application>Microsoft Office PowerPoint</Application>
  <PresentationFormat>Широкоэкранный</PresentationFormat>
  <Paragraphs>295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Wingdings</vt:lpstr>
      <vt:lpstr>Cambria Math</vt:lpstr>
      <vt:lpstr>Times New Roman</vt:lpstr>
      <vt:lpstr>Arial</vt:lpstr>
      <vt:lpstr>Calibri</vt:lpstr>
      <vt:lpstr>Bahnschrift SemiBold</vt:lpstr>
      <vt:lpstr>Office Theme</vt:lpstr>
      <vt:lpstr>MIRZO ULUG’BEK NOMIDAGI O’ZBEKISTON MILLIY UNIVERSITETI JIZZAX FILIALI</vt:lpstr>
      <vt:lpstr>Reja:</vt:lpstr>
      <vt:lpstr>ChATSni teskari matritsa usulida yechish</vt:lpstr>
      <vt:lpstr>ChATSni teskari matritsa usulida yechish</vt:lpstr>
      <vt:lpstr>ChATSni teskari matritsa usulida yechish</vt:lpstr>
      <vt:lpstr>ChATSni teskari matritsa usulida yechish</vt:lpstr>
      <vt:lpstr>ChATSni teskari matritsa usulida yechish</vt:lpstr>
      <vt:lpstr>ChATSni teskari matritsa usulida yechish</vt:lpstr>
      <vt:lpstr>ChATSni teskari matritsa usulida yechish</vt:lpstr>
      <vt:lpstr>ChATSni teskari matritsa usulida yechish dasturi</vt:lpstr>
      <vt:lpstr>ChATSni teskari matritsa usulida yechish dasturi</vt:lpstr>
      <vt:lpstr>ChATSni teskari matritsa usulida yechish dasturi</vt:lpstr>
      <vt:lpstr>ChATSni teskari matritsa usulida yechish dasturi</vt:lpstr>
      <vt:lpstr>ChATSni teskari matritsa usulida yechish dasturi</vt:lpstr>
      <vt:lpstr>ChATSni teskari matritsa usulida yechish dasturi</vt:lpstr>
      <vt:lpstr>ChATSni teskari matritsa usulida yechish dasturi</vt:lpstr>
      <vt:lpstr>ChATSni teskari matritsa usulida yechish dasturi</vt:lpstr>
      <vt:lpstr>Foydali adabiyotlar ro’yxati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Ergashevs</dc:creator>
  <cp:lastModifiedBy>Ro'zimurod Isoqov</cp:lastModifiedBy>
  <cp:revision>4</cp:revision>
  <dcterms:created xsi:type="dcterms:W3CDTF">2022-05-08T05:39:01Z</dcterms:created>
  <dcterms:modified xsi:type="dcterms:W3CDTF">2022-06-01T05:06:31Z</dcterms:modified>
</cp:coreProperties>
</file>