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86" r:id="rId2"/>
    <p:sldId id="288" r:id="rId3"/>
    <p:sldId id="289" r:id="rId4"/>
    <p:sldId id="290" r:id="rId5"/>
    <p:sldId id="291" r:id="rId6"/>
    <p:sldId id="292" r:id="rId7"/>
    <p:sldId id="293" r:id="rId8"/>
    <p:sldId id="294" r:id="rId9"/>
    <p:sldId id="295" r:id="rId10"/>
    <p:sldId id="298" r:id="rId11"/>
  </p:sldIdLst>
  <p:sldSz cx="9144000" cy="5143500" type="screen16x9"/>
  <p:notesSz cx="6858000" cy="9144000"/>
  <p:embeddedFontLst>
    <p:embeddedFont>
      <p:font typeface="Archivo" panose="020B0604020202020204" charset="0"/>
      <p:regular r:id="rId13"/>
      <p:bold r:id="rId14"/>
      <p:italic r:id="rId15"/>
      <p:boldItalic r:id="rId16"/>
    </p:embeddedFont>
    <p:embeddedFont>
      <p:font typeface="Bebas Neue" panose="020B0604020202020204" charset="0"/>
      <p:regular r:id="rId17"/>
    </p:embeddedFon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A80A9E-68E3-4F05-98B1-65FF6CBC6F9C}">
  <a:tblStyle styleId="{BCA80A9E-68E3-4F05-98B1-65FF6CBC6F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89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13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86ff917fc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86ff917fc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34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6ff917fcb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86ff917fcb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14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6ff917fcb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86ff917fcb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70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86ff917fcb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86ff917fcb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74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084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6ff917fc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6ff917fc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39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4982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414775"/>
            <a:ext cx="5263800" cy="23139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pic>
        <p:nvPicPr>
          <p:cNvPr id="11" name="Google Shape;11;p2"/>
          <p:cNvPicPr preferRelativeResize="0"/>
          <p:nvPr/>
        </p:nvPicPr>
        <p:blipFill>
          <a:blip r:embed="rId3">
            <a:alphaModFix/>
          </a:blip>
          <a:stretch>
            <a:fillRect/>
          </a:stretch>
        </p:blipFill>
        <p:spPr>
          <a:xfrm rot="-1909911">
            <a:off x="7185446" y="2263820"/>
            <a:ext cx="3676600" cy="2382454"/>
          </a:xfrm>
          <a:prstGeom prst="rect">
            <a:avLst/>
          </a:prstGeom>
          <a:noFill/>
          <a:ln>
            <a:noFill/>
          </a:ln>
        </p:spPr>
      </p:pic>
      <p:pic>
        <p:nvPicPr>
          <p:cNvPr id="12" name="Google Shape;12;p2"/>
          <p:cNvPicPr preferRelativeResize="0"/>
          <p:nvPr/>
        </p:nvPicPr>
        <p:blipFill>
          <a:blip r:embed="rId4">
            <a:alphaModFix/>
          </a:blip>
          <a:stretch>
            <a:fillRect/>
          </a:stretch>
        </p:blipFill>
        <p:spPr>
          <a:xfrm>
            <a:off x="-1547250" y="4058025"/>
            <a:ext cx="3397425" cy="2079450"/>
          </a:xfrm>
          <a:prstGeom prst="rect">
            <a:avLst/>
          </a:prstGeom>
          <a:noFill/>
          <a:ln>
            <a:noFill/>
          </a:ln>
        </p:spPr>
      </p:pic>
      <p:pic>
        <p:nvPicPr>
          <p:cNvPr id="13" name="Google Shape;13;p2"/>
          <p:cNvPicPr preferRelativeResize="0"/>
          <p:nvPr/>
        </p:nvPicPr>
        <p:blipFill rotWithShape="1">
          <a:blip r:embed="rId5">
            <a:alphaModFix/>
          </a:blip>
          <a:srcRect l="5806" r="5806"/>
          <a:stretch/>
        </p:blipFill>
        <p:spPr>
          <a:xfrm>
            <a:off x="7885217" y="4058031"/>
            <a:ext cx="2112224" cy="2100151"/>
          </a:xfrm>
          <a:prstGeom prst="rect">
            <a:avLst/>
          </a:prstGeom>
          <a:noFill/>
          <a:ln>
            <a:noFill/>
          </a:ln>
        </p:spPr>
      </p:pic>
      <p:pic>
        <p:nvPicPr>
          <p:cNvPr id="14" name="Google Shape;14;p2"/>
          <p:cNvPicPr preferRelativeResize="0"/>
          <p:nvPr/>
        </p:nvPicPr>
        <p:blipFill rotWithShape="1">
          <a:blip r:embed="rId5">
            <a:alphaModFix/>
          </a:blip>
          <a:srcRect l="5806" r="5806"/>
          <a:stretch/>
        </p:blipFill>
        <p:spPr>
          <a:xfrm>
            <a:off x="-307166" y="510898"/>
            <a:ext cx="588368" cy="584950"/>
          </a:xfrm>
          <a:prstGeom prst="rect">
            <a:avLst/>
          </a:prstGeom>
          <a:noFill/>
          <a:ln>
            <a:noFill/>
          </a:ln>
        </p:spPr>
      </p:pic>
      <p:pic>
        <p:nvPicPr>
          <p:cNvPr id="15" name="Google Shape;15;p2"/>
          <p:cNvPicPr preferRelativeResize="0"/>
          <p:nvPr/>
        </p:nvPicPr>
        <p:blipFill rotWithShape="1">
          <a:blip r:embed="rId5">
            <a:alphaModFix/>
          </a:blip>
          <a:srcRect l="5806" r="5806"/>
          <a:stretch/>
        </p:blipFill>
        <p:spPr>
          <a:xfrm>
            <a:off x="8115737" y="1958350"/>
            <a:ext cx="630077" cy="626475"/>
          </a:xfrm>
          <a:prstGeom prst="rect">
            <a:avLst/>
          </a:prstGeom>
          <a:noFill/>
          <a:ln>
            <a:noFill/>
          </a:ln>
        </p:spPr>
      </p:pic>
      <p:pic>
        <p:nvPicPr>
          <p:cNvPr id="16" name="Google Shape;16;p2"/>
          <p:cNvPicPr preferRelativeResize="0"/>
          <p:nvPr/>
        </p:nvPicPr>
        <p:blipFill>
          <a:blip r:embed="rId6">
            <a:alphaModFix/>
          </a:blip>
          <a:stretch>
            <a:fillRect/>
          </a:stretch>
        </p:blipFill>
        <p:spPr>
          <a:xfrm>
            <a:off x="7650195" y="86550"/>
            <a:ext cx="712886" cy="626475"/>
          </a:xfrm>
          <a:prstGeom prst="rect">
            <a:avLst/>
          </a:prstGeom>
          <a:noFill/>
          <a:ln>
            <a:noFill/>
          </a:ln>
        </p:spPr>
      </p:pic>
      <p:pic>
        <p:nvPicPr>
          <p:cNvPr id="17" name="Google Shape;17;p2"/>
          <p:cNvPicPr preferRelativeResize="0"/>
          <p:nvPr/>
        </p:nvPicPr>
        <p:blipFill>
          <a:blip r:embed="rId7">
            <a:alphaModFix/>
          </a:blip>
          <a:stretch>
            <a:fillRect/>
          </a:stretch>
        </p:blipFill>
        <p:spPr>
          <a:xfrm rot="9058218">
            <a:off x="1523000" y="4704625"/>
            <a:ext cx="534425" cy="462374"/>
          </a:xfrm>
          <a:prstGeom prst="rect">
            <a:avLst/>
          </a:prstGeom>
          <a:noFill/>
          <a:ln>
            <a:noFill/>
          </a:ln>
        </p:spPr>
      </p:pic>
      <p:pic>
        <p:nvPicPr>
          <p:cNvPr id="18" name="Google Shape;18;p2"/>
          <p:cNvPicPr preferRelativeResize="0"/>
          <p:nvPr/>
        </p:nvPicPr>
        <p:blipFill>
          <a:blip r:embed="rId7">
            <a:alphaModFix/>
          </a:blip>
          <a:stretch>
            <a:fillRect/>
          </a:stretch>
        </p:blipFill>
        <p:spPr>
          <a:xfrm rot="900003">
            <a:off x="7383825" y="2340562"/>
            <a:ext cx="534424" cy="462375"/>
          </a:xfrm>
          <a:prstGeom prst="rect">
            <a:avLst/>
          </a:prstGeom>
          <a:noFill/>
          <a:ln>
            <a:noFill/>
          </a:ln>
        </p:spPr>
      </p:pic>
      <p:pic>
        <p:nvPicPr>
          <p:cNvPr id="19" name="Google Shape;19;p2"/>
          <p:cNvPicPr preferRelativeResize="0"/>
          <p:nvPr/>
        </p:nvPicPr>
        <p:blipFill>
          <a:blip r:embed="rId8">
            <a:alphaModFix/>
          </a:blip>
          <a:stretch>
            <a:fillRect/>
          </a:stretch>
        </p:blipFill>
        <p:spPr>
          <a:xfrm>
            <a:off x="6619150" y="3135942"/>
            <a:ext cx="900875" cy="791665"/>
          </a:xfrm>
          <a:prstGeom prst="rect">
            <a:avLst/>
          </a:prstGeom>
          <a:noFill/>
          <a:ln>
            <a:noFill/>
          </a:ln>
        </p:spPr>
      </p:pic>
      <p:pic>
        <p:nvPicPr>
          <p:cNvPr id="20" name="Google Shape;20;p2"/>
          <p:cNvPicPr preferRelativeResize="0"/>
          <p:nvPr/>
        </p:nvPicPr>
        <p:blipFill>
          <a:blip r:embed="rId7">
            <a:alphaModFix/>
          </a:blip>
          <a:stretch>
            <a:fillRect/>
          </a:stretch>
        </p:blipFill>
        <p:spPr>
          <a:xfrm rot="1227803">
            <a:off x="5715325" y="4602300"/>
            <a:ext cx="534424" cy="462375"/>
          </a:xfrm>
          <a:prstGeom prst="rect">
            <a:avLst/>
          </a:prstGeom>
          <a:noFill/>
          <a:ln>
            <a:noFill/>
          </a:ln>
        </p:spPr>
      </p:pic>
      <p:pic>
        <p:nvPicPr>
          <p:cNvPr id="21" name="Google Shape;21;p2"/>
          <p:cNvPicPr preferRelativeResize="0"/>
          <p:nvPr/>
        </p:nvPicPr>
        <p:blipFill>
          <a:blip r:embed="rId7">
            <a:alphaModFix/>
          </a:blip>
          <a:stretch>
            <a:fillRect/>
          </a:stretch>
        </p:blipFill>
        <p:spPr>
          <a:xfrm rot="7216642">
            <a:off x="446013" y="63175"/>
            <a:ext cx="534424" cy="462374"/>
          </a:xfrm>
          <a:prstGeom prst="rect">
            <a:avLst/>
          </a:prstGeom>
          <a:noFill/>
          <a:ln>
            <a:noFill/>
          </a:ln>
        </p:spPr>
      </p:pic>
      <p:sp>
        <p:nvSpPr>
          <p:cNvPr id="22" name="Google Shape;22;p2"/>
          <p:cNvSpPr/>
          <p:nvPr/>
        </p:nvSpPr>
        <p:spPr>
          <a:xfrm>
            <a:off x="0" y="3025250"/>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45150" y="11557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76872" y="153900"/>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218963" y="4050500"/>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BLANK_1_1_1_1_1_2">
    <p:spTree>
      <p:nvGrpSpPr>
        <p:cNvPr id="1" name="Shape 161"/>
        <p:cNvGrpSpPr/>
        <p:nvPr/>
      </p:nvGrpSpPr>
      <p:grpSpPr>
        <a:xfrm>
          <a:off x="0" y="0"/>
          <a:ext cx="0" cy="0"/>
          <a:chOff x="0" y="0"/>
          <a:chExt cx="0" cy="0"/>
        </a:xfrm>
      </p:grpSpPr>
      <p:pic>
        <p:nvPicPr>
          <p:cNvPr id="162" name="Google Shape;162;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3" name="Google Shape;163;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64" name="Google Shape;164;p14"/>
          <p:cNvPicPr preferRelativeResize="0"/>
          <p:nvPr/>
        </p:nvPicPr>
        <p:blipFill>
          <a:blip r:embed="rId3">
            <a:alphaModFix/>
          </a:blip>
          <a:stretch>
            <a:fillRect/>
          </a:stretch>
        </p:blipFill>
        <p:spPr>
          <a:xfrm rot="8999990" flipH="1">
            <a:off x="-618234" y="-1658735"/>
            <a:ext cx="3897950" cy="2525868"/>
          </a:xfrm>
          <a:prstGeom prst="rect">
            <a:avLst/>
          </a:prstGeom>
          <a:noFill/>
          <a:ln>
            <a:noFill/>
          </a:ln>
        </p:spPr>
      </p:pic>
      <p:pic>
        <p:nvPicPr>
          <p:cNvPr id="165" name="Google Shape;165;p14"/>
          <p:cNvPicPr preferRelativeResize="0"/>
          <p:nvPr/>
        </p:nvPicPr>
        <p:blipFill>
          <a:blip r:embed="rId3">
            <a:alphaModFix/>
          </a:blip>
          <a:stretch>
            <a:fillRect/>
          </a:stretch>
        </p:blipFill>
        <p:spPr>
          <a:xfrm rot="1389115" flipH="1">
            <a:off x="7907972" y="-378010"/>
            <a:ext cx="2424101" cy="1570818"/>
          </a:xfrm>
          <a:prstGeom prst="rect">
            <a:avLst/>
          </a:prstGeom>
          <a:noFill/>
          <a:ln>
            <a:noFill/>
          </a:ln>
        </p:spPr>
      </p:pic>
      <p:pic>
        <p:nvPicPr>
          <p:cNvPr id="166" name="Google Shape;166;p14"/>
          <p:cNvPicPr preferRelativeResize="0"/>
          <p:nvPr/>
        </p:nvPicPr>
        <p:blipFill>
          <a:blip r:embed="rId4">
            <a:alphaModFix/>
          </a:blip>
          <a:stretch>
            <a:fillRect/>
          </a:stretch>
        </p:blipFill>
        <p:spPr>
          <a:xfrm rot="3530709" flipH="1">
            <a:off x="-2439348" y="1577484"/>
            <a:ext cx="3454625" cy="2238596"/>
          </a:xfrm>
          <a:prstGeom prst="rect">
            <a:avLst/>
          </a:prstGeom>
          <a:noFill/>
          <a:ln>
            <a:noFill/>
          </a:ln>
        </p:spPr>
      </p:pic>
      <p:pic>
        <p:nvPicPr>
          <p:cNvPr id="167" name="Google Shape;167;p14"/>
          <p:cNvPicPr preferRelativeResize="0"/>
          <p:nvPr/>
        </p:nvPicPr>
        <p:blipFill rotWithShape="1">
          <a:blip r:embed="rId5">
            <a:alphaModFix/>
          </a:blip>
          <a:srcRect l="5806" r="5806"/>
          <a:stretch/>
        </p:blipFill>
        <p:spPr>
          <a:xfrm rot="-1869290" flipH="1">
            <a:off x="-319054" y="861829"/>
            <a:ext cx="630076" cy="626474"/>
          </a:xfrm>
          <a:prstGeom prst="rect">
            <a:avLst/>
          </a:prstGeom>
          <a:noFill/>
          <a:ln>
            <a:noFill/>
          </a:ln>
        </p:spPr>
      </p:pic>
      <p:sp>
        <p:nvSpPr>
          <p:cNvPr id="168" name="Google Shape;168;p14"/>
          <p:cNvSpPr/>
          <p:nvPr/>
        </p:nvSpPr>
        <p:spPr>
          <a:xfrm rot="-1868860" flipH="1">
            <a:off x="460531" y="15117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flipH="1">
            <a:off x="8632639" y="4777863"/>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flipH="1">
            <a:off x="8921067" y="-12"/>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14"/>
          <p:cNvPicPr preferRelativeResize="0"/>
          <p:nvPr/>
        </p:nvPicPr>
        <p:blipFill>
          <a:blip r:embed="rId4">
            <a:alphaModFix/>
          </a:blip>
          <a:stretch>
            <a:fillRect/>
          </a:stretch>
        </p:blipFill>
        <p:spPr>
          <a:xfrm rot="-2700002" flipH="1">
            <a:off x="7274302" y="4003733"/>
            <a:ext cx="3454625" cy="2238596"/>
          </a:xfrm>
          <a:prstGeom prst="rect">
            <a:avLst/>
          </a:prstGeom>
          <a:noFill/>
          <a:ln>
            <a:noFill/>
          </a:ln>
        </p:spPr>
      </p:pic>
      <p:pic>
        <p:nvPicPr>
          <p:cNvPr id="172" name="Google Shape;172;p14"/>
          <p:cNvPicPr preferRelativeResize="0"/>
          <p:nvPr/>
        </p:nvPicPr>
        <p:blipFill rotWithShape="1">
          <a:blip r:embed="rId5">
            <a:alphaModFix/>
          </a:blip>
          <a:srcRect l="5806" r="5806"/>
          <a:stretch/>
        </p:blipFill>
        <p:spPr>
          <a:xfrm rot="8930721">
            <a:off x="8714173" y="3929735"/>
            <a:ext cx="1211791" cy="1204740"/>
          </a:xfrm>
          <a:prstGeom prst="rect">
            <a:avLst/>
          </a:prstGeom>
          <a:noFill/>
          <a:ln>
            <a:noFill/>
          </a:ln>
        </p:spPr>
      </p:pic>
      <p:pic>
        <p:nvPicPr>
          <p:cNvPr id="173" name="Google Shape;173;p14"/>
          <p:cNvPicPr preferRelativeResize="0"/>
          <p:nvPr/>
        </p:nvPicPr>
        <p:blipFill>
          <a:blip r:embed="rId6">
            <a:alphaModFix/>
          </a:blip>
          <a:stretch>
            <a:fillRect/>
          </a:stretch>
        </p:blipFill>
        <p:spPr>
          <a:xfrm rot="-1869290">
            <a:off x="1152" y="4341396"/>
            <a:ext cx="900874" cy="79166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2"/>
        <p:cNvGrpSpPr/>
        <p:nvPr/>
      </p:nvGrpSpPr>
      <p:grpSpPr>
        <a:xfrm>
          <a:off x="0" y="0"/>
          <a:ext cx="0" cy="0"/>
          <a:chOff x="0" y="0"/>
          <a:chExt cx="0" cy="0"/>
        </a:xfrm>
      </p:grpSpPr>
      <p:pic>
        <p:nvPicPr>
          <p:cNvPr id="193" name="Google Shape;193;p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4" name="Google Shape;194;p16"/>
          <p:cNvPicPr preferRelativeResize="0"/>
          <p:nvPr/>
        </p:nvPicPr>
        <p:blipFill>
          <a:blip r:embed="rId3">
            <a:alphaModFix/>
          </a:blip>
          <a:stretch>
            <a:fillRect/>
          </a:stretch>
        </p:blipFill>
        <p:spPr>
          <a:xfrm rot="-1909911">
            <a:off x="7185446" y="2263820"/>
            <a:ext cx="3676600" cy="2382454"/>
          </a:xfrm>
          <a:prstGeom prst="rect">
            <a:avLst/>
          </a:prstGeom>
          <a:noFill/>
          <a:ln>
            <a:noFill/>
          </a:ln>
        </p:spPr>
      </p:pic>
      <p:pic>
        <p:nvPicPr>
          <p:cNvPr id="195" name="Google Shape;195;p16"/>
          <p:cNvPicPr preferRelativeResize="0"/>
          <p:nvPr/>
        </p:nvPicPr>
        <p:blipFill>
          <a:blip r:embed="rId4">
            <a:alphaModFix/>
          </a:blip>
          <a:stretch>
            <a:fillRect/>
          </a:stretch>
        </p:blipFill>
        <p:spPr>
          <a:xfrm>
            <a:off x="-1547250" y="4058025"/>
            <a:ext cx="3397425" cy="2079450"/>
          </a:xfrm>
          <a:prstGeom prst="rect">
            <a:avLst/>
          </a:prstGeom>
          <a:noFill/>
          <a:ln>
            <a:noFill/>
          </a:ln>
        </p:spPr>
      </p:pic>
      <p:pic>
        <p:nvPicPr>
          <p:cNvPr id="196" name="Google Shape;196;p16"/>
          <p:cNvPicPr preferRelativeResize="0"/>
          <p:nvPr/>
        </p:nvPicPr>
        <p:blipFill rotWithShape="1">
          <a:blip r:embed="rId5">
            <a:alphaModFix/>
          </a:blip>
          <a:srcRect l="5806" r="5806"/>
          <a:stretch/>
        </p:blipFill>
        <p:spPr>
          <a:xfrm>
            <a:off x="7885217" y="4058031"/>
            <a:ext cx="2112224" cy="2100151"/>
          </a:xfrm>
          <a:prstGeom prst="rect">
            <a:avLst/>
          </a:prstGeom>
          <a:noFill/>
          <a:ln>
            <a:noFill/>
          </a:ln>
        </p:spPr>
      </p:pic>
      <p:pic>
        <p:nvPicPr>
          <p:cNvPr id="197" name="Google Shape;197;p16"/>
          <p:cNvPicPr preferRelativeResize="0"/>
          <p:nvPr/>
        </p:nvPicPr>
        <p:blipFill rotWithShape="1">
          <a:blip r:embed="rId5">
            <a:alphaModFix/>
          </a:blip>
          <a:srcRect l="5806" r="5806"/>
          <a:stretch/>
        </p:blipFill>
        <p:spPr>
          <a:xfrm>
            <a:off x="-307166" y="510898"/>
            <a:ext cx="588368" cy="584950"/>
          </a:xfrm>
          <a:prstGeom prst="rect">
            <a:avLst/>
          </a:prstGeom>
          <a:noFill/>
          <a:ln>
            <a:noFill/>
          </a:ln>
        </p:spPr>
      </p:pic>
      <p:pic>
        <p:nvPicPr>
          <p:cNvPr id="198" name="Google Shape;198;p16"/>
          <p:cNvPicPr preferRelativeResize="0"/>
          <p:nvPr/>
        </p:nvPicPr>
        <p:blipFill rotWithShape="1">
          <a:blip r:embed="rId5">
            <a:alphaModFix/>
          </a:blip>
          <a:srcRect l="5806" r="5806"/>
          <a:stretch/>
        </p:blipFill>
        <p:spPr>
          <a:xfrm>
            <a:off x="8115737" y="1958350"/>
            <a:ext cx="630077" cy="626475"/>
          </a:xfrm>
          <a:prstGeom prst="rect">
            <a:avLst/>
          </a:prstGeom>
          <a:noFill/>
          <a:ln>
            <a:noFill/>
          </a:ln>
        </p:spPr>
      </p:pic>
      <p:pic>
        <p:nvPicPr>
          <p:cNvPr id="199" name="Google Shape;199;p16"/>
          <p:cNvPicPr preferRelativeResize="0"/>
          <p:nvPr/>
        </p:nvPicPr>
        <p:blipFill>
          <a:blip r:embed="rId6">
            <a:alphaModFix/>
          </a:blip>
          <a:stretch>
            <a:fillRect/>
          </a:stretch>
        </p:blipFill>
        <p:spPr>
          <a:xfrm>
            <a:off x="7650195" y="86550"/>
            <a:ext cx="712886" cy="626475"/>
          </a:xfrm>
          <a:prstGeom prst="rect">
            <a:avLst/>
          </a:prstGeom>
          <a:noFill/>
          <a:ln>
            <a:noFill/>
          </a:ln>
        </p:spPr>
      </p:pic>
      <p:pic>
        <p:nvPicPr>
          <p:cNvPr id="200" name="Google Shape;200;p16"/>
          <p:cNvPicPr preferRelativeResize="0"/>
          <p:nvPr/>
        </p:nvPicPr>
        <p:blipFill>
          <a:blip r:embed="rId7">
            <a:alphaModFix/>
          </a:blip>
          <a:stretch>
            <a:fillRect/>
          </a:stretch>
        </p:blipFill>
        <p:spPr>
          <a:xfrm rot="9058218">
            <a:off x="1523000" y="4704625"/>
            <a:ext cx="534425" cy="462374"/>
          </a:xfrm>
          <a:prstGeom prst="rect">
            <a:avLst/>
          </a:prstGeom>
          <a:noFill/>
          <a:ln>
            <a:noFill/>
          </a:ln>
        </p:spPr>
      </p:pic>
      <p:pic>
        <p:nvPicPr>
          <p:cNvPr id="201" name="Google Shape;201;p16"/>
          <p:cNvPicPr preferRelativeResize="0"/>
          <p:nvPr/>
        </p:nvPicPr>
        <p:blipFill>
          <a:blip r:embed="rId7">
            <a:alphaModFix/>
          </a:blip>
          <a:stretch>
            <a:fillRect/>
          </a:stretch>
        </p:blipFill>
        <p:spPr>
          <a:xfrm rot="900003">
            <a:off x="7383825" y="2340562"/>
            <a:ext cx="534424" cy="462375"/>
          </a:xfrm>
          <a:prstGeom prst="rect">
            <a:avLst/>
          </a:prstGeom>
          <a:noFill/>
          <a:ln>
            <a:noFill/>
          </a:ln>
        </p:spPr>
      </p:pic>
      <p:pic>
        <p:nvPicPr>
          <p:cNvPr id="202" name="Google Shape;202;p16"/>
          <p:cNvPicPr preferRelativeResize="0"/>
          <p:nvPr/>
        </p:nvPicPr>
        <p:blipFill>
          <a:blip r:embed="rId8">
            <a:alphaModFix/>
          </a:blip>
          <a:stretch>
            <a:fillRect/>
          </a:stretch>
        </p:blipFill>
        <p:spPr>
          <a:xfrm>
            <a:off x="6619150" y="3135942"/>
            <a:ext cx="900875" cy="791665"/>
          </a:xfrm>
          <a:prstGeom prst="rect">
            <a:avLst/>
          </a:prstGeom>
          <a:noFill/>
          <a:ln>
            <a:noFill/>
          </a:ln>
        </p:spPr>
      </p:pic>
      <p:pic>
        <p:nvPicPr>
          <p:cNvPr id="203" name="Google Shape;203;p16"/>
          <p:cNvPicPr preferRelativeResize="0"/>
          <p:nvPr/>
        </p:nvPicPr>
        <p:blipFill>
          <a:blip r:embed="rId7">
            <a:alphaModFix/>
          </a:blip>
          <a:stretch>
            <a:fillRect/>
          </a:stretch>
        </p:blipFill>
        <p:spPr>
          <a:xfrm rot="1227803">
            <a:off x="5715325" y="4602300"/>
            <a:ext cx="534424" cy="462375"/>
          </a:xfrm>
          <a:prstGeom prst="rect">
            <a:avLst/>
          </a:prstGeom>
          <a:noFill/>
          <a:ln>
            <a:noFill/>
          </a:ln>
        </p:spPr>
      </p:pic>
      <p:pic>
        <p:nvPicPr>
          <p:cNvPr id="204" name="Google Shape;204;p16"/>
          <p:cNvPicPr preferRelativeResize="0"/>
          <p:nvPr/>
        </p:nvPicPr>
        <p:blipFill>
          <a:blip r:embed="rId7">
            <a:alphaModFix/>
          </a:blip>
          <a:stretch>
            <a:fillRect/>
          </a:stretch>
        </p:blipFill>
        <p:spPr>
          <a:xfrm rot="7216642">
            <a:off x="446013" y="63175"/>
            <a:ext cx="534424" cy="462374"/>
          </a:xfrm>
          <a:prstGeom prst="rect">
            <a:avLst/>
          </a:prstGeom>
          <a:noFill/>
          <a:ln>
            <a:noFill/>
          </a:ln>
        </p:spPr>
      </p:pic>
      <p:sp>
        <p:nvSpPr>
          <p:cNvPr id="205" name="Google Shape;205;p16"/>
          <p:cNvSpPr/>
          <p:nvPr/>
        </p:nvSpPr>
        <p:spPr>
          <a:xfrm>
            <a:off x="0" y="3025250"/>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7545150" y="11557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576872" y="153900"/>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8218963" y="4050500"/>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
        <p:cNvGrpSpPr/>
        <p:nvPr/>
      </p:nvGrpSpPr>
      <p:grpSpPr>
        <a:xfrm>
          <a:off x="0" y="0"/>
          <a:ext cx="0" cy="0"/>
          <a:chOff x="0" y="0"/>
          <a:chExt cx="0" cy="0"/>
        </a:xfrm>
      </p:grpSpPr>
      <p:pic>
        <p:nvPicPr>
          <p:cNvPr id="210" name="Google Shape;210;p1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11" name="Google Shape;211;p17"/>
          <p:cNvPicPr preferRelativeResize="0"/>
          <p:nvPr/>
        </p:nvPicPr>
        <p:blipFill rotWithShape="1">
          <a:blip r:embed="rId3">
            <a:alphaModFix/>
          </a:blip>
          <a:srcRect t="1700" b="1700"/>
          <a:stretch/>
        </p:blipFill>
        <p:spPr>
          <a:xfrm rot="-1800010" flipH="1">
            <a:off x="-612259" y="-1200935"/>
            <a:ext cx="3897949" cy="2525868"/>
          </a:xfrm>
          <a:prstGeom prst="rect">
            <a:avLst/>
          </a:prstGeom>
          <a:noFill/>
          <a:ln>
            <a:noFill/>
          </a:ln>
        </p:spPr>
      </p:pic>
      <p:pic>
        <p:nvPicPr>
          <p:cNvPr id="212" name="Google Shape;212;p17"/>
          <p:cNvPicPr preferRelativeResize="0"/>
          <p:nvPr/>
        </p:nvPicPr>
        <p:blipFill>
          <a:blip r:embed="rId4">
            <a:alphaModFix/>
          </a:blip>
          <a:stretch>
            <a:fillRect/>
          </a:stretch>
        </p:blipFill>
        <p:spPr>
          <a:xfrm rot="1389115" flipH="1">
            <a:off x="-771415" y="3967890"/>
            <a:ext cx="2424101" cy="1570818"/>
          </a:xfrm>
          <a:prstGeom prst="rect">
            <a:avLst/>
          </a:prstGeom>
          <a:noFill/>
          <a:ln>
            <a:noFill/>
          </a:ln>
        </p:spPr>
      </p:pic>
      <p:pic>
        <p:nvPicPr>
          <p:cNvPr id="213" name="Google Shape;213;p17"/>
          <p:cNvPicPr preferRelativeResize="0"/>
          <p:nvPr/>
        </p:nvPicPr>
        <p:blipFill rotWithShape="1">
          <a:blip r:embed="rId5">
            <a:alphaModFix/>
          </a:blip>
          <a:srcRect t="2207" b="2207"/>
          <a:stretch/>
        </p:blipFill>
        <p:spPr>
          <a:xfrm rot="-9878004" flipH="1">
            <a:off x="7813352" y="-1057302"/>
            <a:ext cx="3454624" cy="2238595"/>
          </a:xfrm>
          <a:prstGeom prst="rect">
            <a:avLst/>
          </a:prstGeom>
          <a:noFill/>
          <a:ln>
            <a:noFill/>
          </a:ln>
        </p:spPr>
      </p:pic>
      <p:pic>
        <p:nvPicPr>
          <p:cNvPr id="214" name="Google Shape;214;p17"/>
          <p:cNvPicPr preferRelativeResize="0"/>
          <p:nvPr/>
        </p:nvPicPr>
        <p:blipFill rotWithShape="1">
          <a:blip r:embed="rId6">
            <a:alphaModFix/>
          </a:blip>
          <a:srcRect l="5806" r="5806"/>
          <a:stretch/>
        </p:blipFill>
        <p:spPr>
          <a:xfrm rot="-1869290" flipH="1">
            <a:off x="-319054" y="861829"/>
            <a:ext cx="630076" cy="626474"/>
          </a:xfrm>
          <a:prstGeom prst="rect">
            <a:avLst/>
          </a:prstGeom>
          <a:noFill/>
          <a:ln>
            <a:noFill/>
          </a:ln>
        </p:spPr>
      </p:pic>
      <p:sp>
        <p:nvSpPr>
          <p:cNvPr id="215" name="Google Shape;215;p17"/>
          <p:cNvSpPr/>
          <p:nvPr/>
        </p:nvSpPr>
        <p:spPr>
          <a:xfrm rot="-1868860" flipH="1">
            <a:off x="218431" y="19210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17"/>
          <p:cNvPicPr preferRelativeResize="0"/>
          <p:nvPr/>
        </p:nvPicPr>
        <p:blipFill>
          <a:blip r:embed="rId7">
            <a:alphaModFix/>
          </a:blip>
          <a:stretch>
            <a:fillRect/>
          </a:stretch>
        </p:blipFill>
        <p:spPr>
          <a:xfrm rot="-1869290">
            <a:off x="1697477" y="-333842"/>
            <a:ext cx="900874" cy="791665"/>
          </a:xfrm>
          <a:prstGeom prst="rect">
            <a:avLst/>
          </a:prstGeom>
          <a:noFill/>
          <a:ln>
            <a:noFill/>
          </a:ln>
        </p:spPr>
      </p:pic>
      <p:sp>
        <p:nvSpPr>
          <p:cNvPr id="217" name="Google Shape;217;p17"/>
          <p:cNvSpPr/>
          <p:nvPr/>
        </p:nvSpPr>
        <p:spPr>
          <a:xfrm flipH="1">
            <a:off x="7366689" y="473867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flipH="1">
            <a:off x="8921067" y="96413"/>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17"/>
          <p:cNvPicPr preferRelativeResize="0"/>
          <p:nvPr/>
        </p:nvPicPr>
        <p:blipFill>
          <a:blip r:embed="rId8">
            <a:alphaModFix/>
          </a:blip>
          <a:stretch>
            <a:fillRect/>
          </a:stretch>
        </p:blipFill>
        <p:spPr>
          <a:xfrm rot="-2700002" flipH="1">
            <a:off x="7274302" y="4003733"/>
            <a:ext cx="3454625" cy="2238596"/>
          </a:xfrm>
          <a:prstGeom prst="rect">
            <a:avLst/>
          </a:prstGeom>
          <a:noFill/>
          <a:ln>
            <a:noFill/>
          </a:ln>
        </p:spPr>
      </p:pic>
      <p:pic>
        <p:nvPicPr>
          <p:cNvPr id="220" name="Google Shape;220;p17"/>
          <p:cNvPicPr preferRelativeResize="0"/>
          <p:nvPr/>
        </p:nvPicPr>
        <p:blipFill rotWithShape="1">
          <a:blip r:embed="rId6">
            <a:alphaModFix/>
          </a:blip>
          <a:srcRect l="5806" r="5806"/>
          <a:stretch/>
        </p:blipFill>
        <p:spPr>
          <a:xfrm rot="8930721">
            <a:off x="8395711" y="4520673"/>
            <a:ext cx="1211791" cy="12047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9" name="Google Shape;29;p3"/>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30" name="Google Shape;30;p3"/>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31" name="Google Shape;31;p3"/>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3"/>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33" name="Google Shape;33;p3"/>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3"/>
          <p:cNvPicPr preferRelativeResize="0"/>
          <p:nvPr/>
        </p:nvPicPr>
        <p:blipFill>
          <a:blip r:embed="rId6">
            <a:alphaModFix/>
          </a:blip>
          <a:stretch>
            <a:fillRect/>
          </a:stretch>
        </p:blipFill>
        <p:spPr>
          <a:xfrm rot="-8999990">
            <a:off x="5832151" y="-1242735"/>
            <a:ext cx="3897950" cy="2525868"/>
          </a:xfrm>
          <a:prstGeom prst="rect">
            <a:avLst/>
          </a:prstGeom>
          <a:noFill/>
          <a:ln>
            <a:noFill/>
          </a:ln>
        </p:spPr>
      </p:pic>
      <p:pic>
        <p:nvPicPr>
          <p:cNvPr id="35" name="Google Shape;35;p3"/>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36" name="Google Shape;36;p3"/>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37" name="Google Shape;37;p3"/>
          <p:cNvPicPr preferRelativeResize="0"/>
          <p:nvPr/>
        </p:nvPicPr>
        <p:blipFill>
          <a:blip r:embed="rId6">
            <a:alphaModFix/>
          </a:blip>
          <a:stretch>
            <a:fillRect/>
          </a:stretch>
        </p:blipFill>
        <p:spPr>
          <a:xfrm rot="-1389115">
            <a:off x="7356732" y="3925340"/>
            <a:ext cx="2424101" cy="1570818"/>
          </a:xfrm>
          <a:prstGeom prst="rect">
            <a:avLst/>
          </a:prstGeom>
          <a:noFill/>
          <a:ln>
            <a:noFill/>
          </a:ln>
        </p:spPr>
      </p:pic>
      <p:sp>
        <p:nvSpPr>
          <p:cNvPr id="38" name="Google Shape;38;p3"/>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3"/>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pic>
        <p:nvPicPr>
          <p:cNvPr id="58" name="Google Shape;58;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pic>
        <p:nvPicPr>
          <p:cNvPr id="65" name="Google Shape;65;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6" name="Google Shape;66;p6"/>
          <p:cNvSpPr txBox="1">
            <a:spLocks noGrp="1"/>
          </p:cNvSpPr>
          <p:nvPr>
            <p:ph type="title"/>
          </p:nvPr>
        </p:nvSpPr>
        <p:spPr>
          <a:xfrm>
            <a:off x="720000" y="983012"/>
            <a:ext cx="3639600" cy="123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67" name="Google Shape;67;p6"/>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68" name="Google Shape;68;p6"/>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69" name="Google Shape;69;p6"/>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6"/>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71" name="Google Shape;71;p6"/>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6"/>
          <p:cNvPicPr preferRelativeResize="0"/>
          <p:nvPr/>
        </p:nvPicPr>
        <p:blipFill>
          <a:blip r:embed="rId6">
            <a:alphaModFix/>
          </a:blip>
          <a:stretch>
            <a:fillRect/>
          </a:stretch>
        </p:blipFill>
        <p:spPr>
          <a:xfrm rot="-8999990">
            <a:off x="5832151" y="-1242735"/>
            <a:ext cx="3897950" cy="2525868"/>
          </a:xfrm>
          <a:prstGeom prst="rect">
            <a:avLst/>
          </a:prstGeom>
          <a:noFill/>
          <a:ln>
            <a:noFill/>
          </a:ln>
        </p:spPr>
      </p:pic>
      <p:pic>
        <p:nvPicPr>
          <p:cNvPr id="73" name="Google Shape;73;p6"/>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74" name="Google Shape;74;p6"/>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75" name="Google Shape;75;p6"/>
          <p:cNvPicPr preferRelativeResize="0"/>
          <p:nvPr/>
        </p:nvPicPr>
        <p:blipFill>
          <a:blip r:embed="rId6">
            <a:alphaModFix/>
          </a:blip>
          <a:stretch>
            <a:fillRect/>
          </a:stretch>
        </p:blipFill>
        <p:spPr>
          <a:xfrm rot="-1389115">
            <a:off x="7356732" y="3925340"/>
            <a:ext cx="2424101" cy="1570818"/>
          </a:xfrm>
          <a:prstGeom prst="rect">
            <a:avLst/>
          </a:prstGeom>
          <a:noFill/>
          <a:ln>
            <a:noFill/>
          </a:ln>
        </p:spPr>
      </p:pic>
      <p:sp>
        <p:nvSpPr>
          <p:cNvPr id="76" name="Google Shape;76;p6"/>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6"/>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pic>
        <p:nvPicPr>
          <p:cNvPr id="96" name="Google Shape;9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97" name="Google Shape;97;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98" name="Google Shape;98;p8"/>
          <p:cNvPicPr preferRelativeResize="0"/>
          <p:nvPr/>
        </p:nvPicPr>
        <p:blipFill rotWithShape="1">
          <a:blip r:embed="rId3">
            <a:alphaModFix/>
          </a:blip>
          <a:srcRect/>
          <a:stretch/>
        </p:blipFill>
        <p:spPr>
          <a:xfrm rot="-1167008">
            <a:off x="-1091483" y="-493206"/>
            <a:ext cx="3514213" cy="2277212"/>
          </a:xfrm>
          <a:prstGeom prst="rect">
            <a:avLst/>
          </a:prstGeom>
          <a:noFill/>
          <a:ln>
            <a:noFill/>
          </a:ln>
        </p:spPr>
      </p:pic>
      <p:pic>
        <p:nvPicPr>
          <p:cNvPr id="99" name="Google Shape;99;p8"/>
          <p:cNvPicPr preferRelativeResize="0"/>
          <p:nvPr/>
        </p:nvPicPr>
        <p:blipFill rotWithShape="1">
          <a:blip r:embed="rId4">
            <a:alphaModFix/>
          </a:blip>
          <a:srcRect t="1700" b="1700"/>
          <a:stretch/>
        </p:blipFill>
        <p:spPr>
          <a:xfrm rot="-3258402">
            <a:off x="6012151" y="2201523"/>
            <a:ext cx="4222847" cy="2736401"/>
          </a:xfrm>
          <a:prstGeom prst="rect">
            <a:avLst/>
          </a:prstGeom>
          <a:noFill/>
          <a:ln>
            <a:noFill/>
          </a:ln>
        </p:spPr>
      </p:pic>
      <p:pic>
        <p:nvPicPr>
          <p:cNvPr id="100" name="Google Shape;100;p8"/>
          <p:cNvPicPr preferRelativeResize="0"/>
          <p:nvPr/>
        </p:nvPicPr>
        <p:blipFill rotWithShape="1">
          <a:blip r:embed="rId5">
            <a:alphaModFix/>
          </a:blip>
          <a:srcRect t="2207" b="2207"/>
          <a:stretch/>
        </p:blipFill>
        <p:spPr>
          <a:xfrm rot="-5399998">
            <a:off x="7697889" y="250580"/>
            <a:ext cx="3454626" cy="2238596"/>
          </a:xfrm>
          <a:prstGeom prst="rect">
            <a:avLst/>
          </a:prstGeom>
          <a:noFill/>
          <a:ln>
            <a:noFill/>
          </a:ln>
        </p:spPr>
      </p:pic>
      <p:pic>
        <p:nvPicPr>
          <p:cNvPr id="101" name="Google Shape;101;p8"/>
          <p:cNvPicPr preferRelativeResize="0"/>
          <p:nvPr/>
        </p:nvPicPr>
        <p:blipFill rotWithShape="1">
          <a:blip r:embed="rId6">
            <a:alphaModFix/>
          </a:blip>
          <a:srcRect l="5806" r="5806"/>
          <a:stretch/>
        </p:blipFill>
        <p:spPr>
          <a:xfrm>
            <a:off x="1634976" y="36709"/>
            <a:ext cx="796203" cy="791649"/>
          </a:xfrm>
          <a:prstGeom prst="rect">
            <a:avLst/>
          </a:prstGeom>
          <a:noFill/>
          <a:ln>
            <a:noFill/>
          </a:ln>
        </p:spPr>
      </p:pic>
      <p:pic>
        <p:nvPicPr>
          <p:cNvPr id="102" name="Google Shape;102;p8"/>
          <p:cNvPicPr preferRelativeResize="0"/>
          <p:nvPr/>
        </p:nvPicPr>
        <p:blipFill rotWithShape="1">
          <a:blip r:embed="rId6">
            <a:alphaModFix/>
          </a:blip>
          <a:srcRect l="5806" r="5806"/>
          <a:stretch/>
        </p:blipFill>
        <p:spPr>
          <a:xfrm>
            <a:off x="8731836" y="741500"/>
            <a:ext cx="630077" cy="626475"/>
          </a:xfrm>
          <a:prstGeom prst="rect">
            <a:avLst/>
          </a:prstGeom>
          <a:noFill/>
          <a:ln>
            <a:noFill/>
          </a:ln>
        </p:spPr>
      </p:pic>
      <p:pic>
        <p:nvPicPr>
          <p:cNvPr id="103" name="Google Shape;103;p8"/>
          <p:cNvPicPr preferRelativeResize="0"/>
          <p:nvPr/>
        </p:nvPicPr>
        <p:blipFill>
          <a:blip r:embed="rId7">
            <a:alphaModFix/>
          </a:blip>
          <a:stretch>
            <a:fillRect/>
          </a:stretch>
        </p:blipFill>
        <p:spPr>
          <a:xfrm>
            <a:off x="-332412" y="4603997"/>
            <a:ext cx="900868" cy="791674"/>
          </a:xfrm>
          <a:prstGeom prst="rect">
            <a:avLst/>
          </a:prstGeom>
          <a:noFill/>
          <a:ln>
            <a:noFill/>
          </a:ln>
        </p:spPr>
      </p:pic>
      <p:pic>
        <p:nvPicPr>
          <p:cNvPr id="104" name="Google Shape;104;p8"/>
          <p:cNvPicPr preferRelativeResize="0"/>
          <p:nvPr/>
        </p:nvPicPr>
        <p:blipFill>
          <a:blip r:embed="rId8">
            <a:alphaModFix/>
          </a:blip>
          <a:stretch>
            <a:fillRect/>
          </a:stretch>
        </p:blipFill>
        <p:spPr>
          <a:xfrm rot="9058218">
            <a:off x="-149189" y="1276362"/>
            <a:ext cx="534425" cy="462374"/>
          </a:xfrm>
          <a:prstGeom prst="rect">
            <a:avLst/>
          </a:prstGeom>
          <a:noFill/>
          <a:ln>
            <a:noFill/>
          </a:ln>
        </p:spPr>
      </p:pic>
      <p:sp>
        <p:nvSpPr>
          <p:cNvPr id="105" name="Google Shape;105;p8"/>
          <p:cNvSpPr/>
          <p:nvPr/>
        </p:nvSpPr>
        <p:spPr>
          <a:xfrm>
            <a:off x="8068223" y="211807"/>
            <a:ext cx="110700" cy="11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10800000" flipH="1">
            <a:off x="301373" y="6"/>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8"/>
          <p:cNvPicPr preferRelativeResize="0"/>
          <p:nvPr/>
        </p:nvPicPr>
        <p:blipFill>
          <a:blip r:embed="rId9">
            <a:alphaModFix/>
          </a:blip>
          <a:stretch>
            <a:fillRect/>
          </a:stretch>
        </p:blipFill>
        <p:spPr>
          <a:xfrm flipH="1">
            <a:off x="6718874" y="211805"/>
            <a:ext cx="900875" cy="791665"/>
          </a:xfrm>
          <a:prstGeom prst="rect">
            <a:avLst/>
          </a:prstGeom>
          <a:noFill/>
          <a:ln>
            <a:noFill/>
          </a:ln>
        </p:spPr>
      </p:pic>
      <p:sp>
        <p:nvSpPr>
          <p:cNvPr id="108" name="Google Shape;108;p8"/>
          <p:cNvSpPr/>
          <p:nvPr/>
        </p:nvSpPr>
        <p:spPr>
          <a:xfrm>
            <a:off x="6542473" y="4515800"/>
            <a:ext cx="176400" cy="176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8"/>
          <p:cNvPicPr preferRelativeResize="0"/>
          <p:nvPr/>
        </p:nvPicPr>
        <p:blipFill rotWithShape="1">
          <a:blip r:embed="rId10">
            <a:alphaModFix/>
          </a:blip>
          <a:srcRect l="2207" r="2207"/>
          <a:stretch/>
        </p:blipFill>
        <p:spPr>
          <a:xfrm rot="7145636" flipH="1">
            <a:off x="-933226" y="-1002448"/>
            <a:ext cx="2680975" cy="1817496"/>
          </a:xfrm>
          <a:prstGeom prst="rect">
            <a:avLst/>
          </a:prstGeom>
          <a:noFill/>
          <a:ln>
            <a:noFill/>
          </a:ln>
        </p:spPr>
      </p:pic>
      <p:pic>
        <p:nvPicPr>
          <p:cNvPr id="110" name="Google Shape;110;p8"/>
          <p:cNvPicPr preferRelativeResize="0"/>
          <p:nvPr/>
        </p:nvPicPr>
        <p:blipFill rotWithShape="1">
          <a:blip r:embed="rId6">
            <a:alphaModFix/>
          </a:blip>
          <a:srcRect l="5806" r="5806"/>
          <a:stretch/>
        </p:blipFill>
        <p:spPr>
          <a:xfrm rot="-3455109" flipH="1">
            <a:off x="8068218" y="3847304"/>
            <a:ext cx="1801202" cy="1790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pic>
        <p:nvPicPr>
          <p:cNvPr id="112" name="Google Shape;112;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pic>
        <p:nvPicPr>
          <p:cNvPr id="116" name="Google Shape;116;p9"/>
          <p:cNvPicPr preferRelativeResize="0"/>
          <p:nvPr/>
        </p:nvPicPr>
        <p:blipFill>
          <a:blip r:embed="rId3">
            <a:alphaModFix/>
          </a:blip>
          <a:stretch>
            <a:fillRect/>
          </a:stretch>
        </p:blipFill>
        <p:spPr>
          <a:xfrm>
            <a:off x="262794" y="-252166"/>
            <a:ext cx="900868" cy="791674"/>
          </a:xfrm>
          <a:prstGeom prst="rect">
            <a:avLst/>
          </a:prstGeom>
          <a:noFill/>
          <a:ln>
            <a:noFill/>
          </a:ln>
        </p:spPr>
      </p:pic>
      <p:pic>
        <p:nvPicPr>
          <p:cNvPr id="117" name="Google Shape;117;p9"/>
          <p:cNvPicPr preferRelativeResize="0"/>
          <p:nvPr/>
        </p:nvPicPr>
        <p:blipFill>
          <a:blip r:embed="rId4">
            <a:alphaModFix/>
          </a:blip>
          <a:stretch>
            <a:fillRect/>
          </a:stretch>
        </p:blipFill>
        <p:spPr>
          <a:xfrm rot="1869290" flipH="1">
            <a:off x="6959715" y="-182029"/>
            <a:ext cx="900874" cy="791665"/>
          </a:xfrm>
          <a:prstGeom prst="rect">
            <a:avLst/>
          </a:prstGeom>
          <a:noFill/>
          <a:ln>
            <a:noFill/>
          </a:ln>
        </p:spPr>
      </p:pic>
      <p:sp>
        <p:nvSpPr>
          <p:cNvPr id="118" name="Google Shape;118;p9"/>
          <p:cNvSpPr/>
          <p:nvPr/>
        </p:nvSpPr>
        <p:spPr>
          <a:xfrm>
            <a:off x="9338" y="458938"/>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9"/>
          <p:cNvPicPr preferRelativeResize="0"/>
          <p:nvPr/>
        </p:nvPicPr>
        <p:blipFill rotWithShape="1">
          <a:blip r:embed="rId5">
            <a:alphaModFix/>
          </a:blip>
          <a:srcRect l="5806" r="5806"/>
          <a:stretch/>
        </p:blipFill>
        <p:spPr>
          <a:xfrm rot="1869290">
            <a:off x="8898895" y="1471429"/>
            <a:ext cx="630076" cy="626474"/>
          </a:xfrm>
          <a:prstGeom prst="rect">
            <a:avLst/>
          </a:prstGeom>
          <a:noFill/>
          <a:ln>
            <a:noFill/>
          </a:ln>
        </p:spPr>
      </p:pic>
      <p:sp>
        <p:nvSpPr>
          <p:cNvPr id="120" name="Google Shape;120;p9"/>
          <p:cNvSpPr/>
          <p:nvPr/>
        </p:nvSpPr>
        <p:spPr>
          <a:xfrm rot="1868860">
            <a:off x="8480618" y="18792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9"/>
          <p:cNvPicPr preferRelativeResize="0"/>
          <p:nvPr/>
        </p:nvPicPr>
        <p:blipFill>
          <a:blip r:embed="rId6">
            <a:alphaModFix/>
          </a:blip>
          <a:stretch>
            <a:fillRect/>
          </a:stretch>
        </p:blipFill>
        <p:spPr>
          <a:xfrm rot="-8999990">
            <a:off x="5972226" y="-1424835"/>
            <a:ext cx="3897950" cy="2525868"/>
          </a:xfrm>
          <a:prstGeom prst="rect">
            <a:avLst/>
          </a:prstGeom>
          <a:noFill/>
          <a:ln>
            <a:noFill/>
          </a:ln>
        </p:spPr>
      </p:pic>
      <p:pic>
        <p:nvPicPr>
          <p:cNvPr id="122" name="Google Shape;122;p9"/>
          <p:cNvPicPr preferRelativeResize="0"/>
          <p:nvPr/>
        </p:nvPicPr>
        <p:blipFill>
          <a:blip r:embed="rId7">
            <a:alphaModFix/>
          </a:blip>
          <a:stretch>
            <a:fillRect/>
          </a:stretch>
        </p:blipFill>
        <p:spPr>
          <a:xfrm rot="2700002">
            <a:off x="-1519010" y="4613333"/>
            <a:ext cx="3454625" cy="2238596"/>
          </a:xfrm>
          <a:prstGeom prst="rect">
            <a:avLst/>
          </a:prstGeom>
          <a:noFill/>
          <a:ln>
            <a:noFill/>
          </a:ln>
        </p:spPr>
      </p:pic>
      <p:pic>
        <p:nvPicPr>
          <p:cNvPr id="123" name="Google Shape;123;p9"/>
          <p:cNvPicPr preferRelativeResize="0"/>
          <p:nvPr/>
        </p:nvPicPr>
        <p:blipFill>
          <a:blip r:embed="rId7">
            <a:alphaModFix/>
          </a:blip>
          <a:stretch>
            <a:fillRect/>
          </a:stretch>
        </p:blipFill>
        <p:spPr>
          <a:xfrm rot="-3530709">
            <a:off x="7969064" y="1920959"/>
            <a:ext cx="3454625" cy="2238596"/>
          </a:xfrm>
          <a:prstGeom prst="rect">
            <a:avLst/>
          </a:prstGeom>
          <a:noFill/>
          <a:ln>
            <a:noFill/>
          </a:ln>
        </p:spPr>
      </p:pic>
      <p:pic>
        <p:nvPicPr>
          <p:cNvPr id="124" name="Google Shape;124;p9"/>
          <p:cNvPicPr preferRelativeResize="0"/>
          <p:nvPr/>
        </p:nvPicPr>
        <p:blipFill>
          <a:blip r:embed="rId6">
            <a:alphaModFix/>
          </a:blip>
          <a:stretch>
            <a:fillRect/>
          </a:stretch>
        </p:blipFill>
        <p:spPr>
          <a:xfrm rot="-1389115">
            <a:off x="7465157" y="4065415"/>
            <a:ext cx="2424101" cy="1570818"/>
          </a:xfrm>
          <a:prstGeom prst="rect">
            <a:avLst/>
          </a:prstGeom>
          <a:noFill/>
          <a:ln>
            <a:noFill/>
          </a:ln>
        </p:spPr>
      </p:pic>
      <p:sp>
        <p:nvSpPr>
          <p:cNvPr id="125" name="Google Shape;125;p9"/>
          <p:cNvSpPr/>
          <p:nvPr/>
        </p:nvSpPr>
        <p:spPr>
          <a:xfrm>
            <a:off x="1766204" y="467592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9"/>
          <p:cNvPicPr preferRelativeResize="0"/>
          <p:nvPr/>
        </p:nvPicPr>
        <p:blipFill rotWithShape="1">
          <a:blip r:embed="rId5">
            <a:alphaModFix/>
          </a:blip>
          <a:srcRect l="5806" r="5806"/>
          <a:stretch/>
        </p:blipFill>
        <p:spPr>
          <a:xfrm rot="-8930721" flipH="1">
            <a:off x="-716048" y="4539335"/>
            <a:ext cx="1211791" cy="12047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AND_BODY_1">
    <p:spTree>
      <p:nvGrpSpPr>
        <p:cNvPr id="1" name="Shape 148"/>
        <p:cNvGrpSpPr/>
        <p:nvPr/>
      </p:nvGrpSpPr>
      <p:grpSpPr>
        <a:xfrm>
          <a:off x="0" y="0"/>
          <a:ext cx="0" cy="0"/>
          <a:chOff x="0" y="0"/>
          <a:chExt cx="0" cy="0"/>
        </a:xfrm>
      </p:grpSpPr>
      <p:pic>
        <p:nvPicPr>
          <p:cNvPr id="149" name="Google Shape;149;p1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0" name="Google Shape;150;p13"/>
          <p:cNvPicPr preferRelativeResize="0"/>
          <p:nvPr/>
        </p:nvPicPr>
        <p:blipFill rotWithShape="1">
          <a:blip r:embed="rId3">
            <a:alphaModFix/>
          </a:blip>
          <a:srcRect t="1700" b="1700"/>
          <a:stretch/>
        </p:blipFill>
        <p:spPr>
          <a:xfrm rot="-1800010" flipH="1">
            <a:off x="-612259" y="-1200935"/>
            <a:ext cx="3897949" cy="2525868"/>
          </a:xfrm>
          <a:prstGeom prst="rect">
            <a:avLst/>
          </a:prstGeom>
          <a:noFill/>
          <a:ln>
            <a:noFill/>
          </a:ln>
        </p:spPr>
      </p:pic>
      <p:pic>
        <p:nvPicPr>
          <p:cNvPr id="151" name="Google Shape;151;p13"/>
          <p:cNvPicPr preferRelativeResize="0"/>
          <p:nvPr/>
        </p:nvPicPr>
        <p:blipFill>
          <a:blip r:embed="rId4">
            <a:alphaModFix/>
          </a:blip>
          <a:stretch>
            <a:fillRect/>
          </a:stretch>
        </p:blipFill>
        <p:spPr>
          <a:xfrm rot="1389115" flipH="1">
            <a:off x="-771415" y="3967890"/>
            <a:ext cx="2424101" cy="1570818"/>
          </a:xfrm>
          <a:prstGeom prst="rect">
            <a:avLst/>
          </a:prstGeom>
          <a:noFill/>
          <a:ln>
            <a:noFill/>
          </a:ln>
        </p:spPr>
      </p:pic>
      <p:pic>
        <p:nvPicPr>
          <p:cNvPr id="152" name="Google Shape;152;p13"/>
          <p:cNvPicPr preferRelativeResize="0"/>
          <p:nvPr/>
        </p:nvPicPr>
        <p:blipFill rotWithShape="1">
          <a:blip r:embed="rId5">
            <a:alphaModFix/>
          </a:blip>
          <a:srcRect t="2207" b="2207"/>
          <a:stretch/>
        </p:blipFill>
        <p:spPr>
          <a:xfrm rot="-9878004" flipH="1">
            <a:off x="7813352" y="-1057302"/>
            <a:ext cx="3454624" cy="2238595"/>
          </a:xfrm>
          <a:prstGeom prst="rect">
            <a:avLst/>
          </a:prstGeom>
          <a:noFill/>
          <a:ln>
            <a:noFill/>
          </a:ln>
        </p:spPr>
      </p:pic>
      <p:pic>
        <p:nvPicPr>
          <p:cNvPr id="153" name="Google Shape;153;p13"/>
          <p:cNvPicPr preferRelativeResize="0"/>
          <p:nvPr/>
        </p:nvPicPr>
        <p:blipFill rotWithShape="1">
          <a:blip r:embed="rId6">
            <a:alphaModFix/>
          </a:blip>
          <a:srcRect l="5806" r="5806"/>
          <a:stretch/>
        </p:blipFill>
        <p:spPr>
          <a:xfrm rot="-1869290" flipH="1">
            <a:off x="-319054" y="861829"/>
            <a:ext cx="630076" cy="626474"/>
          </a:xfrm>
          <a:prstGeom prst="rect">
            <a:avLst/>
          </a:prstGeom>
          <a:noFill/>
          <a:ln>
            <a:noFill/>
          </a:ln>
        </p:spPr>
      </p:pic>
      <p:sp>
        <p:nvSpPr>
          <p:cNvPr id="154" name="Google Shape;154;p13"/>
          <p:cNvSpPr/>
          <p:nvPr/>
        </p:nvSpPr>
        <p:spPr>
          <a:xfrm rot="-1868860" flipH="1">
            <a:off x="218431" y="1921027"/>
            <a:ext cx="176319" cy="17631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13"/>
          <p:cNvPicPr preferRelativeResize="0"/>
          <p:nvPr/>
        </p:nvPicPr>
        <p:blipFill>
          <a:blip r:embed="rId7">
            <a:alphaModFix/>
          </a:blip>
          <a:stretch>
            <a:fillRect/>
          </a:stretch>
        </p:blipFill>
        <p:spPr>
          <a:xfrm rot="-1869290">
            <a:off x="1697477" y="-333842"/>
            <a:ext cx="900874" cy="791665"/>
          </a:xfrm>
          <a:prstGeom prst="rect">
            <a:avLst/>
          </a:prstGeom>
          <a:noFill/>
          <a:ln>
            <a:noFill/>
          </a:ln>
        </p:spPr>
      </p:pic>
      <p:sp>
        <p:nvSpPr>
          <p:cNvPr id="156" name="Google Shape;156;p13"/>
          <p:cNvSpPr/>
          <p:nvPr/>
        </p:nvSpPr>
        <p:spPr>
          <a:xfrm flipH="1">
            <a:off x="7366689" y="4738675"/>
            <a:ext cx="211800" cy="21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flipH="1">
            <a:off x="8921067" y="96413"/>
            <a:ext cx="161100" cy="161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3"/>
          <p:cNvPicPr preferRelativeResize="0"/>
          <p:nvPr/>
        </p:nvPicPr>
        <p:blipFill>
          <a:blip r:embed="rId8">
            <a:alphaModFix/>
          </a:blip>
          <a:stretch>
            <a:fillRect/>
          </a:stretch>
        </p:blipFill>
        <p:spPr>
          <a:xfrm rot="-2700002" flipH="1">
            <a:off x="7274302" y="4003733"/>
            <a:ext cx="3454625" cy="2238596"/>
          </a:xfrm>
          <a:prstGeom prst="rect">
            <a:avLst/>
          </a:prstGeom>
          <a:noFill/>
          <a:ln>
            <a:noFill/>
          </a:ln>
        </p:spPr>
      </p:pic>
      <p:pic>
        <p:nvPicPr>
          <p:cNvPr id="159" name="Google Shape;159;p13"/>
          <p:cNvPicPr preferRelativeResize="0"/>
          <p:nvPr/>
        </p:nvPicPr>
        <p:blipFill rotWithShape="1">
          <a:blip r:embed="rId6">
            <a:alphaModFix/>
          </a:blip>
          <a:srcRect l="5806" r="5806"/>
          <a:stretch/>
        </p:blipFill>
        <p:spPr>
          <a:xfrm rot="8930721">
            <a:off x="8395711" y="4520673"/>
            <a:ext cx="1211791" cy="1204740"/>
          </a:xfrm>
          <a:prstGeom prst="rect">
            <a:avLst/>
          </a:prstGeom>
          <a:noFill/>
          <a:ln>
            <a:noFill/>
          </a:ln>
        </p:spPr>
      </p:pic>
      <p:sp>
        <p:nvSpPr>
          <p:cNvPr id="160" name="Google Shape;160;p13"/>
          <p:cNvSpPr txBox="1">
            <a:spLocks noGrp="1"/>
          </p:cNvSpPr>
          <p:nvPr>
            <p:ph type="title"/>
          </p:nvPr>
        </p:nvSpPr>
        <p:spPr>
          <a:xfrm>
            <a:off x="5314200" y="1643000"/>
            <a:ext cx="31107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0" r:id="rId10"/>
    <p:sldLayoutId id="2147483662" r:id="rId11"/>
    <p:sldLayoutId id="214748366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youtube.com/@isoqovrozimuro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instagram.com/isoqovrozimurod" TargetMode="External"/><Relationship Id="rId5" Type="http://schemas.openxmlformats.org/officeDocument/2006/relationships/hyperlink" Target="mailto:isoqovrozimurod@gmail.com?subject=Slayd%20yaratib%20berish%20xizmati"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713224" y="1414775"/>
            <a:ext cx="5881975" cy="23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3600" dirty="0"/>
              <a:t>Chebishev tengsizligi va teoremasi. Katta sonlar qonuni va uning tadbiqlari</a:t>
            </a:r>
          </a:p>
        </p:txBody>
      </p:sp>
      <p:pic>
        <p:nvPicPr>
          <p:cNvPr id="232" name="Google Shape;232;p21"/>
          <p:cNvPicPr preferRelativeResize="0"/>
          <p:nvPr/>
        </p:nvPicPr>
        <p:blipFill>
          <a:blip r:embed="rId3">
            <a:alphaModFix/>
          </a:blip>
          <a:stretch>
            <a:fillRect/>
          </a:stretch>
        </p:blipFill>
        <p:spPr>
          <a:xfrm rot="-2469747">
            <a:off x="5459371" y="818254"/>
            <a:ext cx="5942813" cy="3850938"/>
          </a:xfrm>
          <a:prstGeom prst="rect">
            <a:avLst/>
          </a:prstGeom>
          <a:noFill/>
          <a:ln>
            <a:noFill/>
          </a:ln>
        </p:spPr>
      </p:pic>
      <p:pic>
        <p:nvPicPr>
          <p:cNvPr id="233" name="Google Shape;233;p21"/>
          <p:cNvPicPr preferRelativeResize="0"/>
          <p:nvPr/>
        </p:nvPicPr>
        <p:blipFill>
          <a:blip r:embed="rId4">
            <a:alphaModFix/>
          </a:blip>
          <a:stretch>
            <a:fillRect/>
          </a:stretch>
        </p:blipFill>
        <p:spPr>
          <a:xfrm>
            <a:off x="6089003" y="1018938"/>
            <a:ext cx="900868" cy="791674"/>
          </a:xfrm>
          <a:prstGeom prst="rect">
            <a:avLst/>
          </a:prstGeom>
          <a:noFill/>
          <a:ln>
            <a:noFill/>
          </a:ln>
        </p:spPr>
      </p:pic>
    </p:spTree>
    <p:extLst>
      <p:ext uri="{BB962C8B-B14F-4D97-AF65-F5344CB8AC3E}">
        <p14:creationId xmlns:p14="http://schemas.microsoft.com/office/powerpoint/2010/main" val="1628549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2" name="Google Shape;232;p21"/>
          <p:cNvPicPr preferRelativeResize="0"/>
          <p:nvPr/>
        </p:nvPicPr>
        <p:blipFill>
          <a:blip r:embed="rId3">
            <a:alphaModFix/>
          </a:blip>
          <a:stretch>
            <a:fillRect/>
          </a:stretch>
        </p:blipFill>
        <p:spPr>
          <a:xfrm rot="-2469747">
            <a:off x="5963258" y="551855"/>
            <a:ext cx="5942813" cy="3850938"/>
          </a:xfrm>
          <a:prstGeom prst="rect">
            <a:avLst/>
          </a:prstGeom>
          <a:noFill/>
          <a:ln>
            <a:noFill/>
          </a:ln>
        </p:spPr>
      </p:pic>
      <p:pic>
        <p:nvPicPr>
          <p:cNvPr id="233" name="Google Shape;233;p21"/>
          <p:cNvPicPr preferRelativeResize="0"/>
          <p:nvPr/>
        </p:nvPicPr>
        <p:blipFill>
          <a:blip r:embed="rId4">
            <a:alphaModFix/>
          </a:blip>
          <a:stretch>
            <a:fillRect/>
          </a:stretch>
        </p:blipFill>
        <p:spPr>
          <a:xfrm>
            <a:off x="6139981" y="1898856"/>
            <a:ext cx="900868" cy="791674"/>
          </a:xfrm>
          <a:prstGeom prst="rect">
            <a:avLst/>
          </a:prstGeom>
          <a:noFill/>
          <a:ln>
            <a:noFill/>
          </a:ln>
        </p:spPr>
      </p:pic>
      <p:sp>
        <p:nvSpPr>
          <p:cNvPr id="25" name="Google Shape;301;p30">
            <a:extLst>
              <a:ext uri="{FF2B5EF4-FFF2-40B4-BE49-F238E27FC236}">
                <a16:creationId xmlns:a16="http://schemas.microsoft.com/office/drawing/2014/main" id="{6BD5B5C1-F8BB-41CA-8509-FAEE13A0DBCE}"/>
              </a:ext>
            </a:extLst>
          </p:cNvPr>
          <p:cNvSpPr txBox="1">
            <a:spLocks noGrp="1"/>
          </p:cNvSpPr>
          <p:nvPr/>
        </p:nvSpPr>
        <p:spPr>
          <a:xfrm>
            <a:off x="889199" y="760897"/>
            <a:ext cx="4564050" cy="123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a:buNone/>
              <a:defRPr sz="8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pPr marL="0" lvl="0" indent="0" algn="ctr" rtl="0">
              <a:spcBef>
                <a:spcPts val="0"/>
              </a:spcBef>
              <a:spcAft>
                <a:spcPts val="0"/>
              </a:spcAft>
              <a:buNone/>
            </a:pPr>
            <a:r>
              <a:rPr lang="en" dirty="0"/>
              <a:t>Rahmat!</a:t>
            </a:r>
            <a:endParaRPr dirty="0"/>
          </a:p>
        </p:txBody>
      </p:sp>
      <p:sp>
        <p:nvSpPr>
          <p:cNvPr id="26" name="Google Shape;302;p30">
            <a:extLst>
              <a:ext uri="{FF2B5EF4-FFF2-40B4-BE49-F238E27FC236}">
                <a16:creationId xmlns:a16="http://schemas.microsoft.com/office/drawing/2014/main" id="{B3467577-47C9-4CFD-B0A1-CA89E6B19D4A}"/>
              </a:ext>
            </a:extLst>
          </p:cNvPr>
          <p:cNvSpPr txBox="1">
            <a:spLocks noGrp="1"/>
          </p:cNvSpPr>
          <p:nvPr/>
        </p:nvSpPr>
        <p:spPr>
          <a:xfrm>
            <a:off x="947174" y="2153993"/>
            <a:ext cx="4448100" cy="123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lvl="0" indent="0" algn="ctr" rtl="0">
              <a:spcBef>
                <a:spcPts val="0"/>
              </a:spcBef>
              <a:spcAft>
                <a:spcPts val="0"/>
              </a:spcAft>
              <a:buNone/>
            </a:pPr>
            <a:r>
              <a:rPr lang="en-US" sz="2400" dirty="0"/>
              <a:t>Biz </a:t>
            </a:r>
            <a:r>
              <a:rPr lang="en-US" sz="2400" dirty="0" err="1"/>
              <a:t>bilan</a:t>
            </a:r>
            <a:r>
              <a:rPr lang="en-US" sz="2400" dirty="0"/>
              <a:t> </a:t>
            </a:r>
            <a:r>
              <a:rPr lang="en-US" sz="2400" dirty="0" err="1"/>
              <a:t>bog‘lanish</a:t>
            </a:r>
            <a:endParaRPr sz="2400" dirty="0"/>
          </a:p>
          <a:p>
            <a:pPr marL="0" lvl="0" indent="0" algn="ctr" rtl="0">
              <a:spcBef>
                <a:spcPts val="1000"/>
              </a:spcBef>
              <a:spcAft>
                <a:spcPts val="0"/>
              </a:spcAft>
              <a:buNone/>
            </a:pPr>
            <a:r>
              <a:rPr lang="en" dirty="0">
                <a:hlinkClick r:id="rId5"/>
              </a:rPr>
              <a:t>isoqovrozimurod@gmail.com</a:t>
            </a:r>
            <a:endParaRPr dirty="0"/>
          </a:p>
          <a:p>
            <a:pPr marL="0" lvl="0" indent="0" algn="ctr" rtl="0">
              <a:spcBef>
                <a:spcPts val="0"/>
              </a:spcBef>
              <a:spcAft>
                <a:spcPts val="0"/>
              </a:spcAft>
              <a:buNone/>
            </a:pPr>
            <a:r>
              <a:rPr lang="en" dirty="0"/>
              <a:t>+998 93 301 68 44</a:t>
            </a:r>
            <a:endParaRPr dirty="0"/>
          </a:p>
        </p:txBody>
      </p:sp>
      <p:sp>
        <p:nvSpPr>
          <p:cNvPr id="27" name="Google Shape;303;p30">
            <a:extLst>
              <a:ext uri="{FF2B5EF4-FFF2-40B4-BE49-F238E27FC236}">
                <a16:creationId xmlns:a16="http://schemas.microsoft.com/office/drawing/2014/main" id="{41D214B3-D116-47D8-80D9-33A1947FC86C}"/>
              </a:ext>
            </a:extLst>
          </p:cNvPr>
          <p:cNvSpPr txBox="1"/>
          <p:nvPr/>
        </p:nvSpPr>
        <p:spPr>
          <a:xfrm>
            <a:off x="2875037" y="3811373"/>
            <a:ext cx="674152" cy="364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2023</a:t>
            </a:r>
          </a:p>
        </p:txBody>
      </p:sp>
      <p:grpSp>
        <p:nvGrpSpPr>
          <p:cNvPr id="31" name="Google Shape;307;p30">
            <a:extLst>
              <a:ext uri="{FF2B5EF4-FFF2-40B4-BE49-F238E27FC236}">
                <a16:creationId xmlns:a16="http://schemas.microsoft.com/office/drawing/2014/main" id="{9ED11DB9-6FC0-4C01-96C4-866343D21EC7}"/>
              </a:ext>
            </a:extLst>
          </p:cNvPr>
          <p:cNvGrpSpPr/>
          <p:nvPr/>
        </p:nvGrpSpPr>
        <p:grpSpPr>
          <a:xfrm>
            <a:off x="3636552" y="3355580"/>
            <a:ext cx="387665" cy="387663"/>
            <a:chOff x="1379798" y="1723250"/>
            <a:chExt cx="397887" cy="397887"/>
          </a:xfrm>
        </p:grpSpPr>
        <p:sp>
          <p:nvSpPr>
            <p:cNvPr id="32" name="Google Shape;308;p30">
              <a:extLst>
                <a:ext uri="{FF2B5EF4-FFF2-40B4-BE49-F238E27FC236}">
                  <a16:creationId xmlns:a16="http://schemas.microsoft.com/office/drawing/2014/main" id="{F30696B6-27FF-44EF-9212-C7BAA7E02F32}"/>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9;p30">
              <a:extLst>
                <a:ext uri="{FF2B5EF4-FFF2-40B4-BE49-F238E27FC236}">
                  <a16:creationId xmlns:a16="http://schemas.microsoft.com/office/drawing/2014/main" id="{D6CE04FD-5C0E-4599-A8A3-198827C81DB4}"/>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310;p30">
              <a:extLst>
                <a:ext uri="{FF2B5EF4-FFF2-40B4-BE49-F238E27FC236}">
                  <a16:creationId xmlns:a16="http://schemas.microsoft.com/office/drawing/2014/main" id="{848D906C-5D95-4861-AA97-DE77AF4E2795}"/>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311;p30">
              <a:extLst>
                <a:ext uri="{FF2B5EF4-FFF2-40B4-BE49-F238E27FC236}">
                  <a16:creationId xmlns:a16="http://schemas.microsoft.com/office/drawing/2014/main" id="{AD9A83B9-075C-46DA-9969-2C3D3430E15B}"/>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6" name="Google Shape;312;p30">
            <a:extLst>
              <a:ext uri="{FF2B5EF4-FFF2-40B4-BE49-F238E27FC236}">
                <a16:creationId xmlns:a16="http://schemas.microsoft.com/office/drawing/2014/main" id="{76D552A4-2756-4FB0-9CCB-CE1772D4C81B}"/>
              </a:ext>
            </a:extLst>
          </p:cNvPr>
          <p:cNvGrpSpPr/>
          <p:nvPr/>
        </p:nvGrpSpPr>
        <p:grpSpPr>
          <a:xfrm>
            <a:off x="3018297" y="3355575"/>
            <a:ext cx="387641" cy="387662"/>
            <a:chOff x="864491" y="1723250"/>
            <a:chExt cx="397866" cy="397887"/>
          </a:xfrm>
        </p:grpSpPr>
        <p:sp>
          <p:nvSpPr>
            <p:cNvPr id="37" name="Google Shape;313;p30">
              <a:extLst>
                <a:ext uri="{FF2B5EF4-FFF2-40B4-BE49-F238E27FC236}">
                  <a16:creationId xmlns:a16="http://schemas.microsoft.com/office/drawing/2014/main" id="{07F2C95F-FF83-444E-AA04-9942E754AF3A}"/>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314;p30">
              <a:extLst>
                <a:ext uri="{FF2B5EF4-FFF2-40B4-BE49-F238E27FC236}">
                  <a16:creationId xmlns:a16="http://schemas.microsoft.com/office/drawing/2014/main" id="{AF54FEF3-B045-4105-859E-26C2D52115FE}"/>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315;p30">
              <a:hlinkClick r:id="rId6"/>
              <a:extLst>
                <a:ext uri="{FF2B5EF4-FFF2-40B4-BE49-F238E27FC236}">
                  <a16:creationId xmlns:a16="http://schemas.microsoft.com/office/drawing/2014/main" id="{FD49BB1F-4062-421C-9A82-6BD51553DD87}"/>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4" name="Google Shape;7406;p49">
            <a:extLst>
              <a:ext uri="{FF2B5EF4-FFF2-40B4-BE49-F238E27FC236}">
                <a16:creationId xmlns:a16="http://schemas.microsoft.com/office/drawing/2014/main" id="{CB9D3C2D-194B-4210-9261-DB6EFE7C1AAD}"/>
              </a:ext>
            </a:extLst>
          </p:cNvPr>
          <p:cNvGrpSpPr/>
          <p:nvPr/>
        </p:nvGrpSpPr>
        <p:grpSpPr>
          <a:xfrm>
            <a:off x="2295298" y="3379604"/>
            <a:ext cx="488065" cy="364857"/>
            <a:chOff x="3386035" y="1746339"/>
            <a:chExt cx="397907" cy="279762"/>
          </a:xfrm>
          <a:solidFill>
            <a:schemeClr val="tx1"/>
          </a:solidFill>
        </p:grpSpPr>
        <p:sp>
          <p:nvSpPr>
            <p:cNvPr id="45" name="Google Shape;7407;p49">
              <a:extLst>
                <a:ext uri="{FF2B5EF4-FFF2-40B4-BE49-F238E27FC236}">
                  <a16:creationId xmlns:a16="http://schemas.microsoft.com/office/drawing/2014/main" id="{E131DBBE-AD2C-4D4F-8F8B-8B786956BA39}"/>
                </a:ext>
              </a:extLst>
            </p:cNvPr>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08;p49">
              <a:hlinkClick r:id="rId7"/>
              <a:extLst>
                <a:ext uri="{FF2B5EF4-FFF2-40B4-BE49-F238E27FC236}">
                  <a16:creationId xmlns:a16="http://schemas.microsoft.com/office/drawing/2014/main" id="{CD3E549B-6D25-4C5B-A229-FD859073F5EC}"/>
                </a:ext>
              </a:extLst>
            </p:cNvPr>
            <p:cNvSpPr/>
            <p:nvPr/>
          </p:nvSpPr>
          <p:spPr>
            <a:xfrm>
              <a:off x="3386035"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2" name="Google Shape;233;p21">
            <a:extLst>
              <a:ext uri="{FF2B5EF4-FFF2-40B4-BE49-F238E27FC236}">
                <a16:creationId xmlns:a16="http://schemas.microsoft.com/office/drawing/2014/main" id="{7BC2D4C8-B6CA-42DF-A20F-F9D51A07B564}"/>
              </a:ext>
            </a:extLst>
          </p:cNvPr>
          <p:cNvPicPr preferRelativeResize="0"/>
          <p:nvPr/>
        </p:nvPicPr>
        <p:blipFill>
          <a:blip r:embed="rId4">
            <a:alphaModFix/>
          </a:blip>
          <a:stretch>
            <a:fillRect/>
          </a:stretch>
        </p:blipFill>
        <p:spPr>
          <a:xfrm rot="3519477">
            <a:off x="4572000" y="4133554"/>
            <a:ext cx="900868" cy="791674"/>
          </a:xfrm>
          <a:prstGeom prst="rect">
            <a:avLst/>
          </a:prstGeom>
          <a:noFill/>
          <a:ln>
            <a:noFill/>
          </a:ln>
        </p:spPr>
      </p:pic>
      <p:pic>
        <p:nvPicPr>
          <p:cNvPr id="73" name="Google Shape;233;p21">
            <a:extLst>
              <a:ext uri="{FF2B5EF4-FFF2-40B4-BE49-F238E27FC236}">
                <a16:creationId xmlns:a16="http://schemas.microsoft.com/office/drawing/2014/main" id="{9E706334-8C8A-46D4-B26D-B98D43D5F0DC}"/>
              </a:ext>
            </a:extLst>
          </p:cNvPr>
          <p:cNvPicPr preferRelativeResize="0"/>
          <p:nvPr/>
        </p:nvPicPr>
        <p:blipFill>
          <a:blip r:embed="rId4">
            <a:alphaModFix/>
          </a:blip>
          <a:stretch>
            <a:fillRect/>
          </a:stretch>
        </p:blipFill>
        <p:spPr>
          <a:xfrm rot="19401398">
            <a:off x="414511" y="3040009"/>
            <a:ext cx="900868" cy="791674"/>
          </a:xfrm>
          <a:prstGeom prst="rect">
            <a:avLst/>
          </a:prstGeom>
          <a:noFill/>
          <a:ln>
            <a:noFill/>
          </a:ln>
        </p:spPr>
      </p:pic>
    </p:spTree>
    <p:extLst>
      <p:ext uri="{BB962C8B-B14F-4D97-AF65-F5344CB8AC3E}">
        <p14:creationId xmlns:p14="http://schemas.microsoft.com/office/powerpoint/2010/main" val="611827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ECA7AE-E5BD-4BDF-9383-87379E47643C}"/>
              </a:ext>
            </a:extLst>
          </p:cNvPr>
          <p:cNvSpPr>
            <a:spLocks noGrp="1"/>
          </p:cNvSpPr>
          <p:nvPr>
            <p:ph type="title"/>
          </p:nvPr>
        </p:nvSpPr>
        <p:spPr/>
        <p:txBody>
          <a:bodyPr/>
          <a:lstStyle/>
          <a:p>
            <a:r>
              <a:rPr lang="en-US" noProof="1"/>
              <a:t>Reja:</a:t>
            </a:r>
          </a:p>
        </p:txBody>
      </p:sp>
      <p:sp>
        <p:nvSpPr>
          <p:cNvPr id="3" name="Заголовок 1">
            <a:extLst>
              <a:ext uri="{FF2B5EF4-FFF2-40B4-BE49-F238E27FC236}">
                <a16:creationId xmlns:a16="http://schemas.microsoft.com/office/drawing/2014/main" id="{DCF3DE74-96B5-49DA-BB08-F2AD2AB2CD89}"/>
              </a:ext>
            </a:extLst>
          </p:cNvPr>
          <p:cNvSpPr txBox="1">
            <a:spLocks/>
          </p:cNvSpPr>
          <p:nvPr/>
        </p:nvSpPr>
        <p:spPr>
          <a:xfrm>
            <a:off x="1030800" y="1144625"/>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01</a:t>
            </a:r>
          </a:p>
        </p:txBody>
      </p:sp>
      <p:sp>
        <p:nvSpPr>
          <p:cNvPr id="4" name="Заголовок 1">
            <a:extLst>
              <a:ext uri="{FF2B5EF4-FFF2-40B4-BE49-F238E27FC236}">
                <a16:creationId xmlns:a16="http://schemas.microsoft.com/office/drawing/2014/main" id="{6774585A-3BBC-4574-A25C-28C0C69B8FBC}"/>
              </a:ext>
            </a:extLst>
          </p:cNvPr>
          <p:cNvSpPr txBox="1">
            <a:spLocks/>
          </p:cNvSpPr>
          <p:nvPr/>
        </p:nvSpPr>
        <p:spPr>
          <a:xfrm>
            <a:off x="3363600" y="1929495"/>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02</a:t>
            </a:r>
          </a:p>
        </p:txBody>
      </p:sp>
      <p:sp>
        <p:nvSpPr>
          <p:cNvPr id="5" name="Заголовок 1">
            <a:extLst>
              <a:ext uri="{FF2B5EF4-FFF2-40B4-BE49-F238E27FC236}">
                <a16:creationId xmlns:a16="http://schemas.microsoft.com/office/drawing/2014/main" id="{B7528434-5C0F-4D30-92AF-FE02A5CC6A13}"/>
              </a:ext>
            </a:extLst>
          </p:cNvPr>
          <p:cNvSpPr txBox="1">
            <a:spLocks/>
          </p:cNvSpPr>
          <p:nvPr/>
        </p:nvSpPr>
        <p:spPr>
          <a:xfrm>
            <a:off x="5784600" y="3314250"/>
            <a:ext cx="87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2800" noProof="1"/>
              <a:t>03</a:t>
            </a:r>
          </a:p>
        </p:txBody>
      </p:sp>
      <p:sp>
        <p:nvSpPr>
          <p:cNvPr id="6" name="Заголовок 1">
            <a:extLst>
              <a:ext uri="{FF2B5EF4-FFF2-40B4-BE49-F238E27FC236}">
                <a16:creationId xmlns:a16="http://schemas.microsoft.com/office/drawing/2014/main" id="{BC119B5B-DD00-42AC-B849-414F61E7377D}"/>
              </a:ext>
            </a:extLst>
          </p:cNvPr>
          <p:cNvSpPr txBox="1">
            <a:spLocks/>
          </p:cNvSpPr>
          <p:nvPr/>
        </p:nvSpPr>
        <p:spPr>
          <a:xfrm>
            <a:off x="1030800" y="1717324"/>
            <a:ext cx="2425200"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800" b="0" noProof="1">
                <a:latin typeface="Open Sans" panose="020B0606030504020204" pitchFamily="34" charset="0"/>
                <a:ea typeface="Open Sans" panose="020B0606030504020204" pitchFamily="34" charset="0"/>
                <a:cs typeface="Open Sans" panose="020B0606030504020204" pitchFamily="34" charset="0"/>
              </a:rPr>
              <a:t>Chebishev tengsizligi</a:t>
            </a:r>
          </a:p>
        </p:txBody>
      </p:sp>
      <p:sp>
        <p:nvSpPr>
          <p:cNvPr id="7" name="Заголовок 1">
            <a:extLst>
              <a:ext uri="{FF2B5EF4-FFF2-40B4-BE49-F238E27FC236}">
                <a16:creationId xmlns:a16="http://schemas.microsoft.com/office/drawing/2014/main" id="{31DF7895-496A-4157-AE86-AA3068FC512F}"/>
              </a:ext>
            </a:extLst>
          </p:cNvPr>
          <p:cNvSpPr txBox="1">
            <a:spLocks/>
          </p:cNvSpPr>
          <p:nvPr/>
        </p:nvSpPr>
        <p:spPr>
          <a:xfrm>
            <a:off x="3359400" y="2378648"/>
            <a:ext cx="2425200" cy="1221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600" b="0" noProof="1">
                <a:latin typeface="Open Sans" panose="020B0606030504020204" pitchFamily="34" charset="0"/>
                <a:ea typeface="Open Sans" panose="020B0606030504020204" pitchFamily="34" charset="0"/>
                <a:cs typeface="Open Sans" panose="020B0606030504020204" pitchFamily="34" charset="0"/>
              </a:rPr>
              <a:t>Bog‘liqmas tasodifiy miqdorlar uchun katta sonlar qonuni. Chebishev teoremasi</a:t>
            </a:r>
          </a:p>
        </p:txBody>
      </p:sp>
      <p:sp>
        <p:nvSpPr>
          <p:cNvPr id="8" name="Заголовок 1">
            <a:extLst>
              <a:ext uri="{FF2B5EF4-FFF2-40B4-BE49-F238E27FC236}">
                <a16:creationId xmlns:a16="http://schemas.microsoft.com/office/drawing/2014/main" id="{CB5FF72F-6E5F-4059-AC7A-585D6BCFFAD5}"/>
              </a:ext>
            </a:extLst>
          </p:cNvPr>
          <p:cNvSpPr txBox="1">
            <a:spLocks/>
          </p:cNvSpPr>
          <p:nvPr/>
        </p:nvSpPr>
        <p:spPr>
          <a:xfrm>
            <a:off x="5784600" y="3886950"/>
            <a:ext cx="2425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en-US" sz="1800" b="0" noProof="1">
                <a:latin typeface="Open Sans" panose="020B0606030504020204" pitchFamily="34" charset="0"/>
                <a:ea typeface="Open Sans" panose="020B0606030504020204" pitchFamily="34" charset="0"/>
                <a:cs typeface="Open Sans" panose="020B0606030504020204" pitchFamily="34" charset="0"/>
              </a:rPr>
              <a:t>Bernulli teoremasi</a:t>
            </a:r>
          </a:p>
        </p:txBody>
      </p:sp>
    </p:spTree>
    <p:extLst>
      <p:ext uri="{BB962C8B-B14F-4D97-AF65-F5344CB8AC3E}">
        <p14:creationId xmlns:p14="http://schemas.microsoft.com/office/powerpoint/2010/main" val="3942857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dirty="0"/>
              <a:t>Chebishev tengsizligi</a:t>
            </a:r>
          </a:p>
        </p:txBody>
      </p:sp>
      <mc:AlternateContent xmlns:mc="http://schemas.openxmlformats.org/markup-compatibility/2006">
        <mc:Choice xmlns:a14="http://schemas.microsoft.com/office/drawing/2010/main" Requires="a14">
          <p:sp>
            <p:nvSpPr>
              <p:cNvPr id="288" name="Google Shape;288;p28"/>
              <p:cNvSpPr txBox="1"/>
              <p:nvPr/>
            </p:nvSpPr>
            <p:spPr>
              <a:xfrm>
                <a:off x="720000" y="3712450"/>
                <a:ext cx="7704000" cy="13203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US" noProof="1">
                    <a:solidFill>
                      <a:srgbClr val="FFFFFF"/>
                    </a:solidFill>
                    <a:latin typeface="Open Sans"/>
                    <a:ea typeface="Open Sans"/>
                    <a:cs typeface="Open Sans"/>
                    <a:sym typeface="Open Sans"/>
                  </a:rPr>
                  <a:t>Chebishev tengsizligi boshqacha shaklda – qarama – qarshi hodisaga nisbatan ham yozilishi mumkin: tasodifiy miqdorning  matematik kutilishdan chetlanishining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dan </a:t>
                </a:r>
                <a:r>
                  <a:rPr lang="en-US" noProof="1">
                    <a:solidFill>
                      <a:srgbClr val="FFFFFF"/>
                    </a:solidFill>
                    <a:latin typeface="Open Sans"/>
                    <a:ea typeface="Open Sans"/>
                    <a:cs typeface="Open Sans"/>
                    <a:sym typeface="Open Sans"/>
                  </a:rPr>
                  <a:t>kichik bo‘lish </a:t>
                </a:r>
              </a:p>
              <a:p>
                <a:pPr indent="228600" algn="ctr">
                  <a:lnSpc>
                    <a:spcPct val="115000"/>
                  </a:lnSpc>
                  <a:spcAft>
                    <a:spcPts val="1000"/>
                  </a:spcAft>
                </a:pPr>
                <a14:m>
                  <m:oMathPara xmlns:m="http://schemas.openxmlformats.org/officeDocument/2006/math">
                    <m:oMathParaPr>
                      <m:jc m:val="centerGroup"/>
                    </m:oMathParaPr>
                    <m:oMath xmlns:m="http://schemas.openxmlformats.org/officeDocument/2006/math">
                      <m:r>
                        <a:rPr lang="ru-RU">
                          <a:solidFill>
                            <a:srgbClr val="FFFFFF"/>
                          </a:solidFill>
                          <a:latin typeface="Open Sans"/>
                          <a:ea typeface="Open Sans"/>
                          <a:cs typeface="Open Sans"/>
                        </a:rPr>
                        <m:t>𝑃</m:t>
                      </m:r>
                      <m:d>
                        <m:dPr>
                          <m:ctrlPr>
                            <a:rPr lang="ru-RU">
                              <a:solidFill>
                                <a:srgbClr val="FFFFFF"/>
                              </a:solidFill>
                              <a:latin typeface="Open Sans"/>
                              <a:ea typeface="Open Sans"/>
                              <a:cs typeface="Open Sans"/>
                            </a:rPr>
                          </m:ctrlPr>
                        </m:dPr>
                        <m:e>
                          <m:d>
                            <m:dPr>
                              <m:begChr m:val="|"/>
                              <m:endChr m:val="|"/>
                              <m:ctrlPr>
                                <a:rPr lang="ru-RU">
                                  <a:solidFill>
                                    <a:srgbClr val="FFFFFF"/>
                                  </a:solidFill>
                                  <a:latin typeface="Open Sans"/>
                                  <a:ea typeface="Open Sans"/>
                                  <a:cs typeface="Open Sans"/>
                                </a:rPr>
                              </m:ctrlPr>
                            </m:dPr>
                            <m:e>
                              <m:r>
                                <a:rPr lang="ru-RU">
                                  <a:solidFill>
                                    <a:srgbClr val="FFFFFF"/>
                                  </a:solidFill>
                                  <a:latin typeface="Open Sans"/>
                                  <a:ea typeface="Open Sans"/>
                                  <a:cs typeface="Open Sans"/>
                                </a:rPr>
                                <m:t>𝑋</m:t>
                              </m:r>
                              <m:r>
                                <a:rPr lang="ru-RU">
                                  <a:solidFill>
                                    <a:srgbClr val="FFFFFF"/>
                                  </a:solidFill>
                                  <a:latin typeface="Open Sans"/>
                                  <a:ea typeface="Open Sans"/>
                                  <a:cs typeface="Open Sans"/>
                                </a:rPr>
                                <m:t>−</m:t>
                              </m:r>
                              <m:sSub>
                                <m:sSubPr>
                                  <m:ctrlPr>
                                    <a:rPr lang="ru-RU">
                                      <a:solidFill>
                                        <a:srgbClr val="FFFFFF"/>
                                      </a:solidFill>
                                      <a:latin typeface="Open Sans"/>
                                      <a:ea typeface="Open Sans"/>
                                      <a:cs typeface="Open Sans"/>
                                    </a:rPr>
                                  </m:ctrlPr>
                                </m:sSubPr>
                                <m:e>
                                  <m:r>
                                    <a:rPr lang="ru-RU">
                                      <a:solidFill>
                                        <a:srgbClr val="FFFFFF"/>
                                      </a:solidFill>
                                      <a:latin typeface="Open Sans"/>
                                      <a:ea typeface="Open Sans"/>
                                      <a:cs typeface="Open Sans"/>
                                    </a:rPr>
                                    <m:t>𝑚</m:t>
                                  </m:r>
                                </m:e>
                                <m:sub>
                                  <m:r>
                                    <a:rPr lang="ru-RU">
                                      <a:solidFill>
                                        <a:srgbClr val="FFFFFF"/>
                                      </a:solidFill>
                                      <a:latin typeface="Open Sans"/>
                                      <a:ea typeface="Open Sans"/>
                                      <a:cs typeface="Open Sans"/>
                                    </a:rPr>
                                    <m:t>𝑚</m:t>
                                  </m:r>
                                </m:sub>
                              </m:sSub>
                            </m:e>
                          </m:d>
                          <m:r>
                            <a:rPr lang="ru-RU">
                              <a:solidFill>
                                <a:srgbClr val="FFFFFF"/>
                              </a:solidFill>
                              <a:latin typeface="Open Sans"/>
                              <a:ea typeface="Open Sans"/>
                              <a:cs typeface="Open Sans"/>
                            </a:rPr>
                            <m:t>≥</m:t>
                          </m:r>
                          <m:r>
                            <a:rPr lang="ru-RU">
                              <a:solidFill>
                                <a:srgbClr val="FFFFFF"/>
                              </a:solidFill>
                              <a:latin typeface="Open Sans"/>
                              <a:ea typeface="Open Sans"/>
                              <a:cs typeface="Open Sans"/>
                            </a:rPr>
                            <m:t>𝜀</m:t>
                          </m:r>
                        </m:e>
                      </m:d>
                      <m:r>
                        <a:rPr lang="ru-RU">
                          <a:solidFill>
                            <a:srgbClr val="FFFFFF"/>
                          </a:solidFill>
                          <a:latin typeface="Open Sans"/>
                          <a:ea typeface="Open Sans"/>
                          <a:cs typeface="Open Sans"/>
                        </a:rPr>
                        <m:t>≤1−</m:t>
                      </m:r>
                      <m:f>
                        <m:fPr>
                          <m:ctrlPr>
                            <a:rPr lang="ru-RU">
                              <a:solidFill>
                                <a:srgbClr val="FFFFFF"/>
                              </a:solidFill>
                              <a:latin typeface="Open Sans"/>
                              <a:ea typeface="Open Sans"/>
                              <a:cs typeface="Open Sans"/>
                            </a:rPr>
                          </m:ctrlPr>
                        </m:fPr>
                        <m:num>
                          <m:r>
                            <a:rPr lang="ru-RU">
                              <a:solidFill>
                                <a:srgbClr val="FFFFFF"/>
                              </a:solidFill>
                              <a:latin typeface="Open Sans"/>
                              <a:ea typeface="Open Sans"/>
                              <a:cs typeface="Open Sans"/>
                            </a:rPr>
                            <m:t>𝐷</m:t>
                          </m:r>
                          <m:d>
                            <m:dPr>
                              <m:ctrlPr>
                                <a:rPr lang="ru-RU">
                                  <a:solidFill>
                                    <a:srgbClr val="FFFFFF"/>
                                  </a:solidFill>
                                  <a:latin typeface="Open Sans"/>
                                  <a:ea typeface="Open Sans"/>
                                  <a:cs typeface="Open Sans"/>
                                </a:rPr>
                              </m:ctrlPr>
                            </m:dPr>
                            <m:e>
                              <m:r>
                                <a:rPr lang="ru-RU">
                                  <a:solidFill>
                                    <a:srgbClr val="FFFFFF"/>
                                  </a:solidFill>
                                  <a:latin typeface="Open Sans"/>
                                  <a:ea typeface="Open Sans"/>
                                  <a:cs typeface="Open Sans"/>
                                </a:rPr>
                                <m:t>𝑋</m:t>
                              </m:r>
                            </m:e>
                          </m:d>
                        </m:num>
                        <m:den>
                          <m:sSup>
                            <m:sSupPr>
                              <m:ctrlPr>
                                <a:rPr lang="ru-RU">
                                  <a:solidFill>
                                    <a:srgbClr val="FFFFFF"/>
                                  </a:solidFill>
                                  <a:latin typeface="Open Sans"/>
                                  <a:ea typeface="Open Sans"/>
                                  <a:cs typeface="Open Sans"/>
                                </a:rPr>
                              </m:ctrlPr>
                            </m:sSupPr>
                            <m:e>
                              <m:r>
                                <a:rPr lang="ru-RU">
                                  <a:solidFill>
                                    <a:srgbClr val="FFFFFF"/>
                                  </a:solidFill>
                                  <a:latin typeface="Open Sans"/>
                                  <a:ea typeface="Open Sans"/>
                                  <a:cs typeface="Open Sans"/>
                                </a:rPr>
                                <m:t>𝜀</m:t>
                              </m:r>
                            </m:e>
                            <m:sup>
                              <m:r>
                                <a:rPr lang="ru-RU">
                                  <a:solidFill>
                                    <a:srgbClr val="FFFFFF"/>
                                  </a:solidFill>
                                  <a:latin typeface="Open Sans"/>
                                  <a:ea typeface="Open Sans"/>
                                  <a:cs typeface="Open Sans"/>
                                </a:rPr>
                                <m:t>2</m:t>
                              </m:r>
                            </m:sup>
                          </m:sSup>
                        </m:den>
                      </m:f>
                      <m:r>
                        <a:rPr lang="en-US" b="0" i="0" smtClean="0">
                          <a:solidFill>
                            <a:srgbClr val="FFFFFF"/>
                          </a:solidFill>
                          <a:latin typeface="Cambria Math" panose="02040503050406030204" pitchFamily="18" charset="0"/>
                          <a:ea typeface="Open Sans"/>
                          <a:cs typeface="Open Sans"/>
                        </a:rPr>
                        <m:t>.</m:t>
                      </m:r>
                    </m:oMath>
                  </m:oMathPara>
                </a14:m>
                <a:endParaRPr lang="ru-RU"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ctr" rtl="0">
                  <a:lnSpc>
                    <a:spcPct val="115000"/>
                  </a:lnSpc>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p:sp>
            <p:nvSpPr>
              <p:cNvPr id="288" name="Google Shape;288;p28"/>
              <p:cNvSpPr txBox="1">
                <a:spLocks noRot="1" noChangeAspect="1" noMove="1" noResize="1" noEditPoints="1" noAdjustHandles="1" noChangeArrowheads="1" noChangeShapeType="1" noTextEdit="1"/>
              </p:cNvSpPr>
              <p:nvPr/>
            </p:nvSpPr>
            <p:spPr>
              <a:xfrm>
                <a:off x="720000" y="3712450"/>
                <a:ext cx="7704000" cy="1320300"/>
              </a:xfrm>
              <a:prstGeom prst="rect">
                <a:avLst/>
              </a:prstGeom>
              <a:blipFill>
                <a:blip r:embed="rId3"/>
                <a:stretch>
                  <a:fillRect l="-237"/>
                </a:stretch>
              </a:blipFill>
              <a:ln>
                <a:noFill/>
              </a:ln>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90" name="Google Shape;290;p28"/>
              <p:cNvSpPr txBox="1"/>
              <p:nvPr/>
            </p:nvSpPr>
            <p:spPr>
              <a:xfrm>
                <a:off x="720000" y="1320300"/>
                <a:ext cx="7862400" cy="2442550"/>
              </a:xfrm>
              <a:prstGeom prst="rect">
                <a:avLst/>
              </a:prstGeom>
              <a:noFill/>
              <a:ln>
                <a:noFill/>
              </a:ln>
            </p:spPr>
            <p:txBody>
              <a:bodyPr spcFirstLastPara="1" wrap="square" lIns="91425" tIns="91425" rIns="91425" bIns="91425" numCol="2" spcCol="216000" anchor="t" anchorCtr="0">
                <a:noAutofit/>
              </a:bodyPr>
              <a:lstStyle/>
              <a:p>
                <a:pPr lvl="0" indent="457200" defTabSz="1008000" rtl="0">
                  <a:lnSpc>
                    <a:spcPct val="115000"/>
                  </a:lnSpc>
                  <a:spcBef>
                    <a:spcPts val="0"/>
                  </a:spcBef>
                  <a:spcAft>
                    <a:spcPts val="0"/>
                  </a:spcAft>
                  <a:buNone/>
                </a:pPr>
                <a:r>
                  <a:rPr lang="en-US" noProof="1">
                    <a:solidFill>
                      <a:srgbClr val="FFFFFF"/>
                    </a:solidFill>
                    <a:latin typeface="Open Sans"/>
                    <a:ea typeface="Open Sans"/>
                    <a:cs typeface="Open Sans"/>
                    <a:sym typeface="Open Sans"/>
                  </a:rPr>
                  <a:t>Ehtimollik nazariyasida «katta sonlar qonuni» deyilganda tor ma’noda bir qator matematik teoremalar tushiniladi va ularning har birida katta sondagi tajribalar o‘rtacha  xarakteristikalarining u yoki bu shartlarda biror ma’lum o‘zgarmas miqdorlarga yaqinlashish faqti belgilanadi. </a:t>
                </a:r>
              </a:p>
              <a:p>
                <a:pPr lvl="0" indent="457200" defTabSz="1008000" rtl="0">
                  <a:lnSpc>
                    <a:spcPct val="115000"/>
                  </a:lnSpc>
                  <a:spcAft>
                    <a:spcPts val="600"/>
                  </a:spcAft>
                  <a:buNone/>
                </a:pPr>
                <a:r>
                  <a:rPr lang="en-US" noProof="1">
                    <a:solidFill>
                      <a:srgbClr val="FFFFFF"/>
                    </a:solidFill>
                    <a:latin typeface="Open Sans"/>
                    <a:ea typeface="Open Sans"/>
                    <a:cs typeface="Open Sans"/>
                    <a:sym typeface="Open Sans"/>
                  </a:rPr>
                  <a:t>Katta sonlar qonuni ehtimollik nazariyasining amaliyotga tadbiqlari uchun nazariy asos bo‘ladi.</a:t>
                </a:r>
              </a:p>
              <a:p>
                <a:pPr lvl="0" indent="457200" defTabSz="1008000">
                  <a:lnSpc>
                    <a:spcPct val="115000"/>
                  </a:lnSpc>
                  <a:spcAft>
                    <a:spcPts val="600"/>
                  </a:spcAft>
                </a:pPr>
                <a:r>
                  <a:rPr lang="en-US" b="1" noProof="1">
                    <a:solidFill>
                      <a:srgbClr val="FFFFFF"/>
                    </a:solidFill>
                    <a:latin typeface="Open Sans"/>
                    <a:ea typeface="Open Sans"/>
                    <a:cs typeface="Open Sans"/>
                    <a:sym typeface="Open Sans"/>
                  </a:rPr>
                  <a:t>Chebishev tengsizligi.</a:t>
                </a:r>
                <a:r>
                  <a:rPr lang="en-US" noProof="1">
                    <a:solidFill>
                      <a:srgbClr val="FFFFFF"/>
                    </a:solidFill>
                    <a:latin typeface="Open Sans"/>
                    <a:ea typeface="Open Sans"/>
                    <a:cs typeface="Open Sans"/>
                    <a:sym typeface="Open Sans"/>
                  </a:rPr>
                  <a:t> Chekli dispersiyaga ega bo‘lgan istalgan </a:t>
                </a:r>
                <a14:m>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𝑋</m:t>
                    </m:r>
                  </m:oMath>
                </a14:m>
                <a:r>
                  <a:rPr lang="en-US" noProof="1">
                    <a:solidFill>
                      <a:srgbClr val="FFFFFF"/>
                    </a:solidFill>
                    <a:latin typeface="Open Sans"/>
                    <a:ea typeface="Open Sans"/>
                    <a:cs typeface="Open Sans"/>
                    <a:sym typeface="Open Sans"/>
                  </a:rPr>
                  <a:t> tasodifiy miqdor uchun har bir </a:t>
                </a:r>
                <a14:m>
                  <m:oMath xmlns:m="http://schemas.openxmlformats.org/officeDocument/2006/math">
                    <m:r>
                      <a:rPr lang="en-US" i="1" noProof="1" dirty="0" smtClean="0">
                        <a:solidFill>
                          <a:srgbClr val="FFFFFF"/>
                        </a:solidFill>
                        <a:latin typeface="Cambria Math" panose="02040503050406030204" pitchFamily="18" charset="0"/>
                        <a:ea typeface="Cambria Math" panose="02040503050406030204" pitchFamily="18" charset="0"/>
                        <a:cs typeface="Open Sans"/>
                        <a:sym typeface="Open Sans"/>
                      </a:rPr>
                      <m:t>𝜀</m:t>
                    </m:r>
                    <m:r>
                      <a:rPr lang="en-US" b="0" i="1" noProof="1" dirty="0" smtClean="0">
                        <a:solidFill>
                          <a:srgbClr val="FFFFFF"/>
                        </a:solidFill>
                        <a:latin typeface="Cambria Math" panose="02040503050406030204" pitchFamily="18" charset="0"/>
                        <a:ea typeface="Cambria Math" panose="02040503050406030204" pitchFamily="18" charset="0"/>
                        <a:cs typeface="Open Sans"/>
                        <a:sym typeface="Open Sans"/>
                      </a:rPr>
                      <m:t>&gt;0</m:t>
                    </m:r>
                  </m:oMath>
                </a14:m>
                <a:r>
                  <a:rPr lang="en-US" b="1" noProof="1">
                    <a:solidFill>
                      <a:srgbClr val="FFFFFF"/>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da</a:t>
                </a:r>
              </a:p>
              <a:p>
                <a:pPr lvl="0" indent="457200" defTabSz="1008000">
                  <a:lnSpc>
                    <a:spcPct val="115000"/>
                  </a:lnSpc>
                  <a:spcAft>
                    <a:spcPts val="600"/>
                  </a:spcAft>
                </a:pP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𝑃</m:t>
                    </m:r>
                    <m:d>
                      <m:dPr>
                        <m:ctrlPr>
                          <a:rPr lang="en-US" i="1" dirty="0" smtClean="0">
                            <a:solidFill>
                              <a:srgbClr val="FFFFFF"/>
                            </a:solidFill>
                            <a:latin typeface="Cambria Math" panose="02040503050406030204" pitchFamily="18" charset="0"/>
                            <a:ea typeface="Open Sans"/>
                            <a:cs typeface="Open Sans"/>
                            <a:sym typeface="Open Sans"/>
                          </a:rPr>
                        </m:ctrlPr>
                      </m:dPr>
                      <m:e>
                        <m:d>
                          <m:dPr>
                            <m:begChr m:val="|"/>
                            <m:endChr m:val="|"/>
                            <m:ctrlPr>
                              <a:rPr lang="en-US" i="1" dirty="0" smtClean="0">
                                <a:solidFill>
                                  <a:srgbClr val="FFFFFF"/>
                                </a:solidFill>
                                <a:latin typeface="Cambria Math" panose="02040503050406030204" pitchFamily="18" charset="0"/>
                                <a:ea typeface="Open Sans"/>
                                <a:cs typeface="Open Sans"/>
                                <a:sym typeface="Open Sans"/>
                              </a:rPr>
                            </m:ctrlPr>
                          </m:dPr>
                          <m:e>
                            <m:r>
                              <a:rPr lang="en-US" i="1" dirty="0">
                                <a:solidFill>
                                  <a:srgbClr val="FFFFFF"/>
                                </a:solidFill>
                                <a:latin typeface="Cambria Math" panose="02040503050406030204" pitchFamily="18" charset="0"/>
                                <a:ea typeface="Open Sans"/>
                                <a:cs typeface="Open Sans"/>
                                <a:sym typeface="Open Sans"/>
                              </a:rPr>
                              <m:t>𝑋</m:t>
                            </m:r>
                            <m:r>
                              <a:rPr lang="en-US" i="1" dirty="0">
                                <a:solidFill>
                                  <a:srgbClr val="FFFFFF"/>
                                </a:solidFill>
                                <a:latin typeface="Cambria Math" panose="02040503050406030204" pitchFamily="18" charset="0"/>
                                <a:ea typeface="Open Sans"/>
                                <a:cs typeface="Open Sans"/>
                                <a:sym typeface="Open Sans"/>
                              </a:rPr>
                              <m:t>−</m:t>
                            </m:r>
                            <m:sSub>
                              <m:sSubPr>
                                <m:ctrlPr>
                                  <a:rPr lang="en-US" i="1" dirty="0">
                                    <a:solidFill>
                                      <a:srgbClr val="FFFFFF"/>
                                    </a:solidFill>
                                    <a:latin typeface="Cambria Math" panose="02040503050406030204" pitchFamily="18" charset="0"/>
                                    <a:ea typeface="Open Sans"/>
                                    <a:cs typeface="Open Sans"/>
                                    <a:sym typeface="Open Sans"/>
                                  </a:rPr>
                                </m:ctrlPr>
                              </m:sSubPr>
                              <m:e>
                                <m:r>
                                  <a:rPr lang="en-US" i="1" dirty="0">
                                    <a:solidFill>
                                      <a:srgbClr val="FFFFFF"/>
                                    </a:solidFill>
                                    <a:latin typeface="Cambria Math" panose="02040503050406030204" pitchFamily="18" charset="0"/>
                                    <a:ea typeface="Open Sans"/>
                                    <a:cs typeface="Open Sans"/>
                                    <a:sym typeface="Open Sans"/>
                                  </a:rPr>
                                  <m:t>𝑚</m:t>
                                </m:r>
                              </m:e>
                              <m:sub>
                                <m:r>
                                  <a:rPr lang="en-US" i="1" dirty="0">
                                    <a:solidFill>
                                      <a:srgbClr val="FFFFFF"/>
                                    </a:solidFill>
                                    <a:latin typeface="Cambria Math" panose="02040503050406030204" pitchFamily="18" charset="0"/>
                                    <a:ea typeface="Open Sans"/>
                                    <a:cs typeface="Open Sans"/>
                                    <a:sym typeface="Open Sans"/>
                                  </a:rPr>
                                  <m:t>𝑚</m:t>
                                </m:r>
                              </m:sub>
                            </m:sSub>
                          </m:e>
                        </m:d>
                        <m:r>
                          <a:rPr lang="en-US" i="1" dirty="0">
                            <a:solidFill>
                              <a:srgbClr val="FFFFFF"/>
                            </a:solidFill>
                            <a:latin typeface="Cambria Math" panose="02040503050406030204" pitchFamily="18" charset="0"/>
                            <a:ea typeface="Open Sans"/>
                            <a:cs typeface="Open Sans"/>
                            <a:sym typeface="Open Sans"/>
                          </a:rPr>
                          <m:t>≥</m:t>
                        </m:r>
                        <m:r>
                          <a:rPr lang="el-GR" i="1" dirty="0">
                            <a:solidFill>
                              <a:srgbClr val="FFFFFF"/>
                            </a:solidFill>
                            <a:latin typeface="Cambria Math" panose="02040503050406030204" pitchFamily="18" charset="0"/>
                            <a:ea typeface="Open Sans"/>
                            <a:cs typeface="Open Sans"/>
                            <a:sym typeface="Open Sans"/>
                          </a:rPr>
                          <m:t>𝜀</m:t>
                        </m:r>
                      </m:e>
                    </m:d>
                    <m:r>
                      <a:rPr lang="el-GR" i="1" dirty="0">
                        <a:solidFill>
                          <a:srgbClr val="FFFFFF"/>
                        </a:solidFill>
                        <a:latin typeface="Cambria Math" panose="02040503050406030204" pitchFamily="18" charset="0"/>
                        <a:ea typeface="Open Sans"/>
                        <a:cs typeface="Open Sans"/>
                        <a:sym typeface="Open Sans"/>
                      </a:rPr>
                      <m:t>≤</m:t>
                    </m:r>
                    <m:f>
                      <m:fPr>
                        <m:ctrlPr>
                          <a:rPr lang="en-US" i="1" dirty="0">
                            <a:solidFill>
                              <a:srgbClr val="FFFFFF"/>
                            </a:solidFill>
                            <a:latin typeface="Cambria Math" panose="02040503050406030204" pitchFamily="18" charset="0"/>
                            <a:ea typeface="Open Sans"/>
                            <a:cs typeface="Open Sans"/>
                            <a:sym typeface="Open Sans"/>
                          </a:rPr>
                        </m:ctrlPr>
                      </m:fPr>
                      <m:num>
                        <m:r>
                          <a:rPr lang="en-US" i="1" dirty="0">
                            <a:solidFill>
                              <a:srgbClr val="FFFFFF"/>
                            </a:solidFill>
                            <a:latin typeface="Cambria Math" panose="02040503050406030204" pitchFamily="18" charset="0"/>
                            <a:ea typeface="Open Sans"/>
                            <a:cs typeface="Open Sans"/>
                            <a:sym typeface="Open Sans"/>
                          </a:rPr>
                          <m:t>𝐷</m:t>
                        </m:r>
                        <m:d>
                          <m:dPr>
                            <m:ctrlPr>
                              <a:rPr lang="en-US" i="1" dirty="0">
                                <a:solidFill>
                                  <a:srgbClr val="FFFFFF"/>
                                </a:solidFill>
                                <a:latin typeface="Cambria Math" panose="02040503050406030204" pitchFamily="18" charset="0"/>
                                <a:ea typeface="Open Sans"/>
                                <a:cs typeface="Open Sans"/>
                                <a:sym typeface="Open Sans"/>
                              </a:rPr>
                            </m:ctrlPr>
                          </m:dPr>
                          <m:e>
                            <m:r>
                              <a:rPr lang="en-US" i="1" dirty="0">
                                <a:solidFill>
                                  <a:srgbClr val="FFFFFF"/>
                                </a:solidFill>
                                <a:latin typeface="Cambria Math" panose="02040503050406030204" pitchFamily="18" charset="0"/>
                                <a:ea typeface="Open Sans"/>
                                <a:cs typeface="Open Sans"/>
                                <a:sym typeface="Open Sans"/>
                              </a:rPr>
                              <m:t>𝑋</m:t>
                            </m:r>
                          </m:e>
                        </m:d>
                      </m:num>
                      <m:den>
                        <m:sSup>
                          <m:sSupPr>
                            <m:ctrlPr>
                              <a:rPr lang="el-GR" i="1" dirty="0">
                                <a:solidFill>
                                  <a:srgbClr val="FFFFFF"/>
                                </a:solidFill>
                                <a:latin typeface="Cambria Math" panose="02040503050406030204" pitchFamily="18" charset="0"/>
                                <a:ea typeface="Open Sans"/>
                                <a:cs typeface="Open Sans"/>
                                <a:sym typeface="Open Sans"/>
                              </a:rPr>
                            </m:ctrlPr>
                          </m:sSupPr>
                          <m:e>
                            <m:r>
                              <a:rPr lang="el-GR" i="1" dirty="0">
                                <a:solidFill>
                                  <a:srgbClr val="FFFFFF"/>
                                </a:solidFill>
                                <a:latin typeface="Cambria Math" panose="02040503050406030204" pitchFamily="18" charset="0"/>
                                <a:ea typeface="Open Sans"/>
                                <a:cs typeface="Open Sans"/>
                                <a:sym typeface="Open Sans"/>
                              </a:rPr>
                              <m:t>𝜀</m:t>
                            </m:r>
                          </m:e>
                          <m:sup>
                            <m:r>
                              <a:rPr lang="el-GR" i="1" dirty="0">
                                <a:solidFill>
                                  <a:srgbClr val="FFFFFF"/>
                                </a:solidFill>
                                <a:latin typeface="Cambria Math" panose="02040503050406030204" pitchFamily="18" charset="0"/>
                                <a:ea typeface="Open Sans"/>
                                <a:cs typeface="Open Sans"/>
                                <a:sym typeface="Open Sans"/>
                              </a:rPr>
                              <m:t>2</m:t>
                            </m:r>
                          </m:sup>
                        </m:sSup>
                      </m:den>
                    </m:f>
                  </m:oMath>
                </a14:m>
                <a:r>
                  <a:rPr lang="en-US" dirty="0">
                    <a:solidFill>
                      <a:srgbClr val="FFFFFF"/>
                    </a:solidFill>
                    <a:latin typeface="Open Sans"/>
                    <a:ea typeface="Open Sans"/>
                    <a:cs typeface="Open Sans"/>
                    <a:sym typeface="Open Sans"/>
                  </a:rPr>
                  <a:t> </a:t>
                </a:r>
                <a:br>
                  <a:rPr lang="en-US" dirty="0">
                    <a:solidFill>
                      <a:srgbClr val="FFFFFF"/>
                    </a:solidFill>
                    <a:latin typeface="Open Sans"/>
                    <a:ea typeface="Open Sans"/>
                    <a:cs typeface="Open Sans"/>
                    <a:sym typeface="Open Sans"/>
                  </a:rPr>
                </a:br>
                <a:r>
                  <a:rPr lang="en-US" noProof="1">
                    <a:solidFill>
                      <a:srgbClr val="FFFFFF"/>
                    </a:solidFill>
                    <a:latin typeface="Open Sans"/>
                    <a:ea typeface="Open Sans"/>
                    <a:cs typeface="Open Sans"/>
                    <a:sym typeface="Open Sans"/>
                  </a:rPr>
                  <a:t>tengsizlik o‘rinli bo‘ladi.</a:t>
                </a:r>
              </a:p>
            </p:txBody>
          </p:sp>
        </mc:Choice>
        <mc:Fallback>
          <p:sp>
            <p:nvSpPr>
              <p:cNvPr id="290" name="Google Shape;290;p28"/>
              <p:cNvSpPr txBox="1">
                <a:spLocks noRot="1" noChangeAspect="1" noMove="1" noResize="1" noEditPoints="1" noAdjustHandles="1" noChangeArrowheads="1" noChangeShapeType="1" noTextEdit="1"/>
              </p:cNvSpPr>
              <p:nvPr/>
            </p:nvSpPr>
            <p:spPr>
              <a:xfrm>
                <a:off x="720000" y="1320300"/>
                <a:ext cx="7862400" cy="2442550"/>
              </a:xfrm>
              <a:prstGeom prst="rect">
                <a:avLst/>
              </a:prstGeom>
              <a:blipFill>
                <a:blip r:embed="rId4"/>
                <a:stretch>
                  <a:fillRect l="-233"/>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736098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a:spLocks noGrp="1"/>
          </p:cNvSpPr>
          <p:nvPr>
            <p:ph type="title"/>
          </p:nvPr>
        </p:nvSpPr>
        <p:spPr>
          <a:xfrm>
            <a:off x="567974" y="986400"/>
            <a:ext cx="8417625" cy="79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2400" dirty="0"/>
              <a:t>Bog‘liqmas tasodifiy miqdorlar uchun katta sonlar qonuni. Chebishev teoremasi</a:t>
            </a:r>
          </a:p>
        </p:txBody>
      </p:sp>
      <mc:AlternateContent xmlns:mc="http://schemas.openxmlformats.org/markup-compatibility/2006">
        <mc:Choice xmlns:a14="http://schemas.microsoft.com/office/drawing/2010/main" Requires="a14">
          <p:sp>
            <p:nvSpPr>
              <p:cNvPr id="260" name="Google Shape;260;p25"/>
              <p:cNvSpPr txBox="1"/>
              <p:nvPr/>
            </p:nvSpPr>
            <p:spPr>
              <a:xfrm>
                <a:off x="1180387" y="1863901"/>
                <a:ext cx="6783226" cy="29880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US" dirty="0">
                    <a:solidFill>
                      <a:srgbClr val="FFFFFF"/>
                    </a:solidFill>
                    <a:latin typeface="Open Sans"/>
                    <a:ea typeface="Open Sans"/>
                    <a:cs typeface="Open Sans"/>
                    <a:sym typeface="Open Sans"/>
                  </a:rPr>
                  <a:t>Chebishev </a:t>
                </a:r>
                <a:r>
                  <a:rPr lang="en-US" dirty="0" err="1">
                    <a:solidFill>
                      <a:srgbClr val="FFFFFF"/>
                    </a:solidFill>
                    <a:latin typeface="Open Sans"/>
                    <a:ea typeface="Open Sans"/>
                    <a:cs typeface="Open Sans"/>
                    <a:sym typeface="Open Sans"/>
                  </a:rPr>
                  <a:t>teoremasi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ko‘rib</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chiqishdan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oldin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ushbu</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ta’rifni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beramiz</a:t>
                </a:r>
                <a:r>
                  <a:rPr lang="en-US" dirty="0">
                    <a:solidFill>
                      <a:srgbClr val="FFFFFF"/>
                    </a:solidFill>
                    <a:latin typeface="Open Sans"/>
                    <a:ea typeface="Open Sans"/>
                    <a:cs typeface="Open Sans"/>
                    <a:sym typeface="Open Sans"/>
                  </a:rPr>
                  <a:t>.</a:t>
                </a:r>
                <a:br>
                  <a:rPr lang="en-US" dirty="0">
                    <a:solidFill>
                      <a:srgbClr val="FFFFFF"/>
                    </a:solidFill>
                    <a:latin typeface="Open Sans"/>
                    <a:ea typeface="Open Sans"/>
                    <a:cs typeface="Open Sans"/>
                    <a:sym typeface="Open Sans"/>
                  </a:rPr>
                </a:br>
                <a:r>
                  <a:rPr lang="en-US" b="1" dirty="0">
                    <a:solidFill>
                      <a:srgbClr val="FFFFFF"/>
                    </a:solidFill>
                    <a:latin typeface="Open Sans"/>
                    <a:ea typeface="Open Sans"/>
                    <a:cs typeface="Open Sans"/>
                    <a:sym typeface="Open Sans"/>
                  </a:rPr>
                  <a:t>1.1-ta’rif.</a:t>
                </a:r>
                <a:r>
                  <a:rPr lang="en-US" dirty="0">
                    <a:solidFill>
                      <a:srgbClr val="FFFFFF"/>
                    </a:solidFill>
                    <a:latin typeface="Open Sans"/>
                    <a:ea typeface="Open Sans"/>
                    <a:cs typeface="Open Sans"/>
                    <a:sym typeface="Open Sans"/>
                  </a:rPr>
                  <a:t> Agar </a:t>
                </a:r>
                <a:r>
                  <a:rPr lang="en-US" dirty="0" err="1">
                    <a:solidFill>
                      <a:srgbClr val="FFFFFF"/>
                    </a:solidFill>
                    <a:latin typeface="Open Sans"/>
                    <a:ea typeface="Open Sans"/>
                    <a:cs typeface="Open Sans"/>
                    <a:sym typeface="Open Sans"/>
                  </a:rPr>
                  <a:t>istal</a:t>
                </a:r>
                <a:r>
                  <a:rPr lang="en-US" dirty="0">
                    <a:solidFill>
                      <a:srgbClr val="FFFFFF"/>
                    </a:solidFill>
                    <a:latin typeface="Open Sans"/>
                    <a:ea typeface="Open Sans"/>
                    <a:cs typeface="Open Sans"/>
                    <a:sym typeface="Open Sans"/>
                  </a:rPr>
                  <a:t>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hatto</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istalgancha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kichik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uchun</a:t>
                </a:r>
                <a:r>
                  <a:rPr lang="en-US" dirty="0">
                    <a:solidFill>
                      <a:srgbClr val="FFFFFF"/>
                    </a:solidFill>
                    <a:latin typeface="Open Sans"/>
                    <a:ea typeface="Open Sans"/>
                    <a:cs typeface="Open Sans"/>
                    <a:sym typeface="Open Sans"/>
                  </a:rPr>
                  <a:t> </a:t>
                </a:r>
              </a:p>
              <a:p>
                <a:pPr>
                  <a:lnSpc>
                    <a:spcPct val="150000"/>
                  </a:lnSpc>
                </a:pPr>
                <a14:m>
                  <m:oMathPara xmlns:m="http://schemas.openxmlformats.org/officeDocument/2006/math">
                    <m:oMathParaPr>
                      <m:jc m:val="centerGroup"/>
                    </m:oMathParaPr>
                    <m:oMath xmlns:m="http://schemas.openxmlformats.org/officeDocument/2006/math">
                      <m:limLow>
                        <m:limLowPr>
                          <m:ctrlPr>
                            <a:rPr lang="ru-RU" i="1" smtClean="0">
                              <a:solidFill>
                                <a:schemeClr val="tx1"/>
                              </a:solidFill>
                            </a:rPr>
                          </m:ctrlPr>
                        </m:limLowPr>
                        <m:e>
                          <m:r>
                            <a:rPr lang="ru-RU" b="0" i="1">
                              <a:solidFill>
                                <a:schemeClr val="tx1"/>
                              </a:solidFill>
                            </a:rPr>
                            <m:t>𝑙𝑖𝑚</m:t>
                          </m:r>
                        </m:e>
                        <m:lim>
                          <m:r>
                            <a:rPr lang="ru-RU" b="0" i="1">
                              <a:solidFill>
                                <a:schemeClr val="tx1"/>
                              </a:solidFill>
                            </a:rPr>
                            <m:t>𝑛</m:t>
                          </m:r>
                          <m:r>
                            <a:rPr lang="ru-RU" b="0" i="1">
                              <a:solidFill>
                                <a:schemeClr val="tx1"/>
                              </a:solidFill>
                            </a:rPr>
                            <m:t>→∞</m:t>
                          </m:r>
                        </m:lim>
                      </m:limLow>
                      <m:r>
                        <a:rPr lang="ru-RU" b="0" i="1">
                          <a:solidFill>
                            <a:schemeClr val="tx1"/>
                          </a:solidFill>
                        </a:rPr>
                        <m:t>𝑃</m:t>
                      </m:r>
                      <m:d>
                        <m:dPr>
                          <m:ctrlPr>
                            <a:rPr lang="ru-RU" i="1">
                              <a:solidFill>
                                <a:schemeClr val="tx1"/>
                              </a:solidFill>
                            </a:rPr>
                          </m:ctrlPr>
                        </m:dPr>
                        <m:e>
                          <m:d>
                            <m:dPr>
                              <m:begChr m:val="|"/>
                              <m:endChr m:val="|"/>
                              <m:ctrlPr>
                                <a:rPr lang="ru-RU" i="1">
                                  <a:solidFill>
                                    <a:schemeClr val="tx1"/>
                                  </a:solidFill>
                                </a:rPr>
                              </m:ctrlPr>
                            </m:dPr>
                            <m:e>
                              <m:sSub>
                                <m:sSubPr>
                                  <m:ctrlPr>
                                    <a:rPr lang="ru-RU" i="1">
                                      <a:solidFill>
                                        <a:schemeClr val="tx1"/>
                                      </a:solidFill>
                                    </a:rPr>
                                  </m:ctrlPr>
                                </m:sSubPr>
                                <m:e>
                                  <m:r>
                                    <a:rPr lang="ru-RU" b="0" i="1">
                                      <a:solidFill>
                                        <a:schemeClr val="tx1"/>
                                      </a:solidFill>
                                    </a:rPr>
                                    <m:t>𝑋</m:t>
                                  </m:r>
                                </m:e>
                                <m:sub>
                                  <m:r>
                                    <a:rPr lang="ru-RU" b="0" i="1">
                                      <a:solidFill>
                                        <a:schemeClr val="tx1"/>
                                      </a:solidFill>
                                    </a:rPr>
                                    <m:t>𝑛</m:t>
                                  </m:r>
                                </m:sub>
                              </m:sSub>
                              <m:r>
                                <a:rPr lang="ru-RU" b="0" i="1">
                                  <a:solidFill>
                                    <a:schemeClr val="tx1"/>
                                  </a:solidFill>
                                </a:rPr>
                                <m:t>−</m:t>
                              </m:r>
                              <m:r>
                                <a:rPr lang="ru-RU" b="0" i="1">
                                  <a:solidFill>
                                    <a:schemeClr val="tx1"/>
                                  </a:solidFill>
                                </a:rPr>
                                <m:t>𝑎</m:t>
                              </m:r>
                            </m:e>
                          </m:d>
                          <m:r>
                            <a:rPr lang="ru-RU" b="0" i="1">
                              <a:solidFill>
                                <a:schemeClr val="tx1"/>
                              </a:solidFill>
                            </a:rPr>
                            <m:t>&lt;</m:t>
                          </m:r>
                          <m:r>
                            <a:rPr lang="ru-RU" b="0" i="1">
                              <a:solidFill>
                                <a:schemeClr val="tx1"/>
                              </a:solidFill>
                            </a:rPr>
                            <m:t>𝜀</m:t>
                          </m:r>
                        </m:e>
                      </m:d>
                      <m:r>
                        <a:rPr lang="ru-RU" b="0" i="1">
                          <a:solidFill>
                            <a:schemeClr val="tx1"/>
                          </a:solidFill>
                        </a:rPr>
                        <m:t>=1</m:t>
                      </m:r>
                    </m:oMath>
                  </m:oMathPara>
                </a14:m>
                <a:endParaRPr lang="ru-RU" dirty="0">
                  <a:solidFill>
                    <a:schemeClr val="tx1"/>
                  </a:solidFill>
                </a:endParaRPr>
              </a:p>
              <a:p>
                <a:pPr lvl="0" indent="457200">
                  <a:lnSpc>
                    <a:spcPct val="150000"/>
                  </a:lnSpc>
                </a:pPr>
                <a:r>
                  <a:rPr lang="en-US" dirty="0" err="1">
                    <a:solidFill>
                      <a:srgbClr val="FFFFFF"/>
                    </a:solidFill>
                    <a:latin typeface="Open Sans"/>
                    <a:ea typeface="Open Sans"/>
                    <a:cs typeface="Open Sans"/>
                    <a:sym typeface="Open Sans"/>
                  </a:rPr>
                  <a:t>tenglik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o‘rinli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bo‘lsa</a:t>
                </a:r>
                <a:r>
                  <a:rPr lang="en-US" dirty="0">
                    <a:solidFill>
                      <a:srgbClr val="FFFFFF"/>
                    </a:solidFill>
                    <a:latin typeface="Open Sans"/>
                    <a:ea typeface="Open Sans"/>
                    <a:cs typeface="Open Sans"/>
                    <a:sym typeface="Open Sans"/>
                  </a:rPr>
                  <a:t>, </a:t>
                </a:r>
                <a14:m>
                  <m:oMath xmlns:m="http://schemas.openxmlformats.org/officeDocument/2006/math">
                    <m:sSub>
                      <m:sSubPr>
                        <m:ctrlPr>
                          <a:rPr lang="ru-RU" i="1" smtClean="0">
                            <a:solidFill>
                              <a:schemeClr val="tx1"/>
                            </a:solidFill>
                          </a:rPr>
                        </m:ctrlPr>
                      </m:sSubPr>
                      <m:e>
                        <m:r>
                          <a:rPr lang="ru-RU" i="1">
                            <a:solidFill>
                              <a:schemeClr val="tx1"/>
                            </a:solidFill>
                          </a:rPr>
                          <m:t>𝑋</m:t>
                        </m:r>
                      </m:e>
                      <m:sub>
                        <m:r>
                          <a:rPr lang="ru-RU" i="1">
                            <a:solidFill>
                              <a:schemeClr val="tx1"/>
                            </a:solidFill>
                          </a:rPr>
                          <m:t>1</m:t>
                        </m:r>
                      </m:sub>
                    </m:sSub>
                    <m:r>
                      <a:rPr lang="ru-RU" i="1">
                        <a:solidFill>
                          <a:schemeClr val="tx1"/>
                        </a:solidFill>
                      </a:rPr>
                      <m:t>,</m:t>
                    </m:r>
                    <m:sSub>
                      <m:sSubPr>
                        <m:ctrlPr>
                          <a:rPr lang="ru-RU" i="1">
                            <a:solidFill>
                              <a:schemeClr val="tx1"/>
                            </a:solidFill>
                          </a:rPr>
                        </m:ctrlPr>
                      </m:sSubPr>
                      <m:e>
                        <m:r>
                          <a:rPr lang="ru-RU" i="1">
                            <a:solidFill>
                              <a:schemeClr val="tx1"/>
                            </a:solidFill>
                          </a:rPr>
                          <m:t>𝑋</m:t>
                        </m:r>
                      </m:e>
                      <m:sub>
                        <m:r>
                          <a:rPr lang="ru-RU" i="1">
                            <a:solidFill>
                              <a:schemeClr val="tx1"/>
                            </a:solidFill>
                          </a:rPr>
                          <m:t>2</m:t>
                        </m:r>
                      </m:sub>
                    </m:sSub>
                    <m:r>
                      <a:rPr lang="ru-RU" i="1">
                        <a:solidFill>
                          <a:schemeClr val="tx1"/>
                        </a:solidFill>
                      </a:rPr>
                      <m:t>,....,</m:t>
                    </m:r>
                    <m:sSub>
                      <m:sSubPr>
                        <m:ctrlPr>
                          <a:rPr lang="ru-RU" i="1">
                            <a:solidFill>
                              <a:schemeClr val="tx1"/>
                            </a:solidFill>
                          </a:rPr>
                        </m:ctrlPr>
                      </m:sSubPr>
                      <m:e>
                        <m:r>
                          <a:rPr lang="ru-RU" i="1">
                            <a:solidFill>
                              <a:schemeClr val="tx1"/>
                            </a:solidFill>
                          </a:rPr>
                          <m:t>𝑋</m:t>
                        </m:r>
                      </m:e>
                      <m:sub>
                        <m:r>
                          <a:rPr lang="ru-RU" i="1">
                            <a:solidFill>
                              <a:schemeClr val="tx1"/>
                            </a:solidFill>
                          </a:rPr>
                          <m:t>𝑛</m:t>
                        </m:r>
                      </m:sub>
                    </m:sSub>
                    <m:r>
                      <a:rPr lang="ru-RU" i="1">
                        <a:solidFill>
                          <a:schemeClr val="tx1"/>
                        </a:solidFill>
                      </a:rPr>
                      <m:t>,...</m:t>
                    </m:r>
                    <m:r>
                      <a:rPr lang="en-US" b="0" i="1" smtClean="0">
                        <a:solidFill>
                          <a:schemeClr val="tx1"/>
                        </a:solidFill>
                        <a:latin typeface="Cambria Math" panose="02040503050406030204" pitchFamily="18" charset="0"/>
                      </a:rPr>
                      <m:t> </m:t>
                    </m:r>
                  </m:oMath>
                </a14:m>
                <a:r>
                  <a:rPr lang="en-US" dirty="0">
                    <a:solidFill>
                      <a:srgbClr val="FFFFFF"/>
                    </a:solidFill>
                    <a:latin typeface="Open Sans"/>
                    <a:ea typeface="Open Sans"/>
                    <a:cs typeface="Open Sans"/>
                    <a:sym typeface="Open Sans"/>
                  </a:rPr>
                  <a:t> tasodifiy </a:t>
                </a:r>
                <a:r>
                  <a:rPr lang="en-US" dirty="0" err="1">
                    <a:solidFill>
                      <a:srgbClr val="FFFFFF"/>
                    </a:solidFill>
                    <a:latin typeface="Open Sans"/>
                    <a:ea typeface="Open Sans"/>
                    <a:cs typeface="Open Sans"/>
                    <a:sym typeface="Open Sans"/>
                  </a:rPr>
                  <a:t>miqdorlar</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ketma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ketligi</a:t>
                </a:r>
                <a:r>
                  <a:rPr lang="en-US" dirty="0">
                    <a:solidFill>
                      <a:srgbClr val="FFFFFF"/>
                    </a:solidFill>
                    <a:latin typeface="Open Sans"/>
                    <a:ea typeface="Open Sans"/>
                    <a:cs typeface="Open Sans"/>
                    <a:sym typeface="Open Sans"/>
                  </a:rPr>
                  <a:t> a </a:t>
                </a:r>
                <a:r>
                  <a:rPr lang="en-US" dirty="0" err="1">
                    <a:solidFill>
                      <a:srgbClr val="FFFFFF"/>
                    </a:solidFill>
                    <a:latin typeface="Open Sans"/>
                    <a:ea typeface="Open Sans"/>
                    <a:cs typeface="Open Sans"/>
                    <a:sym typeface="Open Sans"/>
                  </a:rPr>
                  <a:t>o‘zgarmas</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miqdorga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ehtimollik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bo‘yicha</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yaqinlashadi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deyiladi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ya’ni</a:t>
                </a:r>
                <a:r>
                  <a:rPr lang="en-US" dirty="0">
                    <a:solidFill>
                      <a:srgbClr val="FFFFFF"/>
                    </a:solidFill>
                    <a:latin typeface="Open Sans"/>
                    <a:ea typeface="Open Sans"/>
                    <a:cs typeface="Open Sans"/>
                    <a:sym typeface="Open Sans"/>
                  </a:rPr>
                  <a:t> </a:t>
                </a:r>
                <a14:m>
                  <m:oMath xmlns:m="http://schemas.openxmlformats.org/officeDocument/2006/math">
                    <m:r>
                      <a:rPr lang="el-GR" i="1" dirty="0" smtClean="0">
                        <a:solidFill>
                          <a:srgbClr val="FFFFFF"/>
                        </a:solidFill>
                        <a:latin typeface="Cambria Math" panose="02040503050406030204" pitchFamily="18" charset="0"/>
                        <a:ea typeface="Open Sans"/>
                        <a:cs typeface="Open Sans"/>
                        <a:sym typeface="Open Sans"/>
                      </a:rPr>
                      <m:t>𝛿</m:t>
                    </m:r>
                    <m:r>
                      <a:rPr lang="el-GR" i="1" dirty="0" smtClean="0">
                        <a:solidFill>
                          <a:srgbClr val="FFFFFF"/>
                        </a:solidFill>
                        <a:latin typeface="Cambria Math" panose="02040503050406030204" pitchFamily="18" charset="0"/>
                        <a:ea typeface="Open Sans"/>
                        <a:cs typeface="Open Sans"/>
                        <a:sym typeface="Open Sans"/>
                      </a:rPr>
                      <m:t>&gt;0</m:t>
                    </m:r>
                  </m:oMath>
                </a14:m>
                <a:r>
                  <a:rPr lang="el-GR"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sonni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qanchalik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kichik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qilib</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olinsin</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shunday</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𝑁</m:t>
                    </m:r>
                    <m:r>
                      <a:rPr lang="en-US" i="1" dirty="0" smtClean="0">
                        <a:solidFill>
                          <a:srgbClr val="FFFFFF"/>
                        </a:solidFill>
                        <a:latin typeface="Cambria Math" panose="02040503050406030204" pitchFamily="18" charset="0"/>
                        <a:ea typeface="Open Sans"/>
                        <a:cs typeface="Open Sans"/>
                        <a:sym typeface="Open Sans"/>
                      </a:rPr>
                      <m:t>(</m:t>
                    </m:r>
                    <m:r>
                      <a:rPr lang="el-GR" i="1" dirty="0" smtClean="0">
                        <a:solidFill>
                          <a:srgbClr val="FFFFFF"/>
                        </a:solidFill>
                        <a:latin typeface="Cambria Math" panose="02040503050406030204" pitchFamily="18" charset="0"/>
                        <a:ea typeface="Open Sans"/>
                        <a:cs typeface="Open Sans"/>
                        <a:sym typeface="Open Sans"/>
                      </a:rPr>
                      <m:t>𝜀</m:t>
                    </m:r>
                    <m:r>
                      <a:rPr lang="el-GR" i="1" dirty="0" smtClean="0">
                        <a:solidFill>
                          <a:srgbClr val="FFFFFF"/>
                        </a:solidFill>
                        <a:latin typeface="Cambria Math" panose="02040503050406030204" pitchFamily="18" charset="0"/>
                        <a:ea typeface="Open Sans"/>
                        <a:cs typeface="Open Sans"/>
                        <a:sym typeface="Open Sans"/>
                      </a:rPr>
                      <m:t>,</m:t>
                    </m:r>
                    <m:r>
                      <a:rPr lang="el-GR" i="1" dirty="0" smtClean="0">
                        <a:solidFill>
                          <a:srgbClr val="FFFFFF"/>
                        </a:solidFill>
                        <a:latin typeface="Cambria Math" panose="02040503050406030204" pitchFamily="18" charset="0"/>
                        <a:ea typeface="Open Sans"/>
                        <a:cs typeface="Open Sans"/>
                        <a:sym typeface="Open Sans"/>
                      </a:rPr>
                      <m:t>𝛿</m:t>
                    </m:r>
                    <m:r>
                      <a:rPr lang="el-GR" i="1" dirty="0" smtClean="0">
                        <a:solidFill>
                          <a:srgbClr val="FFFFFF"/>
                        </a:solidFill>
                        <a:latin typeface="Cambria Math" panose="02040503050406030204" pitchFamily="18" charset="0"/>
                        <a:ea typeface="Open Sans"/>
                        <a:cs typeface="Open Sans"/>
                        <a:sym typeface="Open Sans"/>
                      </a:rPr>
                      <m:t>)</m:t>
                    </m:r>
                  </m:oMath>
                </a14:m>
                <a:r>
                  <a:rPr lang="el-GR"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son </a:t>
                </a:r>
                <a:r>
                  <a:rPr lang="en-US" dirty="0" err="1">
                    <a:solidFill>
                      <a:srgbClr val="FFFFFF"/>
                    </a:solidFill>
                    <a:latin typeface="Open Sans"/>
                    <a:ea typeface="Open Sans"/>
                    <a:cs typeface="Open Sans"/>
                    <a:sym typeface="Open Sans"/>
                  </a:rPr>
                  <a:t>topiladiki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kema</a:t>
                </a:r>
                <a:r>
                  <a:rPr lang="en-US" dirty="0">
                    <a:solidFill>
                      <a:srgbClr val="FFFFFF"/>
                    </a:solidFill>
                    <a:latin typeface="Open Sans"/>
                    <a:ea typeface="Open Sans"/>
                    <a:cs typeface="Open Sans"/>
                    <a:sym typeface="Open Sans"/>
                  </a:rPr>
                  <a:t> – </a:t>
                </a:r>
                <a:r>
                  <a:rPr lang="en-US" dirty="0" err="1">
                    <a:solidFill>
                      <a:srgbClr val="FFFFFF"/>
                    </a:solidFill>
                    <a:latin typeface="Open Sans"/>
                    <a:ea typeface="Open Sans"/>
                    <a:cs typeface="Open Sans"/>
                    <a:sym typeface="Open Sans"/>
                  </a:rPr>
                  <a:t>ketligining</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barcha</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𝑛</m:t>
                    </m:r>
                    <m:r>
                      <a:rPr lang="en-US" i="1" dirty="0" smtClean="0">
                        <a:solidFill>
                          <a:srgbClr val="FFFFFF"/>
                        </a:solidFill>
                        <a:latin typeface="Cambria Math" panose="02040503050406030204" pitchFamily="18" charset="0"/>
                        <a:ea typeface="Open Sans"/>
                        <a:cs typeface="Open Sans"/>
                        <a:sym typeface="Open Sans"/>
                      </a:rPr>
                      <m:t>&gt;</m:t>
                    </m:r>
                    <m:r>
                      <a:rPr lang="en-US" i="1" dirty="0" smtClean="0">
                        <a:solidFill>
                          <a:srgbClr val="FFFFFF"/>
                        </a:solidFill>
                        <a:latin typeface="Cambria Math" panose="02040503050406030204" pitchFamily="18" charset="0"/>
                        <a:ea typeface="Open Sans"/>
                        <a:cs typeface="Open Sans"/>
                        <a:sym typeface="Open Sans"/>
                      </a:rPr>
                      <m:t>𝑁</m:t>
                    </m:r>
                  </m:oMath>
                </a14:m>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nomerli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hadlari</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uchun</a:t>
                </a:r>
                <a:endParaRPr lang="en-US" dirty="0">
                  <a:solidFill>
                    <a:srgbClr val="FFFFFF"/>
                  </a:solidFill>
                  <a:latin typeface="Open Sans"/>
                  <a:ea typeface="Open Sans"/>
                  <a:cs typeface="Open Sans"/>
                  <a:sym typeface="Open Sans"/>
                </a:endParaRPr>
              </a:p>
              <a:p>
                <a:pPr>
                  <a:lnSpc>
                    <a:spcPct val="150000"/>
                  </a:lnSpc>
                </a:pPr>
                <a14:m>
                  <m:oMathPara xmlns:m="http://schemas.openxmlformats.org/officeDocument/2006/math">
                    <m:oMathParaPr>
                      <m:jc m:val="centerGroup"/>
                    </m:oMathParaPr>
                    <m:oMath xmlns:m="http://schemas.openxmlformats.org/officeDocument/2006/math">
                      <m:r>
                        <a:rPr lang="ru-RU" i="1" smtClean="0">
                          <a:solidFill>
                            <a:schemeClr val="tx1"/>
                          </a:solidFill>
                        </a:rPr>
                        <m:t>𝑃</m:t>
                      </m:r>
                      <m:d>
                        <m:dPr>
                          <m:ctrlPr>
                            <a:rPr lang="ru-RU" i="1">
                              <a:solidFill>
                                <a:schemeClr val="tx1"/>
                              </a:solidFill>
                            </a:rPr>
                          </m:ctrlPr>
                        </m:dPr>
                        <m:e>
                          <m:d>
                            <m:dPr>
                              <m:begChr m:val="|"/>
                              <m:endChr m:val="|"/>
                              <m:ctrlPr>
                                <a:rPr lang="ru-RU" i="1">
                                  <a:solidFill>
                                    <a:schemeClr val="tx1"/>
                                  </a:solidFill>
                                </a:rPr>
                              </m:ctrlPr>
                            </m:dPr>
                            <m:e>
                              <m:sSub>
                                <m:sSubPr>
                                  <m:ctrlPr>
                                    <a:rPr lang="ru-RU" i="1">
                                      <a:solidFill>
                                        <a:schemeClr val="tx1"/>
                                      </a:solidFill>
                                    </a:rPr>
                                  </m:ctrlPr>
                                </m:sSubPr>
                                <m:e>
                                  <m:r>
                                    <a:rPr lang="ru-RU" i="1">
                                      <a:solidFill>
                                        <a:schemeClr val="tx1"/>
                                      </a:solidFill>
                                    </a:rPr>
                                    <m:t>𝑋</m:t>
                                  </m:r>
                                </m:e>
                                <m:sub>
                                  <m:r>
                                    <a:rPr lang="ru-RU" i="1">
                                      <a:solidFill>
                                        <a:schemeClr val="tx1"/>
                                      </a:solidFill>
                                    </a:rPr>
                                    <m:t>𝑛</m:t>
                                  </m:r>
                                </m:sub>
                              </m:sSub>
                              <m:r>
                                <a:rPr lang="ru-RU" i="1">
                                  <a:solidFill>
                                    <a:schemeClr val="tx1"/>
                                  </a:solidFill>
                                </a:rPr>
                                <m:t>−</m:t>
                              </m:r>
                              <m:r>
                                <a:rPr lang="ru-RU" i="1">
                                  <a:solidFill>
                                    <a:schemeClr val="tx1"/>
                                  </a:solidFill>
                                </a:rPr>
                                <m:t>𝑎</m:t>
                              </m:r>
                            </m:e>
                          </m:d>
                          <m:r>
                            <a:rPr lang="ru-RU" i="1">
                              <a:solidFill>
                                <a:schemeClr val="tx1"/>
                              </a:solidFill>
                            </a:rPr>
                            <m:t>&lt;</m:t>
                          </m:r>
                          <m:r>
                            <a:rPr lang="ru-RU" i="1">
                              <a:solidFill>
                                <a:schemeClr val="tx1"/>
                              </a:solidFill>
                            </a:rPr>
                            <m:t>𝜀</m:t>
                          </m:r>
                        </m:e>
                      </m:d>
                      <m:r>
                        <a:rPr lang="ru-RU" i="1">
                          <a:solidFill>
                            <a:schemeClr val="tx1"/>
                          </a:solidFill>
                        </a:rPr>
                        <m:t>&gt;1−</m:t>
                      </m:r>
                      <m:r>
                        <a:rPr lang="ru-RU" i="1">
                          <a:solidFill>
                            <a:schemeClr val="tx1"/>
                          </a:solidFill>
                        </a:rPr>
                        <m:t>𝛿</m:t>
                      </m:r>
                    </m:oMath>
                  </m:oMathPara>
                </a14:m>
                <a:endParaRPr lang="ru-RU" dirty="0">
                  <a:solidFill>
                    <a:schemeClr val="tx1"/>
                  </a:solidFill>
                </a:endParaRPr>
              </a:p>
              <a:p>
                <a:pPr marL="0" lvl="0" indent="457200" algn="l" rtl="0">
                  <a:lnSpc>
                    <a:spcPct val="150000"/>
                  </a:lnSpc>
                  <a:spcBef>
                    <a:spcPts val="0"/>
                  </a:spcBef>
                  <a:spcAft>
                    <a:spcPts val="0"/>
                  </a:spcAft>
                  <a:buNone/>
                </a:pPr>
                <a:r>
                  <a:rPr lang="en-US" dirty="0" err="1">
                    <a:solidFill>
                      <a:srgbClr val="FFFFFF"/>
                    </a:solidFill>
                    <a:latin typeface="Open Sans"/>
                    <a:ea typeface="Open Sans"/>
                    <a:cs typeface="Open Sans"/>
                    <a:sym typeface="Open Sans"/>
                  </a:rPr>
                  <a:t>tengsizlik</a:t>
                </a:r>
                <a:r>
                  <a:rPr lang="en-US" dirty="0">
                    <a:solidFill>
                      <a:srgbClr val="FFFFFF"/>
                    </a:solidFill>
                    <a:latin typeface="Open Sans"/>
                    <a:ea typeface="Open Sans"/>
                    <a:cs typeface="Open Sans"/>
                    <a:sym typeface="Open Sans"/>
                  </a:rPr>
                  <a:t> </a:t>
                </a:r>
                <a:r>
                  <a:rPr lang="en-US" dirty="0" err="1">
                    <a:solidFill>
                      <a:srgbClr val="FFFFFF"/>
                    </a:solidFill>
                    <a:latin typeface="Open Sans"/>
                    <a:ea typeface="Open Sans"/>
                    <a:cs typeface="Open Sans"/>
                    <a:sym typeface="Open Sans"/>
                  </a:rPr>
                  <a:t>bajariladi</a:t>
                </a:r>
                <a:r>
                  <a:rPr lang="en-US" dirty="0">
                    <a:solidFill>
                      <a:srgbClr val="FFFFFF"/>
                    </a:solidFill>
                    <a:latin typeface="Open Sans"/>
                    <a:ea typeface="Open Sans"/>
                    <a:cs typeface="Open Sans"/>
                    <a:sym typeface="Open Sans"/>
                  </a:rPr>
                  <a:t>.</a:t>
                </a:r>
              </a:p>
            </p:txBody>
          </p:sp>
        </mc:Choice>
        <mc:Fallback>
          <p:sp>
            <p:nvSpPr>
              <p:cNvPr id="260" name="Google Shape;260;p25"/>
              <p:cNvSpPr txBox="1">
                <a:spLocks noRot="1" noChangeAspect="1" noMove="1" noResize="1" noEditPoints="1" noAdjustHandles="1" noChangeArrowheads="1" noChangeShapeType="1" noTextEdit="1"/>
              </p:cNvSpPr>
              <p:nvPr/>
            </p:nvSpPr>
            <p:spPr>
              <a:xfrm>
                <a:off x="1180387" y="1863901"/>
                <a:ext cx="6783226" cy="2988000"/>
              </a:xfrm>
              <a:prstGeom prst="rect">
                <a:avLst/>
              </a:prstGeom>
              <a:blipFill>
                <a:blip r:embed="rId3"/>
                <a:stretch>
                  <a:fillRect l="-270" b="-5306"/>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4292243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6" name="Google Shape;276;p27"/>
              <p:cNvSpPr txBox="1"/>
              <p:nvPr/>
            </p:nvSpPr>
            <p:spPr>
              <a:xfrm>
                <a:off x="726374" y="1414650"/>
                <a:ext cx="7985625" cy="314295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b="1" dirty="0">
                    <a:solidFill>
                      <a:srgbClr val="FFFFFF"/>
                    </a:solidFill>
                    <a:latin typeface="Open Sans"/>
                    <a:ea typeface="Open Sans"/>
                    <a:cs typeface="Open Sans"/>
                    <a:sym typeface="Open Sans"/>
                  </a:rPr>
                  <a:t>1.1-teorema(</a:t>
                </a:r>
                <a:r>
                  <a:rPr lang="en-US" b="1" noProof="1">
                    <a:solidFill>
                      <a:srgbClr val="FFFFFF"/>
                    </a:solidFill>
                    <a:latin typeface="Open Sans"/>
                    <a:ea typeface="Open Sans"/>
                    <a:cs typeface="Open Sans"/>
                    <a:sym typeface="Open Sans"/>
                  </a:rPr>
                  <a:t>Chebishevni umumlashgan teoremasi</a:t>
                </a:r>
                <a:r>
                  <a:rPr lang="en-US" b="1" dirty="0">
                    <a:solidFill>
                      <a:srgbClr val="FFFFFF"/>
                    </a:solidFill>
                    <a:latin typeface="Open Sans"/>
                    <a:ea typeface="Open Sans"/>
                    <a:cs typeface="Open Sans"/>
                    <a:sym typeface="Open Sans"/>
                  </a:rPr>
                  <a:t>).</a:t>
                </a:r>
                <a:r>
                  <a:rPr lang="en-US" dirty="0">
                    <a:solidFill>
                      <a:srgbClr val="FFFFFF"/>
                    </a:solidFill>
                    <a:latin typeface="Open Sans"/>
                    <a:ea typeface="Open Sans"/>
                    <a:cs typeface="Open Sans"/>
                    <a:sym typeface="Open Sans"/>
                  </a:rPr>
                  <a:t> Agar </a:t>
                </a:r>
                <a14:m>
                  <m:oMath xmlns:m="http://schemas.openxmlformats.org/officeDocument/2006/math">
                    <m:sSub>
                      <m:sSubPr>
                        <m:ctrlPr>
                          <a:rPr lang="ru-RU" sz="1800" i="1" smtClean="0">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800" i="1"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ketma – ketlik har ikkitasi bog‘liqmas bo‘lgan tasodifiy miqdorlardan iborat bo‘lib, ularning  dispersiyalari tekis chegaralangan, ya’ni shunday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𝐶</m:t>
                    </m:r>
                  </m:oMath>
                </a14:m>
                <a:r>
                  <a:rPr lang="en-US" dirty="0">
                    <a:solidFill>
                      <a:srgbClr val="FFFFFF"/>
                    </a:solidFill>
                    <a:latin typeface="Open Sans"/>
                    <a:ea typeface="Open Sans"/>
                    <a:cs typeface="Open Sans"/>
                    <a:sym typeface="Open Sans"/>
                  </a:rPr>
                  <a:t> son </a:t>
                </a:r>
                <a:r>
                  <a:rPr lang="en-US" noProof="1">
                    <a:solidFill>
                      <a:srgbClr val="FFFFFF"/>
                    </a:solidFill>
                    <a:latin typeface="Open Sans"/>
                    <a:ea typeface="Open Sans"/>
                    <a:cs typeface="Open Sans"/>
                    <a:sym typeface="Open Sans"/>
                  </a:rPr>
                  <a:t>mavjudki</a:t>
                </a:r>
                <a:r>
                  <a:rPr lang="en-US" dirty="0">
                    <a:solidFill>
                      <a:srgbClr val="FFFFFF"/>
                    </a:solidFill>
                    <a:latin typeface="Open Sans"/>
                    <a:ea typeface="Open Sans"/>
                    <a:cs typeface="Open Sans"/>
                    <a:sym typeface="Open Sans"/>
                  </a:rPr>
                  <a:t>, </a:t>
                </a:r>
                <a14:m>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dirty="0" smtClean="0">
                                <a:solidFill>
                                  <a:srgbClr val="FFFFFF"/>
                                </a:solidFill>
                                <a:latin typeface="Cambria Math" panose="02040503050406030204" pitchFamily="18" charset="0"/>
                                <a:ea typeface="Open Sans"/>
                                <a:cs typeface="Open Sans"/>
                                <a:sym typeface="Open Sans"/>
                              </a:rPr>
                            </m:ctrlPr>
                          </m:sSubPr>
                          <m:e>
                            <m:r>
                              <a:rPr lang="en-US" i="1" dirty="0" smtClean="0">
                                <a:solidFill>
                                  <a:srgbClr val="FFFFFF"/>
                                </a:solidFill>
                                <a:latin typeface="Cambria Math" panose="02040503050406030204" pitchFamily="18" charset="0"/>
                                <a:ea typeface="Open Sans"/>
                                <a:cs typeface="Open Sans"/>
                                <a:sym typeface="Open Sans"/>
                              </a:rPr>
                              <m:t>𝑋</m:t>
                            </m:r>
                          </m:e>
                          <m:sub>
                            <m:r>
                              <a:rPr lang="en-US" i="1" dirty="0" smtClean="0">
                                <a:solidFill>
                                  <a:srgbClr val="FFFFFF"/>
                                </a:solidFill>
                                <a:latin typeface="Cambria Math" panose="02040503050406030204" pitchFamily="18" charset="0"/>
                                <a:ea typeface="Open Sans"/>
                                <a:cs typeface="Open Sans"/>
                                <a:sym typeface="Open Sans"/>
                              </a:rPr>
                              <m:t>1</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dirty="0" smtClean="0">
                                <a:solidFill>
                                  <a:srgbClr val="FFFFFF"/>
                                </a:solidFill>
                                <a:latin typeface="Cambria Math" panose="02040503050406030204" pitchFamily="18" charset="0"/>
                                <a:ea typeface="Open Sans"/>
                                <a:cs typeface="Open Sans"/>
                                <a:sym typeface="Open Sans"/>
                              </a:rPr>
                            </m:ctrlPr>
                          </m:sSubPr>
                          <m:e>
                            <m:r>
                              <a:rPr lang="en-US" i="1" dirty="0" smtClean="0">
                                <a:solidFill>
                                  <a:srgbClr val="FFFFFF"/>
                                </a:solidFill>
                                <a:latin typeface="Cambria Math" panose="02040503050406030204" pitchFamily="18" charset="0"/>
                                <a:ea typeface="Open Sans"/>
                                <a:cs typeface="Open Sans"/>
                                <a:sym typeface="Open Sans"/>
                              </a:rPr>
                              <m:t>𝑋</m:t>
                            </m:r>
                          </m:e>
                          <m:sub>
                            <m:r>
                              <a:rPr lang="en-US" i="1" dirty="0" smtClean="0">
                                <a:solidFill>
                                  <a:srgbClr val="FFFFFF"/>
                                </a:solidFill>
                                <a:latin typeface="Cambria Math" panose="02040503050406030204" pitchFamily="18" charset="0"/>
                                <a:ea typeface="Open Sans"/>
                                <a:cs typeface="Open Sans"/>
                                <a:sym typeface="Open Sans"/>
                              </a:rPr>
                              <m:t>2</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𝐷</m:t>
                    </m:r>
                    <m:d>
                      <m:dPr>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noProof="1" dirty="0" smtClean="0">
                                <a:solidFill>
                                  <a:srgbClr val="FFFFFF"/>
                                </a:solidFill>
                                <a:latin typeface="Cambria Math" panose="02040503050406030204" pitchFamily="18" charset="0"/>
                                <a:ea typeface="Open Sans"/>
                                <a:cs typeface="Open Sans"/>
                                <a:sym typeface="Open Sans"/>
                              </a:rPr>
                            </m:ctrlPr>
                          </m:sSubPr>
                          <m:e>
                            <m:r>
                              <a:rPr lang="en-US" i="1" noProof="1" dirty="0" smtClean="0">
                                <a:solidFill>
                                  <a:srgbClr val="FFFFFF"/>
                                </a:solidFill>
                                <a:latin typeface="Cambria Math" panose="02040503050406030204" pitchFamily="18" charset="0"/>
                                <a:ea typeface="Open Sans"/>
                                <a:cs typeface="Open Sans"/>
                                <a:sym typeface="Open Sans"/>
                              </a:rPr>
                              <m:t>𝑋</m:t>
                            </m:r>
                          </m:e>
                          <m:sub>
                            <m:r>
                              <a:rPr lang="en-US" i="1" noProof="1" dirty="0" smtClean="0">
                                <a:solidFill>
                                  <a:srgbClr val="FFFFFF"/>
                                </a:solidFill>
                                <a:latin typeface="Cambria Math" panose="02040503050406030204" pitchFamily="18" charset="0"/>
                                <a:ea typeface="Open Sans"/>
                                <a:cs typeface="Open Sans"/>
                                <a:sym typeface="Open Sans"/>
                              </a:rPr>
                              <m:t>𝑛</m:t>
                            </m:r>
                          </m:sub>
                        </m:sSub>
                      </m:e>
                    </m:d>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𝐶</m:t>
                    </m:r>
                    <m:r>
                      <a:rPr lang="en-US" i="1" dirty="0" smtClean="0">
                        <a:solidFill>
                          <a:srgbClr val="FFFFFF"/>
                        </a:solidFill>
                        <a:latin typeface="Cambria Math" panose="02040503050406030204" pitchFamily="18" charset="0"/>
                        <a:ea typeface="Open Sans"/>
                        <a:cs typeface="Open Sans"/>
                        <a:sym typeface="Open Sans"/>
                      </a:rPr>
                      <m:t>,…,</m:t>
                    </m:r>
                  </m:oMath>
                </a14:m>
                <a:r>
                  <a:rPr lang="en-US" dirty="0">
                    <a:solidFill>
                      <a:srgbClr val="FFFFFF"/>
                    </a:solidFill>
                    <a:latin typeface="Open Sans"/>
                    <a:ea typeface="Open Sans"/>
                    <a:cs typeface="Open Sans"/>
                    <a:sym typeface="Open Sans"/>
                  </a:rPr>
                  <a:t> </a:t>
                </a:r>
                <a:r>
                  <a:rPr lang="en-US" noProof="1">
                    <a:solidFill>
                      <a:srgbClr val="FFFFFF"/>
                    </a:solidFill>
                    <a:latin typeface="Open Sans"/>
                    <a:ea typeface="Open Sans"/>
                    <a:cs typeface="Open Sans"/>
                    <a:sym typeface="Open Sans"/>
                  </a:rPr>
                  <a:t>bo‘lsa, u holda tasodifiy miqdorlar</a:t>
                </a:r>
              </a:p>
              <a:p>
                <a:pPr indent="457200" algn="ctr"/>
                <a14:m>
                  <m:oMathPara xmlns:m="http://schemas.openxmlformats.org/officeDocument/2006/math">
                    <m:oMathParaPr>
                      <m:jc m:val="centerGroup"/>
                    </m:oMathParaPr>
                    <m:oMath xmlns:m="http://schemas.openxmlformats.org/officeDocument/2006/math">
                      <m:sSub>
                        <m:sSubPr>
                          <m:ctrlP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600" i="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600" i="1" noProof="1" dirty="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600" i="1" noProof="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600"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=1,2,…</m:t>
                      </m:r>
                    </m:oMath>
                  </m:oMathPara>
                </a14:m>
                <a:endParaRPr lang="en-US"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ketma – ketligi </a:t>
                </a:r>
                <a14:m>
                  <m:oMath xmlns:m="http://schemas.openxmlformats.org/officeDocument/2006/math">
                    <m:f>
                      <m:f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num>
                      <m:den>
                        <m:r>
                          <a:rPr lang="tr-TR" i="1" dirty="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oMath>
                </a14:m>
                <a:r>
                  <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songa ehtimollik bo‘yicha  yaqinlashadi, ya’ni</a:t>
                </a: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14:m>
                  <m:oMath xmlns:m="http://schemas.openxmlformats.org/officeDocument/2006/math">
                    <m:limLow>
                      <m:limLowPr>
                        <m:ctrlPr>
                          <a:rPr lang="ru-RU" sz="1800" i="1" smtClean="0">
                            <a:solidFill>
                              <a:schemeClr val="tx1"/>
                            </a:solidFill>
                            <a:effectLst/>
                            <a:latin typeface="Cambria Math" panose="02040503050406030204" pitchFamily="18" charset="0"/>
                          </a:rPr>
                        </m:ctrlPr>
                      </m:limLow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𝑙𝑖𝑚</m:t>
                        </m:r>
                      </m:e>
                      <m:lim>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800" i="1">
                            <a:solidFill>
                              <a:schemeClr val="tx1"/>
                            </a:solidFill>
                            <a:effectLst/>
                            <a:latin typeface="Cambria Math" panose="02040503050406030204" pitchFamily="18" charset="0"/>
                            <a:ea typeface="Times New Roman" panose="02020603050405020304" pitchFamily="18" charset="0"/>
                          </a:rPr>
                          <m:t>→∞</m:t>
                        </m:r>
                      </m:lim>
                    </m:limLow>
                    <m:d>
                      <m:dPr>
                        <m:ctrlPr>
                          <a:rPr lang="ru-RU" sz="1800" i="1">
                            <a:solidFill>
                              <a:schemeClr val="tx1"/>
                            </a:solidFill>
                            <a:effectLst/>
                            <a:latin typeface="Cambria Math" panose="02040503050406030204" pitchFamily="18" charset="0"/>
                          </a:rPr>
                        </m:ctrlPr>
                      </m:d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ru-RU" sz="1800" i="1">
                                <a:solidFill>
                                  <a:schemeClr val="tx1"/>
                                </a:solidFill>
                                <a:effectLst/>
                                <a:latin typeface="Cambria Math" panose="02040503050406030204" pitchFamily="18" charset="0"/>
                              </a:rPr>
                            </m:ctrlPr>
                          </m:dPr>
                          <m:e>
                            <m:f>
                              <m:fPr>
                                <m:ctrlPr>
                                  <a:rPr lang="ru-RU" sz="1800" i="1">
                                    <a:solidFill>
                                      <a:schemeClr val="tx1"/>
                                    </a:solidFill>
                                    <a:effectLst/>
                                    <a:latin typeface="Cambria Math" panose="02040503050406030204" pitchFamily="18" charset="0"/>
                                  </a:rPr>
                                </m:ctrlPr>
                              </m:fPr>
                              <m:num>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ru-RU" sz="1800" i="1">
                                <a:solidFill>
                                  <a:schemeClr val="tx1"/>
                                </a:solidFill>
                                <a:effectLst/>
                                <a:latin typeface="Cambria Math" panose="02040503050406030204" pitchFamily="18" charset="0"/>
                                <a:ea typeface="Times New Roman" panose="02020603050405020304" pitchFamily="18" charset="0"/>
                              </a:rPr>
                              <m:t>−</m:t>
                            </m:r>
                            <m:f>
                              <m:fPr>
                                <m:ctrlPr>
                                  <a:rPr lang="ru-RU" sz="1800" i="1">
                                    <a:solidFill>
                                      <a:schemeClr val="tx1"/>
                                    </a:solidFill>
                                    <a:effectLst/>
                                    <a:latin typeface="Cambria Math" panose="02040503050406030204" pitchFamily="18" charset="0"/>
                                  </a:rPr>
                                </m:ctrlPr>
                              </m:fPr>
                              <m:num>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solidFill>
                                          <a:schemeClr val="tx1"/>
                                        </a:solidFill>
                                        <a:effectLst/>
                                        <a:latin typeface="Cambria Math" panose="02040503050406030204" pitchFamily="18" charset="0"/>
                                      </a:rPr>
                                    </m:ctrlPr>
                                  </m:dPr>
                                  <m:e>
                                    <m:sSub>
                                      <m:sSubPr>
                                        <m:ctrlPr>
                                          <a:rPr lang="ru-RU" sz="1800" i="1">
                                            <a:solidFill>
                                              <a:schemeClr val="tx1"/>
                                            </a:solidFill>
                                            <a:effectLst/>
                                            <a:latin typeface="Cambria Math" panose="02040503050406030204" pitchFamily="18" charset="0"/>
                                          </a:rPr>
                                        </m:ctrlPr>
                                      </m:sSubPr>
                                      <m:e>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num>
                              <m:den>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&lt;</m:t>
                        </m:r>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𝜀</m:t>
                        </m:r>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sz="1800" dirty="0">
                    <a:solidFill>
                      <a:schemeClr val="tx1"/>
                    </a:solidFill>
                    <a:effectLst/>
                    <a:latin typeface="Times New Roman" panose="02020603050405020304" pitchFamily="18" charset="0"/>
                    <a:ea typeface="Times New Roman" panose="02020603050405020304" pitchFamily="18" charset="0"/>
                  </a:rPr>
                  <a:t>.</a:t>
                </a:r>
                <a:r>
                  <a:rPr lang="uz-Cyrl-UZ"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 (1.1)</a:t>
                </a:r>
              </a:p>
              <a:p>
                <a:pPr indent="457200"/>
                <a:r>
                  <a:rPr lang="tr-TR"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Boshqacha aytganda, teorema bunday da’vo qiladi: dispersiyalari tekis chegaralangan yetarlicha katta sondagi bog‘liqmas tasodifiy miqdorlar uchun bu tasodifiy miqdorlar o‘rta arifmetiginig ular matematik kutilishlari o‘rta arifmetigidan chetlanishining absolyut qiymati istalgancha kichik bo‘lishini amalda muqarrar hodisa deb hisoblash mumkin.</a:t>
                </a:r>
                <a:endParaRPr lang="ru-RU"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457200" algn="ctr" rtl="0">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p:sp>
            <p:nvSpPr>
              <p:cNvPr id="276" name="Google Shape;276;p27"/>
              <p:cNvSpPr txBox="1">
                <a:spLocks noRot="1" noChangeAspect="1" noMove="1" noResize="1" noEditPoints="1" noAdjustHandles="1" noChangeArrowheads="1" noChangeShapeType="1" noTextEdit="1"/>
              </p:cNvSpPr>
              <p:nvPr/>
            </p:nvSpPr>
            <p:spPr>
              <a:xfrm>
                <a:off x="726374" y="1414650"/>
                <a:ext cx="7985625" cy="3142950"/>
              </a:xfrm>
              <a:prstGeom prst="rect">
                <a:avLst/>
              </a:prstGeom>
              <a:blipFill>
                <a:blip r:embed="rId3"/>
                <a:stretch>
                  <a:fillRect l="-229" b="-1163"/>
                </a:stretch>
              </a:blipFill>
              <a:ln>
                <a:noFill/>
              </a:ln>
            </p:spPr>
            <p:txBody>
              <a:bodyPr/>
              <a:lstStyle/>
              <a:p>
                <a:r>
                  <a:rPr lang="ru-RU">
                    <a:noFill/>
                  </a:rPr>
                  <a:t> </a:t>
                </a:r>
              </a:p>
            </p:txBody>
          </p:sp>
        </mc:Fallback>
      </mc:AlternateContent>
      <p:sp>
        <p:nvSpPr>
          <p:cNvPr id="14" name="Google Shape;259;p25">
            <a:extLst>
              <a:ext uri="{FF2B5EF4-FFF2-40B4-BE49-F238E27FC236}">
                <a16:creationId xmlns:a16="http://schemas.microsoft.com/office/drawing/2014/main" id="{4FBB1385-01B3-4BE8-856F-CB77856D975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2625165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6" name="Google Shape;276;p27"/>
              <p:cNvSpPr txBox="1"/>
              <p:nvPr/>
            </p:nvSpPr>
            <p:spPr>
              <a:xfrm>
                <a:off x="726375" y="1628010"/>
                <a:ext cx="7985625" cy="314295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en-US" b="1" noProof="1">
                    <a:solidFill>
                      <a:srgbClr val="FFFFFF"/>
                    </a:solidFill>
                    <a:latin typeface="Open Sans"/>
                    <a:ea typeface="Open Sans"/>
                    <a:cs typeface="Open Sans"/>
                    <a:sym typeface="Open Sans"/>
                  </a:rPr>
                  <a:t>Isboti.</a:t>
                </a:r>
                <a:r>
                  <a:rPr lang="en-US" noProof="1">
                    <a:solidFill>
                      <a:srgbClr val="FFFFFF"/>
                    </a:solidFill>
                    <a:latin typeface="Open Sans"/>
                    <a:ea typeface="Open Sans"/>
                    <a:cs typeface="Open Sans"/>
                    <a:sym typeface="Open Sans"/>
                  </a:rPr>
                  <a:t> Bog‘liqmas tasodifiy miqdorlar yig‘indisining matematik kutilishi va dispersiyasini topish qogidalari bo‘yicha quyidagilarni hosil qilamiz:</a:t>
                </a: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f>
                            <m:fPr>
                              <m:ctrlPr>
                                <a:rPr lang="en-US" i="1" noProof="1" smtClean="0">
                                  <a:solidFill>
                                    <a:srgbClr val="FFFFFF"/>
                                  </a:solidFill>
                                  <a:latin typeface="Cambria Math" panose="02040503050406030204" pitchFamily="18" charset="0"/>
                                  <a:ea typeface="Open Sans"/>
                                  <a:cs typeface="Open Sans"/>
                                  <a:sym typeface="Open Sans"/>
                                </a:rPr>
                              </m:ctrlPr>
                            </m:fPr>
                            <m:num>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num>
                            <m:den>
                              <m:r>
                                <a:rPr lang="en-US" i="1" noProof="1" smtClean="0">
                                  <a:solidFill>
                                    <a:srgbClr val="FFFFFF"/>
                                  </a:solidFill>
                                  <a:latin typeface="Cambria Math" panose="02040503050406030204" pitchFamily="18" charset="0"/>
                                  <a:ea typeface="Open Sans"/>
                                  <a:cs typeface="Open Sans"/>
                                  <a:sym typeface="Open Sans"/>
                                </a:rPr>
                                <m:t>𝑛</m:t>
                              </m:r>
                            </m:den>
                          </m:f>
                        </m:e>
                      </m:d>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e>
                          </m:d>
                        </m:num>
                        <m:den>
                          <m:r>
                            <a:rPr lang="en-US" i="1" noProof="1" smtClean="0">
                              <a:solidFill>
                                <a:srgbClr val="FFFFFF"/>
                              </a:solidFill>
                              <a:latin typeface="Cambria Math" panose="02040503050406030204" pitchFamily="18" charset="0"/>
                              <a:ea typeface="Open Sans"/>
                              <a:cs typeface="Open Sans"/>
                              <a:sym typeface="Open Sans"/>
                            </a:rPr>
                            <m:t>𝑛</m:t>
                          </m:r>
                        </m:den>
                      </m:f>
                      <m:r>
                        <a:rPr lang="en-US" i="1" noProof="1" smtClean="0">
                          <a:solidFill>
                            <a:srgbClr val="FFFFFF"/>
                          </a:solidFill>
                          <a:latin typeface="Cambria Math" panose="02040503050406030204" pitchFamily="18" charset="0"/>
                          <a:ea typeface="Open Sans"/>
                          <a:cs typeface="Open Sans"/>
                          <a:sym typeface="Open Sans"/>
                        </a:rPr>
                        <m:t>,</m:t>
                      </m:r>
                    </m:oMath>
                  </m:oMathPara>
                </a14:m>
                <a:endParaRPr lang="en-US" noProof="1">
                  <a:solidFill>
                    <a:srgbClr val="FFFFFF"/>
                  </a:solidFill>
                  <a:latin typeface="Open Sans"/>
                  <a:ea typeface="Open Sans"/>
                  <a:cs typeface="Open Sans"/>
                  <a:sym typeface="Open Sans"/>
                </a:endParaRP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f>
                            <m:fPr>
                              <m:ctrlPr>
                                <a:rPr lang="en-US" i="1" noProof="1" smtClean="0">
                                  <a:solidFill>
                                    <a:srgbClr val="FFFFFF"/>
                                  </a:solidFill>
                                  <a:latin typeface="Cambria Math" panose="02040503050406030204" pitchFamily="18" charset="0"/>
                                  <a:ea typeface="Open Sans"/>
                                  <a:cs typeface="Open Sans"/>
                                  <a:sym typeface="Open Sans"/>
                                </a:rPr>
                              </m:ctrlPr>
                            </m:fPr>
                            <m:num>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r>
                                <a:rPr lang="en-US" i="1" noProof="1" smtClean="0">
                                  <a:solidFill>
                                    <a:srgbClr val="FFFFFF"/>
                                  </a:solidFill>
                                  <a:latin typeface="Cambria Math" panose="02040503050406030204" pitchFamily="18" charset="0"/>
                                  <a:ea typeface="Open Sans"/>
                                  <a:cs typeface="Open Sans"/>
                                  <a:sym typeface="Open Sans"/>
                                </a:rPr>
                                <m:t>+…+</m:t>
                              </m:r>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num>
                            <m:den>
                              <m:r>
                                <a:rPr lang="en-US" i="1" noProof="1" smtClean="0">
                                  <a:solidFill>
                                    <a:srgbClr val="FFFFFF"/>
                                  </a:solidFill>
                                  <a:latin typeface="Cambria Math" panose="02040503050406030204" pitchFamily="18" charset="0"/>
                                  <a:ea typeface="Open Sans"/>
                                  <a:cs typeface="Open Sans"/>
                                  <a:sym typeface="Open Sans"/>
                                </a:rPr>
                                <m:t>𝑛</m:t>
                              </m:r>
                            </m:den>
                          </m:f>
                        </m:e>
                      </m:d>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1</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2</m:t>
                                  </m:r>
                                </m:sub>
                              </m:sSub>
                            </m:e>
                          </m:d>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𝐷</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𝑋</m:t>
                                  </m:r>
                                </m:e>
                                <m:sub>
                                  <m:r>
                                    <a:rPr lang="en-US" i="1" noProof="1" smtClean="0">
                                      <a:solidFill>
                                        <a:srgbClr val="FFFFFF"/>
                                      </a:solidFill>
                                      <a:latin typeface="Cambria Math" panose="02040503050406030204" pitchFamily="18" charset="0"/>
                                      <a:ea typeface="Open Sans"/>
                                      <a:cs typeface="Open Sans"/>
                                      <a:sym typeface="Open Sans"/>
                                    </a:rPr>
                                    <m:t>𝑛</m:t>
                                  </m:r>
                                </m:sub>
                              </m:sSub>
                            </m:e>
                          </m:d>
                        </m:num>
                        <m:den>
                          <m:sSup>
                            <m:sSupPr>
                              <m:ctrlPr>
                                <a:rPr lang="en-US" i="1" noProof="1" smtClean="0">
                                  <a:solidFill>
                                    <a:srgbClr val="FFFFFF"/>
                                  </a:solidFill>
                                  <a:latin typeface="Cambria Math" panose="02040503050406030204" pitchFamily="18" charset="0"/>
                                  <a:ea typeface="Open Sans"/>
                                  <a:cs typeface="Open Sans"/>
                                  <a:sym typeface="Open Sans"/>
                                </a:rPr>
                              </m:ctrlPr>
                            </m:sSupPr>
                            <m:e>
                              <m:r>
                                <a:rPr lang="en-US" i="1" noProof="1" smtClean="0">
                                  <a:solidFill>
                                    <a:srgbClr val="FFFFFF"/>
                                  </a:solidFill>
                                  <a:latin typeface="Cambria Math" panose="02040503050406030204" pitchFamily="18" charset="0"/>
                                  <a:ea typeface="Open Sans"/>
                                  <a:cs typeface="Open Sans"/>
                                  <a:sym typeface="Open Sans"/>
                                </a:rPr>
                                <m:t>𝑛</m:t>
                              </m:r>
                            </m:e>
                            <m:sup>
                              <m:r>
                                <a:rPr lang="en-US" i="1" noProof="1" smtClean="0">
                                  <a:solidFill>
                                    <a:srgbClr val="FFFFFF"/>
                                  </a:solidFill>
                                  <a:latin typeface="Cambria Math" panose="02040503050406030204" pitchFamily="18" charset="0"/>
                                  <a:ea typeface="Open Sans"/>
                                  <a:cs typeface="Open Sans"/>
                                  <a:sym typeface="Open Sans"/>
                                </a:rPr>
                                <m:t>2</m:t>
                              </m:r>
                            </m:sup>
                          </m:sSup>
                        </m:den>
                      </m:f>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𝐶</m:t>
                          </m:r>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𝐶</m:t>
                          </m:r>
                          <m:r>
                            <a:rPr lang="en-US" i="1" noProof="1" smtClean="0">
                              <a:solidFill>
                                <a:srgbClr val="FFFFFF"/>
                              </a:solidFill>
                              <a:latin typeface="Cambria Math" panose="02040503050406030204" pitchFamily="18" charset="0"/>
                              <a:ea typeface="Open Sans"/>
                              <a:cs typeface="Open Sans"/>
                              <a:sym typeface="Open Sans"/>
                            </a:rPr>
                            <m:t>+…+</m:t>
                          </m:r>
                          <m:r>
                            <a:rPr lang="en-US" i="1" noProof="1" smtClean="0">
                              <a:solidFill>
                                <a:srgbClr val="FFFFFF"/>
                              </a:solidFill>
                              <a:latin typeface="Cambria Math" panose="02040503050406030204" pitchFamily="18" charset="0"/>
                              <a:ea typeface="Open Sans"/>
                              <a:cs typeface="Open Sans"/>
                              <a:sym typeface="Open Sans"/>
                            </a:rPr>
                            <m:t>𝐶</m:t>
                          </m:r>
                        </m:num>
                        <m:den>
                          <m:sSup>
                            <m:sSupPr>
                              <m:ctrlPr>
                                <a:rPr lang="en-US" i="1" noProof="1" smtClean="0">
                                  <a:solidFill>
                                    <a:srgbClr val="FFFFFF"/>
                                  </a:solidFill>
                                  <a:latin typeface="Cambria Math" panose="02040503050406030204" pitchFamily="18" charset="0"/>
                                  <a:ea typeface="Open Sans"/>
                                  <a:cs typeface="Open Sans"/>
                                  <a:sym typeface="Open Sans"/>
                                </a:rPr>
                              </m:ctrlPr>
                            </m:sSupPr>
                            <m:e>
                              <m:r>
                                <a:rPr lang="en-US" i="1" noProof="1" smtClean="0">
                                  <a:solidFill>
                                    <a:srgbClr val="FFFFFF"/>
                                  </a:solidFill>
                                  <a:latin typeface="Cambria Math" panose="02040503050406030204" pitchFamily="18" charset="0"/>
                                  <a:ea typeface="Open Sans"/>
                                  <a:cs typeface="Open Sans"/>
                                  <a:sym typeface="Open Sans"/>
                                </a:rPr>
                                <m:t>𝑛</m:t>
                              </m:r>
                            </m:e>
                            <m:sup>
                              <m:r>
                                <a:rPr lang="en-US" i="1" noProof="1" smtClean="0">
                                  <a:solidFill>
                                    <a:srgbClr val="FFFFFF"/>
                                  </a:solidFill>
                                  <a:latin typeface="Cambria Math" panose="02040503050406030204" pitchFamily="18" charset="0"/>
                                  <a:ea typeface="Open Sans"/>
                                  <a:cs typeface="Open Sans"/>
                                  <a:sym typeface="Open Sans"/>
                                </a:rPr>
                                <m:t>2</m:t>
                              </m:r>
                            </m:sup>
                          </m:sSup>
                        </m:den>
                      </m:f>
                      <m:r>
                        <a:rPr lang="en-US" i="1" noProof="1" smtClean="0">
                          <a:solidFill>
                            <a:srgbClr val="FFFFFF"/>
                          </a:solidFill>
                          <a:latin typeface="Cambria Math" panose="02040503050406030204" pitchFamily="18" charset="0"/>
                          <a:ea typeface="Open Sans"/>
                          <a:cs typeface="Open Sans"/>
                          <a:sym typeface="Open Sans"/>
                        </a:rPr>
                        <m:t>=</m:t>
                      </m:r>
                      <m:f>
                        <m:fPr>
                          <m:ctrlPr>
                            <a:rPr lang="en-US" i="1" noProof="1" smtClean="0">
                              <a:solidFill>
                                <a:srgbClr val="FFFFFF"/>
                              </a:solidFill>
                              <a:latin typeface="Cambria Math" panose="02040503050406030204" pitchFamily="18" charset="0"/>
                              <a:ea typeface="Open Sans"/>
                              <a:cs typeface="Open Sans"/>
                              <a:sym typeface="Open Sans"/>
                            </a:rPr>
                          </m:ctrlPr>
                        </m:fPr>
                        <m:num>
                          <m:r>
                            <a:rPr lang="en-US" i="1" noProof="1" smtClean="0">
                              <a:solidFill>
                                <a:srgbClr val="FFFFFF"/>
                              </a:solidFill>
                              <a:latin typeface="Cambria Math" panose="02040503050406030204" pitchFamily="18" charset="0"/>
                              <a:ea typeface="Open Sans"/>
                              <a:cs typeface="Open Sans"/>
                              <a:sym typeface="Open Sans"/>
                            </a:rPr>
                            <m:t>𝐶</m:t>
                          </m:r>
                        </m:num>
                        <m:den>
                          <m:r>
                            <a:rPr lang="en-US" i="1" noProof="1" smtClean="0">
                              <a:solidFill>
                                <a:srgbClr val="FFFFFF"/>
                              </a:solidFill>
                              <a:latin typeface="Cambria Math" panose="02040503050406030204" pitchFamily="18" charset="0"/>
                              <a:ea typeface="Open Sans"/>
                              <a:cs typeface="Open Sans"/>
                              <a:sym typeface="Open Sans"/>
                            </a:rPr>
                            <m:t>𝑛</m:t>
                          </m:r>
                        </m:den>
                      </m:f>
                      <m:r>
                        <a:rPr lang="en-US" i="1" noProof="1" smtClean="0">
                          <a:solidFill>
                            <a:srgbClr val="FFFFFF"/>
                          </a:solidFill>
                          <a:latin typeface="Cambria Math" panose="02040503050406030204" pitchFamily="18" charset="0"/>
                          <a:ea typeface="Open Sans"/>
                          <a:cs typeface="Open Sans"/>
                          <a:sym typeface="Open Sans"/>
                        </a:rPr>
                        <m:t>.</m:t>
                      </m:r>
                    </m:oMath>
                  </m:oMathPara>
                </a14:m>
                <a:endParaRPr lang="en-US" noProof="1">
                  <a:solidFill>
                    <a:srgbClr val="FFFFFF"/>
                  </a:solidFill>
                  <a:latin typeface="Open Sans"/>
                  <a:ea typeface="Open Sans"/>
                  <a:cs typeface="Open Sans"/>
                  <a:sym typeface="Open Sans"/>
                </a:endParaRPr>
              </a:p>
              <a:p>
                <a:pPr marL="0" lvl="0" indent="457200" rtl="0">
                  <a:spcBef>
                    <a:spcPts val="0"/>
                  </a:spcBef>
                  <a:spcAft>
                    <a:spcPts val="0"/>
                  </a:spcAft>
                  <a:buNone/>
                </a:pPr>
                <a:endParaRPr lang="en-US" dirty="0">
                  <a:solidFill>
                    <a:srgbClr val="FFFFFF"/>
                  </a:solidFill>
                  <a:latin typeface="Open Sans"/>
                  <a:ea typeface="Open Sans"/>
                  <a:cs typeface="Open Sans"/>
                  <a:sym typeface="Open Sans"/>
                </a:endParaRPr>
              </a:p>
              <a:p>
                <a:pPr marL="0" lvl="0" indent="457200" rtl="0">
                  <a:spcBef>
                    <a:spcPts val="0"/>
                  </a:spcBef>
                  <a:spcAft>
                    <a:spcPts val="0"/>
                  </a:spcAft>
                  <a:buNone/>
                </a:pPr>
                <a:r>
                  <a:rPr lang="en-US" noProof="1">
                    <a:solidFill>
                      <a:srgbClr val="FFFFFF"/>
                    </a:solidFill>
                    <a:latin typeface="Open Sans"/>
                    <a:ea typeface="Open Sans"/>
                    <a:cs typeface="Open Sans"/>
                    <a:sym typeface="Open Sans"/>
                  </a:rPr>
                  <a:t>Chebishev tengsizligini </a:t>
                </a:r>
                <a14:m>
                  <m:oMath xmlns:m="http://schemas.openxmlformats.org/officeDocument/2006/math">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oMath>
                </a14:m>
                <a:r>
                  <a:rPr lang="en-US" noProof="1">
                    <a:solidFill>
                      <a:srgbClr val="FFFFFF"/>
                    </a:solidFill>
                    <a:latin typeface="Open Sans"/>
                    <a:ea typeface="Open Sans"/>
                    <a:cs typeface="Open Sans"/>
                    <a:sym typeface="Open Sans"/>
                  </a:rPr>
                  <a:t> tasodifiy miqdorlarga tatbiq qilib,</a:t>
                </a:r>
              </a:p>
              <a:p>
                <a:pPr marL="0" lvl="0" indent="45720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dirty="0" smtClean="0">
                          <a:solidFill>
                            <a:srgbClr val="FFFFFF"/>
                          </a:solidFill>
                          <a:latin typeface="Cambria Math" panose="02040503050406030204" pitchFamily="18" charset="0"/>
                          <a:ea typeface="Open Sans"/>
                          <a:cs typeface="Open Sans"/>
                          <a:sym typeface="Open Sans"/>
                        </a:rPr>
                        <m:t>𝑃</m:t>
                      </m:r>
                      <m:d>
                        <m:dPr>
                          <m:ctrlPr>
                            <a:rPr lang="en-US" i="1" dirty="0" smtClean="0">
                              <a:solidFill>
                                <a:srgbClr val="FFFFFF"/>
                              </a:solidFill>
                              <a:latin typeface="Cambria Math" panose="02040503050406030204" pitchFamily="18" charset="0"/>
                              <a:ea typeface="Open Sans"/>
                              <a:cs typeface="Open Sans"/>
                              <a:sym typeface="Open Sans"/>
                            </a:rPr>
                          </m:ctrlPr>
                        </m:dPr>
                        <m:e>
                          <m:d>
                            <m:dPr>
                              <m:begChr m:val="|"/>
                              <m:endChr m:val="|"/>
                              <m:ctrlPr>
                                <a:rPr lang="en-US" i="1" dirty="0"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dirty="0" smtClean="0">
                                      <a:solidFill>
                                        <a:srgbClr val="FFFFFF"/>
                                      </a:solidFill>
                                      <a:latin typeface="Cambria Math" panose="02040503050406030204" pitchFamily="18" charset="0"/>
                                      <a:ea typeface="Open Sans"/>
                                      <a:cs typeface="Open Sans"/>
                                      <a:sym typeface="Open Sans"/>
                                    </a:rPr>
                                    <m:t>𝑌</m:t>
                                  </m:r>
                                </m:e>
                                <m:sub>
                                  <m:r>
                                    <a:rPr lang="en-US" i="1" noProof="1" smtClean="0">
                                      <a:solidFill>
                                        <a:srgbClr val="FFFFFF"/>
                                      </a:solidFill>
                                      <a:latin typeface="Cambria Math" panose="02040503050406030204" pitchFamily="18" charset="0"/>
                                      <a:ea typeface="Open Sans"/>
                                      <a:cs typeface="Open Sans"/>
                                      <a:sym typeface="Open Sans"/>
                                    </a:rPr>
                                    <m:t>𝑛</m:t>
                                  </m:r>
                                </m:sub>
                              </m:sSub>
                              <m:r>
                                <a:rPr lang="en-US" i="1" dirty="0" smtClean="0">
                                  <a:solidFill>
                                    <a:srgbClr val="FFFFFF"/>
                                  </a:solidFill>
                                  <a:latin typeface="Cambria Math" panose="02040503050406030204" pitchFamily="18" charset="0"/>
                                  <a:ea typeface="Open Sans"/>
                                  <a:cs typeface="Open Sans"/>
                                  <a:sym typeface="Open Sans"/>
                                </a:rPr>
                                <m:t>−</m:t>
                              </m:r>
                              <m:r>
                                <a:rPr lang="en-US" i="1" dirty="0" smtClean="0">
                                  <a:solidFill>
                                    <a:srgbClr val="FFFFFF"/>
                                  </a:solidFill>
                                  <a:latin typeface="Cambria Math" panose="02040503050406030204" pitchFamily="18" charset="0"/>
                                  <a:ea typeface="Open Sans"/>
                                  <a:cs typeface="Open Sans"/>
                                  <a:sym typeface="Open Sans"/>
                                </a:rPr>
                                <m:t>𝑀</m:t>
                              </m:r>
                              <m:d>
                                <m:dPr>
                                  <m:ctrlPr>
                                    <a:rPr lang="en-US" i="1" noProof="1" smtClean="0">
                                      <a:solidFill>
                                        <a:srgbClr val="FFFFFF"/>
                                      </a:solidFill>
                                      <a:latin typeface="Cambria Math" panose="02040503050406030204" pitchFamily="18" charset="0"/>
                                      <a:ea typeface="Open Sans"/>
                                      <a:cs typeface="Open Sans"/>
                                      <a:sym typeface="Open Sans"/>
                                    </a:rPr>
                                  </m:ctrlPr>
                                </m:dPr>
                                <m:e>
                                  <m:sSub>
                                    <m:sSubPr>
                                      <m:ctrlPr>
                                        <a:rPr lang="en-US" i="1" noProof="1" smtClean="0">
                                          <a:solidFill>
                                            <a:srgbClr val="FFFFFF"/>
                                          </a:solidFill>
                                          <a:latin typeface="Cambria Math" panose="02040503050406030204" pitchFamily="18" charset="0"/>
                                          <a:ea typeface="Open Sans"/>
                                          <a:cs typeface="Open Sans"/>
                                          <a:sym typeface="Open Sans"/>
                                        </a:rPr>
                                      </m:ctrlPr>
                                    </m:sSubPr>
                                    <m:e>
                                      <m:r>
                                        <a:rPr lang="en-US" i="1" noProof="1" smtClean="0">
                                          <a:solidFill>
                                            <a:srgbClr val="FFFFFF"/>
                                          </a:solidFill>
                                          <a:latin typeface="Cambria Math" panose="02040503050406030204" pitchFamily="18" charset="0"/>
                                          <a:ea typeface="Open Sans"/>
                                          <a:cs typeface="Open Sans"/>
                                          <a:sym typeface="Open Sans"/>
                                        </a:rPr>
                                        <m:t>𝑌</m:t>
                                      </m:r>
                                    </m:e>
                                    <m:sub>
                                      <m:r>
                                        <a:rPr lang="en-US" i="1" noProof="1" dirty="0" smtClean="0">
                                          <a:solidFill>
                                            <a:srgbClr val="FFFFFF"/>
                                          </a:solidFill>
                                          <a:latin typeface="Cambria Math" panose="02040503050406030204" pitchFamily="18" charset="0"/>
                                          <a:ea typeface="Open Sans"/>
                                          <a:cs typeface="Open Sans"/>
                                          <a:sym typeface="Open Sans"/>
                                        </a:rPr>
                                        <m:t>𝑛</m:t>
                                      </m:r>
                                    </m:sub>
                                  </m:sSub>
                                </m:e>
                              </m:d>
                            </m:e>
                          </m:d>
                          <m:r>
                            <a:rPr lang="en-US" i="1" dirty="0" smtClean="0">
                              <a:solidFill>
                                <a:srgbClr val="FFFFFF"/>
                              </a:solidFill>
                              <a:latin typeface="Cambria Math" panose="02040503050406030204" pitchFamily="18" charset="0"/>
                              <a:ea typeface="Open Sans"/>
                              <a:cs typeface="Open Sans"/>
                              <a:sym typeface="Open Sans"/>
                            </a:rPr>
                            <m:t>&lt;</m:t>
                          </m:r>
                          <m:r>
                            <a:rPr lang="el-GR" i="1" dirty="0" smtClean="0">
                              <a:solidFill>
                                <a:srgbClr val="FFFFFF"/>
                              </a:solidFill>
                              <a:latin typeface="Cambria Math" panose="02040503050406030204" pitchFamily="18" charset="0"/>
                              <a:ea typeface="Open Sans"/>
                              <a:cs typeface="Open Sans"/>
                              <a:sym typeface="Open Sans"/>
                            </a:rPr>
                            <m:t>𝜀</m:t>
                          </m:r>
                        </m:e>
                      </m:d>
                      <m:r>
                        <a:rPr lang="el-GR" i="1" dirty="0" smtClean="0">
                          <a:solidFill>
                            <a:srgbClr val="FFFFFF"/>
                          </a:solidFill>
                          <a:latin typeface="Cambria Math" panose="02040503050406030204" pitchFamily="18" charset="0"/>
                          <a:ea typeface="Open Sans"/>
                          <a:cs typeface="Open Sans"/>
                          <a:sym typeface="Open Sans"/>
                        </a:rPr>
                        <m:t>≥1−</m:t>
                      </m:r>
                      <m:f>
                        <m:fPr>
                          <m:ctrlPr>
                            <a:rPr lang="en-US" i="1" dirty="0" smtClean="0">
                              <a:solidFill>
                                <a:srgbClr val="FFFFFF"/>
                              </a:solidFill>
                              <a:latin typeface="Cambria Math" panose="02040503050406030204" pitchFamily="18" charset="0"/>
                              <a:ea typeface="Open Sans"/>
                              <a:cs typeface="Open Sans"/>
                              <a:sym typeface="Open Sans"/>
                            </a:rPr>
                          </m:ctrlPr>
                        </m:fPr>
                        <m:num>
                          <m:r>
                            <a:rPr lang="en-US" i="1" dirty="0" smtClean="0">
                              <a:solidFill>
                                <a:srgbClr val="FFFFFF"/>
                              </a:solidFill>
                              <a:latin typeface="Cambria Math" panose="02040503050406030204" pitchFamily="18" charset="0"/>
                              <a:ea typeface="Open Sans"/>
                              <a:cs typeface="Open Sans"/>
                              <a:sym typeface="Open Sans"/>
                            </a:rPr>
                            <m:t>𝐶</m:t>
                          </m:r>
                        </m:num>
                        <m:den>
                          <m:r>
                            <a:rPr lang="en-US" i="1" dirty="0" smtClean="0">
                              <a:solidFill>
                                <a:srgbClr val="FFFFFF"/>
                              </a:solidFill>
                              <a:latin typeface="Cambria Math" panose="02040503050406030204" pitchFamily="18" charset="0"/>
                              <a:ea typeface="Open Sans"/>
                              <a:cs typeface="Open Sans"/>
                              <a:sym typeface="Open Sans"/>
                            </a:rPr>
                            <m:t>𝑛</m:t>
                          </m:r>
                          <m:sSup>
                            <m:sSupPr>
                              <m:ctrlPr>
                                <a:rPr lang="el-GR" i="1" dirty="0" smtClean="0">
                                  <a:solidFill>
                                    <a:srgbClr val="FFFFFF"/>
                                  </a:solidFill>
                                  <a:latin typeface="Cambria Math" panose="02040503050406030204" pitchFamily="18" charset="0"/>
                                  <a:ea typeface="Open Sans"/>
                                  <a:cs typeface="Open Sans"/>
                                  <a:sym typeface="Open Sans"/>
                                </a:rPr>
                              </m:ctrlPr>
                            </m:sSupPr>
                            <m:e>
                              <m:r>
                                <a:rPr lang="el-GR" i="1" dirty="0" smtClean="0">
                                  <a:solidFill>
                                    <a:srgbClr val="FFFFFF"/>
                                  </a:solidFill>
                                  <a:latin typeface="Cambria Math" panose="02040503050406030204" pitchFamily="18" charset="0"/>
                                  <a:ea typeface="Open Sans"/>
                                  <a:cs typeface="Open Sans"/>
                                  <a:sym typeface="Open Sans"/>
                                </a:rPr>
                                <m:t>𝜀</m:t>
                              </m:r>
                            </m:e>
                            <m:sup>
                              <m:r>
                                <a:rPr lang="el-GR" i="1" dirty="0" smtClean="0">
                                  <a:solidFill>
                                    <a:srgbClr val="FFFFFF"/>
                                  </a:solidFill>
                                  <a:latin typeface="Cambria Math" panose="02040503050406030204" pitchFamily="18" charset="0"/>
                                  <a:ea typeface="Open Sans"/>
                                  <a:cs typeface="Open Sans"/>
                                  <a:sym typeface="Open Sans"/>
                                </a:rPr>
                                <m:t>2</m:t>
                              </m:r>
                            </m:sup>
                          </m:sSup>
                        </m:den>
                      </m:f>
                    </m:oMath>
                  </m:oMathPara>
                </a14:m>
                <a:endParaRPr lang="el-GR" dirty="0">
                  <a:solidFill>
                    <a:srgbClr val="FFFFFF"/>
                  </a:solidFill>
                  <a:latin typeface="Open Sans"/>
                  <a:ea typeface="Open Sans"/>
                  <a:cs typeface="Open Sans"/>
                  <a:sym typeface="Open Sans"/>
                </a:endParaRPr>
              </a:p>
              <a:p>
                <a:pPr marL="0" lvl="0" indent="457200" rtl="0">
                  <a:spcBef>
                    <a:spcPts val="0"/>
                  </a:spcBef>
                  <a:spcAft>
                    <a:spcPts val="0"/>
                  </a:spcAft>
                  <a:buNone/>
                </a:pPr>
                <a:r>
                  <a:rPr lang="en-US" noProof="1">
                    <a:solidFill>
                      <a:srgbClr val="FFFFFF"/>
                    </a:solidFill>
                    <a:latin typeface="Open Sans"/>
                    <a:ea typeface="Open Sans"/>
                    <a:cs typeface="Open Sans"/>
                    <a:sym typeface="Open Sans"/>
                  </a:rPr>
                  <a:t>ni hosil qilamiz. Bu yerda ehtimollik 1 dan katta bo‘la olmasligini hisobga olsak (1.1) bo‘ladi. Teorema isbot qilindi.</a:t>
                </a:r>
              </a:p>
              <a:p>
                <a:pPr marL="0" lvl="0" indent="457200" rtl="0">
                  <a:spcBef>
                    <a:spcPts val="0"/>
                  </a:spcBef>
                  <a:spcAft>
                    <a:spcPts val="0"/>
                  </a:spcAft>
                  <a:buNone/>
                </a:pPr>
                <a:endParaRPr lang="en-US" dirty="0">
                  <a:solidFill>
                    <a:srgbClr val="FFFFFF"/>
                  </a:solidFill>
                  <a:latin typeface="Open Sans"/>
                  <a:ea typeface="Open Sans"/>
                  <a:cs typeface="Open Sans"/>
                  <a:sym typeface="Open Sans"/>
                </a:endParaRPr>
              </a:p>
            </p:txBody>
          </p:sp>
        </mc:Choice>
        <mc:Fallback>
          <p:sp>
            <p:nvSpPr>
              <p:cNvPr id="276" name="Google Shape;276;p27"/>
              <p:cNvSpPr txBox="1">
                <a:spLocks noRot="1" noChangeAspect="1" noMove="1" noResize="1" noEditPoints="1" noAdjustHandles="1" noChangeArrowheads="1" noChangeShapeType="1" noTextEdit="1"/>
              </p:cNvSpPr>
              <p:nvPr/>
            </p:nvSpPr>
            <p:spPr>
              <a:xfrm>
                <a:off x="726375" y="1628010"/>
                <a:ext cx="7985625" cy="3142950"/>
              </a:xfrm>
              <a:prstGeom prst="rect">
                <a:avLst/>
              </a:prstGeom>
              <a:blipFill>
                <a:blip r:embed="rId3"/>
                <a:stretch>
                  <a:fillRect l="-229"/>
                </a:stretch>
              </a:blipFill>
              <a:ln>
                <a:noFill/>
              </a:ln>
            </p:spPr>
            <p:txBody>
              <a:bodyPr/>
              <a:lstStyle/>
              <a:p>
                <a:r>
                  <a:rPr lang="ru-RU">
                    <a:noFill/>
                  </a:rPr>
                  <a:t> </a:t>
                </a:r>
              </a:p>
            </p:txBody>
          </p:sp>
        </mc:Fallback>
      </mc:AlternateContent>
      <p:sp>
        <p:nvSpPr>
          <p:cNvPr id="14" name="Google Shape;259;p25">
            <a:extLst>
              <a:ext uri="{FF2B5EF4-FFF2-40B4-BE49-F238E27FC236}">
                <a16:creationId xmlns:a16="http://schemas.microsoft.com/office/drawing/2014/main" id="{4FBB1385-01B3-4BE8-856F-CB77856D975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1445379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7" name="Google Shape;267;p26"/>
              <p:cNvSpPr txBox="1"/>
              <p:nvPr/>
            </p:nvSpPr>
            <p:spPr>
              <a:xfrm>
                <a:off x="945831" y="1753732"/>
                <a:ext cx="6625401" cy="2092844"/>
              </a:xfrm>
              <a:prstGeom prst="rect">
                <a:avLst/>
              </a:prstGeom>
              <a:noFill/>
              <a:ln>
                <a:noFill/>
              </a:ln>
            </p:spPr>
            <p:txBody>
              <a:bodyPr spcFirstLastPara="1" wrap="square" lIns="91425" tIns="91425" rIns="91425" bIns="91425" anchor="t" anchorCtr="0">
                <a:noAutofit/>
              </a:bodyPr>
              <a:lstStyle/>
              <a:p>
                <a:pPr lvl="0" indent="457200">
                  <a:lnSpc>
                    <a:spcPct val="115000"/>
                  </a:lnSpc>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.2-teorema (Chebishevning teoremasi).</a:t>
                </a:r>
                <a:r>
                  <a:rPr lang="tr-TR" noProof="1">
                    <a:solidFill>
                      <a:srgbClr val="FFFFFF"/>
                    </a:solidFill>
                    <a:latin typeface="Open Sans"/>
                    <a:ea typeface="Open Sans"/>
                    <a:cs typeface="Open Sans"/>
                    <a:sym typeface="Open Sans"/>
                  </a:rPr>
                  <a:t>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𝑛</m:t>
                        </m:r>
                      </m:sub>
                    </m:sSub>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har ikkitasi bog‘liqmas bo‘lgan tasodifiy miqdorlar  ketma – ketligi bo‘lib, birgalikda chegaralangan dispersiyalarga (istagan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𝑖</m:t>
                    </m:r>
                  </m:oMath>
                </a14:m>
                <a:r>
                  <a:rPr lang="tr-TR" noProof="1">
                    <a:solidFill>
                      <a:srgbClr val="FFFFFF"/>
                    </a:solidFill>
                    <a:latin typeface="Open Sans"/>
                    <a:ea typeface="Open Sans"/>
                    <a:cs typeface="Open Sans"/>
                    <a:sym typeface="Open Sans"/>
                  </a:rPr>
                  <a:t> uchun </a:t>
                </a:r>
                <a14:m>
                  <m:oMath xmlns:m="http://schemas.openxmlformats.org/officeDocument/2006/math">
                    <m:r>
                      <a:rPr lang="ru-RU" i="1" smtClean="0">
                        <a:solidFill>
                          <a:schemeClr val="tx1"/>
                        </a:solidFill>
                        <a:latin typeface="Cambria Math" panose="02040503050406030204" pitchFamily="18" charset="0"/>
                        <a:ea typeface="Cambria Math" panose="02040503050406030204" pitchFamily="18" charset="0"/>
                      </a:rPr>
                      <m:t>𝐷</m:t>
                    </m:r>
                    <m:d>
                      <m:dPr>
                        <m:ctrlPr>
                          <a:rPr lang="ru-RU" i="1">
                            <a:solidFill>
                              <a:schemeClr val="tx1"/>
                            </a:solidFill>
                            <a:latin typeface="Cambria Math" panose="02040503050406030204" pitchFamily="18" charset="0"/>
                            <a:ea typeface="Cambria Math" panose="02040503050406030204" pitchFamily="18" charset="0"/>
                          </a:rPr>
                        </m:ctrlPr>
                      </m:dPr>
                      <m:e>
                        <m:sSub>
                          <m:sSubPr>
                            <m:ctrlPr>
                              <a:rPr lang="ru-RU" i="1">
                                <a:solidFill>
                                  <a:schemeClr val="tx1"/>
                                </a:solidFill>
                                <a:latin typeface="Cambria Math" panose="02040503050406030204" pitchFamily="18" charset="0"/>
                                <a:ea typeface="Cambria Math" panose="02040503050406030204" pitchFamily="18" charset="0"/>
                              </a:rPr>
                            </m:ctrlPr>
                          </m:sSubPr>
                          <m:e>
                            <m:r>
                              <a:rPr lang="ru-RU" i="1">
                                <a:solidFill>
                                  <a:schemeClr val="tx1"/>
                                </a:solidFill>
                                <a:latin typeface="Cambria Math" panose="02040503050406030204" pitchFamily="18" charset="0"/>
                                <a:ea typeface="Cambria Math" panose="02040503050406030204" pitchFamily="18" charset="0"/>
                              </a:rPr>
                              <m:t>𝑋</m:t>
                            </m:r>
                          </m:e>
                          <m:sub>
                            <m:r>
                              <a:rPr lang="ru-RU" i="1">
                                <a:solidFill>
                                  <a:schemeClr val="tx1"/>
                                </a:solidFill>
                                <a:latin typeface="Cambria Math" panose="02040503050406030204" pitchFamily="18" charset="0"/>
                                <a:ea typeface="Cambria Math" panose="02040503050406030204" pitchFamily="18" charset="0"/>
                              </a:rPr>
                              <m:t>𝑖</m:t>
                            </m:r>
                          </m:sub>
                        </m:sSub>
                      </m:e>
                    </m:d>
                    <m:r>
                      <a:rPr lang="ru-RU" i="1">
                        <a:solidFill>
                          <a:schemeClr val="tx1"/>
                        </a:solidFill>
                        <a:latin typeface="Cambria Math" panose="02040503050406030204" pitchFamily="18" charset="0"/>
                        <a:ea typeface="Cambria Math" panose="02040503050406030204" pitchFamily="18" charset="0"/>
                      </a:rPr>
                      <m:t>≤</m:t>
                    </m:r>
                    <m:r>
                      <a:rPr lang="ru-RU" i="1">
                        <a:solidFill>
                          <a:schemeClr val="tx1"/>
                        </a:solidFill>
                        <a:latin typeface="Cambria Math" panose="02040503050406030204" pitchFamily="18" charset="0"/>
                        <a:ea typeface="Cambria Math" panose="02040503050406030204" pitchFamily="18" charset="0"/>
                      </a:rPr>
                      <m:t>𝐶</m:t>
                    </m:r>
                    <m:r>
                      <a:rPr lang="ru-RU" i="1">
                        <a:solidFill>
                          <a:schemeClr val="tx1"/>
                        </a:solidFill>
                        <a:latin typeface="Cambria Math" panose="02040503050406030204" pitchFamily="18" charset="0"/>
                        <a:ea typeface="Cambria Math" panose="02040503050406030204" pitchFamily="18" charset="0"/>
                      </a:rPr>
                      <m:t>)</m:t>
                    </m:r>
                  </m:oMath>
                </a14:m>
                <a:r>
                  <a:rPr lang="tr-TR" noProof="1">
                    <a:solidFill>
                      <a:schemeClr val="tx1"/>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va bir xil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𝑀</m:t>
                    </m:r>
                    <m:d>
                      <m:dPr>
                        <m:ctrlPr>
                          <a:rPr lang="tr-TR" i="1" noProof="1" smtClean="0">
                            <a:solidFill>
                              <a:srgbClr val="FFFFFF"/>
                            </a:solidFill>
                            <a:latin typeface="Cambria Math" panose="02040503050406030204" pitchFamily="18" charset="0"/>
                            <a:ea typeface="Open Sans"/>
                            <a:cs typeface="Open Sans"/>
                            <a:sym typeface="Open Sans"/>
                          </a:rPr>
                        </m:ctrlPr>
                      </m:dPr>
                      <m:e>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𝑖</m:t>
                            </m:r>
                          </m:sub>
                        </m:sSub>
                      </m:e>
                    </m:d>
                    <m:r>
                      <a:rPr lang="tr-TR" i="1" noProof="1" smtClean="0">
                        <a:solidFill>
                          <a:srgbClr val="FFFFFF"/>
                        </a:solidFill>
                        <a:latin typeface="Cambria Math" panose="02040503050406030204" pitchFamily="18" charset="0"/>
                        <a:ea typeface="Open Sans"/>
                        <a:cs typeface="Open Sans"/>
                        <a:sym typeface="Open Sans"/>
                      </a:rPr>
                      <m:t>=</m:t>
                    </m:r>
                    <m:r>
                      <a:rPr lang="tr-TR" i="1" noProof="1" smtClean="0">
                        <a:solidFill>
                          <a:srgbClr val="FFFFFF"/>
                        </a:solidFill>
                        <a:latin typeface="Cambria Math" panose="02040503050406030204" pitchFamily="18" charset="0"/>
                        <a:ea typeface="Open Sans"/>
                        <a:cs typeface="Open Sans"/>
                        <a:sym typeface="Open Sans"/>
                      </a:rPr>
                      <m:t>𝑎</m:t>
                    </m:r>
                  </m:oMath>
                </a14:m>
                <a:r>
                  <a:rPr lang="tr-TR" noProof="1">
                    <a:solidFill>
                      <a:srgbClr val="FFFFFF"/>
                    </a:solidFill>
                    <a:latin typeface="Open Sans"/>
                    <a:ea typeface="Open Sans"/>
                    <a:cs typeface="Open Sans"/>
                    <a:sym typeface="Open Sans"/>
                  </a:rPr>
                  <a:t> matematik kutilishlarga ega  bo‘lsin. U holda </a:t>
                </a:r>
                <a14:m>
                  <m:oMath xmlns:m="http://schemas.openxmlformats.org/officeDocument/2006/math">
                    <m:r>
                      <a:rPr lang="el-GR" i="1" noProof="1" smtClean="0">
                        <a:solidFill>
                          <a:srgbClr val="FFFFFF"/>
                        </a:solidFill>
                        <a:latin typeface="Cambria Math" panose="02040503050406030204" pitchFamily="18" charset="0"/>
                        <a:ea typeface="Open Sans"/>
                        <a:cs typeface="Open Sans"/>
                        <a:sym typeface="Open Sans"/>
                      </a:rPr>
                      <m:t>𝜀</m:t>
                    </m:r>
                    <m:r>
                      <a:rPr lang="el-GR" i="1" noProof="1" smtClean="0">
                        <a:solidFill>
                          <a:srgbClr val="FFFFFF"/>
                        </a:solidFill>
                        <a:latin typeface="Cambria Math" panose="02040503050406030204" pitchFamily="18" charset="0"/>
                        <a:ea typeface="Open Sans"/>
                        <a:cs typeface="Open Sans"/>
                        <a:sym typeface="Open Sans"/>
                      </a:rPr>
                      <m:t>&gt;0</m:t>
                    </m:r>
                  </m:oMath>
                </a14:m>
                <a:r>
                  <a:rPr lang="el-GR" noProof="1">
                    <a:solidFill>
                      <a:srgbClr val="FFFFFF"/>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qanday bo‘lmasin</a:t>
                </a:r>
              </a:p>
              <a:p>
                <a:pPr marL="0" lvl="0" indent="45720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i="1" noProof="1" smtClean="0">
                              <a:solidFill>
                                <a:srgbClr val="FFFFFF"/>
                              </a:solidFill>
                              <a:latin typeface="Cambria Math" panose="02040503050406030204" pitchFamily="18" charset="0"/>
                              <a:ea typeface="Open Sans"/>
                              <a:cs typeface="Open Sans"/>
                              <a:sym typeface="Open Sans"/>
                            </a:rPr>
                          </m:ctrlPr>
                        </m:limLowPr>
                        <m:e>
                          <m:r>
                            <m:rPr>
                              <m:sty m:val="p"/>
                            </m:rPr>
                            <a:rPr lang="tr-TR" i="1" noProof="1" smtClean="0">
                              <a:solidFill>
                                <a:srgbClr val="FFFFFF"/>
                              </a:solidFill>
                              <a:latin typeface="Cambria Math" panose="02040503050406030204" pitchFamily="18" charset="0"/>
                              <a:ea typeface="Open Sans"/>
                              <a:cs typeface="Open Sans"/>
                              <a:sym typeface="Open Sans"/>
                            </a:rPr>
                            <m:t>lim</m:t>
                          </m:r>
                        </m:e>
                        <m:lim>
                          <m:r>
                            <a:rPr lang="tr-TR" i="1" noProof="1" smtClean="0">
                              <a:solidFill>
                                <a:srgbClr val="FFFFFF"/>
                              </a:solidFill>
                              <a:latin typeface="Cambria Math" panose="02040503050406030204" pitchFamily="18" charset="0"/>
                              <a:ea typeface="Open Sans"/>
                              <a:cs typeface="Open Sans"/>
                              <a:sym typeface="Open Sans"/>
                            </a:rPr>
                            <m:t>𝑛</m:t>
                          </m:r>
                          <m:r>
                            <a:rPr lang="tr-TR" i="1" noProof="1" smtClean="0">
                              <a:solidFill>
                                <a:srgbClr val="FFFFFF"/>
                              </a:solidFill>
                              <a:latin typeface="Cambria Math" panose="02040503050406030204" pitchFamily="18" charset="0"/>
                              <a:ea typeface="Open Sans"/>
                              <a:cs typeface="Open Sans"/>
                              <a:sym typeface="Open Sans"/>
                            </a:rPr>
                            <m:t>→∞</m:t>
                          </m:r>
                        </m:lim>
                      </m:limLow>
                      <m:d>
                        <m:dPr>
                          <m:ctrlPr>
                            <a:rPr lang="tr-TR" i="1" noProof="1" smtClean="0">
                              <a:solidFill>
                                <a:srgbClr val="FFFFFF"/>
                              </a:solidFill>
                              <a:latin typeface="Cambria Math" panose="02040503050406030204" pitchFamily="18" charset="0"/>
                              <a:ea typeface="Open Sans"/>
                              <a:cs typeface="Open Sans"/>
                              <a:sym typeface="Open Sans"/>
                            </a:rPr>
                          </m:ctrlPr>
                        </m:dPr>
                        <m:e>
                          <m:r>
                            <a:rPr lang="tr-TR" i="1" noProof="1" smtClean="0">
                              <a:solidFill>
                                <a:srgbClr val="FFFFFF"/>
                              </a:solidFill>
                              <a:latin typeface="Cambria Math" panose="02040503050406030204" pitchFamily="18" charset="0"/>
                              <a:ea typeface="Open Sans"/>
                              <a:cs typeface="Open Sans"/>
                              <a:sym typeface="Open Sans"/>
                            </a:rPr>
                            <m:t>𝑃</m:t>
                          </m:r>
                          <m:d>
                            <m:dPr>
                              <m:begChr m:val="|"/>
                              <m:endChr m:val="|"/>
                              <m:ctrlPr>
                                <a:rPr lang="tr-TR" i="1" noProof="1" smtClean="0">
                                  <a:solidFill>
                                    <a:srgbClr val="FFFFFF"/>
                                  </a:solidFill>
                                  <a:latin typeface="Cambria Math" panose="02040503050406030204" pitchFamily="18" charset="0"/>
                                  <a:ea typeface="Open Sans"/>
                                  <a:cs typeface="Open Sans"/>
                                  <a:sym typeface="Open Sans"/>
                                </a:rPr>
                              </m:ctrlPr>
                            </m:dPr>
                            <m:e>
                              <m:f>
                                <m:fPr>
                                  <m:ctrlPr>
                                    <a:rPr lang="tr-TR" i="1" noProof="1" smtClean="0">
                                      <a:solidFill>
                                        <a:srgbClr val="FFFFFF"/>
                                      </a:solidFill>
                                      <a:latin typeface="Cambria Math" panose="02040503050406030204" pitchFamily="18" charset="0"/>
                                      <a:ea typeface="Open Sans"/>
                                      <a:cs typeface="Open Sans"/>
                                      <a:sym typeface="Open Sans"/>
                                    </a:rPr>
                                  </m:ctrlPr>
                                </m:fPr>
                                <m:num>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𝑋</m:t>
                                      </m:r>
                                    </m:e>
                                    <m:sub>
                                      <m:r>
                                        <a:rPr lang="tr-TR" i="1" noProof="1" smtClean="0">
                                          <a:solidFill>
                                            <a:srgbClr val="FFFFFF"/>
                                          </a:solidFill>
                                          <a:latin typeface="Cambria Math" panose="02040503050406030204" pitchFamily="18" charset="0"/>
                                          <a:ea typeface="Open Sans"/>
                                          <a:cs typeface="Open Sans"/>
                                          <a:sym typeface="Open Sans"/>
                                        </a:rPr>
                                        <m:t>𝑛</m:t>
                                      </m:r>
                                    </m:sub>
                                  </m:sSub>
                                </m:num>
                                <m:den>
                                  <m:r>
                                    <a:rPr lang="tr-TR" i="1" noProof="1" smtClean="0">
                                      <a:solidFill>
                                        <a:srgbClr val="FFFFFF"/>
                                      </a:solidFill>
                                      <a:latin typeface="Cambria Math" panose="02040503050406030204" pitchFamily="18" charset="0"/>
                                      <a:ea typeface="Open Sans"/>
                                      <a:cs typeface="Open Sans"/>
                                      <a:sym typeface="Open Sans"/>
                                    </a:rPr>
                                    <m:t>𝑛</m:t>
                                  </m:r>
                                </m:den>
                              </m:f>
                              <m:r>
                                <a:rPr lang="tr-TR" i="1" noProof="1" smtClean="0">
                                  <a:solidFill>
                                    <a:srgbClr val="FFFFFF"/>
                                  </a:solidFill>
                                  <a:latin typeface="Cambria Math" panose="02040503050406030204" pitchFamily="18" charset="0"/>
                                  <a:ea typeface="Open Sans"/>
                                  <a:cs typeface="Open Sans"/>
                                  <a:sym typeface="Open Sans"/>
                                </a:rPr>
                                <m:t>−</m:t>
                              </m:r>
                              <m:r>
                                <a:rPr lang="tr-TR" i="1" noProof="1" smtClean="0">
                                  <a:solidFill>
                                    <a:srgbClr val="FFFFFF"/>
                                  </a:solidFill>
                                  <a:latin typeface="Cambria Math" panose="02040503050406030204" pitchFamily="18" charset="0"/>
                                  <a:ea typeface="Open Sans"/>
                                  <a:cs typeface="Open Sans"/>
                                  <a:sym typeface="Open Sans"/>
                                </a:rPr>
                                <m:t>𝑎</m:t>
                              </m:r>
                            </m:e>
                          </m:d>
                          <m:r>
                            <a:rPr lang="tr-TR" i="1" noProof="1" smtClean="0">
                              <a:solidFill>
                                <a:srgbClr val="FFFFFF"/>
                              </a:solidFill>
                              <a:latin typeface="Cambria Math" panose="02040503050406030204" pitchFamily="18" charset="0"/>
                              <a:ea typeface="Open Sans"/>
                              <a:cs typeface="Open Sans"/>
                              <a:sym typeface="Open Sans"/>
                            </a:rPr>
                            <m:t>&lt;</m:t>
                          </m:r>
                          <m:r>
                            <a:rPr lang="el-GR" i="1" noProof="1" smtClean="0">
                              <a:solidFill>
                                <a:srgbClr val="FFFFFF"/>
                              </a:solidFill>
                              <a:latin typeface="Cambria Math" panose="02040503050406030204" pitchFamily="18" charset="0"/>
                              <a:ea typeface="Open Sans"/>
                              <a:cs typeface="Open Sans"/>
                              <a:sym typeface="Open Sans"/>
                            </a:rPr>
                            <m:t>𝜀</m:t>
                          </m:r>
                        </m:e>
                      </m:d>
                      <m:r>
                        <a:rPr lang="el-GR" i="1" noProof="1" smtClean="0">
                          <a:solidFill>
                            <a:srgbClr val="FFFFFF"/>
                          </a:solidFill>
                          <a:latin typeface="Cambria Math" panose="02040503050406030204" pitchFamily="18" charset="0"/>
                          <a:ea typeface="Open Sans"/>
                          <a:cs typeface="Open Sans"/>
                          <a:sym typeface="Open Sans"/>
                        </a:rPr>
                        <m:t>=1</m:t>
                      </m:r>
                    </m:oMath>
                  </m:oMathPara>
                </a14:m>
                <a:endParaRPr lang="el-GR"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tenglik o‘rinli.</a:t>
                </a:r>
              </a:p>
            </p:txBody>
          </p:sp>
        </mc:Choice>
        <mc:Fallback>
          <p:sp>
            <p:nvSpPr>
              <p:cNvPr id="267" name="Google Shape;267;p26"/>
              <p:cNvSpPr txBox="1">
                <a:spLocks noRot="1" noChangeAspect="1" noMove="1" noResize="1" noEditPoints="1" noAdjustHandles="1" noChangeArrowheads="1" noChangeShapeType="1" noTextEdit="1"/>
              </p:cNvSpPr>
              <p:nvPr/>
            </p:nvSpPr>
            <p:spPr>
              <a:xfrm>
                <a:off x="945831" y="1753732"/>
                <a:ext cx="6625401" cy="2092844"/>
              </a:xfrm>
              <a:prstGeom prst="rect">
                <a:avLst/>
              </a:prstGeom>
              <a:blipFill>
                <a:blip r:embed="rId3"/>
                <a:stretch>
                  <a:fillRect l="-276"/>
                </a:stretch>
              </a:blipFill>
              <a:ln>
                <a:noFill/>
              </a:ln>
            </p:spPr>
            <p:txBody>
              <a:bodyPr/>
              <a:lstStyle/>
              <a:p>
                <a:r>
                  <a:rPr lang="ru-RU">
                    <a:noFill/>
                  </a:rPr>
                  <a:t> </a:t>
                </a:r>
              </a:p>
            </p:txBody>
          </p:sp>
        </mc:Fallback>
      </mc:AlternateContent>
      <p:sp>
        <p:nvSpPr>
          <p:cNvPr id="5" name="Google Shape;259;p25">
            <a:extLst>
              <a:ext uri="{FF2B5EF4-FFF2-40B4-BE49-F238E27FC236}">
                <a16:creationId xmlns:a16="http://schemas.microsoft.com/office/drawing/2014/main" id="{CD0438A0-360A-455A-85F4-727A6359F5B0}"/>
              </a:ext>
            </a:extLst>
          </p:cNvPr>
          <p:cNvSpPr txBox="1">
            <a:spLocks/>
          </p:cNvSpPr>
          <p:nvPr/>
        </p:nvSpPr>
        <p:spPr>
          <a:xfrm>
            <a:off x="726375" y="582138"/>
            <a:ext cx="8417625" cy="799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500"/>
              <a:buFont typeface="Archivo"/>
              <a:buNone/>
              <a:defRPr sz="3500" b="1" i="0" u="none" strike="noStrike" cap="none">
                <a:solidFill>
                  <a:schemeClr val="dk1"/>
                </a:solidFill>
                <a:latin typeface="Archivo"/>
                <a:ea typeface="Archivo"/>
                <a:cs typeface="Archivo"/>
                <a:sym typeface="Archivo"/>
              </a:defRPr>
            </a:lvl9pPr>
          </a:lstStyle>
          <a:p>
            <a:r>
              <a:rPr lang="tr-TR" sz="2400" dirty="0"/>
              <a:t>Bog‘liqmas tasodifiy miqdorlar uchun katta sonlar qonuni. Chebishev teoremasi</a:t>
            </a:r>
          </a:p>
        </p:txBody>
      </p:sp>
    </p:spTree>
    <p:extLst>
      <p:ext uri="{BB962C8B-B14F-4D97-AF65-F5344CB8AC3E}">
        <p14:creationId xmlns:p14="http://schemas.microsoft.com/office/powerpoint/2010/main" val="2225293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sz="2800" dirty="0"/>
              <a:t>Bernulli teoremasi</a:t>
            </a:r>
          </a:p>
        </p:txBody>
      </p:sp>
      <mc:AlternateContent xmlns:mc="http://schemas.openxmlformats.org/markup-compatibility/2006">
        <mc:Choice xmlns:a14="http://schemas.microsoft.com/office/drawing/2010/main" Requires="a14">
          <p:sp>
            <p:nvSpPr>
              <p:cNvPr id="288" name="Google Shape;288;p28"/>
              <p:cNvSpPr txBox="1"/>
              <p:nvPr/>
            </p:nvSpPr>
            <p:spPr>
              <a:xfrm>
                <a:off x="720000" y="1286202"/>
                <a:ext cx="7387680" cy="2834694"/>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Bernulli  teoremasi katta sonlar qonunining juda muhim va tarixan birinchi shakldir. U hodisaning nisbiy chastotasi bilan uning ehtimolligi orasidagi bog‘lanishni aniqlaydi.</a:t>
                </a:r>
              </a:p>
              <a:p>
                <a:pPr marL="0" lvl="0" indent="457200" algn="l" rtl="0">
                  <a:lnSpc>
                    <a:spcPct val="115000"/>
                  </a:lnSpc>
                  <a:spcBef>
                    <a:spcPts val="0"/>
                  </a:spcBef>
                  <a:spcAft>
                    <a:spcPts val="0"/>
                  </a:spcAft>
                  <a:buNone/>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.3-teorema (Bernulli teoremasi).</a:t>
                </a:r>
                <a:r>
                  <a:rPr lang="tr-TR" noProof="1">
                    <a:solidFill>
                      <a:srgbClr val="FFFFFF"/>
                    </a:solidFill>
                    <a:latin typeface="Open Sans"/>
                    <a:ea typeface="Open Sans"/>
                    <a:cs typeface="Open Sans"/>
                    <a:sym typeface="Open Sans"/>
                  </a:rPr>
                  <a:t> Bir xil sharoitlardagi bog‘liqmas sinovlar soni cheksiz ortganda qaralayotgan A hodisaning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nisbiy chastotasi uning har bir ayrim sinovdagi ehtimolligi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oMath>
                </a14:m>
                <a:r>
                  <a:rPr lang="tr-TR" noProof="1">
                    <a:solidFill>
                      <a:srgbClr val="FFFFFF"/>
                    </a:solidFill>
                    <a:latin typeface="Open Sans"/>
                    <a:ea typeface="Open Sans"/>
                    <a:cs typeface="Open Sans"/>
                    <a:sym typeface="Open Sans"/>
                  </a:rPr>
                  <a:t> ga ehtimollik bo‘yicha yaqinlashadi, ya’ni</a:t>
                </a:r>
              </a:p>
              <a:p>
                <a:pPr marL="0" lvl="0" indent="45720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sz="1600" i="1" noProof="1" smtClean="0">
                              <a:solidFill>
                                <a:srgbClr val="FFFFFF"/>
                              </a:solidFill>
                              <a:latin typeface="Cambria Math" panose="02040503050406030204" pitchFamily="18" charset="0"/>
                              <a:ea typeface="Open Sans"/>
                              <a:cs typeface="Open Sans"/>
                              <a:sym typeface="Open Sans"/>
                            </a:rPr>
                          </m:ctrlPr>
                        </m:limLowPr>
                        <m:e>
                          <m:r>
                            <m:rPr>
                              <m:sty m:val="p"/>
                            </m:rPr>
                            <a:rPr lang="tr-TR" sz="1600" i="1" noProof="1" smtClean="0">
                              <a:solidFill>
                                <a:srgbClr val="FFFFFF"/>
                              </a:solidFill>
                              <a:latin typeface="Cambria Math" panose="02040503050406030204" pitchFamily="18" charset="0"/>
                              <a:ea typeface="Open Sans"/>
                              <a:cs typeface="Open Sans"/>
                              <a:sym typeface="Open Sans"/>
                            </a:rPr>
                            <m:t>lim</m:t>
                          </m:r>
                        </m:e>
                        <m:lim>
                          <m:r>
                            <a:rPr lang="tr-TR" sz="1600" i="1" noProof="1" smtClean="0">
                              <a:solidFill>
                                <a:srgbClr val="FFFFFF"/>
                              </a:solidFill>
                              <a:latin typeface="Cambria Math" panose="02040503050406030204" pitchFamily="18" charset="0"/>
                              <a:ea typeface="Open Sans"/>
                              <a:cs typeface="Open Sans"/>
                              <a:sym typeface="Open Sans"/>
                            </a:rPr>
                            <m:t>𝑛</m:t>
                          </m:r>
                          <m:r>
                            <a:rPr lang="tr-TR" sz="1600" i="1" noProof="1" smtClean="0">
                              <a:solidFill>
                                <a:srgbClr val="FFFFFF"/>
                              </a:solidFill>
                              <a:latin typeface="Cambria Math" panose="02040503050406030204" pitchFamily="18" charset="0"/>
                              <a:ea typeface="Open Sans"/>
                              <a:cs typeface="Open Sans"/>
                              <a:sym typeface="Open Sans"/>
                            </a:rPr>
                            <m:t>→∞</m:t>
                          </m:r>
                        </m:lim>
                      </m:limLow>
                      <m:r>
                        <a:rPr lang="tr-TR" sz="1600" i="1" noProof="1" smtClean="0">
                          <a:solidFill>
                            <a:srgbClr val="FFFFFF"/>
                          </a:solidFill>
                          <a:latin typeface="Cambria Math" panose="02040503050406030204" pitchFamily="18" charset="0"/>
                          <a:ea typeface="Open Sans"/>
                          <a:cs typeface="Open Sans"/>
                          <a:sym typeface="Open Sans"/>
                        </a:rPr>
                        <m:t>𝑃</m:t>
                      </m:r>
                      <m:d>
                        <m:dPr>
                          <m:ctrlPr>
                            <a:rPr lang="tr-TR" sz="1600" i="1" noProof="1" smtClean="0">
                              <a:solidFill>
                                <a:srgbClr val="FFFFFF"/>
                              </a:solidFill>
                              <a:latin typeface="Cambria Math" panose="02040503050406030204" pitchFamily="18" charset="0"/>
                              <a:ea typeface="Open Sans"/>
                              <a:cs typeface="Open Sans"/>
                              <a:sym typeface="Open Sans"/>
                            </a:rPr>
                          </m:ctrlPr>
                        </m:dPr>
                        <m:e>
                          <m:d>
                            <m:dPr>
                              <m:begChr m:val="|"/>
                              <m:endChr m:val="|"/>
                              <m:ctrlPr>
                                <a:rPr lang="tr-TR" sz="1600" i="1" noProof="1" smtClean="0">
                                  <a:solidFill>
                                    <a:srgbClr val="FFFFFF"/>
                                  </a:solidFill>
                                  <a:latin typeface="Cambria Math" panose="02040503050406030204" pitchFamily="18" charset="0"/>
                                  <a:ea typeface="Open Sans"/>
                                  <a:cs typeface="Open Sans"/>
                                  <a:sym typeface="Open Sans"/>
                                </a:rPr>
                              </m:ctrlPr>
                            </m:dPr>
                            <m:e>
                              <m:r>
                                <a:rPr lang="tr-TR" sz="1600" i="1" noProof="1" smtClean="0">
                                  <a:solidFill>
                                    <a:srgbClr val="FFFFFF"/>
                                  </a:solidFill>
                                  <a:latin typeface="Cambria Math" panose="02040503050406030204" pitchFamily="18" charset="0"/>
                                  <a:ea typeface="Open Sans"/>
                                  <a:cs typeface="Open Sans"/>
                                  <a:sym typeface="Open Sans"/>
                                </a:rPr>
                                <m:t>𝑝</m:t>
                              </m:r>
                              <m:r>
                                <a:rPr lang="tr-TR" sz="1600" i="1" noProof="1" smtClean="0">
                                  <a:solidFill>
                                    <a:srgbClr val="FFFFFF"/>
                                  </a:solidFill>
                                  <a:latin typeface="Cambria Math" panose="02040503050406030204" pitchFamily="18" charset="0"/>
                                  <a:ea typeface="Open Sans"/>
                                  <a:cs typeface="Open Sans"/>
                                  <a:sym typeface="Open Sans"/>
                                </a:rPr>
                                <m:t>∗−</m:t>
                              </m:r>
                              <m:r>
                                <a:rPr lang="tr-TR" sz="1600" i="1" noProof="1" smtClean="0">
                                  <a:solidFill>
                                    <a:srgbClr val="FFFFFF"/>
                                  </a:solidFill>
                                  <a:latin typeface="Cambria Math" panose="02040503050406030204" pitchFamily="18" charset="0"/>
                                  <a:ea typeface="Open Sans"/>
                                  <a:cs typeface="Open Sans"/>
                                  <a:sym typeface="Open Sans"/>
                                </a:rPr>
                                <m:t>𝑝</m:t>
                              </m:r>
                            </m:e>
                          </m:d>
                          <m:r>
                            <a:rPr lang="tr-TR" sz="1600" i="1" noProof="1" smtClean="0">
                              <a:solidFill>
                                <a:srgbClr val="FFFFFF"/>
                              </a:solidFill>
                              <a:latin typeface="Cambria Math" panose="02040503050406030204" pitchFamily="18" charset="0"/>
                              <a:ea typeface="Open Sans"/>
                              <a:cs typeface="Open Sans"/>
                              <a:sym typeface="Open Sans"/>
                            </a:rPr>
                            <m:t>&lt;</m:t>
                          </m:r>
                          <m:r>
                            <a:rPr lang="el-GR" sz="1600" i="1" noProof="1" smtClean="0">
                              <a:solidFill>
                                <a:srgbClr val="FFFFFF"/>
                              </a:solidFill>
                              <a:latin typeface="Cambria Math" panose="02040503050406030204" pitchFamily="18" charset="0"/>
                              <a:ea typeface="Open Sans"/>
                              <a:cs typeface="Open Sans"/>
                              <a:sym typeface="Open Sans"/>
                            </a:rPr>
                            <m:t>𝜀</m:t>
                          </m:r>
                        </m:e>
                      </m:d>
                      <m:r>
                        <a:rPr lang="el-GR" sz="1600" i="1" noProof="1" smtClean="0">
                          <a:solidFill>
                            <a:srgbClr val="FFFFFF"/>
                          </a:solidFill>
                          <a:latin typeface="Cambria Math" panose="02040503050406030204" pitchFamily="18" charset="0"/>
                          <a:ea typeface="Open Sans"/>
                          <a:cs typeface="Open Sans"/>
                          <a:sym typeface="Open Sans"/>
                        </a:rPr>
                        <m:t>=1</m:t>
                      </m:r>
                    </m:oMath>
                  </m:oMathPara>
                </a14:m>
                <a:endParaRPr lang="el-GR" sz="1600"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bu yerda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f>
                      <m:fPr>
                        <m:ctrlPr>
                          <a:rPr lang="tr-TR" i="1" noProof="1" smtClean="0">
                            <a:solidFill>
                              <a:srgbClr val="FFFFFF"/>
                            </a:solidFill>
                            <a:latin typeface="Cambria Math" panose="02040503050406030204" pitchFamily="18" charset="0"/>
                            <a:ea typeface="Open Sans"/>
                            <a:cs typeface="Open Sans"/>
                            <a:sym typeface="Open Sans"/>
                          </a:rPr>
                        </m:ctrlPr>
                      </m:fPr>
                      <m:num>
                        <m:r>
                          <a:rPr lang="tr-TR" i="1" noProof="1" smtClean="0">
                            <a:solidFill>
                              <a:srgbClr val="FFFFFF"/>
                            </a:solidFill>
                            <a:latin typeface="Cambria Math" panose="02040503050406030204" pitchFamily="18" charset="0"/>
                            <a:ea typeface="Open Sans"/>
                            <a:cs typeface="Open Sans"/>
                            <a:sym typeface="Open Sans"/>
                          </a:rPr>
                          <m:t>𝑚</m:t>
                        </m:r>
                      </m:num>
                      <m:den>
                        <m:r>
                          <a:rPr lang="tr-TR" i="1" noProof="1" smtClean="0">
                            <a:solidFill>
                              <a:srgbClr val="FFFFFF"/>
                            </a:solidFill>
                            <a:latin typeface="Cambria Math" panose="02040503050406030204" pitchFamily="18" charset="0"/>
                            <a:ea typeface="Open Sans"/>
                            <a:cs typeface="Open Sans"/>
                            <a:sym typeface="Open Sans"/>
                          </a:rPr>
                          <m:t>𝑛</m:t>
                        </m:r>
                      </m:den>
                    </m:f>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shu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birinchi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𝑛</m:t>
                    </m:r>
                  </m:oMath>
                </a14:m>
                <a:r>
                  <a:rPr lang="tr-TR" noProof="1">
                    <a:solidFill>
                      <a:srgbClr val="FFFFFF"/>
                    </a:solidFill>
                    <a:latin typeface="Open Sans"/>
                    <a:ea typeface="Open Sans"/>
                    <a:cs typeface="Open Sans"/>
                    <a:sym typeface="Open Sans"/>
                  </a:rPr>
                  <a:t> sinovdagi nisbiy chastotasi.</a:t>
                </a:r>
                <a:endParaRPr lang="en-US" noProof="1">
                  <a:solidFill>
                    <a:srgbClr val="FFFFFF"/>
                  </a:solidFill>
                  <a:latin typeface="Open Sans"/>
                  <a:ea typeface="Open Sans"/>
                  <a:cs typeface="Open Sans"/>
                  <a:sym typeface="Open Sans"/>
                </a:endParaRPr>
              </a:p>
              <a:p>
                <a:pPr marL="0" lvl="0" indent="457200" algn="l" rtl="0">
                  <a:lnSpc>
                    <a:spcPct val="115000"/>
                  </a:lnSpc>
                  <a:spcBef>
                    <a:spcPts val="0"/>
                  </a:spcBef>
                  <a:spcAft>
                    <a:spcPts val="0"/>
                  </a:spcAft>
                  <a:buNone/>
                </a:pPr>
                <a:r>
                  <a:rPr lang="tr-TR" noProof="1">
                    <a:solidFill>
                      <a:srgbClr val="FFFFFF"/>
                    </a:solidFill>
                    <a:latin typeface="Open Sans"/>
                    <a:ea typeface="Open Sans"/>
                    <a:cs typeface="Open Sans"/>
                    <a:sym typeface="Open Sans"/>
                  </a:rPr>
                  <a:t>Boshqacha aytganda, yetarlicha katta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𝑛</m:t>
                    </m:r>
                  </m:oMath>
                </a14:m>
                <a:r>
                  <a:rPr lang="tr-TR" noProof="1">
                    <a:solidFill>
                      <a:srgbClr val="FFFFFF"/>
                    </a:solidFill>
                    <a:latin typeface="Open Sans"/>
                    <a:ea typeface="Open Sans"/>
                    <a:cs typeface="Open Sans"/>
                    <a:sym typeface="Open Sans"/>
                  </a:rPr>
                  <a:t> kuzatilgan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r>
                      <a:rPr lang="tr-TR" i="1" noProof="1" smtClean="0">
                        <a:solidFill>
                          <a:srgbClr val="FFFFFF"/>
                        </a:solidFill>
                        <a:latin typeface="Cambria Math" panose="02040503050406030204" pitchFamily="18" charset="0"/>
                        <a:ea typeface="Open Sans"/>
                        <a:cs typeface="Open Sans"/>
                        <a:sym typeface="Open Sans"/>
                      </a:rPr>
                      <m:t>∗</m:t>
                    </m:r>
                  </m:oMath>
                </a14:m>
                <a:r>
                  <a:rPr lang="tr-TR" noProof="1">
                    <a:solidFill>
                      <a:srgbClr val="FFFFFF"/>
                    </a:solidFill>
                    <a:latin typeface="Open Sans"/>
                    <a:ea typeface="Open Sans"/>
                    <a:cs typeface="Open Sans"/>
                    <a:sym typeface="Open Sans"/>
                  </a:rPr>
                  <a:t> qiymat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𝑝</m:t>
                    </m:r>
                  </m:oMath>
                </a14:m>
                <a:r>
                  <a:rPr lang="tr-TR" noProof="1">
                    <a:solidFill>
                      <a:srgbClr val="FFFFFF"/>
                    </a:solidFill>
                    <a:latin typeface="Open Sans"/>
                    <a:ea typeface="Open Sans"/>
                    <a:cs typeface="Open Sans"/>
                    <a:sym typeface="Open Sans"/>
                  </a:rPr>
                  <a:t> ehtimollikning taqribiy qiymatini yuqori darajada aniqliq bilan beradi, deb amalda ishonish mumkin.</a:t>
                </a:r>
              </a:p>
            </p:txBody>
          </p:sp>
        </mc:Choice>
        <mc:Fallback>
          <p:sp>
            <p:nvSpPr>
              <p:cNvPr id="288" name="Google Shape;288;p28"/>
              <p:cNvSpPr txBox="1">
                <a:spLocks noRot="1" noChangeAspect="1" noMove="1" noResize="1" noEditPoints="1" noAdjustHandles="1" noChangeArrowheads="1" noChangeShapeType="1" noTextEdit="1"/>
              </p:cNvSpPr>
              <p:nvPr/>
            </p:nvSpPr>
            <p:spPr>
              <a:xfrm>
                <a:off x="720000" y="1286202"/>
                <a:ext cx="7387680" cy="2834694"/>
              </a:xfrm>
              <a:prstGeom prst="rect">
                <a:avLst/>
              </a:prstGeom>
              <a:blipFill>
                <a:blip r:embed="rId3"/>
                <a:stretch>
                  <a:fillRect l="-248" b="-215"/>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765515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1081248" y="376961"/>
            <a:ext cx="418728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sz="2800" dirty="0"/>
              <a:t>Ya. Bernulli teoremasi</a:t>
            </a:r>
          </a:p>
        </p:txBody>
      </p:sp>
      <mc:AlternateContent xmlns:mc="http://schemas.openxmlformats.org/markup-compatibility/2006">
        <mc:Choice xmlns:a14="http://schemas.microsoft.com/office/drawing/2010/main" Requires="a14">
          <p:sp>
            <p:nvSpPr>
              <p:cNvPr id="288" name="Google Shape;288;p28"/>
              <p:cNvSpPr txBox="1"/>
              <p:nvPr/>
            </p:nvSpPr>
            <p:spPr>
              <a:xfrm>
                <a:off x="1691808" y="1581149"/>
                <a:ext cx="5760384" cy="1981201"/>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US" b="1" noProof="1">
                    <a:solidFill>
                      <a:srgbClr val="FFFFFF"/>
                    </a:solidFill>
                    <a:latin typeface="Open Sans"/>
                    <a:ea typeface="Open Sans"/>
                    <a:cs typeface="Open Sans"/>
                    <a:sym typeface="Open Sans"/>
                  </a:rPr>
                  <a:t>1</a:t>
                </a:r>
                <a:r>
                  <a:rPr lang="tr-TR" b="1" noProof="1">
                    <a:solidFill>
                      <a:srgbClr val="FFFFFF"/>
                    </a:solidFill>
                    <a:latin typeface="Open Sans"/>
                    <a:ea typeface="Open Sans"/>
                    <a:cs typeface="Open Sans"/>
                    <a:sym typeface="Open Sans"/>
                  </a:rPr>
                  <a:t>.4-teorema (Puasson teoremasi).</a:t>
                </a:r>
                <a:r>
                  <a:rPr lang="tr-TR" noProof="1">
                    <a:solidFill>
                      <a:srgbClr val="FFFFFF"/>
                    </a:solidFill>
                    <a:latin typeface="Open Sans"/>
                    <a:ea typeface="Open Sans"/>
                    <a:cs typeface="Open Sans"/>
                    <a:sym typeface="Open Sans"/>
                  </a:rPr>
                  <a:t> Bog‘liqmas sinovlar o‘tkazilayotgan bo‘lsin va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𝑖</m:t>
                    </m:r>
                  </m:oMath>
                </a14:m>
                <a:r>
                  <a:rPr lang="tr-TR" noProof="1">
                    <a:solidFill>
                      <a:srgbClr val="FFFFFF"/>
                    </a:solidFill>
                    <a:latin typeface="Open Sans"/>
                    <a:ea typeface="Open Sans"/>
                    <a:cs typeface="Open Sans"/>
                    <a:sym typeface="Open Sans"/>
                  </a:rPr>
                  <a:t> -sinovda  ehtimolligi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𝑖</m:t>
                        </m:r>
                      </m:sub>
                    </m:sSub>
                  </m:oMath>
                </a14:m>
                <a:r>
                  <a:rPr lang="tr-TR" noProof="1">
                    <a:solidFill>
                      <a:srgbClr val="FFFFFF"/>
                    </a:solidFill>
                    <a:latin typeface="Open Sans"/>
                    <a:ea typeface="Open Sans"/>
                    <a:cs typeface="Open Sans"/>
                    <a:sym typeface="Open Sans"/>
                  </a:rPr>
                  <a:t> ga teng bo‘lsin. U holda sinovlar soni cheksiz ortganida</a:t>
                </a:r>
                <a:r>
                  <a:rPr lang="en-US" noProof="1">
                    <a:solidFill>
                      <a:srgbClr val="FFFFFF"/>
                    </a:solidFill>
                    <a:latin typeface="Open Sans"/>
                    <a:ea typeface="Open Sans"/>
                    <a:cs typeface="Open Sans"/>
                    <a:sym typeface="Open Sans"/>
                  </a:rPr>
                  <a:t> </a:t>
                </a:r>
                <a14:m>
                  <m:oMath xmlns:m="http://schemas.openxmlformats.org/officeDocument/2006/math">
                    <m:r>
                      <a:rPr lang="tr-TR" i="1" noProof="1" smtClean="0">
                        <a:solidFill>
                          <a:srgbClr val="FFFFFF"/>
                        </a:solidFill>
                        <a:latin typeface="Cambria Math" panose="02040503050406030204" pitchFamily="18" charset="0"/>
                        <a:ea typeface="Open Sans"/>
                        <a:cs typeface="Open Sans"/>
                        <a:sym typeface="Open Sans"/>
                      </a:rPr>
                      <m:t>𝐴</m:t>
                    </m:r>
                  </m:oMath>
                </a14:m>
                <a:r>
                  <a:rPr lang="tr-TR" noProof="1">
                    <a:solidFill>
                      <a:srgbClr val="FFFFFF"/>
                    </a:solidFill>
                    <a:latin typeface="Open Sans"/>
                    <a:ea typeface="Open Sans"/>
                    <a:cs typeface="Open Sans"/>
                    <a:sym typeface="Open Sans"/>
                  </a:rPr>
                  <a:t> hodisaning nisbiy chastotasi </a:t>
                </a:r>
                <a14:m>
                  <m:oMath xmlns:m="http://schemas.openxmlformats.org/officeDocument/2006/math">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1</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2</m:t>
                        </m:r>
                      </m:sub>
                    </m:sSub>
                    <m:r>
                      <a:rPr lang="tr-TR" i="1" noProof="1" smtClean="0">
                        <a:solidFill>
                          <a:srgbClr val="FFFFFF"/>
                        </a:solidFill>
                        <a:latin typeface="Cambria Math" panose="02040503050406030204" pitchFamily="18" charset="0"/>
                        <a:ea typeface="Open Sans"/>
                        <a:cs typeface="Open Sans"/>
                        <a:sym typeface="Open Sans"/>
                      </a:rPr>
                      <m:t>,…,</m:t>
                    </m:r>
                    <m:sSub>
                      <m:sSubPr>
                        <m:ctrlPr>
                          <a:rPr lang="tr-TR" i="1" noProof="1" smtClean="0">
                            <a:solidFill>
                              <a:srgbClr val="FFFFFF"/>
                            </a:solidFill>
                            <a:latin typeface="Cambria Math" panose="02040503050406030204" pitchFamily="18" charset="0"/>
                            <a:ea typeface="Open Sans"/>
                            <a:cs typeface="Open Sans"/>
                            <a:sym typeface="Open Sans"/>
                          </a:rPr>
                        </m:ctrlPr>
                      </m:sSubPr>
                      <m:e>
                        <m:r>
                          <a:rPr lang="tr-TR" i="1" noProof="1" smtClean="0">
                            <a:solidFill>
                              <a:srgbClr val="FFFFFF"/>
                            </a:solidFill>
                            <a:latin typeface="Cambria Math" panose="02040503050406030204" pitchFamily="18" charset="0"/>
                            <a:ea typeface="Open Sans"/>
                            <a:cs typeface="Open Sans"/>
                            <a:sym typeface="Open Sans"/>
                          </a:rPr>
                          <m:t>𝑝</m:t>
                        </m:r>
                      </m:e>
                      <m:sub>
                        <m:r>
                          <a:rPr lang="tr-TR" i="1" noProof="1" smtClean="0">
                            <a:solidFill>
                              <a:srgbClr val="FFFFFF"/>
                            </a:solidFill>
                            <a:latin typeface="Cambria Math" panose="02040503050406030204" pitchFamily="18" charset="0"/>
                            <a:ea typeface="Open Sans"/>
                            <a:cs typeface="Open Sans"/>
                            <a:sym typeface="Open Sans"/>
                          </a:rPr>
                          <m:t>𝑛</m:t>
                        </m:r>
                      </m:sub>
                    </m:sSub>
                  </m:oMath>
                </a14:m>
                <a:r>
                  <a:rPr lang="en-US" noProof="1">
                    <a:solidFill>
                      <a:srgbClr val="FFFFFF"/>
                    </a:solidFill>
                    <a:latin typeface="Open Sans"/>
                    <a:ea typeface="Open Sans"/>
                    <a:cs typeface="Open Sans"/>
                    <a:sym typeface="Open Sans"/>
                  </a:rPr>
                  <a:t> </a:t>
                </a:r>
                <a:r>
                  <a:rPr lang="tr-TR" noProof="1">
                    <a:solidFill>
                      <a:srgbClr val="FFFFFF"/>
                    </a:solidFill>
                    <a:latin typeface="Open Sans"/>
                    <a:ea typeface="Open Sans"/>
                    <a:cs typeface="Open Sans"/>
                    <a:sym typeface="Open Sans"/>
                  </a:rPr>
                  <a:t>ehtimolliklarning o‘rta arifmetigiga ehtimollik bo‘yicha yaqinlashadi,ya’ni ushbu tenglik o‘rinli:</a:t>
                </a:r>
              </a:p>
              <a:p>
                <a:pPr marL="0" lvl="0" indent="457200" algn="l" rtl="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tr-TR" sz="1600" i="1" noProof="1" smtClean="0">
                              <a:solidFill>
                                <a:srgbClr val="FFFFFF"/>
                              </a:solidFill>
                              <a:latin typeface="Cambria Math" panose="02040503050406030204" pitchFamily="18" charset="0"/>
                              <a:ea typeface="Open Sans"/>
                              <a:cs typeface="Open Sans"/>
                              <a:sym typeface="Open Sans"/>
                            </a:rPr>
                          </m:ctrlPr>
                        </m:limLowPr>
                        <m:e>
                          <m:r>
                            <m:rPr>
                              <m:sty m:val="p"/>
                            </m:rPr>
                            <a:rPr lang="tr-TR" sz="1600" i="1" noProof="1" smtClean="0">
                              <a:solidFill>
                                <a:srgbClr val="FFFFFF"/>
                              </a:solidFill>
                              <a:latin typeface="Cambria Math" panose="02040503050406030204" pitchFamily="18" charset="0"/>
                              <a:ea typeface="Open Sans"/>
                              <a:cs typeface="Open Sans"/>
                              <a:sym typeface="Open Sans"/>
                            </a:rPr>
                            <m:t>lim</m:t>
                          </m:r>
                        </m:e>
                        <m:lim>
                          <m:r>
                            <a:rPr lang="tr-TR" sz="1600" i="1" noProof="1" smtClean="0">
                              <a:solidFill>
                                <a:srgbClr val="FFFFFF"/>
                              </a:solidFill>
                              <a:latin typeface="Cambria Math" panose="02040503050406030204" pitchFamily="18" charset="0"/>
                              <a:ea typeface="Open Sans"/>
                              <a:cs typeface="Open Sans"/>
                              <a:sym typeface="Open Sans"/>
                            </a:rPr>
                            <m:t>𝑛</m:t>
                          </m:r>
                          <m:r>
                            <a:rPr lang="tr-TR" sz="1600" i="1" noProof="1" smtClean="0">
                              <a:solidFill>
                                <a:srgbClr val="FFFFFF"/>
                              </a:solidFill>
                              <a:latin typeface="Cambria Math" panose="02040503050406030204" pitchFamily="18" charset="0"/>
                              <a:ea typeface="Open Sans"/>
                              <a:cs typeface="Open Sans"/>
                              <a:sym typeface="Open Sans"/>
                            </a:rPr>
                            <m:t>→∞</m:t>
                          </m:r>
                        </m:lim>
                      </m:limLow>
                      <m:r>
                        <a:rPr lang="tr-TR" sz="1600" i="1" noProof="1" smtClean="0">
                          <a:solidFill>
                            <a:srgbClr val="FFFFFF"/>
                          </a:solidFill>
                          <a:latin typeface="Cambria Math" panose="02040503050406030204" pitchFamily="18" charset="0"/>
                          <a:ea typeface="Open Sans"/>
                          <a:cs typeface="Open Sans"/>
                          <a:sym typeface="Open Sans"/>
                        </a:rPr>
                        <m:t>𝑃</m:t>
                      </m:r>
                      <m:d>
                        <m:dPr>
                          <m:ctrlPr>
                            <a:rPr lang="tr-TR" sz="1600" i="1" noProof="1" smtClean="0">
                              <a:solidFill>
                                <a:srgbClr val="FFFFFF"/>
                              </a:solidFill>
                              <a:latin typeface="Cambria Math" panose="02040503050406030204" pitchFamily="18" charset="0"/>
                              <a:ea typeface="Open Sans"/>
                              <a:cs typeface="Open Sans"/>
                              <a:sym typeface="Open Sans"/>
                            </a:rPr>
                          </m:ctrlPr>
                        </m:dPr>
                        <m:e>
                          <m:d>
                            <m:dPr>
                              <m:begChr m:val="|"/>
                              <m:endChr m:val="|"/>
                              <m:ctrlPr>
                                <a:rPr lang="tr-TR" sz="1600" i="1" noProof="1" smtClean="0">
                                  <a:solidFill>
                                    <a:srgbClr val="FFFFFF"/>
                                  </a:solidFill>
                                  <a:latin typeface="Cambria Math" panose="02040503050406030204" pitchFamily="18" charset="0"/>
                                  <a:ea typeface="Open Sans"/>
                                  <a:cs typeface="Open Sans"/>
                                  <a:sym typeface="Open Sans"/>
                                </a:rPr>
                              </m:ctrlPr>
                            </m:dPr>
                            <m:e>
                              <m:r>
                                <a:rPr lang="tr-TR" sz="1600" i="1" noProof="1" smtClean="0">
                                  <a:solidFill>
                                    <a:srgbClr val="FFFFFF"/>
                                  </a:solidFill>
                                  <a:latin typeface="Cambria Math" panose="02040503050406030204" pitchFamily="18" charset="0"/>
                                  <a:ea typeface="Open Sans"/>
                                  <a:cs typeface="Open Sans"/>
                                  <a:sym typeface="Open Sans"/>
                                </a:rPr>
                                <m:t>𝑝</m:t>
                              </m:r>
                              <m:r>
                                <a:rPr lang="tr-TR" sz="1600" i="1" noProof="1" smtClean="0">
                                  <a:solidFill>
                                    <a:srgbClr val="FFFFFF"/>
                                  </a:solidFill>
                                  <a:latin typeface="Cambria Math" panose="02040503050406030204" pitchFamily="18" charset="0"/>
                                  <a:ea typeface="Open Sans"/>
                                  <a:cs typeface="Open Sans"/>
                                  <a:sym typeface="Open Sans"/>
                                </a:rPr>
                                <m:t>∗−</m:t>
                              </m:r>
                              <m:f>
                                <m:fPr>
                                  <m:ctrlPr>
                                    <a:rPr lang="tr-TR" sz="1600" i="1" noProof="1" smtClean="0">
                                      <a:solidFill>
                                        <a:srgbClr val="FFFFFF"/>
                                      </a:solidFill>
                                      <a:latin typeface="Cambria Math" panose="02040503050406030204" pitchFamily="18" charset="0"/>
                                      <a:ea typeface="Open Sans"/>
                                      <a:cs typeface="Open Sans"/>
                                      <a:sym typeface="Open Sans"/>
                                    </a:rPr>
                                  </m:ctrlPr>
                                </m:fPr>
                                <m:num>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1</m:t>
                                      </m:r>
                                    </m:sub>
                                  </m:sSub>
                                  <m:r>
                                    <a:rPr lang="tr-TR" sz="1600" i="1" noProof="1" smtClean="0">
                                      <a:solidFill>
                                        <a:srgbClr val="FFFFFF"/>
                                      </a:solidFill>
                                      <a:latin typeface="Cambria Math" panose="02040503050406030204" pitchFamily="18" charset="0"/>
                                      <a:ea typeface="Open Sans"/>
                                      <a:cs typeface="Open Sans"/>
                                      <a:sym typeface="Open Sans"/>
                                    </a:rPr>
                                    <m:t>+</m:t>
                                  </m:r>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2</m:t>
                                      </m:r>
                                    </m:sub>
                                  </m:sSub>
                                  <m:r>
                                    <a:rPr lang="tr-TR" sz="1600" i="1" noProof="1" smtClean="0">
                                      <a:solidFill>
                                        <a:srgbClr val="FFFFFF"/>
                                      </a:solidFill>
                                      <a:latin typeface="Cambria Math" panose="02040503050406030204" pitchFamily="18" charset="0"/>
                                      <a:ea typeface="Open Sans"/>
                                      <a:cs typeface="Open Sans"/>
                                      <a:sym typeface="Open Sans"/>
                                    </a:rPr>
                                    <m:t>+…+</m:t>
                                  </m:r>
                                  <m:sSub>
                                    <m:sSubPr>
                                      <m:ctrlPr>
                                        <a:rPr lang="tr-TR" sz="1600" i="1" noProof="1" smtClean="0">
                                          <a:solidFill>
                                            <a:srgbClr val="FFFFFF"/>
                                          </a:solidFill>
                                          <a:latin typeface="Cambria Math" panose="02040503050406030204" pitchFamily="18" charset="0"/>
                                          <a:ea typeface="Open Sans"/>
                                          <a:cs typeface="Open Sans"/>
                                          <a:sym typeface="Open Sans"/>
                                        </a:rPr>
                                      </m:ctrlPr>
                                    </m:sSubPr>
                                    <m:e>
                                      <m:r>
                                        <a:rPr lang="tr-TR" sz="1600" i="1" noProof="1" smtClean="0">
                                          <a:solidFill>
                                            <a:srgbClr val="FFFFFF"/>
                                          </a:solidFill>
                                          <a:latin typeface="Cambria Math" panose="02040503050406030204" pitchFamily="18" charset="0"/>
                                          <a:ea typeface="Open Sans"/>
                                          <a:cs typeface="Open Sans"/>
                                          <a:sym typeface="Open Sans"/>
                                        </a:rPr>
                                        <m:t>𝑝</m:t>
                                      </m:r>
                                    </m:e>
                                    <m:sub>
                                      <m:r>
                                        <a:rPr lang="tr-TR" sz="1600" i="1" noProof="1" smtClean="0">
                                          <a:solidFill>
                                            <a:srgbClr val="FFFFFF"/>
                                          </a:solidFill>
                                          <a:latin typeface="Cambria Math" panose="02040503050406030204" pitchFamily="18" charset="0"/>
                                          <a:ea typeface="Open Sans"/>
                                          <a:cs typeface="Open Sans"/>
                                          <a:sym typeface="Open Sans"/>
                                        </a:rPr>
                                        <m:t>𝑛</m:t>
                                      </m:r>
                                    </m:sub>
                                  </m:sSub>
                                </m:num>
                                <m:den>
                                  <m:r>
                                    <a:rPr lang="tr-TR" sz="1600" i="1" noProof="1" smtClean="0">
                                      <a:solidFill>
                                        <a:srgbClr val="FFFFFF"/>
                                      </a:solidFill>
                                      <a:latin typeface="Cambria Math" panose="02040503050406030204" pitchFamily="18" charset="0"/>
                                      <a:ea typeface="Open Sans"/>
                                      <a:cs typeface="Open Sans"/>
                                      <a:sym typeface="Open Sans"/>
                                    </a:rPr>
                                    <m:t>𝑛</m:t>
                                  </m:r>
                                </m:den>
                              </m:f>
                            </m:e>
                          </m:d>
                          <m:r>
                            <a:rPr lang="tr-TR" sz="1600" i="1" noProof="1" smtClean="0">
                              <a:solidFill>
                                <a:srgbClr val="FFFFFF"/>
                              </a:solidFill>
                              <a:latin typeface="Cambria Math" panose="02040503050406030204" pitchFamily="18" charset="0"/>
                              <a:ea typeface="Open Sans"/>
                              <a:cs typeface="Open Sans"/>
                              <a:sym typeface="Open Sans"/>
                            </a:rPr>
                            <m:t>&lt;</m:t>
                          </m:r>
                          <m:r>
                            <a:rPr lang="el-GR" sz="1600" i="1" noProof="1" smtClean="0">
                              <a:solidFill>
                                <a:srgbClr val="FFFFFF"/>
                              </a:solidFill>
                              <a:latin typeface="Cambria Math" panose="02040503050406030204" pitchFamily="18" charset="0"/>
                              <a:ea typeface="Open Sans"/>
                              <a:cs typeface="Open Sans"/>
                              <a:sym typeface="Open Sans"/>
                            </a:rPr>
                            <m:t>𝜀</m:t>
                          </m:r>
                        </m:e>
                      </m:d>
                      <m:r>
                        <a:rPr lang="el-GR" sz="1600" i="1" noProof="1" smtClean="0">
                          <a:solidFill>
                            <a:srgbClr val="FFFFFF"/>
                          </a:solidFill>
                          <a:latin typeface="Cambria Math" panose="02040503050406030204" pitchFamily="18" charset="0"/>
                          <a:ea typeface="Open Sans"/>
                          <a:cs typeface="Open Sans"/>
                          <a:sym typeface="Open Sans"/>
                        </a:rPr>
                        <m:t>=1.</m:t>
                      </m:r>
                    </m:oMath>
                  </m:oMathPara>
                </a14:m>
                <a:endParaRPr lang="el-GR" sz="1600" noProof="1">
                  <a:solidFill>
                    <a:srgbClr val="FFFFFF"/>
                  </a:solidFill>
                  <a:latin typeface="Open Sans"/>
                  <a:ea typeface="Open Sans"/>
                  <a:cs typeface="Open Sans"/>
                  <a:sym typeface="Open Sans"/>
                </a:endParaRPr>
              </a:p>
            </p:txBody>
          </p:sp>
        </mc:Choice>
        <mc:Fallback>
          <p:sp>
            <p:nvSpPr>
              <p:cNvPr id="288" name="Google Shape;288;p28"/>
              <p:cNvSpPr txBox="1">
                <a:spLocks noRot="1" noChangeAspect="1" noMove="1" noResize="1" noEditPoints="1" noAdjustHandles="1" noChangeArrowheads="1" noChangeShapeType="1" noTextEdit="1"/>
              </p:cNvSpPr>
              <p:nvPr/>
            </p:nvSpPr>
            <p:spPr>
              <a:xfrm>
                <a:off x="1691808" y="1581149"/>
                <a:ext cx="5760384" cy="1981201"/>
              </a:xfrm>
              <a:prstGeom prst="rect">
                <a:avLst/>
              </a:prstGeom>
              <a:blipFill>
                <a:blip r:embed="rId3"/>
                <a:stretch>
                  <a:fillRect l="-318" b="-16923"/>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601084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Intro to Truth Tables by Slidesgo">
  <a:themeElements>
    <a:clrScheme name="Simple Light">
      <a:dk1>
        <a:srgbClr val="FFFFFF"/>
      </a:dk1>
      <a:lt1>
        <a:srgbClr val="774BA2"/>
      </a:lt1>
      <a:dk2>
        <a:srgbClr val="000000"/>
      </a:dk2>
      <a:lt2>
        <a:srgbClr val="FFB4AA"/>
      </a:lt2>
      <a:accent1>
        <a:srgbClr val="FF7D88"/>
      </a:accent1>
      <a:accent2>
        <a:srgbClr val="F0575D"/>
      </a:accent2>
      <a:accent3>
        <a:srgbClr val="F9EB9D"/>
      </a:accent3>
      <a:accent4>
        <a:srgbClr val="FFD063"/>
      </a:accent4>
      <a:accent5>
        <a:srgbClr val="FFB64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806</Words>
  <Application>Microsoft Office PowerPoint</Application>
  <PresentationFormat>Экран (16:9)</PresentationFormat>
  <Paragraphs>53</Paragraphs>
  <Slides>10</Slides>
  <Notes>9</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1</vt:i4>
      </vt:variant>
      <vt:variant>
        <vt:lpstr>Заголовки слайдов</vt:lpstr>
      </vt:variant>
      <vt:variant>
        <vt:i4>10</vt:i4>
      </vt:variant>
    </vt:vector>
  </HeadingPairs>
  <TitlesOfParts>
    <vt:vector size="19" baseType="lpstr">
      <vt:lpstr>Cambria Math</vt:lpstr>
      <vt:lpstr>Bebas Neue</vt:lpstr>
      <vt:lpstr>Archivo</vt:lpstr>
      <vt:lpstr>Calibri</vt:lpstr>
      <vt:lpstr>Open Sans</vt:lpstr>
      <vt:lpstr>Arial</vt:lpstr>
      <vt:lpstr>Times New Roman</vt:lpstr>
      <vt:lpstr>Intro to Truth Tables by Slidesgo</vt:lpstr>
      <vt:lpstr>Equation.3</vt:lpstr>
      <vt:lpstr>Chebishev tengsizligi va teoremasi. Katta sonlar qonuni va uning tadbiqlari</vt:lpstr>
      <vt:lpstr>Reja:</vt:lpstr>
      <vt:lpstr>Chebishev tengsizligi</vt:lpstr>
      <vt:lpstr>Bog‘liqmas tasodifiy miqdorlar uchun katta sonlar qonuni. Chebishev teoremasi</vt:lpstr>
      <vt:lpstr>Презентация PowerPoint</vt:lpstr>
      <vt:lpstr>Презентация PowerPoint</vt:lpstr>
      <vt:lpstr>Презентация PowerPoint</vt:lpstr>
      <vt:lpstr>Bernulli teoremasi</vt:lpstr>
      <vt:lpstr>Ya. Bernulli teoremasi</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Chebishev tengsizligi va teoremasi. Katta sonlar qonuni va uning tadbiqlari</dc:title>
  <cp:lastModifiedBy>Ro'zimurod</cp:lastModifiedBy>
  <cp:revision>22</cp:revision>
  <dcterms:modified xsi:type="dcterms:W3CDTF">2023-12-19T20:52:58Z</dcterms:modified>
</cp:coreProperties>
</file>