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5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5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6FC0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8723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8723" y="114452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4151" y="6431279"/>
            <a:ext cx="121920" cy="192405"/>
          </a:xfrm>
          <a:custGeom>
            <a:avLst/>
            <a:gdLst/>
            <a:ahLst/>
            <a:cxnLst/>
            <a:rect l="l" t="t" r="r" b="b"/>
            <a:pathLst>
              <a:path w="121920" h="192404">
                <a:moveTo>
                  <a:pt x="0" y="0"/>
                </a:moveTo>
                <a:lnTo>
                  <a:pt x="0" y="192024"/>
                </a:lnTo>
                <a:lnTo>
                  <a:pt x="121920" y="96012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9056" y="6473952"/>
            <a:ext cx="227075" cy="20269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304" y="2304288"/>
            <a:ext cx="2241677" cy="28299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5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6FC0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8723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8723" y="114452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4151" y="6431279"/>
            <a:ext cx="121920" cy="192405"/>
          </a:xfrm>
          <a:custGeom>
            <a:avLst/>
            <a:gdLst/>
            <a:ahLst/>
            <a:cxnLst/>
            <a:rect l="l" t="t" r="r" b="b"/>
            <a:pathLst>
              <a:path w="121920" h="192404">
                <a:moveTo>
                  <a:pt x="0" y="0"/>
                </a:moveTo>
                <a:lnTo>
                  <a:pt x="0" y="192024"/>
                </a:lnTo>
                <a:lnTo>
                  <a:pt x="121920" y="96012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8280" y="-27685"/>
            <a:ext cx="6187439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6465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835" y="2585415"/>
            <a:ext cx="8212328" cy="3578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yonet.uz/" TargetMode="External"/><Relationship Id="rId2" Type="http://schemas.openxmlformats.org/officeDocument/2006/relationships/hyperlink" Target="http://www.tdpu.u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u.uz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09600" y="22860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Mirzo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Ulug‘bek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nomidagi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O‘zbekiston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Milliy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Universiteti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Jizzax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filiali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defRPr/>
            </a:pP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Amaliy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matematika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fakulteti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defRPr/>
            </a:pP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Kompyuter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ilmlari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va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dasturlash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texnologiyalari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yo‘nalishi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talabasi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Isoqov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Ro‘zimurodning</a:t>
            </a:r>
            <a:endParaRPr lang="ru-RU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95400" y="3276600"/>
            <a:ext cx="617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err="1" smtClean="0">
                <a:solidFill>
                  <a:srgbClr val="993300"/>
                </a:solidFill>
                <a:latin typeface="Arial" charset="0"/>
              </a:rPr>
              <a:t>Davlat</a:t>
            </a:r>
            <a:r>
              <a:rPr lang="en-US" sz="2800" b="1" dirty="0" smtClean="0">
                <a:solidFill>
                  <a:srgbClr val="993300"/>
                </a:solidFill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993300"/>
                </a:solidFill>
                <a:latin typeface="Arial" charset="0"/>
              </a:rPr>
              <a:t>tilida</a:t>
            </a:r>
            <a:r>
              <a:rPr lang="en-US" sz="2800" b="1" dirty="0" smtClean="0">
                <a:solidFill>
                  <a:srgbClr val="993300"/>
                </a:solidFill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993300"/>
                </a:solidFill>
                <a:latin typeface="Arial" charset="0"/>
              </a:rPr>
              <a:t>ish</a:t>
            </a:r>
            <a:r>
              <a:rPr lang="en-US" sz="2800" b="1" dirty="0" smtClean="0">
                <a:solidFill>
                  <a:srgbClr val="993300"/>
                </a:solidFill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993300"/>
                </a:solidFill>
                <a:latin typeface="Arial" charset="0"/>
              </a:rPr>
              <a:t>yuritish</a:t>
            </a:r>
            <a:r>
              <a:rPr lang="en-US" sz="2800" b="1" dirty="0" smtClean="0">
                <a:solidFill>
                  <a:srgbClr val="993300"/>
                </a:solidFill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993300"/>
                </a:solidFill>
                <a:latin typeface="Arial" charset="0"/>
              </a:rPr>
              <a:t>fanidan</a:t>
            </a:r>
            <a:r>
              <a:rPr lang="en-US" sz="2800" b="1" dirty="0" smtClean="0">
                <a:solidFill>
                  <a:srgbClr val="993300"/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rgbClr val="993300"/>
                </a:solidFill>
                <a:latin typeface="Arial" charset="0"/>
              </a:rPr>
              <a:t>tayyorlagan</a:t>
            </a:r>
            <a:r>
              <a:rPr lang="en-US" sz="2800" b="1" dirty="0">
                <a:solidFill>
                  <a:srgbClr val="993300"/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rgbClr val="993300"/>
                </a:solidFill>
                <a:latin typeface="Arial" charset="0"/>
              </a:rPr>
              <a:t>mustaqil</a:t>
            </a:r>
            <a:r>
              <a:rPr lang="en-US" sz="2800" b="1" dirty="0">
                <a:solidFill>
                  <a:srgbClr val="993300"/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rgbClr val="993300"/>
                </a:solidFill>
                <a:latin typeface="Arial" charset="0"/>
              </a:rPr>
              <a:t>ishi</a:t>
            </a:r>
            <a:endParaRPr lang="en-US" sz="2800" b="1" dirty="0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52500" y="4800600"/>
            <a:ext cx="708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 smtClean="0">
                <a:latin typeface="Arial" charset="0"/>
              </a:rPr>
              <a:t>Ma’lumot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smtClean="0">
                <a:latin typeface="Arial" charset="0"/>
              </a:rPr>
              <a:t>– </a:t>
            </a:r>
            <a:r>
              <a:rPr lang="en-US" sz="2800" b="1" dirty="0" err="1" smtClean="0">
                <a:latin typeface="Arial" charset="0"/>
              </a:rPr>
              <a:t>axborot</a:t>
            </a:r>
            <a:r>
              <a:rPr lang="en-US" sz="2800" b="1" dirty="0" smtClean="0">
                <a:latin typeface="Arial" charset="0"/>
              </a:rPr>
              <a:t> </a:t>
            </a:r>
            <a:r>
              <a:rPr lang="en-US" sz="2800" b="1" dirty="0" err="1" smtClean="0">
                <a:latin typeface="Arial" charset="0"/>
              </a:rPr>
              <a:t>hujjatlari</a:t>
            </a:r>
            <a:endParaRPr lang="uz-Cyrl-UZ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6" y="694994"/>
            <a:ext cx="4500245" cy="47073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47992" y="1347152"/>
            <a:ext cx="8248015" cy="4090670"/>
            <a:chOff x="447992" y="1347152"/>
            <a:chExt cx="8248015" cy="4090670"/>
          </a:xfrm>
        </p:grpSpPr>
        <p:sp>
          <p:nvSpPr>
            <p:cNvPr id="4" name="object 4"/>
            <p:cNvSpPr/>
            <p:nvPr/>
          </p:nvSpPr>
          <p:spPr>
            <a:xfrm>
              <a:off x="457200" y="1356359"/>
              <a:ext cx="8229600" cy="4072254"/>
            </a:xfrm>
            <a:custGeom>
              <a:avLst/>
              <a:gdLst/>
              <a:ahLst/>
              <a:cxnLst/>
              <a:rect l="l" t="t" r="r" b="b"/>
              <a:pathLst>
                <a:path w="8229600" h="4072254">
                  <a:moveTo>
                    <a:pt x="8229600" y="0"/>
                  </a:moveTo>
                  <a:lnTo>
                    <a:pt x="0" y="0"/>
                  </a:lnTo>
                  <a:lnTo>
                    <a:pt x="0" y="4072128"/>
                  </a:lnTo>
                  <a:lnTo>
                    <a:pt x="8229600" y="407212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356359"/>
              <a:ext cx="8229600" cy="4072254"/>
            </a:xfrm>
            <a:custGeom>
              <a:avLst/>
              <a:gdLst/>
              <a:ahLst/>
              <a:cxnLst/>
              <a:rect l="l" t="t" r="r" b="b"/>
              <a:pathLst>
                <a:path w="8229600" h="4072254">
                  <a:moveTo>
                    <a:pt x="0" y="4072128"/>
                  </a:moveTo>
                  <a:lnTo>
                    <a:pt x="8229600" y="407212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072128"/>
                  </a:lnTo>
                  <a:close/>
                </a:path>
              </a:pathLst>
            </a:custGeom>
            <a:ln w="18288">
              <a:solidFill>
                <a:srgbClr val="9FB8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6244" y="1382013"/>
            <a:ext cx="7871459" cy="2006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6385" algn="l"/>
                <a:tab pos="287020" algn="l"/>
              </a:tabLst>
            </a:pPr>
            <a:r>
              <a:rPr sz="2600" spc="-20" dirty="0">
                <a:latin typeface="Times New Roman"/>
                <a:cs typeface="Times New Roman"/>
              </a:rPr>
              <a:t>Muayyan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muassasa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(tarkibiy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qism)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rahbariga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xizmat 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faoliyati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bilan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aloqador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muhim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masalalar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yuzasidan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yoki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yuqori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idora, </a:t>
            </a:r>
            <a:r>
              <a:rPr sz="2600" spc="-10" dirty="0">
                <a:latin typeface="Times New Roman"/>
                <a:cs typeface="Times New Roman"/>
              </a:rPr>
              <a:t>mansabdor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shaxsga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biron-bir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voqea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hodisa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haqida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xabardor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qilish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zarurati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tug‘ilganda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taqdim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etiladigan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yozma</a:t>
            </a:r>
            <a:r>
              <a:rPr sz="2600" spc="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axborot.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1256" y="4002023"/>
            <a:ext cx="1432559" cy="1417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19" y="396189"/>
            <a:ext cx="7520940" cy="867410"/>
            <a:chOff x="807719" y="396189"/>
            <a:chExt cx="7520940" cy="867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19" y="396189"/>
              <a:ext cx="1083360" cy="4249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994" y="434339"/>
              <a:ext cx="1013396" cy="3539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8903" y="396189"/>
              <a:ext cx="2013076" cy="4249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225" y="434339"/>
              <a:ext cx="1943989" cy="3539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9727" y="396278"/>
              <a:ext cx="885228" cy="4219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7065" y="434339"/>
              <a:ext cx="814705" cy="3531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18887" y="396189"/>
              <a:ext cx="2134996" cy="3487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5210" y="434339"/>
              <a:ext cx="2065909" cy="279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64679" y="396189"/>
              <a:ext cx="1363852" cy="4249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02017" y="434339"/>
              <a:ext cx="1294257" cy="3539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13175" y="838149"/>
              <a:ext cx="1229690" cy="4249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51021" y="876300"/>
              <a:ext cx="1159129" cy="3539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53711" y="838149"/>
              <a:ext cx="1174813" cy="4249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88891" y="876045"/>
              <a:ext cx="1107440" cy="3542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75375" y="1060686"/>
              <a:ext cx="126382" cy="12638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20460" y="1106550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25653" y="0"/>
                  </a:moveTo>
                  <a:lnTo>
                    <a:pt x="19938" y="0"/>
                  </a:lnTo>
                  <a:lnTo>
                    <a:pt x="14477" y="0"/>
                  </a:lnTo>
                  <a:lnTo>
                    <a:pt x="9778" y="1904"/>
                  </a:lnTo>
                  <a:lnTo>
                    <a:pt x="1904" y="9525"/>
                  </a:lnTo>
                  <a:lnTo>
                    <a:pt x="0" y="14350"/>
                  </a:lnTo>
                  <a:lnTo>
                    <a:pt x="0" y="25526"/>
                  </a:lnTo>
                  <a:lnTo>
                    <a:pt x="1904" y="30225"/>
                  </a:lnTo>
                  <a:lnTo>
                    <a:pt x="5841" y="34162"/>
                  </a:lnTo>
                  <a:lnTo>
                    <a:pt x="9778" y="37973"/>
                  </a:lnTo>
                  <a:lnTo>
                    <a:pt x="14477" y="40004"/>
                  </a:lnTo>
                  <a:lnTo>
                    <a:pt x="25526" y="40004"/>
                  </a:lnTo>
                  <a:lnTo>
                    <a:pt x="30225" y="37973"/>
                  </a:lnTo>
                  <a:lnTo>
                    <a:pt x="34162" y="34162"/>
                  </a:lnTo>
                  <a:lnTo>
                    <a:pt x="37973" y="30225"/>
                  </a:lnTo>
                  <a:lnTo>
                    <a:pt x="40004" y="25526"/>
                  </a:lnTo>
                  <a:lnTo>
                    <a:pt x="40004" y="14477"/>
                  </a:lnTo>
                  <a:lnTo>
                    <a:pt x="38100" y="9778"/>
                  </a:lnTo>
                  <a:lnTo>
                    <a:pt x="34162" y="5841"/>
                  </a:lnTo>
                  <a:lnTo>
                    <a:pt x="30352" y="1904"/>
                  </a:lnTo>
                  <a:lnTo>
                    <a:pt x="256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20460" y="1106550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19938" y="0"/>
                  </a:moveTo>
                  <a:lnTo>
                    <a:pt x="25653" y="0"/>
                  </a:lnTo>
                  <a:lnTo>
                    <a:pt x="30352" y="1904"/>
                  </a:lnTo>
                  <a:lnTo>
                    <a:pt x="34162" y="5841"/>
                  </a:lnTo>
                  <a:lnTo>
                    <a:pt x="38100" y="9778"/>
                  </a:lnTo>
                  <a:lnTo>
                    <a:pt x="40004" y="14477"/>
                  </a:lnTo>
                  <a:lnTo>
                    <a:pt x="40004" y="19938"/>
                  </a:lnTo>
                  <a:lnTo>
                    <a:pt x="40004" y="25526"/>
                  </a:lnTo>
                  <a:lnTo>
                    <a:pt x="37973" y="30225"/>
                  </a:lnTo>
                  <a:lnTo>
                    <a:pt x="34162" y="34162"/>
                  </a:lnTo>
                  <a:lnTo>
                    <a:pt x="30225" y="37973"/>
                  </a:lnTo>
                  <a:lnTo>
                    <a:pt x="25526" y="40004"/>
                  </a:lnTo>
                  <a:lnTo>
                    <a:pt x="19938" y="40004"/>
                  </a:lnTo>
                  <a:lnTo>
                    <a:pt x="14477" y="40004"/>
                  </a:lnTo>
                  <a:lnTo>
                    <a:pt x="9778" y="37973"/>
                  </a:lnTo>
                  <a:lnTo>
                    <a:pt x="5841" y="34162"/>
                  </a:lnTo>
                  <a:lnTo>
                    <a:pt x="1904" y="30225"/>
                  </a:lnTo>
                  <a:lnTo>
                    <a:pt x="0" y="25526"/>
                  </a:lnTo>
                  <a:lnTo>
                    <a:pt x="0" y="19938"/>
                  </a:lnTo>
                  <a:lnTo>
                    <a:pt x="0" y="14350"/>
                  </a:lnTo>
                  <a:lnTo>
                    <a:pt x="1904" y="9525"/>
                  </a:lnTo>
                  <a:lnTo>
                    <a:pt x="5841" y="5714"/>
                  </a:lnTo>
                  <a:lnTo>
                    <a:pt x="9778" y="1904"/>
                  </a:lnTo>
                  <a:lnTo>
                    <a:pt x="14477" y="0"/>
                  </a:lnTo>
                  <a:lnTo>
                    <a:pt x="19938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50520" y="2170176"/>
            <a:ext cx="3858895" cy="2664460"/>
            <a:chOff x="350520" y="2170176"/>
            <a:chExt cx="3858895" cy="2664460"/>
          </a:xfrm>
        </p:grpSpPr>
        <p:sp>
          <p:nvSpPr>
            <p:cNvPr id="21" name="object 21"/>
            <p:cNvSpPr/>
            <p:nvPr/>
          </p:nvSpPr>
          <p:spPr>
            <a:xfrm>
              <a:off x="359664" y="2179320"/>
              <a:ext cx="3840479" cy="2646045"/>
            </a:xfrm>
            <a:custGeom>
              <a:avLst/>
              <a:gdLst/>
              <a:ahLst/>
              <a:cxnLst/>
              <a:rect l="l" t="t" r="r" b="b"/>
              <a:pathLst>
                <a:path w="3840479" h="2646045">
                  <a:moveTo>
                    <a:pt x="3399536" y="0"/>
                  </a:moveTo>
                  <a:lnTo>
                    <a:pt x="440956" y="0"/>
                  </a:lnTo>
                  <a:lnTo>
                    <a:pt x="392909" y="2588"/>
                  </a:lnTo>
                  <a:lnTo>
                    <a:pt x="346360" y="10173"/>
                  </a:lnTo>
                  <a:lnTo>
                    <a:pt x="301579" y="22486"/>
                  </a:lnTo>
                  <a:lnTo>
                    <a:pt x="258835" y="39257"/>
                  </a:lnTo>
                  <a:lnTo>
                    <a:pt x="218396" y="60216"/>
                  </a:lnTo>
                  <a:lnTo>
                    <a:pt x="180532" y="85096"/>
                  </a:lnTo>
                  <a:lnTo>
                    <a:pt x="145512" y="113625"/>
                  </a:lnTo>
                  <a:lnTo>
                    <a:pt x="113604" y="145535"/>
                  </a:lnTo>
                  <a:lnTo>
                    <a:pt x="85078" y="180557"/>
                  </a:lnTo>
                  <a:lnTo>
                    <a:pt x="60203" y="218421"/>
                  </a:lnTo>
                  <a:lnTo>
                    <a:pt x="39247" y="258857"/>
                  </a:lnTo>
                  <a:lnTo>
                    <a:pt x="22480" y="301597"/>
                  </a:lnTo>
                  <a:lnTo>
                    <a:pt x="10170" y="346371"/>
                  </a:lnTo>
                  <a:lnTo>
                    <a:pt x="2587" y="392910"/>
                  </a:lnTo>
                  <a:lnTo>
                    <a:pt x="0" y="440943"/>
                  </a:lnTo>
                  <a:lnTo>
                    <a:pt x="0" y="2204719"/>
                  </a:lnTo>
                  <a:lnTo>
                    <a:pt x="2587" y="2252753"/>
                  </a:lnTo>
                  <a:lnTo>
                    <a:pt x="10170" y="2299292"/>
                  </a:lnTo>
                  <a:lnTo>
                    <a:pt x="22480" y="2344066"/>
                  </a:lnTo>
                  <a:lnTo>
                    <a:pt x="39247" y="2386806"/>
                  </a:lnTo>
                  <a:lnTo>
                    <a:pt x="60203" y="2427242"/>
                  </a:lnTo>
                  <a:lnTo>
                    <a:pt x="85078" y="2465106"/>
                  </a:lnTo>
                  <a:lnTo>
                    <a:pt x="113604" y="2500128"/>
                  </a:lnTo>
                  <a:lnTo>
                    <a:pt x="145512" y="2532038"/>
                  </a:lnTo>
                  <a:lnTo>
                    <a:pt x="180532" y="2560567"/>
                  </a:lnTo>
                  <a:lnTo>
                    <a:pt x="218396" y="2585447"/>
                  </a:lnTo>
                  <a:lnTo>
                    <a:pt x="258835" y="2606406"/>
                  </a:lnTo>
                  <a:lnTo>
                    <a:pt x="301579" y="2623177"/>
                  </a:lnTo>
                  <a:lnTo>
                    <a:pt x="346360" y="2635490"/>
                  </a:lnTo>
                  <a:lnTo>
                    <a:pt x="392909" y="2643075"/>
                  </a:lnTo>
                  <a:lnTo>
                    <a:pt x="440956" y="2645663"/>
                  </a:lnTo>
                  <a:lnTo>
                    <a:pt x="3399536" y="2645663"/>
                  </a:lnTo>
                  <a:lnTo>
                    <a:pt x="3447569" y="2643075"/>
                  </a:lnTo>
                  <a:lnTo>
                    <a:pt x="3494108" y="2635490"/>
                  </a:lnTo>
                  <a:lnTo>
                    <a:pt x="3538882" y="2623177"/>
                  </a:lnTo>
                  <a:lnTo>
                    <a:pt x="3581622" y="2606406"/>
                  </a:lnTo>
                  <a:lnTo>
                    <a:pt x="3622058" y="2585447"/>
                  </a:lnTo>
                  <a:lnTo>
                    <a:pt x="3659922" y="2560567"/>
                  </a:lnTo>
                  <a:lnTo>
                    <a:pt x="3694944" y="2532038"/>
                  </a:lnTo>
                  <a:lnTo>
                    <a:pt x="3726854" y="2500128"/>
                  </a:lnTo>
                  <a:lnTo>
                    <a:pt x="3755383" y="2465106"/>
                  </a:lnTo>
                  <a:lnTo>
                    <a:pt x="3780263" y="2427242"/>
                  </a:lnTo>
                  <a:lnTo>
                    <a:pt x="3801222" y="2386806"/>
                  </a:lnTo>
                  <a:lnTo>
                    <a:pt x="3817993" y="2344066"/>
                  </a:lnTo>
                  <a:lnTo>
                    <a:pt x="3830306" y="2299292"/>
                  </a:lnTo>
                  <a:lnTo>
                    <a:pt x="3837891" y="2252753"/>
                  </a:lnTo>
                  <a:lnTo>
                    <a:pt x="3840480" y="2204719"/>
                  </a:lnTo>
                  <a:lnTo>
                    <a:pt x="3840480" y="440943"/>
                  </a:lnTo>
                  <a:lnTo>
                    <a:pt x="3837891" y="392910"/>
                  </a:lnTo>
                  <a:lnTo>
                    <a:pt x="3830306" y="346371"/>
                  </a:lnTo>
                  <a:lnTo>
                    <a:pt x="3817993" y="301597"/>
                  </a:lnTo>
                  <a:lnTo>
                    <a:pt x="3801222" y="258857"/>
                  </a:lnTo>
                  <a:lnTo>
                    <a:pt x="3780263" y="218421"/>
                  </a:lnTo>
                  <a:lnTo>
                    <a:pt x="3755383" y="180557"/>
                  </a:lnTo>
                  <a:lnTo>
                    <a:pt x="3726854" y="145535"/>
                  </a:lnTo>
                  <a:lnTo>
                    <a:pt x="3694944" y="113625"/>
                  </a:lnTo>
                  <a:lnTo>
                    <a:pt x="3659922" y="85096"/>
                  </a:lnTo>
                  <a:lnTo>
                    <a:pt x="3622058" y="60216"/>
                  </a:lnTo>
                  <a:lnTo>
                    <a:pt x="3581622" y="39257"/>
                  </a:lnTo>
                  <a:lnTo>
                    <a:pt x="3538882" y="22486"/>
                  </a:lnTo>
                  <a:lnTo>
                    <a:pt x="3494108" y="10173"/>
                  </a:lnTo>
                  <a:lnTo>
                    <a:pt x="3447569" y="2588"/>
                  </a:lnTo>
                  <a:lnTo>
                    <a:pt x="3399536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9664" y="2179320"/>
              <a:ext cx="3840479" cy="2646045"/>
            </a:xfrm>
            <a:custGeom>
              <a:avLst/>
              <a:gdLst/>
              <a:ahLst/>
              <a:cxnLst/>
              <a:rect l="l" t="t" r="r" b="b"/>
              <a:pathLst>
                <a:path w="3840479" h="2646045">
                  <a:moveTo>
                    <a:pt x="0" y="440943"/>
                  </a:moveTo>
                  <a:lnTo>
                    <a:pt x="2587" y="392910"/>
                  </a:lnTo>
                  <a:lnTo>
                    <a:pt x="10170" y="346371"/>
                  </a:lnTo>
                  <a:lnTo>
                    <a:pt x="22480" y="301597"/>
                  </a:lnTo>
                  <a:lnTo>
                    <a:pt x="39247" y="258857"/>
                  </a:lnTo>
                  <a:lnTo>
                    <a:pt x="60203" y="218421"/>
                  </a:lnTo>
                  <a:lnTo>
                    <a:pt x="85078" y="180557"/>
                  </a:lnTo>
                  <a:lnTo>
                    <a:pt x="113604" y="145535"/>
                  </a:lnTo>
                  <a:lnTo>
                    <a:pt x="145512" y="113625"/>
                  </a:lnTo>
                  <a:lnTo>
                    <a:pt x="180532" y="85096"/>
                  </a:lnTo>
                  <a:lnTo>
                    <a:pt x="218396" y="60216"/>
                  </a:lnTo>
                  <a:lnTo>
                    <a:pt x="258835" y="39257"/>
                  </a:lnTo>
                  <a:lnTo>
                    <a:pt x="301579" y="22486"/>
                  </a:lnTo>
                  <a:lnTo>
                    <a:pt x="346360" y="10173"/>
                  </a:lnTo>
                  <a:lnTo>
                    <a:pt x="392909" y="2588"/>
                  </a:lnTo>
                  <a:lnTo>
                    <a:pt x="440956" y="0"/>
                  </a:lnTo>
                  <a:lnTo>
                    <a:pt x="3399536" y="0"/>
                  </a:lnTo>
                  <a:lnTo>
                    <a:pt x="3447569" y="2588"/>
                  </a:lnTo>
                  <a:lnTo>
                    <a:pt x="3494108" y="10173"/>
                  </a:lnTo>
                  <a:lnTo>
                    <a:pt x="3538882" y="22486"/>
                  </a:lnTo>
                  <a:lnTo>
                    <a:pt x="3581622" y="39257"/>
                  </a:lnTo>
                  <a:lnTo>
                    <a:pt x="3622058" y="60216"/>
                  </a:lnTo>
                  <a:lnTo>
                    <a:pt x="3659922" y="85096"/>
                  </a:lnTo>
                  <a:lnTo>
                    <a:pt x="3694944" y="113625"/>
                  </a:lnTo>
                  <a:lnTo>
                    <a:pt x="3726854" y="145535"/>
                  </a:lnTo>
                  <a:lnTo>
                    <a:pt x="3755383" y="180557"/>
                  </a:lnTo>
                  <a:lnTo>
                    <a:pt x="3780263" y="218421"/>
                  </a:lnTo>
                  <a:lnTo>
                    <a:pt x="3801222" y="258857"/>
                  </a:lnTo>
                  <a:lnTo>
                    <a:pt x="3817993" y="301597"/>
                  </a:lnTo>
                  <a:lnTo>
                    <a:pt x="3830306" y="346371"/>
                  </a:lnTo>
                  <a:lnTo>
                    <a:pt x="3837891" y="392910"/>
                  </a:lnTo>
                  <a:lnTo>
                    <a:pt x="3840480" y="440943"/>
                  </a:lnTo>
                  <a:lnTo>
                    <a:pt x="3840480" y="2204719"/>
                  </a:lnTo>
                  <a:lnTo>
                    <a:pt x="3837891" y="2252753"/>
                  </a:lnTo>
                  <a:lnTo>
                    <a:pt x="3830306" y="2299292"/>
                  </a:lnTo>
                  <a:lnTo>
                    <a:pt x="3817993" y="2344066"/>
                  </a:lnTo>
                  <a:lnTo>
                    <a:pt x="3801222" y="2386806"/>
                  </a:lnTo>
                  <a:lnTo>
                    <a:pt x="3780263" y="2427242"/>
                  </a:lnTo>
                  <a:lnTo>
                    <a:pt x="3755383" y="2465106"/>
                  </a:lnTo>
                  <a:lnTo>
                    <a:pt x="3726854" y="2500128"/>
                  </a:lnTo>
                  <a:lnTo>
                    <a:pt x="3694944" y="2532038"/>
                  </a:lnTo>
                  <a:lnTo>
                    <a:pt x="3659922" y="2560567"/>
                  </a:lnTo>
                  <a:lnTo>
                    <a:pt x="3622058" y="2585447"/>
                  </a:lnTo>
                  <a:lnTo>
                    <a:pt x="3581622" y="2606406"/>
                  </a:lnTo>
                  <a:lnTo>
                    <a:pt x="3538882" y="2623177"/>
                  </a:lnTo>
                  <a:lnTo>
                    <a:pt x="3494108" y="2635490"/>
                  </a:lnTo>
                  <a:lnTo>
                    <a:pt x="3447569" y="2643075"/>
                  </a:lnTo>
                  <a:lnTo>
                    <a:pt x="3399536" y="2645663"/>
                  </a:lnTo>
                  <a:lnTo>
                    <a:pt x="440956" y="2645663"/>
                  </a:lnTo>
                  <a:lnTo>
                    <a:pt x="392909" y="2643075"/>
                  </a:lnTo>
                  <a:lnTo>
                    <a:pt x="346360" y="2635490"/>
                  </a:lnTo>
                  <a:lnTo>
                    <a:pt x="301579" y="2623177"/>
                  </a:lnTo>
                  <a:lnTo>
                    <a:pt x="258835" y="2606406"/>
                  </a:lnTo>
                  <a:lnTo>
                    <a:pt x="218396" y="2585447"/>
                  </a:lnTo>
                  <a:lnTo>
                    <a:pt x="180532" y="2560567"/>
                  </a:lnTo>
                  <a:lnTo>
                    <a:pt x="145512" y="2532038"/>
                  </a:lnTo>
                  <a:lnTo>
                    <a:pt x="113604" y="2500128"/>
                  </a:lnTo>
                  <a:lnTo>
                    <a:pt x="85078" y="2465106"/>
                  </a:lnTo>
                  <a:lnTo>
                    <a:pt x="60203" y="2427242"/>
                  </a:lnTo>
                  <a:lnTo>
                    <a:pt x="39247" y="2386806"/>
                  </a:lnTo>
                  <a:lnTo>
                    <a:pt x="22480" y="2344066"/>
                  </a:lnTo>
                  <a:lnTo>
                    <a:pt x="10170" y="2299292"/>
                  </a:lnTo>
                  <a:lnTo>
                    <a:pt x="2587" y="2252753"/>
                  </a:lnTo>
                  <a:lnTo>
                    <a:pt x="0" y="2204719"/>
                  </a:lnTo>
                  <a:lnTo>
                    <a:pt x="0" y="440943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409827" y="3201365"/>
            <a:ext cx="1859914" cy="1017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b="1" dirty="0">
                <a:latin typeface="Times New Roman"/>
                <a:cs typeface="Times New Roman"/>
              </a:rPr>
              <a:t>I</a:t>
            </a:r>
            <a:r>
              <a:rPr sz="6500" b="1" spc="-20" dirty="0">
                <a:latin typeface="Times New Roman"/>
                <a:cs typeface="Times New Roman"/>
              </a:rPr>
              <a:t>c</a:t>
            </a:r>
            <a:r>
              <a:rPr sz="6500" b="1" dirty="0">
                <a:latin typeface="Times New Roman"/>
                <a:cs typeface="Times New Roman"/>
              </a:rPr>
              <a:t>hki</a:t>
            </a:r>
            <a:endParaRPr sz="6500" dirty="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75047" y="2170176"/>
            <a:ext cx="3862070" cy="2664460"/>
            <a:chOff x="4575047" y="2170176"/>
            <a:chExt cx="3862070" cy="2664460"/>
          </a:xfrm>
        </p:grpSpPr>
        <p:sp>
          <p:nvSpPr>
            <p:cNvPr id="25" name="object 25"/>
            <p:cNvSpPr/>
            <p:nvPr/>
          </p:nvSpPr>
          <p:spPr>
            <a:xfrm>
              <a:off x="4584191" y="2179320"/>
              <a:ext cx="3843654" cy="2646045"/>
            </a:xfrm>
            <a:custGeom>
              <a:avLst/>
              <a:gdLst/>
              <a:ahLst/>
              <a:cxnLst/>
              <a:rect l="l" t="t" r="r" b="b"/>
              <a:pathLst>
                <a:path w="3843654" h="2646045">
                  <a:moveTo>
                    <a:pt x="3402584" y="0"/>
                  </a:moveTo>
                  <a:lnTo>
                    <a:pt x="440944" y="0"/>
                  </a:lnTo>
                  <a:lnTo>
                    <a:pt x="392887" y="2586"/>
                  </a:lnTo>
                  <a:lnTo>
                    <a:pt x="346333" y="10167"/>
                  </a:lnTo>
                  <a:lnTo>
                    <a:pt x="301548" y="22473"/>
                  </a:lnTo>
                  <a:lnTo>
                    <a:pt x="258803" y="39237"/>
                  </a:lnTo>
                  <a:lnTo>
                    <a:pt x="218364" y="60188"/>
                  </a:lnTo>
                  <a:lnTo>
                    <a:pt x="180502" y="85059"/>
                  </a:lnTo>
                  <a:lnTo>
                    <a:pt x="145485" y="113581"/>
                  </a:lnTo>
                  <a:lnTo>
                    <a:pt x="113581" y="145485"/>
                  </a:lnTo>
                  <a:lnTo>
                    <a:pt x="85059" y="180502"/>
                  </a:lnTo>
                  <a:lnTo>
                    <a:pt x="60188" y="218364"/>
                  </a:lnTo>
                  <a:lnTo>
                    <a:pt x="39237" y="258803"/>
                  </a:lnTo>
                  <a:lnTo>
                    <a:pt x="22473" y="301548"/>
                  </a:lnTo>
                  <a:lnTo>
                    <a:pt x="10167" y="346333"/>
                  </a:lnTo>
                  <a:lnTo>
                    <a:pt x="2586" y="392887"/>
                  </a:lnTo>
                  <a:lnTo>
                    <a:pt x="0" y="440943"/>
                  </a:lnTo>
                  <a:lnTo>
                    <a:pt x="0" y="2204719"/>
                  </a:lnTo>
                  <a:lnTo>
                    <a:pt x="2586" y="2252776"/>
                  </a:lnTo>
                  <a:lnTo>
                    <a:pt x="10167" y="2299330"/>
                  </a:lnTo>
                  <a:lnTo>
                    <a:pt x="22473" y="2344115"/>
                  </a:lnTo>
                  <a:lnTo>
                    <a:pt x="39237" y="2386860"/>
                  </a:lnTo>
                  <a:lnTo>
                    <a:pt x="60188" y="2427299"/>
                  </a:lnTo>
                  <a:lnTo>
                    <a:pt x="85059" y="2465161"/>
                  </a:lnTo>
                  <a:lnTo>
                    <a:pt x="113581" y="2500178"/>
                  </a:lnTo>
                  <a:lnTo>
                    <a:pt x="145485" y="2532082"/>
                  </a:lnTo>
                  <a:lnTo>
                    <a:pt x="180502" y="2560604"/>
                  </a:lnTo>
                  <a:lnTo>
                    <a:pt x="218364" y="2585475"/>
                  </a:lnTo>
                  <a:lnTo>
                    <a:pt x="258803" y="2606426"/>
                  </a:lnTo>
                  <a:lnTo>
                    <a:pt x="301548" y="2623190"/>
                  </a:lnTo>
                  <a:lnTo>
                    <a:pt x="346333" y="2635496"/>
                  </a:lnTo>
                  <a:lnTo>
                    <a:pt x="392887" y="2643077"/>
                  </a:lnTo>
                  <a:lnTo>
                    <a:pt x="440944" y="2645663"/>
                  </a:lnTo>
                  <a:lnTo>
                    <a:pt x="3402584" y="2645663"/>
                  </a:lnTo>
                  <a:lnTo>
                    <a:pt x="3450640" y="2643077"/>
                  </a:lnTo>
                  <a:lnTo>
                    <a:pt x="3497194" y="2635496"/>
                  </a:lnTo>
                  <a:lnTo>
                    <a:pt x="3541979" y="2623190"/>
                  </a:lnTo>
                  <a:lnTo>
                    <a:pt x="3584724" y="2606426"/>
                  </a:lnTo>
                  <a:lnTo>
                    <a:pt x="3625163" y="2585475"/>
                  </a:lnTo>
                  <a:lnTo>
                    <a:pt x="3663025" y="2560604"/>
                  </a:lnTo>
                  <a:lnTo>
                    <a:pt x="3698042" y="2532082"/>
                  </a:lnTo>
                  <a:lnTo>
                    <a:pt x="3729946" y="2500178"/>
                  </a:lnTo>
                  <a:lnTo>
                    <a:pt x="3758468" y="2465161"/>
                  </a:lnTo>
                  <a:lnTo>
                    <a:pt x="3783339" y="2427299"/>
                  </a:lnTo>
                  <a:lnTo>
                    <a:pt x="3804290" y="2386860"/>
                  </a:lnTo>
                  <a:lnTo>
                    <a:pt x="3821054" y="2344115"/>
                  </a:lnTo>
                  <a:lnTo>
                    <a:pt x="3833360" y="2299330"/>
                  </a:lnTo>
                  <a:lnTo>
                    <a:pt x="3840941" y="2252776"/>
                  </a:lnTo>
                  <a:lnTo>
                    <a:pt x="3843528" y="2204719"/>
                  </a:lnTo>
                  <a:lnTo>
                    <a:pt x="3843528" y="440943"/>
                  </a:lnTo>
                  <a:lnTo>
                    <a:pt x="3840941" y="392887"/>
                  </a:lnTo>
                  <a:lnTo>
                    <a:pt x="3833360" y="346333"/>
                  </a:lnTo>
                  <a:lnTo>
                    <a:pt x="3821054" y="301548"/>
                  </a:lnTo>
                  <a:lnTo>
                    <a:pt x="3804290" y="258803"/>
                  </a:lnTo>
                  <a:lnTo>
                    <a:pt x="3783339" y="218364"/>
                  </a:lnTo>
                  <a:lnTo>
                    <a:pt x="3758468" y="180502"/>
                  </a:lnTo>
                  <a:lnTo>
                    <a:pt x="3729946" y="145485"/>
                  </a:lnTo>
                  <a:lnTo>
                    <a:pt x="3698042" y="113581"/>
                  </a:lnTo>
                  <a:lnTo>
                    <a:pt x="3663025" y="85059"/>
                  </a:lnTo>
                  <a:lnTo>
                    <a:pt x="3625163" y="60188"/>
                  </a:lnTo>
                  <a:lnTo>
                    <a:pt x="3584724" y="39237"/>
                  </a:lnTo>
                  <a:lnTo>
                    <a:pt x="3541979" y="22473"/>
                  </a:lnTo>
                  <a:lnTo>
                    <a:pt x="3497194" y="10167"/>
                  </a:lnTo>
                  <a:lnTo>
                    <a:pt x="3450640" y="2586"/>
                  </a:lnTo>
                  <a:lnTo>
                    <a:pt x="3402584" y="0"/>
                  </a:lnTo>
                  <a:close/>
                </a:path>
              </a:pathLst>
            </a:custGeom>
            <a:solidFill>
              <a:srgbClr val="D2DA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84191" y="2179320"/>
              <a:ext cx="3843654" cy="2646045"/>
            </a:xfrm>
            <a:custGeom>
              <a:avLst/>
              <a:gdLst/>
              <a:ahLst/>
              <a:cxnLst/>
              <a:rect l="l" t="t" r="r" b="b"/>
              <a:pathLst>
                <a:path w="3843654" h="2646045">
                  <a:moveTo>
                    <a:pt x="0" y="440943"/>
                  </a:moveTo>
                  <a:lnTo>
                    <a:pt x="2586" y="392887"/>
                  </a:lnTo>
                  <a:lnTo>
                    <a:pt x="10167" y="346333"/>
                  </a:lnTo>
                  <a:lnTo>
                    <a:pt x="22473" y="301548"/>
                  </a:lnTo>
                  <a:lnTo>
                    <a:pt x="39237" y="258803"/>
                  </a:lnTo>
                  <a:lnTo>
                    <a:pt x="60188" y="218364"/>
                  </a:lnTo>
                  <a:lnTo>
                    <a:pt x="85059" y="180502"/>
                  </a:lnTo>
                  <a:lnTo>
                    <a:pt x="113581" y="145485"/>
                  </a:lnTo>
                  <a:lnTo>
                    <a:pt x="145485" y="113581"/>
                  </a:lnTo>
                  <a:lnTo>
                    <a:pt x="180502" y="85059"/>
                  </a:lnTo>
                  <a:lnTo>
                    <a:pt x="218364" y="60188"/>
                  </a:lnTo>
                  <a:lnTo>
                    <a:pt x="258803" y="39237"/>
                  </a:lnTo>
                  <a:lnTo>
                    <a:pt x="301548" y="22473"/>
                  </a:lnTo>
                  <a:lnTo>
                    <a:pt x="346333" y="10167"/>
                  </a:lnTo>
                  <a:lnTo>
                    <a:pt x="392887" y="2586"/>
                  </a:lnTo>
                  <a:lnTo>
                    <a:pt x="440944" y="0"/>
                  </a:lnTo>
                  <a:lnTo>
                    <a:pt x="3402584" y="0"/>
                  </a:lnTo>
                  <a:lnTo>
                    <a:pt x="3450640" y="2586"/>
                  </a:lnTo>
                  <a:lnTo>
                    <a:pt x="3497194" y="10167"/>
                  </a:lnTo>
                  <a:lnTo>
                    <a:pt x="3541979" y="22473"/>
                  </a:lnTo>
                  <a:lnTo>
                    <a:pt x="3584724" y="39237"/>
                  </a:lnTo>
                  <a:lnTo>
                    <a:pt x="3625163" y="60188"/>
                  </a:lnTo>
                  <a:lnTo>
                    <a:pt x="3663025" y="85059"/>
                  </a:lnTo>
                  <a:lnTo>
                    <a:pt x="3698042" y="113581"/>
                  </a:lnTo>
                  <a:lnTo>
                    <a:pt x="3729946" y="145485"/>
                  </a:lnTo>
                  <a:lnTo>
                    <a:pt x="3758468" y="180502"/>
                  </a:lnTo>
                  <a:lnTo>
                    <a:pt x="3783339" y="218364"/>
                  </a:lnTo>
                  <a:lnTo>
                    <a:pt x="3804290" y="258803"/>
                  </a:lnTo>
                  <a:lnTo>
                    <a:pt x="3821054" y="301548"/>
                  </a:lnTo>
                  <a:lnTo>
                    <a:pt x="3833360" y="346333"/>
                  </a:lnTo>
                  <a:lnTo>
                    <a:pt x="3840941" y="392887"/>
                  </a:lnTo>
                  <a:lnTo>
                    <a:pt x="3843528" y="440943"/>
                  </a:lnTo>
                  <a:lnTo>
                    <a:pt x="3843528" y="2204719"/>
                  </a:lnTo>
                  <a:lnTo>
                    <a:pt x="3840941" y="2252776"/>
                  </a:lnTo>
                  <a:lnTo>
                    <a:pt x="3833360" y="2299330"/>
                  </a:lnTo>
                  <a:lnTo>
                    <a:pt x="3821054" y="2344115"/>
                  </a:lnTo>
                  <a:lnTo>
                    <a:pt x="3804290" y="2386860"/>
                  </a:lnTo>
                  <a:lnTo>
                    <a:pt x="3783339" y="2427299"/>
                  </a:lnTo>
                  <a:lnTo>
                    <a:pt x="3758468" y="2465161"/>
                  </a:lnTo>
                  <a:lnTo>
                    <a:pt x="3729946" y="2500178"/>
                  </a:lnTo>
                  <a:lnTo>
                    <a:pt x="3698042" y="2532082"/>
                  </a:lnTo>
                  <a:lnTo>
                    <a:pt x="3663025" y="2560604"/>
                  </a:lnTo>
                  <a:lnTo>
                    <a:pt x="3625163" y="2585475"/>
                  </a:lnTo>
                  <a:lnTo>
                    <a:pt x="3584724" y="2606426"/>
                  </a:lnTo>
                  <a:lnTo>
                    <a:pt x="3541979" y="2623190"/>
                  </a:lnTo>
                  <a:lnTo>
                    <a:pt x="3497194" y="2635496"/>
                  </a:lnTo>
                  <a:lnTo>
                    <a:pt x="3450640" y="2643077"/>
                  </a:lnTo>
                  <a:lnTo>
                    <a:pt x="3402584" y="2645663"/>
                  </a:lnTo>
                  <a:lnTo>
                    <a:pt x="440944" y="2645663"/>
                  </a:lnTo>
                  <a:lnTo>
                    <a:pt x="392887" y="2643077"/>
                  </a:lnTo>
                  <a:lnTo>
                    <a:pt x="346333" y="2635496"/>
                  </a:lnTo>
                  <a:lnTo>
                    <a:pt x="301548" y="2623190"/>
                  </a:lnTo>
                  <a:lnTo>
                    <a:pt x="258803" y="2606426"/>
                  </a:lnTo>
                  <a:lnTo>
                    <a:pt x="218364" y="2585475"/>
                  </a:lnTo>
                  <a:lnTo>
                    <a:pt x="180502" y="2560604"/>
                  </a:lnTo>
                  <a:lnTo>
                    <a:pt x="145485" y="2532082"/>
                  </a:lnTo>
                  <a:lnTo>
                    <a:pt x="113581" y="2500178"/>
                  </a:lnTo>
                  <a:lnTo>
                    <a:pt x="85059" y="2465161"/>
                  </a:lnTo>
                  <a:lnTo>
                    <a:pt x="60188" y="2427299"/>
                  </a:lnTo>
                  <a:lnTo>
                    <a:pt x="39237" y="2386860"/>
                  </a:lnTo>
                  <a:lnTo>
                    <a:pt x="22473" y="2344115"/>
                  </a:lnTo>
                  <a:lnTo>
                    <a:pt x="10167" y="2299330"/>
                  </a:lnTo>
                  <a:lnTo>
                    <a:pt x="2586" y="2252776"/>
                  </a:lnTo>
                  <a:lnTo>
                    <a:pt x="0" y="2204719"/>
                  </a:lnTo>
                  <a:lnTo>
                    <a:pt x="0" y="440943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311521" y="3106623"/>
            <a:ext cx="2383790" cy="1017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b="1" spc="-600" dirty="0">
                <a:latin typeface="Times New Roman"/>
                <a:cs typeface="Times New Roman"/>
              </a:rPr>
              <a:t>T</a:t>
            </a:r>
            <a:r>
              <a:rPr sz="6500" b="1" dirty="0">
                <a:latin typeface="Times New Roman"/>
                <a:cs typeface="Times New Roman"/>
              </a:rPr>
              <a:t>ashqi</a:t>
            </a:r>
            <a:endParaRPr sz="6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304" y="1277048"/>
            <a:ext cx="8562340" cy="5346700"/>
            <a:chOff x="277304" y="1277048"/>
            <a:chExt cx="8562340" cy="5346700"/>
          </a:xfrm>
        </p:grpSpPr>
        <p:sp>
          <p:nvSpPr>
            <p:cNvPr id="3" name="object 3"/>
            <p:cNvSpPr/>
            <p:nvPr/>
          </p:nvSpPr>
          <p:spPr>
            <a:xfrm>
              <a:off x="286511" y="1286256"/>
              <a:ext cx="8543925" cy="5285740"/>
            </a:xfrm>
            <a:custGeom>
              <a:avLst/>
              <a:gdLst/>
              <a:ahLst/>
              <a:cxnLst/>
              <a:rect l="l" t="t" r="r" b="b"/>
              <a:pathLst>
                <a:path w="8543925" h="5285740">
                  <a:moveTo>
                    <a:pt x="8543544" y="0"/>
                  </a:moveTo>
                  <a:lnTo>
                    <a:pt x="0" y="0"/>
                  </a:lnTo>
                  <a:lnTo>
                    <a:pt x="0" y="5285232"/>
                  </a:lnTo>
                  <a:lnTo>
                    <a:pt x="8543544" y="5285232"/>
                  </a:lnTo>
                  <a:lnTo>
                    <a:pt x="8543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6511" y="1286256"/>
              <a:ext cx="8543925" cy="5285740"/>
            </a:xfrm>
            <a:custGeom>
              <a:avLst/>
              <a:gdLst/>
              <a:ahLst/>
              <a:cxnLst/>
              <a:rect l="l" t="t" r="r" b="b"/>
              <a:pathLst>
                <a:path w="8543925" h="5285740">
                  <a:moveTo>
                    <a:pt x="0" y="5285232"/>
                  </a:moveTo>
                  <a:lnTo>
                    <a:pt x="8543544" y="5285232"/>
                  </a:lnTo>
                  <a:lnTo>
                    <a:pt x="8543544" y="0"/>
                  </a:lnTo>
                  <a:lnTo>
                    <a:pt x="0" y="0"/>
                  </a:lnTo>
                  <a:lnTo>
                    <a:pt x="0" y="5285232"/>
                  </a:lnTo>
                  <a:close/>
                </a:path>
              </a:pathLst>
            </a:custGeom>
            <a:ln w="18288">
              <a:solidFill>
                <a:srgbClr val="D2DA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8916" y="520649"/>
            <a:ext cx="7142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Bildirishnomaning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zaruriy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qismlari: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4642" y="1310081"/>
            <a:ext cx="8032750" cy="458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6385" algn="l"/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1.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Bildirishnoma</a:t>
            </a:r>
            <a:r>
              <a:rPr sz="2400" spc="-15" dirty="0">
                <a:latin typeface="Times New Roman"/>
                <a:cs typeface="Times New Roman"/>
              </a:rPr>
              <a:t> yo‘llangan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rahbarning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lavozimi,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ismi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ota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ismining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bosh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harflari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hamda jo‘nalish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kelishigidagi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familiyasi.</a:t>
            </a:r>
            <a:endParaRPr sz="2400">
              <a:latin typeface="Times New Roman"/>
              <a:cs typeface="Times New Roman"/>
            </a:endParaRPr>
          </a:p>
          <a:p>
            <a:pPr marL="273685" marR="251460" indent="-273685" algn="r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73685" algn="l"/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2.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Bildirishnoma</a:t>
            </a:r>
            <a:r>
              <a:rPr sz="2400" spc="-15" dirty="0">
                <a:latin typeface="Times New Roman"/>
                <a:cs typeface="Times New Roman"/>
              </a:rPr>
              <a:t> tayyorlagan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shaxsning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lavozimi,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ismi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 </a:t>
            </a:r>
            <a:r>
              <a:rPr sz="2400" dirty="0">
                <a:latin typeface="Times New Roman"/>
                <a:cs typeface="Times New Roman"/>
              </a:rPr>
              <a:t>ota</a:t>
            </a:r>
            <a:endParaRPr sz="2400">
              <a:latin typeface="Times New Roman"/>
              <a:cs typeface="Times New Roman"/>
            </a:endParaRPr>
          </a:p>
          <a:p>
            <a:pPr marR="190500" algn="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ismining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bosh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harflari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hamda chiqish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kelishigidagi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familiyasi.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6385" algn="l"/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3.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sarlavhasi.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6385" algn="l"/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Hujjat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turining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nomi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(Bildirishnoma).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6385" algn="l"/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5.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Bildirishnomaning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matni.</a:t>
            </a:r>
            <a:endParaRPr sz="2400">
              <a:latin typeface="Times New Roman"/>
              <a:cs typeface="Times New Roman"/>
            </a:endParaRPr>
          </a:p>
          <a:p>
            <a:pPr marL="286385" marR="278130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6385" algn="l"/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6. </a:t>
            </a:r>
            <a:r>
              <a:rPr sz="2400" spc="-5" dirty="0">
                <a:latin typeface="Times New Roman"/>
                <a:cs typeface="Times New Roman"/>
              </a:rPr>
              <a:t>Qancha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varaqligi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ko‘rsatilgan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ilovar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ro‘yxati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(agar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ilovalar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bo‘lsa).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6385" algn="l"/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7.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Bildirishnoma</a:t>
            </a:r>
            <a:r>
              <a:rPr sz="2400" spc="-15" dirty="0">
                <a:latin typeface="Times New Roman"/>
                <a:cs typeface="Times New Roman"/>
              </a:rPr>
              <a:t> tayyorlovchi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xodim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yoki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rahbarning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imzosi.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6385" algn="l"/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8.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Bildirishnoma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taqdim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etilgan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sana.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8128" y="5501640"/>
            <a:ext cx="1953768" cy="981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768" y="-54864"/>
            <a:ext cx="3785870" cy="628015"/>
          </a:xfrm>
          <a:prstGeom prst="rect">
            <a:avLst/>
          </a:prstGeom>
          <a:solidFill>
            <a:srgbClr val="FFFFFF"/>
          </a:solidFill>
          <a:ln w="18288">
            <a:solidFill>
              <a:srgbClr val="D2DA7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511175" marR="148590" indent="-35369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Bildirishnoma </a:t>
            </a:r>
            <a:r>
              <a:rPr sz="1000" spc="-5" dirty="0">
                <a:latin typeface="Times New Roman"/>
                <a:cs typeface="Times New Roman"/>
              </a:rPr>
              <a:t>yo‘llangan </a:t>
            </a:r>
            <a:r>
              <a:rPr sz="1000" spc="5" dirty="0">
                <a:latin typeface="Times New Roman"/>
                <a:cs typeface="Times New Roman"/>
              </a:rPr>
              <a:t>rahbarning </a:t>
            </a:r>
            <a:r>
              <a:rPr sz="1000" dirty="0">
                <a:latin typeface="Times New Roman"/>
                <a:cs typeface="Times New Roman"/>
              </a:rPr>
              <a:t>lavozimi, ismi </a:t>
            </a:r>
            <a:r>
              <a:rPr sz="1000" spc="-10" dirty="0">
                <a:latin typeface="Times New Roman"/>
                <a:cs typeface="Times New Roman"/>
              </a:rPr>
              <a:t>va </a:t>
            </a:r>
            <a:r>
              <a:rPr sz="1000" spc="-5" dirty="0">
                <a:latin typeface="Times New Roman"/>
                <a:cs typeface="Times New Roman"/>
              </a:rPr>
              <a:t>ota </a:t>
            </a:r>
            <a:r>
              <a:rPr sz="1000" spc="5" dirty="0">
                <a:latin typeface="Times New Roman"/>
                <a:cs typeface="Times New Roman"/>
              </a:rPr>
              <a:t>ismining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bosh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harflari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hamda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jo‘nalish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kelishigidagi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familiyasi.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704" y="1499615"/>
            <a:ext cx="3785870" cy="628015"/>
          </a:xfrm>
          <a:prstGeom prst="rect">
            <a:avLst/>
          </a:prstGeom>
          <a:solidFill>
            <a:srgbClr val="FFFFFF"/>
          </a:solidFill>
          <a:ln w="18288">
            <a:solidFill>
              <a:srgbClr val="D2DA79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1167130">
              <a:lnSpc>
                <a:spcPct val="100000"/>
              </a:lnSpc>
              <a:spcBef>
                <a:spcPts val="1310"/>
              </a:spcBef>
            </a:pPr>
            <a:r>
              <a:rPr sz="1800" spc="-5" dirty="0">
                <a:latin typeface="Times New Roman"/>
                <a:cs typeface="Times New Roman"/>
              </a:rPr>
              <a:t>Matn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sarlavhasi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768" y="2356104"/>
            <a:ext cx="3785870" cy="631190"/>
          </a:xfrm>
          <a:prstGeom prst="rect">
            <a:avLst/>
          </a:prstGeom>
          <a:solidFill>
            <a:srgbClr val="FFFFFF"/>
          </a:solidFill>
          <a:ln w="18288">
            <a:solidFill>
              <a:srgbClr val="D2DA79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950594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latin typeface="Times New Roman"/>
                <a:cs typeface="Times New Roman"/>
              </a:rPr>
              <a:t>Hujjat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turining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nomi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768" y="3142488"/>
            <a:ext cx="3785870" cy="628015"/>
          </a:xfrm>
          <a:prstGeom prst="rect">
            <a:avLst/>
          </a:prstGeom>
          <a:solidFill>
            <a:srgbClr val="FFFFFF"/>
          </a:solidFill>
          <a:ln w="18288">
            <a:solidFill>
              <a:srgbClr val="D2DA79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746760">
              <a:lnSpc>
                <a:spcPct val="100000"/>
              </a:lnSpc>
              <a:spcBef>
                <a:spcPts val="1315"/>
              </a:spcBef>
            </a:pPr>
            <a:r>
              <a:rPr sz="1800" dirty="0">
                <a:latin typeface="Times New Roman"/>
                <a:cs typeface="Times New Roman"/>
              </a:rPr>
              <a:t>Bildirishnomaning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matni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768" y="4072128"/>
            <a:ext cx="3785870" cy="628015"/>
          </a:xfrm>
          <a:prstGeom prst="rect">
            <a:avLst/>
          </a:prstGeom>
          <a:solidFill>
            <a:srgbClr val="FFFFFF"/>
          </a:solidFill>
          <a:ln w="18288">
            <a:solidFill>
              <a:srgbClr val="D2DA7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ts val="2150"/>
              </a:lnSpc>
              <a:spcBef>
                <a:spcPts val="254"/>
              </a:spcBef>
            </a:pPr>
            <a:r>
              <a:rPr sz="1800" spc="-5" dirty="0">
                <a:latin typeface="Times New Roman"/>
                <a:cs typeface="Times New Roman"/>
              </a:rPr>
              <a:t>Qancha varaqligi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ko‘rsatilgan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ilovar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ts val="2150"/>
              </a:lnSpc>
            </a:pPr>
            <a:r>
              <a:rPr sz="1800" spc="-5" dirty="0">
                <a:latin typeface="Times New Roman"/>
                <a:cs typeface="Times New Roman"/>
              </a:rPr>
              <a:t>ro‘yxati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(agar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ilovalar</a:t>
            </a:r>
            <a:r>
              <a:rPr sz="1800" dirty="0">
                <a:latin typeface="Times New Roman"/>
                <a:cs typeface="Times New Roman"/>
              </a:rPr>
              <a:t> bo‘lsa).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9768" y="5071871"/>
            <a:ext cx="3785870" cy="628015"/>
          </a:xfrm>
          <a:prstGeom prst="rect">
            <a:avLst/>
          </a:prstGeom>
          <a:solidFill>
            <a:srgbClr val="FFFFFF"/>
          </a:solidFill>
          <a:ln w="18288">
            <a:solidFill>
              <a:srgbClr val="D2DA79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ts val="2150"/>
              </a:lnSpc>
              <a:spcBef>
                <a:spcPts val="260"/>
              </a:spcBef>
            </a:pPr>
            <a:r>
              <a:rPr sz="1800" dirty="0">
                <a:latin typeface="Times New Roman"/>
                <a:cs typeface="Times New Roman"/>
              </a:rPr>
              <a:t>Bildirishnoma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tayyorlovchi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xodim</a:t>
            </a:r>
          </a:p>
          <a:p>
            <a:pPr algn="ctr">
              <a:lnSpc>
                <a:spcPts val="2150"/>
              </a:lnSpc>
            </a:pPr>
            <a:r>
              <a:rPr sz="1800" spc="-15" dirty="0">
                <a:latin typeface="Times New Roman"/>
                <a:cs typeface="Times New Roman"/>
              </a:rPr>
              <a:t>yoki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rahbarning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imzosi.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0560" y="5919152"/>
            <a:ext cx="3804285" cy="649605"/>
            <a:chOff x="420560" y="5919152"/>
            <a:chExt cx="3804285" cy="649605"/>
          </a:xfrm>
        </p:grpSpPr>
        <p:sp>
          <p:nvSpPr>
            <p:cNvPr id="9" name="object 9"/>
            <p:cNvSpPr/>
            <p:nvPr/>
          </p:nvSpPr>
          <p:spPr>
            <a:xfrm>
              <a:off x="429768" y="5928360"/>
              <a:ext cx="3785870" cy="631190"/>
            </a:xfrm>
            <a:custGeom>
              <a:avLst/>
              <a:gdLst/>
              <a:ahLst/>
              <a:cxnLst/>
              <a:rect l="l" t="t" r="r" b="b"/>
              <a:pathLst>
                <a:path w="3785870" h="631190">
                  <a:moveTo>
                    <a:pt x="3785615" y="0"/>
                  </a:moveTo>
                  <a:lnTo>
                    <a:pt x="0" y="0"/>
                  </a:lnTo>
                  <a:lnTo>
                    <a:pt x="0" y="630935"/>
                  </a:lnTo>
                  <a:lnTo>
                    <a:pt x="3785615" y="630935"/>
                  </a:lnTo>
                  <a:lnTo>
                    <a:pt x="37856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768" y="5928360"/>
              <a:ext cx="3785870" cy="631190"/>
            </a:xfrm>
            <a:custGeom>
              <a:avLst/>
              <a:gdLst/>
              <a:ahLst/>
              <a:cxnLst/>
              <a:rect l="l" t="t" r="r" b="b"/>
              <a:pathLst>
                <a:path w="3785870" h="631190">
                  <a:moveTo>
                    <a:pt x="0" y="630935"/>
                  </a:moveTo>
                  <a:lnTo>
                    <a:pt x="3785615" y="630935"/>
                  </a:lnTo>
                  <a:lnTo>
                    <a:pt x="3785615" y="0"/>
                  </a:lnTo>
                  <a:lnTo>
                    <a:pt x="0" y="0"/>
                  </a:lnTo>
                  <a:lnTo>
                    <a:pt x="0" y="630935"/>
                  </a:lnTo>
                  <a:close/>
                </a:path>
              </a:pathLst>
            </a:custGeom>
            <a:ln w="18288">
              <a:solidFill>
                <a:srgbClr val="D2DA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8912" y="5937503"/>
            <a:ext cx="3767454" cy="4114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2560" rIns="0" bIns="0" rtlCol="0">
            <a:spAutoFit/>
          </a:bodyPr>
          <a:lstStyle/>
          <a:p>
            <a:pPr marL="81280">
              <a:lnSpc>
                <a:spcPts val="1960"/>
              </a:lnSpc>
              <a:spcBef>
                <a:spcPts val="1280"/>
              </a:spcBef>
            </a:pPr>
            <a:r>
              <a:rPr sz="1800" dirty="0">
                <a:latin typeface="Times New Roman"/>
                <a:cs typeface="Times New Roman"/>
              </a:rPr>
              <a:t>Bildirishnoma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taqdim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etilgan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sana.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0560" y="282320"/>
            <a:ext cx="8580755" cy="6289675"/>
            <a:chOff x="420560" y="282320"/>
            <a:chExt cx="8580755" cy="628967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8512" y="286511"/>
              <a:ext cx="4142232" cy="62849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13098" y="282320"/>
              <a:ext cx="1718310" cy="2504440"/>
            </a:xfrm>
            <a:custGeom>
              <a:avLst/>
              <a:gdLst/>
              <a:ahLst/>
              <a:cxnLst/>
              <a:rect l="l" t="t" r="r" b="b"/>
              <a:pathLst>
                <a:path w="1718310" h="2504440">
                  <a:moveTo>
                    <a:pt x="1218311" y="2504186"/>
                  </a:moveTo>
                  <a:lnTo>
                    <a:pt x="1217206" y="2501519"/>
                  </a:lnTo>
                  <a:lnTo>
                    <a:pt x="1180592" y="2412492"/>
                  </a:lnTo>
                  <a:lnTo>
                    <a:pt x="1179322" y="2409190"/>
                  </a:lnTo>
                  <a:lnTo>
                    <a:pt x="1175512" y="2407666"/>
                  </a:lnTo>
                  <a:lnTo>
                    <a:pt x="1172337" y="2409063"/>
                  </a:lnTo>
                  <a:lnTo>
                    <a:pt x="1169035" y="2410333"/>
                  </a:lnTo>
                  <a:lnTo>
                    <a:pt x="1167511" y="2414016"/>
                  </a:lnTo>
                  <a:lnTo>
                    <a:pt x="1168908" y="2417318"/>
                  </a:lnTo>
                  <a:lnTo>
                    <a:pt x="1193584" y="2477351"/>
                  </a:lnTo>
                  <a:lnTo>
                    <a:pt x="7620" y="1570355"/>
                  </a:lnTo>
                  <a:lnTo>
                    <a:pt x="0" y="1580515"/>
                  </a:lnTo>
                  <a:lnTo>
                    <a:pt x="1185849" y="2487295"/>
                  </a:lnTo>
                  <a:lnTo>
                    <a:pt x="1121537" y="2479167"/>
                  </a:lnTo>
                  <a:lnTo>
                    <a:pt x="1118108" y="2478786"/>
                  </a:lnTo>
                  <a:lnTo>
                    <a:pt x="1114933" y="2481199"/>
                  </a:lnTo>
                  <a:lnTo>
                    <a:pt x="1114425" y="2484755"/>
                  </a:lnTo>
                  <a:lnTo>
                    <a:pt x="1114044" y="2488184"/>
                  </a:lnTo>
                  <a:lnTo>
                    <a:pt x="1116457" y="2491359"/>
                  </a:lnTo>
                  <a:lnTo>
                    <a:pt x="1119886" y="2491867"/>
                  </a:lnTo>
                  <a:lnTo>
                    <a:pt x="1218311" y="2504186"/>
                  </a:lnTo>
                  <a:close/>
                </a:path>
                <a:path w="1718310" h="2504440">
                  <a:moveTo>
                    <a:pt x="1718310" y="791591"/>
                  </a:moveTo>
                  <a:lnTo>
                    <a:pt x="1661287" y="710438"/>
                  </a:lnTo>
                  <a:lnTo>
                    <a:pt x="1659255" y="707644"/>
                  </a:lnTo>
                  <a:lnTo>
                    <a:pt x="1655318" y="706882"/>
                  </a:lnTo>
                  <a:lnTo>
                    <a:pt x="1652524" y="708914"/>
                  </a:lnTo>
                  <a:lnTo>
                    <a:pt x="1649603" y="710946"/>
                  </a:lnTo>
                  <a:lnTo>
                    <a:pt x="1648968" y="714883"/>
                  </a:lnTo>
                  <a:lnTo>
                    <a:pt x="1651000" y="717804"/>
                  </a:lnTo>
                  <a:lnTo>
                    <a:pt x="1688185" y="770763"/>
                  </a:lnTo>
                  <a:lnTo>
                    <a:pt x="6477" y="0"/>
                  </a:lnTo>
                  <a:lnTo>
                    <a:pt x="1143" y="11430"/>
                  </a:lnTo>
                  <a:lnTo>
                    <a:pt x="1682902" y="782332"/>
                  </a:lnTo>
                  <a:lnTo>
                    <a:pt x="1618488" y="788670"/>
                  </a:lnTo>
                  <a:lnTo>
                    <a:pt x="1614932" y="788924"/>
                  </a:lnTo>
                  <a:lnTo>
                    <a:pt x="1612392" y="792099"/>
                  </a:lnTo>
                  <a:lnTo>
                    <a:pt x="1613154" y="799084"/>
                  </a:lnTo>
                  <a:lnTo>
                    <a:pt x="1616202" y="801624"/>
                  </a:lnTo>
                  <a:lnTo>
                    <a:pt x="1713115" y="792099"/>
                  </a:lnTo>
                  <a:lnTo>
                    <a:pt x="1718310" y="791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768" y="713231"/>
              <a:ext cx="3785870" cy="631190"/>
            </a:xfrm>
            <a:custGeom>
              <a:avLst/>
              <a:gdLst/>
              <a:ahLst/>
              <a:cxnLst/>
              <a:rect l="l" t="t" r="r" b="b"/>
              <a:pathLst>
                <a:path w="3785870" h="631190">
                  <a:moveTo>
                    <a:pt x="3785615" y="0"/>
                  </a:moveTo>
                  <a:lnTo>
                    <a:pt x="0" y="0"/>
                  </a:lnTo>
                  <a:lnTo>
                    <a:pt x="0" y="630936"/>
                  </a:lnTo>
                  <a:lnTo>
                    <a:pt x="3785615" y="630936"/>
                  </a:lnTo>
                  <a:lnTo>
                    <a:pt x="37856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9768" y="713231"/>
              <a:ext cx="3785870" cy="631190"/>
            </a:xfrm>
            <a:custGeom>
              <a:avLst/>
              <a:gdLst/>
              <a:ahLst/>
              <a:cxnLst/>
              <a:rect l="l" t="t" r="r" b="b"/>
              <a:pathLst>
                <a:path w="3785870" h="631190">
                  <a:moveTo>
                    <a:pt x="0" y="630936"/>
                  </a:moveTo>
                  <a:lnTo>
                    <a:pt x="3785615" y="630936"/>
                  </a:lnTo>
                  <a:lnTo>
                    <a:pt x="3785615" y="0"/>
                  </a:lnTo>
                  <a:lnTo>
                    <a:pt x="0" y="0"/>
                  </a:lnTo>
                  <a:lnTo>
                    <a:pt x="0" y="630936"/>
                  </a:lnTo>
                  <a:close/>
                </a:path>
              </a:pathLst>
            </a:custGeom>
            <a:ln w="18288">
              <a:solidFill>
                <a:srgbClr val="D2DA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8912" y="722376"/>
            <a:ext cx="3767454" cy="4178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Bildirishnoma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tayyorlagan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shaxsning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lavozimi,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ismi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va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ota</a:t>
            </a:r>
            <a:r>
              <a:rPr sz="1000" spc="5" dirty="0">
                <a:latin typeface="Times New Roman"/>
                <a:cs typeface="Times New Roman"/>
              </a:rPr>
              <a:t> ismining</a:t>
            </a:r>
            <a:endParaRPr sz="1000" dirty="0">
              <a:latin typeface="Times New Roman"/>
              <a:cs typeface="Times New Roman"/>
            </a:endParaRPr>
          </a:p>
          <a:p>
            <a:pPr algn="ctr">
              <a:lnSpc>
                <a:spcPts val="910"/>
              </a:lnSpc>
            </a:pPr>
            <a:r>
              <a:rPr sz="1000" spc="-15" dirty="0">
                <a:latin typeface="Times New Roman"/>
                <a:cs typeface="Times New Roman"/>
              </a:rPr>
              <a:t>bosh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harflari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hamda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chiqish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kelishigidagi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familiyasi.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14622" y="995171"/>
            <a:ext cx="3646170" cy="5273040"/>
          </a:xfrm>
          <a:custGeom>
            <a:avLst/>
            <a:gdLst/>
            <a:ahLst/>
            <a:cxnLst/>
            <a:rect l="l" t="t" r="r" b="b"/>
            <a:pathLst>
              <a:path w="3646170" h="5273040">
                <a:moveTo>
                  <a:pt x="1145286" y="4078224"/>
                </a:moveTo>
                <a:lnTo>
                  <a:pt x="1134376" y="4075049"/>
                </a:lnTo>
                <a:lnTo>
                  <a:pt x="1046734" y="4049522"/>
                </a:lnTo>
                <a:lnTo>
                  <a:pt x="1043305" y="4051554"/>
                </a:lnTo>
                <a:lnTo>
                  <a:pt x="1042289" y="4054856"/>
                </a:lnTo>
                <a:lnTo>
                  <a:pt x="1041273" y="4058285"/>
                </a:lnTo>
                <a:lnTo>
                  <a:pt x="1043305" y="4061714"/>
                </a:lnTo>
                <a:lnTo>
                  <a:pt x="1046607" y="4062730"/>
                </a:lnTo>
                <a:lnTo>
                  <a:pt x="1108659" y="4080789"/>
                </a:lnTo>
                <a:lnTo>
                  <a:pt x="762" y="4357878"/>
                </a:lnTo>
                <a:lnTo>
                  <a:pt x="3810" y="4370197"/>
                </a:lnTo>
                <a:lnTo>
                  <a:pt x="1111885" y="4093057"/>
                </a:lnTo>
                <a:lnTo>
                  <a:pt x="1065530" y="4138295"/>
                </a:lnTo>
                <a:lnTo>
                  <a:pt x="1062990" y="4140835"/>
                </a:lnTo>
                <a:lnTo>
                  <a:pt x="1062990" y="4144772"/>
                </a:lnTo>
                <a:lnTo>
                  <a:pt x="1067816" y="4149852"/>
                </a:lnTo>
                <a:lnTo>
                  <a:pt x="1071880" y="4149852"/>
                </a:lnTo>
                <a:lnTo>
                  <a:pt x="1074420" y="4147439"/>
                </a:lnTo>
                <a:lnTo>
                  <a:pt x="1145286" y="4078224"/>
                </a:lnTo>
                <a:close/>
              </a:path>
              <a:path w="3646170" h="5273040">
                <a:moveTo>
                  <a:pt x="1145286" y="2720721"/>
                </a:moveTo>
                <a:lnTo>
                  <a:pt x="1080516" y="2641219"/>
                </a:lnTo>
                <a:lnTo>
                  <a:pt x="1076452" y="2640838"/>
                </a:lnTo>
                <a:lnTo>
                  <a:pt x="1070991" y="2645283"/>
                </a:lnTo>
                <a:lnTo>
                  <a:pt x="1070610" y="2649220"/>
                </a:lnTo>
                <a:lnTo>
                  <a:pt x="1072896" y="2651887"/>
                </a:lnTo>
                <a:lnTo>
                  <a:pt x="1113751" y="2702064"/>
                </a:lnTo>
                <a:lnTo>
                  <a:pt x="4572" y="2286127"/>
                </a:lnTo>
                <a:lnTo>
                  <a:pt x="0" y="2298065"/>
                </a:lnTo>
                <a:lnTo>
                  <a:pt x="1109332" y="2714015"/>
                </a:lnTo>
                <a:lnTo>
                  <a:pt x="1045464" y="2724912"/>
                </a:lnTo>
                <a:lnTo>
                  <a:pt x="1042035" y="2725547"/>
                </a:lnTo>
                <a:lnTo>
                  <a:pt x="1039749" y="2728849"/>
                </a:lnTo>
                <a:lnTo>
                  <a:pt x="1040257" y="2732278"/>
                </a:lnTo>
                <a:lnTo>
                  <a:pt x="1040892" y="2735707"/>
                </a:lnTo>
                <a:lnTo>
                  <a:pt x="1044194" y="2737993"/>
                </a:lnTo>
                <a:lnTo>
                  <a:pt x="1047623" y="2737485"/>
                </a:lnTo>
                <a:lnTo>
                  <a:pt x="1136396" y="2722245"/>
                </a:lnTo>
                <a:lnTo>
                  <a:pt x="1145286" y="2720721"/>
                </a:lnTo>
                <a:close/>
              </a:path>
              <a:path w="3646170" h="5273040">
                <a:moveTo>
                  <a:pt x="1788287" y="577596"/>
                </a:moveTo>
                <a:lnTo>
                  <a:pt x="1721993" y="503936"/>
                </a:lnTo>
                <a:lnTo>
                  <a:pt x="1719580" y="501396"/>
                </a:lnTo>
                <a:lnTo>
                  <a:pt x="1715643" y="501142"/>
                </a:lnTo>
                <a:lnTo>
                  <a:pt x="1712976" y="503428"/>
                </a:lnTo>
                <a:lnTo>
                  <a:pt x="1710436" y="505841"/>
                </a:lnTo>
                <a:lnTo>
                  <a:pt x="1710182" y="509905"/>
                </a:lnTo>
                <a:lnTo>
                  <a:pt x="1755762" y="560501"/>
                </a:lnTo>
                <a:lnTo>
                  <a:pt x="4191" y="0"/>
                </a:lnTo>
                <a:lnTo>
                  <a:pt x="381" y="12192"/>
                </a:lnTo>
                <a:lnTo>
                  <a:pt x="1751825" y="572693"/>
                </a:lnTo>
                <a:lnTo>
                  <a:pt x="1685290" y="587502"/>
                </a:lnTo>
                <a:lnTo>
                  <a:pt x="1683131" y="590804"/>
                </a:lnTo>
                <a:lnTo>
                  <a:pt x="1684655" y="597662"/>
                </a:lnTo>
                <a:lnTo>
                  <a:pt x="1688084" y="599821"/>
                </a:lnTo>
                <a:lnTo>
                  <a:pt x="1777974" y="579882"/>
                </a:lnTo>
                <a:lnTo>
                  <a:pt x="1788287" y="577596"/>
                </a:lnTo>
                <a:close/>
              </a:path>
              <a:path w="3646170" h="5273040">
                <a:moveTo>
                  <a:pt x="2002536" y="3577590"/>
                </a:moveTo>
                <a:lnTo>
                  <a:pt x="1924939" y="3515995"/>
                </a:lnTo>
                <a:lnTo>
                  <a:pt x="1922145" y="3513836"/>
                </a:lnTo>
                <a:lnTo>
                  <a:pt x="1918208" y="3514344"/>
                </a:lnTo>
                <a:lnTo>
                  <a:pt x="1913763" y="3519805"/>
                </a:lnTo>
                <a:lnTo>
                  <a:pt x="1914271" y="3523869"/>
                </a:lnTo>
                <a:lnTo>
                  <a:pt x="1917065" y="3526028"/>
                </a:lnTo>
                <a:lnTo>
                  <a:pt x="1967877" y="3566299"/>
                </a:lnTo>
                <a:lnTo>
                  <a:pt x="3175" y="3285490"/>
                </a:lnTo>
                <a:lnTo>
                  <a:pt x="1397" y="3298063"/>
                </a:lnTo>
                <a:lnTo>
                  <a:pt x="1965858" y="3578834"/>
                </a:lnTo>
                <a:lnTo>
                  <a:pt x="1906016" y="3603117"/>
                </a:lnTo>
                <a:lnTo>
                  <a:pt x="1902714" y="3604514"/>
                </a:lnTo>
                <a:lnTo>
                  <a:pt x="1901190" y="3608197"/>
                </a:lnTo>
                <a:lnTo>
                  <a:pt x="1902460" y="3611372"/>
                </a:lnTo>
                <a:lnTo>
                  <a:pt x="1903857" y="3614674"/>
                </a:lnTo>
                <a:lnTo>
                  <a:pt x="1907540" y="3616198"/>
                </a:lnTo>
                <a:lnTo>
                  <a:pt x="1991283" y="3582162"/>
                </a:lnTo>
                <a:lnTo>
                  <a:pt x="2002536" y="3577590"/>
                </a:lnTo>
                <a:close/>
              </a:path>
              <a:path w="3646170" h="5273040">
                <a:moveTo>
                  <a:pt x="2216912" y="1222248"/>
                </a:moveTo>
                <a:lnTo>
                  <a:pt x="2205863" y="1217168"/>
                </a:lnTo>
                <a:lnTo>
                  <a:pt x="2126869" y="1180846"/>
                </a:lnTo>
                <a:lnTo>
                  <a:pt x="2123694" y="1179322"/>
                </a:lnTo>
                <a:lnTo>
                  <a:pt x="2119884" y="1180719"/>
                </a:lnTo>
                <a:lnTo>
                  <a:pt x="2118487" y="1183894"/>
                </a:lnTo>
                <a:lnTo>
                  <a:pt x="2116963" y="1187069"/>
                </a:lnTo>
                <a:lnTo>
                  <a:pt x="2118360" y="1190879"/>
                </a:lnTo>
                <a:lnTo>
                  <a:pt x="2121535" y="1192276"/>
                </a:lnTo>
                <a:lnTo>
                  <a:pt x="2180412" y="1219441"/>
                </a:lnTo>
                <a:lnTo>
                  <a:pt x="1651" y="1430274"/>
                </a:lnTo>
                <a:lnTo>
                  <a:pt x="2921" y="1442847"/>
                </a:lnTo>
                <a:lnTo>
                  <a:pt x="2181631" y="1232001"/>
                </a:lnTo>
                <a:lnTo>
                  <a:pt x="2126234" y="1271905"/>
                </a:lnTo>
                <a:lnTo>
                  <a:pt x="2125599" y="1275969"/>
                </a:lnTo>
                <a:lnTo>
                  <a:pt x="2129663" y="1281557"/>
                </a:lnTo>
                <a:lnTo>
                  <a:pt x="2133600" y="1282192"/>
                </a:lnTo>
                <a:lnTo>
                  <a:pt x="2136521" y="1280160"/>
                </a:lnTo>
                <a:lnTo>
                  <a:pt x="2216912" y="1222248"/>
                </a:lnTo>
                <a:close/>
              </a:path>
              <a:path w="3646170" h="5273040">
                <a:moveTo>
                  <a:pt x="3645662" y="5222583"/>
                </a:moveTo>
                <a:lnTo>
                  <a:pt x="3561080" y="5170970"/>
                </a:lnTo>
                <a:lnTo>
                  <a:pt x="3558032" y="5169154"/>
                </a:lnTo>
                <a:lnTo>
                  <a:pt x="3554095" y="5170094"/>
                </a:lnTo>
                <a:lnTo>
                  <a:pt x="3550539" y="5176088"/>
                </a:lnTo>
                <a:lnTo>
                  <a:pt x="3551428" y="5179987"/>
                </a:lnTo>
                <a:lnTo>
                  <a:pt x="3609746" y="5215534"/>
                </a:lnTo>
                <a:lnTo>
                  <a:pt x="2413" y="5144770"/>
                </a:lnTo>
                <a:lnTo>
                  <a:pt x="2159" y="5157470"/>
                </a:lnTo>
                <a:lnTo>
                  <a:pt x="3609429" y="5228221"/>
                </a:lnTo>
                <a:lnTo>
                  <a:pt x="3552952" y="5259730"/>
                </a:lnTo>
                <a:lnTo>
                  <a:pt x="3549777" y="5261445"/>
                </a:lnTo>
                <a:lnTo>
                  <a:pt x="3548761" y="5265305"/>
                </a:lnTo>
                <a:lnTo>
                  <a:pt x="3550412" y="5268366"/>
                </a:lnTo>
                <a:lnTo>
                  <a:pt x="3552190" y="5271440"/>
                </a:lnTo>
                <a:lnTo>
                  <a:pt x="3556000" y="5272532"/>
                </a:lnTo>
                <a:lnTo>
                  <a:pt x="3634714" y="5228679"/>
                </a:lnTo>
                <a:lnTo>
                  <a:pt x="3645662" y="5222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28488" y="4358640"/>
            <a:ext cx="1073150" cy="356870"/>
          </a:xfrm>
          <a:prstGeom prst="rect">
            <a:avLst/>
          </a:prstGeom>
          <a:solidFill>
            <a:srgbClr val="FFFFFF"/>
          </a:solidFill>
          <a:ln w="1828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240"/>
              </a:spcBef>
            </a:pPr>
            <a:r>
              <a:rPr sz="1800" spc="-100" dirty="0">
                <a:latin typeface="Trebuchet MS"/>
                <a:cs typeface="Trebuchet MS"/>
              </a:rPr>
              <a:t>Ilova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151" y="1133855"/>
            <a:ext cx="8284845" cy="5489575"/>
            <a:chOff x="454151" y="1133855"/>
            <a:chExt cx="8284845" cy="5489575"/>
          </a:xfrm>
        </p:grpSpPr>
        <p:sp>
          <p:nvSpPr>
            <p:cNvPr id="3" name="object 3"/>
            <p:cNvSpPr/>
            <p:nvPr/>
          </p:nvSpPr>
          <p:spPr>
            <a:xfrm>
              <a:off x="499871" y="1142999"/>
              <a:ext cx="8229600" cy="5285740"/>
            </a:xfrm>
            <a:custGeom>
              <a:avLst/>
              <a:gdLst/>
              <a:ahLst/>
              <a:cxnLst/>
              <a:rect l="l" t="t" r="r" b="b"/>
              <a:pathLst>
                <a:path w="8229600" h="5285740">
                  <a:moveTo>
                    <a:pt x="8229600" y="0"/>
                  </a:moveTo>
                  <a:lnTo>
                    <a:pt x="0" y="0"/>
                  </a:lnTo>
                  <a:lnTo>
                    <a:pt x="0" y="5285232"/>
                  </a:lnTo>
                  <a:lnTo>
                    <a:pt x="8229600" y="52852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1" y="1142999"/>
              <a:ext cx="8229600" cy="5285740"/>
            </a:xfrm>
            <a:custGeom>
              <a:avLst/>
              <a:gdLst/>
              <a:ahLst/>
              <a:cxnLst/>
              <a:rect l="l" t="t" r="r" b="b"/>
              <a:pathLst>
                <a:path w="8229600" h="5285740">
                  <a:moveTo>
                    <a:pt x="0" y="5285232"/>
                  </a:moveTo>
                  <a:lnTo>
                    <a:pt x="8229600" y="52852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5285232"/>
                  </a:lnTo>
                  <a:close/>
                </a:path>
              </a:pathLst>
            </a:custGeom>
            <a:ln w="18288">
              <a:solidFill>
                <a:srgbClr val="D2DA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6244" y="493058"/>
            <a:ext cx="8096884" cy="57270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200" b="1" spc="-40" dirty="0">
                <a:solidFill>
                  <a:srgbClr val="464652"/>
                </a:solidFill>
                <a:latin typeface="Times New Roman"/>
                <a:cs typeface="Times New Roman"/>
              </a:rPr>
              <a:t>Tarjimayi</a:t>
            </a:r>
            <a:r>
              <a:rPr sz="3200" b="1" spc="5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464652"/>
                </a:solidFill>
                <a:latin typeface="Times New Roman"/>
                <a:cs typeface="Times New Roman"/>
              </a:rPr>
              <a:t>hol</a:t>
            </a:r>
            <a:endParaRPr sz="3200">
              <a:latin typeface="Times New Roman"/>
              <a:cs typeface="Times New Roman"/>
            </a:endParaRPr>
          </a:p>
          <a:p>
            <a:pPr marL="329565" marR="5080" indent="-274955">
              <a:lnSpc>
                <a:spcPct val="100000"/>
              </a:lnSpc>
              <a:spcBef>
                <a:spcPts val="72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330200" algn="l"/>
              </a:tabLst>
            </a:pPr>
            <a:r>
              <a:rPr sz="3200" b="1" spc="-40" dirty="0">
                <a:latin typeface="Times New Roman"/>
                <a:cs typeface="Times New Roman"/>
              </a:rPr>
              <a:t>Tarjimayi</a:t>
            </a:r>
            <a:r>
              <a:rPr sz="3200" b="1" spc="5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hol </a:t>
            </a:r>
            <a:r>
              <a:rPr sz="3200" spc="-15" dirty="0">
                <a:latin typeface="Times New Roman"/>
                <a:cs typeface="Times New Roman"/>
              </a:rPr>
              <a:t>ma’lum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shaxs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tomonidan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o‘z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shaxsiy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hayoti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faoliyati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haqida</a:t>
            </a:r>
            <a:r>
              <a:rPr sz="3200" spc="-5" dirty="0">
                <a:latin typeface="Times New Roman"/>
                <a:cs typeface="Times New Roman"/>
              </a:rPr>
              <a:t> bayon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qilingan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yozuvdir.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Tarjimayi</a:t>
            </a:r>
            <a:r>
              <a:rPr sz="3200" b="1" spc="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hol </a:t>
            </a:r>
            <a:r>
              <a:rPr sz="3200" spc="-5" dirty="0">
                <a:latin typeface="Times New Roman"/>
                <a:cs typeface="Times New Roman"/>
              </a:rPr>
              <a:t>bir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xil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andozaga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ega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emas,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mufassal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yoki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muxtasar 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yozilishi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mumkin.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muallif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tomonidan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mustaqil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tuziladigan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hujjatdir.</a:t>
            </a:r>
            <a:r>
              <a:rPr sz="3200" spc="-10" dirty="0">
                <a:latin typeface="Times New Roman"/>
                <a:cs typeface="Times New Roman"/>
              </a:rPr>
              <a:t> Garchi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erkin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(ixtiyoriy)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tuzilsa-da,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biroq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tarjimayi</a:t>
            </a:r>
            <a:r>
              <a:rPr sz="3200" b="1" spc="5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holda 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ayrim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qismlarning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bo‘lishi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shart.</a:t>
            </a:r>
            <a:endParaRPr sz="3200">
              <a:latin typeface="Times New Roman"/>
              <a:cs typeface="Times New Roman"/>
            </a:endParaRPr>
          </a:p>
          <a:p>
            <a:pPr marL="329565" indent="-274955">
              <a:lnSpc>
                <a:spcPct val="100000"/>
              </a:lnSpc>
              <a:spcBef>
                <a:spcPts val="61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3302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I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shaxs</a:t>
            </a:r>
            <a:r>
              <a:rPr sz="3200" i="1" spc="-5" dirty="0">
                <a:latin typeface="Times New Roman"/>
                <a:cs typeface="Times New Roman"/>
              </a:rPr>
              <a:t> birlikda</a:t>
            </a:r>
            <a:r>
              <a:rPr sz="3200" i="1" dirty="0">
                <a:latin typeface="Times New Roman"/>
                <a:cs typeface="Times New Roman"/>
              </a:rPr>
              <a:t> yoziladi.</a:t>
            </a:r>
            <a:endParaRPr sz="3200">
              <a:latin typeface="Times New Roman"/>
              <a:cs typeface="Times New Roman"/>
            </a:endParaRPr>
          </a:p>
          <a:p>
            <a:pPr marL="329565" indent="-274955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3302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O‘tgan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va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hozirgi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zamon</a:t>
            </a:r>
            <a:r>
              <a:rPr sz="3200" i="1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fe’llari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ishlatiladi.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1896" y="643127"/>
            <a:ext cx="4498848" cy="60015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56615" y="213359"/>
            <a:ext cx="3785870" cy="487680"/>
          </a:xfrm>
          <a:custGeom>
            <a:avLst/>
            <a:gdLst/>
            <a:ahLst/>
            <a:cxnLst/>
            <a:rect l="l" t="t" r="r" b="b"/>
            <a:pathLst>
              <a:path w="3785870" h="487680">
                <a:moveTo>
                  <a:pt x="3785616" y="0"/>
                </a:moveTo>
                <a:lnTo>
                  <a:pt x="0" y="0"/>
                </a:lnTo>
                <a:lnTo>
                  <a:pt x="0" y="487680"/>
                </a:lnTo>
                <a:lnTo>
                  <a:pt x="3785616" y="487680"/>
                </a:lnTo>
                <a:lnTo>
                  <a:pt x="37856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615" y="213359"/>
            <a:ext cx="3785870" cy="487680"/>
          </a:xfrm>
          <a:prstGeom prst="rect">
            <a:avLst/>
          </a:prstGeom>
          <a:ln w="18288">
            <a:solidFill>
              <a:srgbClr val="D2DA79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894"/>
              </a:spcBef>
            </a:pPr>
            <a:r>
              <a:rPr sz="1600" b="1" spc="-5" dirty="0">
                <a:latin typeface="Times New Roman"/>
                <a:cs typeface="Times New Roman"/>
              </a:rPr>
              <a:t>Hujjatning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nomi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7408" y="847280"/>
            <a:ext cx="3804285" cy="4806950"/>
            <a:chOff x="347408" y="847280"/>
            <a:chExt cx="3804285" cy="4806950"/>
          </a:xfrm>
        </p:grpSpPr>
        <p:sp>
          <p:nvSpPr>
            <p:cNvPr id="6" name="object 6"/>
            <p:cNvSpPr/>
            <p:nvPr/>
          </p:nvSpPr>
          <p:spPr>
            <a:xfrm>
              <a:off x="356615" y="856487"/>
              <a:ext cx="3785870" cy="4788535"/>
            </a:xfrm>
            <a:custGeom>
              <a:avLst/>
              <a:gdLst/>
              <a:ahLst/>
              <a:cxnLst/>
              <a:rect l="l" t="t" r="r" b="b"/>
              <a:pathLst>
                <a:path w="3785870" h="4788535">
                  <a:moveTo>
                    <a:pt x="3785616" y="0"/>
                  </a:moveTo>
                  <a:lnTo>
                    <a:pt x="0" y="0"/>
                  </a:lnTo>
                  <a:lnTo>
                    <a:pt x="0" y="4788408"/>
                  </a:lnTo>
                  <a:lnTo>
                    <a:pt x="3785616" y="4788408"/>
                  </a:lnTo>
                  <a:lnTo>
                    <a:pt x="3785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6615" y="856487"/>
              <a:ext cx="3785870" cy="4788535"/>
            </a:xfrm>
            <a:custGeom>
              <a:avLst/>
              <a:gdLst/>
              <a:ahLst/>
              <a:cxnLst/>
              <a:rect l="l" t="t" r="r" b="b"/>
              <a:pathLst>
                <a:path w="3785870" h="4788535">
                  <a:moveTo>
                    <a:pt x="0" y="4788408"/>
                  </a:moveTo>
                  <a:lnTo>
                    <a:pt x="3785616" y="4788408"/>
                  </a:lnTo>
                  <a:lnTo>
                    <a:pt x="3785616" y="0"/>
                  </a:lnTo>
                  <a:lnTo>
                    <a:pt x="0" y="0"/>
                  </a:lnTo>
                  <a:lnTo>
                    <a:pt x="0" y="4788408"/>
                  </a:lnTo>
                  <a:close/>
                </a:path>
              </a:pathLst>
            </a:custGeom>
            <a:ln w="18288">
              <a:solidFill>
                <a:srgbClr val="D2DA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5965" y="912622"/>
            <a:ext cx="3536950" cy="4417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6705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Matn</a:t>
            </a:r>
            <a:endParaRPr sz="1600">
              <a:latin typeface="Times New Roman"/>
              <a:cs typeface="Times New Roman"/>
            </a:endParaRPr>
          </a:p>
          <a:p>
            <a:pPr marL="356870" marR="210820" indent="-344805">
              <a:lnSpc>
                <a:spcPct val="100000"/>
              </a:lnSpc>
              <a:buAutoNum type="alphaLcParenR"/>
              <a:tabLst>
                <a:tab pos="356870" algn="l"/>
                <a:tab pos="357505" algn="l"/>
              </a:tabLst>
            </a:pPr>
            <a:r>
              <a:rPr sz="1600" dirty="0">
                <a:latin typeface="Times New Roman"/>
                <a:cs typeface="Times New Roman"/>
              </a:rPr>
              <a:t>muallif </a:t>
            </a:r>
            <a:r>
              <a:rPr sz="1600" spc="-5" dirty="0">
                <a:latin typeface="Times New Roman"/>
                <a:cs typeface="Times New Roman"/>
              </a:rPr>
              <a:t>familiyasi,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ismi</a:t>
            </a:r>
            <a:r>
              <a:rPr sz="1600" spc="-5" dirty="0">
                <a:latin typeface="Times New Roman"/>
                <a:cs typeface="Times New Roman"/>
              </a:rPr>
              <a:t> va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otasining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ismi;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56870" algn="l"/>
                <a:tab pos="357505" algn="l"/>
              </a:tabLst>
            </a:pPr>
            <a:r>
              <a:rPr sz="1600" spc="-5" dirty="0">
                <a:latin typeface="Times New Roman"/>
                <a:cs typeface="Times New Roman"/>
              </a:rPr>
              <a:t>tug‘ilgan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yil,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kun,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tug‘ilgan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joyi;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lphaLcParenR"/>
              <a:tabLst>
                <a:tab pos="356870" algn="l"/>
                <a:tab pos="357505" algn="l"/>
              </a:tabLst>
            </a:pPr>
            <a:r>
              <a:rPr sz="1600" dirty="0">
                <a:latin typeface="Times New Roman"/>
                <a:cs typeface="Times New Roman"/>
              </a:rPr>
              <a:t>millati, </a:t>
            </a:r>
            <a:r>
              <a:rPr sz="1600" spc="5" dirty="0">
                <a:latin typeface="Times New Roman"/>
                <a:cs typeface="Times New Roman"/>
              </a:rPr>
              <a:t>ijtimoiy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kelib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chiqishi;</a:t>
            </a:r>
            <a:endParaRPr sz="1600">
              <a:latin typeface="Times New Roman"/>
              <a:cs typeface="Times New Roman"/>
            </a:endParaRPr>
          </a:p>
          <a:p>
            <a:pPr marL="356870" marR="44450" indent="-344805">
              <a:lnSpc>
                <a:spcPct val="100000"/>
              </a:lnSpc>
              <a:buFont typeface="Times New Roman"/>
              <a:buAutoNum type="alphaLcParenR"/>
              <a:tabLst>
                <a:tab pos="408940" algn="l"/>
                <a:tab pos="409575" algn="l"/>
              </a:tabLst>
            </a:pPr>
            <a:r>
              <a:rPr dirty="0"/>
              <a:t>	</a:t>
            </a:r>
            <a:r>
              <a:rPr sz="1600" dirty="0">
                <a:latin typeface="Times New Roman"/>
                <a:cs typeface="Times New Roman"/>
              </a:rPr>
              <a:t>ota-onasi </a:t>
            </a:r>
            <a:r>
              <a:rPr sz="1600" spc="5" dirty="0">
                <a:latin typeface="Times New Roman"/>
                <a:cs typeface="Times New Roman"/>
              </a:rPr>
              <a:t>haqida qisqacha </a:t>
            </a:r>
            <a:r>
              <a:rPr sz="1600" dirty="0">
                <a:latin typeface="Times New Roman"/>
                <a:cs typeface="Times New Roman"/>
              </a:rPr>
              <a:t>ma’lumot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(familiyasi,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ismi</a:t>
            </a:r>
            <a:r>
              <a:rPr sz="1600" spc="-5" dirty="0">
                <a:latin typeface="Times New Roman"/>
                <a:cs typeface="Times New Roman"/>
              </a:rPr>
              <a:t> va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otasining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ismi,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ish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joyi);</a:t>
            </a:r>
            <a:endParaRPr sz="1600">
              <a:latin typeface="Times New Roman"/>
              <a:cs typeface="Times New Roman"/>
            </a:endParaRPr>
          </a:p>
          <a:p>
            <a:pPr marL="356870" marR="267335" indent="-34480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56870" algn="l"/>
                <a:tab pos="357505" algn="l"/>
              </a:tabLst>
            </a:pPr>
            <a:r>
              <a:rPr sz="1600" dirty="0">
                <a:latin typeface="Times New Roman"/>
                <a:cs typeface="Times New Roman"/>
              </a:rPr>
              <a:t>ma’lumoti </a:t>
            </a:r>
            <a:r>
              <a:rPr sz="1600" spc="-5" dirty="0">
                <a:latin typeface="Times New Roman"/>
                <a:cs typeface="Times New Roman"/>
              </a:rPr>
              <a:t>(qayerda, </a:t>
            </a:r>
            <a:r>
              <a:rPr sz="1600" spc="5" dirty="0">
                <a:latin typeface="Times New Roman"/>
                <a:cs typeface="Times New Roman"/>
              </a:rPr>
              <a:t>qanday </a:t>
            </a:r>
            <a:r>
              <a:rPr sz="1600" dirty="0">
                <a:latin typeface="Times New Roman"/>
                <a:cs typeface="Times New Roman"/>
              </a:rPr>
              <a:t>o‘quv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yurtini </a:t>
            </a:r>
            <a:r>
              <a:rPr sz="1600" dirty="0">
                <a:latin typeface="Times New Roman"/>
                <a:cs typeface="Times New Roman"/>
              </a:rPr>
              <a:t>tugatganligi </a:t>
            </a:r>
            <a:r>
              <a:rPr sz="1600" spc="-5" dirty="0">
                <a:latin typeface="Times New Roman"/>
                <a:cs typeface="Times New Roman"/>
              </a:rPr>
              <a:t>va </a:t>
            </a:r>
            <a:r>
              <a:rPr sz="1600" dirty="0">
                <a:latin typeface="Times New Roman"/>
                <a:cs typeface="Times New Roman"/>
              </a:rPr>
              <a:t>ma’lumotiga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ko‘ra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mutaxassisligi);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lphaLcParenR"/>
              <a:tabLst>
                <a:tab pos="356870" algn="l"/>
                <a:tab pos="357505" algn="l"/>
              </a:tabLst>
            </a:pPr>
            <a:r>
              <a:rPr sz="1600" dirty="0">
                <a:latin typeface="Times New Roman"/>
                <a:cs typeface="Times New Roman"/>
              </a:rPr>
              <a:t>ish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faoliyatining</a:t>
            </a:r>
            <a:r>
              <a:rPr sz="1600" dirty="0">
                <a:latin typeface="Times New Roman"/>
                <a:cs typeface="Times New Roman"/>
              </a:rPr>
              <a:t> turlari;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lphaLcParenR"/>
              <a:tabLst>
                <a:tab pos="356870" algn="l"/>
                <a:tab pos="357505" algn="l"/>
              </a:tabLst>
            </a:pPr>
            <a:r>
              <a:rPr sz="1600" spc="-10" dirty="0">
                <a:latin typeface="Times New Roman"/>
                <a:cs typeface="Times New Roman"/>
              </a:rPr>
              <a:t>oxirgi</a:t>
            </a:r>
            <a:r>
              <a:rPr sz="1600" spc="5" dirty="0">
                <a:latin typeface="Times New Roman"/>
                <a:cs typeface="Times New Roman"/>
              </a:rPr>
              <a:t> ish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joyi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lavozimi;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56870" algn="l"/>
                <a:tab pos="357505" algn="l"/>
              </a:tabLst>
            </a:pPr>
            <a:r>
              <a:rPr sz="1600" spc="-5" dirty="0">
                <a:latin typeface="Times New Roman"/>
                <a:cs typeface="Times New Roman"/>
              </a:rPr>
              <a:t>mukofot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</a:t>
            </a:r>
            <a:r>
              <a:rPr sz="1600" dirty="0">
                <a:latin typeface="Times New Roman"/>
                <a:cs typeface="Times New Roman"/>
              </a:rPr>
              <a:t> rag‘batlantirishlar;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lphaLcParenR"/>
              <a:tabLst>
                <a:tab pos="356870" algn="l"/>
                <a:tab pos="357505" algn="l"/>
              </a:tabLst>
            </a:pPr>
            <a:r>
              <a:rPr sz="1600" dirty="0">
                <a:latin typeface="Times New Roman"/>
                <a:cs typeface="Times New Roman"/>
              </a:rPr>
              <a:t>jamoat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ishlarida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ishtiroki;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lphaLcParenR"/>
              <a:tabLst>
                <a:tab pos="356870" algn="l"/>
                <a:tab pos="357505" algn="l"/>
              </a:tabLst>
            </a:pPr>
            <a:r>
              <a:rPr sz="1600" spc="-5" dirty="0">
                <a:latin typeface="Times New Roman"/>
                <a:cs typeface="Times New Roman"/>
              </a:rPr>
              <a:t>oilaviy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ahvoli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oila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a’zolari;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lphaLcParenR"/>
              <a:tabLst>
                <a:tab pos="356870" algn="l"/>
                <a:tab pos="357505" algn="l"/>
              </a:tabLst>
            </a:pPr>
            <a:r>
              <a:rPr sz="1600" dirty="0">
                <a:latin typeface="Times New Roman"/>
                <a:cs typeface="Times New Roman"/>
              </a:rPr>
              <a:t>pasport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ma’lumotlari;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lphaLcParenR"/>
              <a:tabLst>
                <a:tab pos="356870" algn="l"/>
                <a:tab pos="357505" algn="l"/>
              </a:tabLst>
            </a:pPr>
            <a:r>
              <a:rPr sz="1600" dirty="0">
                <a:latin typeface="Times New Roman"/>
                <a:cs typeface="Times New Roman"/>
              </a:rPr>
              <a:t>turar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joyi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(uy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adresi),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telefoni.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7408" y="5775896"/>
            <a:ext cx="3804285" cy="433070"/>
            <a:chOff x="347408" y="5775896"/>
            <a:chExt cx="3804285" cy="433070"/>
          </a:xfrm>
        </p:grpSpPr>
        <p:sp>
          <p:nvSpPr>
            <p:cNvPr id="10" name="object 10"/>
            <p:cNvSpPr/>
            <p:nvPr/>
          </p:nvSpPr>
          <p:spPr>
            <a:xfrm>
              <a:off x="356615" y="5785104"/>
              <a:ext cx="3785870" cy="414655"/>
            </a:xfrm>
            <a:custGeom>
              <a:avLst/>
              <a:gdLst/>
              <a:ahLst/>
              <a:cxnLst/>
              <a:rect l="l" t="t" r="r" b="b"/>
              <a:pathLst>
                <a:path w="3785870" h="414654">
                  <a:moveTo>
                    <a:pt x="3785616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3785616" y="414528"/>
                  </a:lnTo>
                  <a:lnTo>
                    <a:pt x="3785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6615" y="5785104"/>
              <a:ext cx="3785870" cy="414655"/>
            </a:xfrm>
            <a:custGeom>
              <a:avLst/>
              <a:gdLst/>
              <a:ahLst/>
              <a:cxnLst/>
              <a:rect l="l" t="t" r="r" b="b"/>
              <a:pathLst>
                <a:path w="3785870" h="414654">
                  <a:moveTo>
                    <a:pt x="0" y="414528"/>
                  </a:moveTo>
                  <a:lnTo>
                    <a:pt x="3785616" y="414528"/>
                  </a:lnTo>
                  <a:lnTo>
                    <a:pt x="3785616" y="0"/>
                  </a:lnTo>
                  <a:lnTo>
                    <a:pt x="0" y="0"/>
                  </a:lnTo>
                  <a:lnTo>
                    <a:pt x="0" y="414528"/>
                  </a:lnTo>
                  <a:close/>
                </a:path>
              </a:pathLst>
            </a:custGeom>
            <a:ln w="18288">
              <a:solidFill>
                <a:srgbClr val="D2DA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97710" y="5837021"/>
            <a:ext cx="5054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S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spc="-20" dirty="0">
                <a:latin typeface="Times New Roman"/>
                <a:cs typeface="Times New Roman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7408" y="6278816"/>
            <a:ext cx="3804285" cy="429895"/>
            <a:chOff x="347408" y="6278816"/>
            <a:chExt cx="3804285" cy="429895"/>
          </a:xfrm>
        </p:grpSpPr>
        <p:sp>
          <p:nvSpPr>
            <p:cNvPr id="14" name="object 14"/>
            <p:cNvSpPr/>
            <p:nvPr/>
          </p:nvSpPr>
          <p:spPr>
            <a:xfrm>
              <a:off x="356615" y="6288023"/>
              <a:ext cx="3785870" cy="411480"/>
            </a:xfrm>
            <a:custGeom>
              <a:avLst/>
              <a:gdLst/>
              <a:ahLst/>
              <a:cxnLst/>
              <a:rect l="l" t="t" r="r" b="b"/>
              <a:pathLst>
                <a:path w="3785870" h="411479">
                  <a:moveTo>
                    <a:pt x="3785616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3785616" y="411479"/>
                  </a:lnTo>
                  <a:lnTo>
                    <a:pt x="3785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615" y="6288023"/>
              <a:ext cx="3785870" cy="411480"/>
            </a:xfrm>
            <a:custGeom>
              <a:avLst/>
              <a:gdLst/>
              <a:ahLst/>
              <a:cxnLst/>
              <a:rect l="l" t="t" r="r" b="b"/>
              <a:pathLst>
                <a:path w="3785870" h="411479">
                  <a:moveTo>
                    <a:pt x="0" y="411479"/>
                  </a:moveTo>
                  <a:lnTo>
                    <a:pt x="3785616" y="411479"/>
                  </a:lnTo>
                  <a:lnTo>
                    <a:pt x="3785616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18288">
              <a:solidFill>
                <a:srgbClr val="D2DA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19045" y="6353047"/>
            <a:ext cx="4635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I</a:t>
            </a:r>
            <a:r>
              <a:rPr sz="1600" b="1" spc="-40" dirty="0">
                <a:latin typeface="Times New Roman"/>
                <a:cs typeface="Times New Roman"/>
              </a:rPr>
              <a:t>m</a:t>
            </a:r>
            <a:r>
              <a:rPr sz="1600" b="1" dirty="0">
                <a:latin typeface="Times New Roman"/>
                <a:cs typeface="Times New Roman"/>
              </a:rPr>
              <a:t>zo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93464" y="432765"/>
            <a:ext cx="2251075" cy="1510665"/>
            <a:chOff x="4093464" y="432765"/>
            <a:chExt cx="2251075" cy="151066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6512" y="432765"/>
              <a:ext cx="2247645" cy="94010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39057" y="448564"/>
              <a:ext cx="2075180" cy="785495"/>
            </a:xfrm>
            <a:custGeom>
              <a:avLst/>
              <a:gdLst/>
              <a:ahLst/>
              <a:cxnLst/>
              <a:rect l="l" t="t" r="r" b="b"/>
              <a:pathLst>
                <a:path w="2075179" h="785494">
                  <a:moveTo>
                    <a:pt x="2023006" y="756627"/>
                  </a:moveTo>
                  <a:lnTo>
                    <a:pt x="1969389" y="766190"/>
                  </a:lnTo>
                  <a:lnTo>
                    <a:pt x="1964435" y="767207"/>
                  </a:lnTo>
                  <a:lnTo>
                    <a:pt x="1961133" y="771906"/>
                  </a:lnTo>
                  <a:lnTo>
                    <a:pt x="1962912" y="781812"/>
                  </a:lnTo>
                  <a:lnTo>
                    <a:pt x="1967738" y="785113"/>
                  </a:lnTo>
                  <a:lnTo>
                    <a:pt x="2062148" y="768223"/>
                  </a:lnTo>
                  <a:lnTo>
                    <a:pt x="2054732" y="768223"/>
                  </a:lnTo>
                  <a:lnTo>
                    <a:pt x="2023006" y="756627"/>
                  </a:lnTo>
                  <a:close/>
                </a:path>
                <a:path w="2075179" h="785494">
                  <a:moveTo>
                    <a:pt x="2040778" y="753457"/>
                  </a:moveTo>
                  <a:lnTo>
                    <a:pt x="2023006" y="756627"/>
                  </a:lnTo>
                  <a:lnTo>
                    <a:pt x="2054732" y="768223"/>
                  </a:lnTo>
                  <a:lnTo>
                    <a:pt x="2055720" y="765556"/>
                  </a:lnTo>
                  <a:lnTo>
                    <a:pt x="2050795" y="765556"/>
                  </a:lnTo>
                  <a:lnTo>
                    <a:pt x="2040778" y="753457"/>
                  </a:lnTo>
                  <a:close/>
                </a:path>
                <a:path w="2075179" h="785494">
                  <a:moveTo>
                    <a:pt x="1999614" y="681482"/>
                  </a:moveTo>
                  <a:lnTo>
                    <a:pt x="1995677" y="684657"/>
                  </a:lnTo>
                  <a:lnTo>
                    <a:pt x="1991867" y="687959"/>
                  </a:lnTo>
                  <a:lnTo>
                    <a:pt x="1991359" y="693674"/>
                  </a:lnTo>
                  <a:lnTo>
                    <a:pt x="1994534" y="697611"/>
                  </a:lnTo>
                  <a:lnTo>
                    <a:pt x="2029138" y="739401"/>
                  </a:lnTo>
                  <a:lnTo>
                    <a:pt x="2061082" y="751077"/>
                  </a:lnTo>
                  <a:lnTo>
                    <a:pt x="2054732" y="768223"/>
                  </a:lnTo>
                  <a:lnTo>
                    <a:pt x="2062148" y="768223"/>
                  </a:lnTo>
                  <a:lnTo>
                    <a:pt x="2074926" y="765937"/>
                  </a:lnTo>
                  <a:lnTo>
                    <a:pt x="2008631" y="685926"/>
                  </a:lnTo>
                  <a:lnTo>
                    <a:pt x="2005329" y="681989"/>
                  </a:lnTo>
                  <a:lnTo>
                    <a:pt x="1999614" y="681482"/>
                  </a:lnTo>
                  <a:close/>
                </a:path>
                <a:path w="2075179" h="785494">
                  <a:moveTo>
                    <a:pt x="2056256" y="750697"/>
                  </a:moveTo>
                  <a:lnTo>
                    <a:pt x="2040778" y="753457"/>
                  </a:lnTo>
                  <a:lnTo>
                    <a:pt x="2050795" y="765556"/>
                  </a:lnTo>
                  <a:lnTo>
                    <a:pt x="2056256" y="750697"/>
                  </a:lnTo>
                  <a:close/>
                </a:path>
                <a:path w="2075179" h="785494">
                  <a:moveTo>
                    <a:pt x="2060040" y="750697"/>
                  </a:moveTo>
                  <a:lnTo>
                    <a:pt x="2056256" y="750697"/>
                  </a:lnTo>
                  <a:lnTo>
                    <a:pt x="2050795" y="765556"/>
                  </a:lnTo>
                  <a:lnTo>
                    <a:pt x="2055720" y="765556"/>
                  </a:lnTo>
                  <a:lnTo>
                    <a:pt x="2061082" y="751077"/>
                  </a:lnTo>
                  <a:lnTo>
                    <a:pt x="2060040" y="750697"/>
                  </a:lnTo>
                  <a:close/>
                </a:path>
                <a:path w="2075179" h="785494">
                  <a:moveTo>
                    <a:pt x="6350" y="0"/>
                  </a:moveTo>
                  <a:lnTo>
                    <a:pt x="0" y="17272"/>
                  </a:lnTo>
                  <a:lnTo>
                    <a:pt x="2023006" y="756627"/>
                  </a:lnTo>
                  <a:lnTo>
                    <a:pt x="2040778" y="753457"/>
                  </a:lnTo>
                  <a:lnTo>
                    <a:pt x="2029138" y="739401"/>
                  </a:lnTo>
                  <a:lnTo>
                    <a:pt x="6350" y="0"/>
                  </a:lnTo>
                  <a:close/>
                </a:path>
                <a:path w="2075179" h="785494">
                  <a:moveTo>
                    <a:pt x="2029138" y="739401"/>
                  </a:moveTo>
                  <a:lnTo>
                    <a:pt x="2040778" y="753457"/>
                  </a:lnTo>
                  <a:lnTo>
                    <a:pt x="2056256" y="750697"/>
                  </a:lnTo>
                  <a:lnTo>
                    <a:pt x="2060040" y="750697"/>
                  </a:lnTo>
                  <a:lnTo>
                    <a:pt x="2029138" y="7394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3464" y="975296"/>
              <a:ext cx="1180896" cy="96754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36644" y="992505"/>
              <a:ext cx="1005840" cy="793115"/>
            </a:xfrm>
            <a:custGeom>
              <a:avLst/>
              <a:gdLst/>
              <a:ahLst/>
              <a:cxnLst/>
              <a:rect l="l" t="t" r="r" b="b"/>
              <a:pathLst>
                <a:path w="1005839" h="793114">
                  <a:moveTo>
                    <a:pt x="900302" y="759968"/>
                  </a:moveTo>
                  <a:lnTo>
                    <a:pt x="895730" y="763524"/>
                  </a:lnTo>
                  <a:lnTo>
                    <a:pt x="895095" y="768477"/>
                  </a:lnTo>
                  <a:lnTo>
                    <a:pt x="894333" y="773430"/>
                  </a:lnTo>
                  <a:lnTo>
                    <a:pt x="897889" y="778129"/>
                  </a:lnTo>
                  <a:lnTo>
                    <a:pt x="902842" y="778764"/>
                  </a:lnTo>
                  <a:lnTo>
                    <a:pt x="1005713" y="793115"/>
                  </a:lnTo>
                  <a:lnTo>
                    <a:pt x="1004105" y="789051"/>
                  </a:lnTo>
                  <a:lnTo>
                    <a:pt x="985773" y="789051"/>
                  </a:lnTo>
                  <a:lnTo>
                    <a:pt x="959185" y="768159"/>
                  </a:lnTo>
                  <a:lnTo>
                    <a:pt x="905382" y="760730"/>
                  </a:lnTo>
                  <a:lnTo>
                    <a:pt x="900302" y="759968"/>
                  </a:lnTo>
                  <a:close/>
                </a:path>
                <a:path w="1005839" h="793114">
                  <a:moveTo>
                    <a:pt x="959185" y="768159"/>
                  </a:moveTo>
                  <a:lnTo>
                    <a:pt x="985773" y="789051"/>
                  </a:lnTo>
                  <a:lnTo>
                    <a:pt x="988774" y="785241"/>
                  </a:lnTo>
                  <a:lnTo>
                    <a:pt x="982979" y="785241"/>
                  </a:lnTo>
                  <a:lnTo>
                    <a:pt x="977196" y="770646"/>
                  </a:lnTo>
                  <a:lnTo>
                    <a:pt x="959185" y="768159"/>
                  </a:lnTo>
                  <a:close/>
                </a:path>
                <a:path w="1005839" h="793114">
                  <a:moveTo>
                    <a:pt x="960373" y="689483"/>
                  </a:moveTo>
                  <a:lnTo>
                    <a:pt x="955675" y="691388"/>
                  </a:lnTo>
                  <a:lnTo>
                    <a:pt x="950976" y="693166"/>
                  </a:lnTo>
                  <a:lnTo>
                    <a:pt x="948689" y="698500"/>
                  </a:lnTo>
                  <a:lnTo>
                    <a:pt x="950467" y="703199"/>
                  </a:lnTo>
                  <a:lnTo>
                    <a:pt x="970539" y="753847"/>
                  </a:lnTo>
                  <a:lnTo>
                    <a:pt x="997076" y="774700"/>
                  </a:lnTo>
                  <a:lnTo>
                    <a:pt x="985773" y="789051"/>
                  </a:lnTo>
                  <a:lnTo>
                    <a:pt x="1004105" y="789051"/>
                  </a:lnTo>
                  <a:lnTo>
                    <a:pt x="967485" y="696468"/>
                  </a:lnTo>
                  <a:lnTo>
                    <a:pt x="965707" y="691769"/>
                  </a:lnTo>
                  <a:lnTo>
                    <a:pt x="960373" y="689483"/>
                  </a:lnTo>
                  <a:close/>
                </a:path>
                <a:path w="1005839" h="793114">
                  <a:moveTo>
                    <a:pt x="977196" y="770646"/>
                  </a:moveTo>
                  <a:lnTo>
                    <a:pt x="982979" y="785241"/>
                  </a:lnTo>
                  <a:lnTo>
                    <a:pt x="992758" y="772795"/>
                  </a:lnTo>
                  <a:lnTo>
                    <a:pt x="977196" y="770646"/>
                  </a:lnTo>
                  <a:close/>
                </a:path>
                <a:path w="1005839" h="793114">
                  <a:moveTo>
                    <a:pt x="970539" y="753847"/>
                  </a:moveTo>
                  <a:lnTo>
                    <a:pt x="977196" y="770646"/>
                  </a:lnTo>
                  <a:lnTo>
                    <a:pt x="992758" y="772795"/>
                  </a:lnTo>
                  <a:lnTo>
                    <a:pt x="982979" y="785241"/>
                  </a:lnTo>
                  <a:lnTo>
                    <a:pt x="988774" y="785241"/>
                  </a:lnTo>
                  <a:lnTo>
                    <a:pt x="997076" y="774700"/>
                  </a:lnTo>
                  <a:lnTo>
                    <a:pt x="970539" y="753847"/>
                  </a:lnTo>
                  <a:close/>
                </a:path>
                <a:path w="1005839" h="793114">
                  <a:moveTo>
                    <a:pt x="11175" y="0"/>
                  </a:moveTo>
                  <a:lnTo>
                    <a:pt x="0" y="14478"/>
                  </a:lnTo>
                  <a:lnTo>
                    <a:pt x="959185" y="768159"/>
                  </a:lnTo>
                  <a:lnTo>
                    <a:pt x="977196" y="770646"/>
                  </a:lnTo>
                  <a:lnTo>
                    <a:pt x="970539" y="753847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099559" y="5705855"/>
            <a:ext cx="2244725" cy="861060"/>
            <a:chOff x="4099559" y="5705855"/>
            <a:chExt cx="2244725" cy="86106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9559" y="5961887"/>
              <a:ext cx="1244904" cy="26959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141596" y="5992393"/>
              <a:ext cx="1072515" cy="129539"/>
            </a:xfrm>
            <a:custGeom>
              <a:avLst/>
              <a:gdLst/>
              <a:ahLst/>
              <a:cxnLst/>
              <a:rect l="l" t="t" r="r" b="b"/>
              <a:pathLst>
                <a:path w="1072514" h="129539">
                  <a:moveTo>
                    <a:pt x="1019747" y="86224"/>
                  </a:moveTo>
                  <a:lnTo>
                    <a:pt x="966597" y="112699"/>
                  </a:lnTo>
                  <a:lnTo>
                    <a:pt x="964691" y="118186"/>
                  </a:lnTo>
                  <a:lnTo>
                    <a:pt x="969263" y="127228"/>
                  </a:lnTo>
                  <a:lnTo>
                    <a:pt x="974725" y="129070"/>
                  </a:lnTo>
                  <a:lnTo>
                    <a:pt x="1056315" y="88480"/>
                  </a:lnTo>
                  <a:lnTo>
                    <a:pt x="1053591" y="88480"/>
                  </a:lnTo>
                  <a:lnTo>
                    <a:pt x="1019747" y="86224"/>
                  </a:lnTo>
                  <a:close/>
                </a:path>
                <a:path w="1072514" h="129539">
                  <a:moveTo>
                    <a:pt x="1036017" y="78131"/>
                  </a:moveTo>
                  <a:lnTo>
                    <a:pt x="1019747" y="86224"/>
                  </a:lnTo>
                  <a:lnTo>
                    <a:pt x="1053591" y="88480"/>
                  </a:lnTo>
                  <a:lnTo>
                    <a:pt x="1053689" y="86931"/>
                  </a:lnTo>
                  <a:lnTo>
                    <a:pt x="1049019" y="86931"/>
                  </a:lnTo>
                  <a:lnTo>
                    <a:pt x="1036017" y="78131"/>
                  </a:lnTo>
                  <a:close/>
                </a:path>
                <a:path w="1072514" h="129539">
                  <a:moveTo>
                    <a:pt x="981963" y="19532"/>
                  </a:moveTo>
                  <a:lnTo>
                    <a:pt x="976376" y="20624"/>
                  </a:lnTo>
                  <a:lnTo>
                    <a:pt x="973454" y="24803"/>
                  </a:lnTo>
                  <a:lnTo>
                    <a:pt x="970661" y="28994"/>
                  </a:lnTo>
                  <a:lnTo>
                    <a:pt x="971803" y="34671"/>
                  </a:lnTo>
                  <a:lnTo>
                    <a:pt x="1021024" y="67983"/>
                  </a:lnTo>
                  <a:lnTo>
                    <a:pt x="1054735" y="70231"/>
                  </a:lnTo>
                  <a:lnTo>
                    <a:pt x="1053591" y="88480"/>
                  </a:lnTo>
                  <a:lnTo>
                    <a:pt x="1056315" y="88480"/>
                  </a:lnTo>
                  <a:lnTo>
                    <a:pt x="1072261" y="80556"/>
                  </a:lnTo>
                  <a:lnTo>
                    <a:pt x="981963" y="19532"/>
                  </a:lnTo>
                  <a:close/>
                </a:path>
                <a:path w="1072514" h="129539">
                  <a:moveTo>
                    <a:pt x="1050036" y="71158"/>
                  </a:moveTo>
                  <a:lnTo>
                    <a:pt x="1036017" y="78131"/>
                  </a:lnTo>
                  <a:lnTo>
                    <a:pt x="1049019" y="86931"/>
                  </a:lnTo>
                  <a:lnTo>
                    <a:pt x="1050036" y="71158"/>
                  </a:lnTo>
                  <a:close/>
                </a:path>
                <a:path w="1072514" h="129539">
                  <a:moveTo>
                    <a:pt x="1054676" y="71158"/>
                  </a:moveTo>
                  <a:lnTo>
                    <a:pt x="1050036" y="71158"/>
                  </a:lnTo>
                  <a:lnTo>
                    <a:pt x="1049019" y="86931"/>
                  </a:lnTo>
                  <a:lnTo>
                    <a:pt x="1053689" y="86931"/>
                  </a:lnTo>
                  <a:lnTo>
                    <a:pt x="1054676" y="71158"/>
                  </a:lnTo>
                  <a:close/>
                </a:path>
                <a:path w="1072514" h="129539">
                  <a:moveTo>
                    <a:pt x="1269" y="0"/>
                  </a:moveTo>
                  <a:lnTo>
                    <a:pt x="0" y="18237"/>
                  </a:lnTo>
                  <a:lnTo>
                    <a:pt x="1019747" y="86224"/>
                  </a:lnTo>
                  <a:lnTo>
                    <a:pt x="1036017" y="78131"/>
                  </a:lnTo>
                  <a:lnTo>
                    <a:pt x="1021024" y="67983"/>
                  </a:lnTo>
                  <a:lnTo>
                    <a:pt x="1269" y="0"/>
                  </a:lnTo>
                  <a:close/>
                </a:path>
                <a:path w="1072514" h="129539">
                  <a:moveTo>
                    <a:pt x="1021024" y="67983"/>
                  </a:moveTo>
                  <a:lnTo>
                    <a:pt x="1036017" y="78131"/>
                  </a:lnTo>
                  <a:lnTo>
                    <a:pt x="1050036" y="71158"/>
                  </a:lnTo>
                  <a:lnTo>
                    <a:pt x="1054676" y="71158"/>
                  </a:lnTo>
                  <a:lnTo>
                    <a:pt x="1054735" y="70231"/>
                  </a:lnTo>
                  <a:lnTo>
                    <a:pt x="1021024" y="679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9559" y="6035039"/>
              <a:ext cx="2244598" cy="53166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40707" y="6106312"/>
              <a:ext cx="2073275" cy="397510"/>
            </a:xfrm>
            <a:custGeom>
              <a:avLst/>
              <a:gdLst/>
              <a:ahLst/>
              <a:cxnLst/>
              <a:rect l="l" t="t" r="r" b="b"/>
              <a:pathLst>
                <a:path w="2073275" h="397509">
                  <a:moveTo>
                    <a:pt x="2020537" y="38088"/>
                  </a:moveTo>
                  <a:lnTo>
                    <a:pt x="0" y="379475"/>
                  </a:lnTo>
                  <a:lnTo>
                    <a:pt x="3047" y="397509"/>
                  </a:lnTo>
                  <a:lnTo>
                    <a:pt x="2023570" y="56125"/>
                  </a:lnTo>
                  <a:lnTo>
                    <a:pt x="2037508" y="44488"/>
                  </a:lnTo>
                  <a:lnTo>
                    <a:pt x="2020537" y="38088"/>
                  </a:lnTo>
                  <a:close/>
                </a:path>
                <a:path w="2073275" h="397509">
                  <a:moveTo>
                    <a:pt x="2057424" y="32461"/>
                  </a:moveTo>
                  <a:lnTo>
                    <a:pt x="2053843" y="32461"/>
                  </a:lnTo>
                  <a:lnTo>
                    <a:pt x="2056891" y="50495"/>
                  </a:lnTo>
                  <a:lnTo>
                    <a:pt x="2023570" y="56125"/>
                  </a:lnTo>
                  <a:lnTo>
                    <a:pt x="1981834" y="90970"/>
                  </a:lnTo>
                  <a:lnTo>
                    <a:pt x="1977897" y="94208"/>
                  </a:lnTo>
                  <a:lnTo>
                    <a:pt x="1977389" y="99974"/>
                  </a:lnTo>
                  <a:lnTo>
                    <a:pt x="1980564" y="103860"/>
                  </a:lnTo>
                  <a:lnTo>
                    <a:pt x="1983866" y="107734"/>
                  </a:lnTo>
                  <a:lnTo>
                    <a:pt x="1989581" y="108254"/>
                  </a:lnTo>
                  <a:lnTo>
                    <a:pt x="1993518" y="105016"/>
                  </a:lnTo>
                  <a:lnTo>
                    <a:pt x="2073275" y="38442"/>
                  </a:lnTo>
                  <a:lnTo>
                    <a:pt x="2057424" y="32461"/>
                  </a:lnTo>
                  <a:close/>
                </a:path>
                <a:path w="2073275" h="397509">
                  <a:moveTo>
                    <a:pt x="2037508" y="44488"/>
                  </a:moveTo>
                  <a:lnTo>
                    <a:pt x="2023570" y="56125"/>
                  </a:lnTo>
                  <a:lnTo>
                    <a:pt x="2056891" y="50495"/>
                  </a:lnTo>
                  <a:lnTo>
                    <a:pt x="2056812" y="50025"/>
                  </a:lnTo>
                  <a:lnTo>
                    <a:pt x="2052192" y="50025"/>
                  </a:lnTo>
                  <a:lnTo>
                    <a:pt x="2037508" y="44488"/>
                  </a:lnTo>
                  <a:close/>
                </a:path>
                <a:path w="2073275" h="397509">
                  <a:moveTo>
                    <a:pt x="2049526" y="34455"/>
                  </a:moveTo>
                  <a:lnTo>
                    <a:pt x="2037508" y="44488"/>
                  </a:lnTo>
                  <a:lnTo>
                    <a:pt x="2052192" y="50025"/>
                  </a:lnTo>
                  <a:lnTo>
                    <a:pt x="2049526" y="34455"/>
                  </a:lnTo>
                  <a:close/>
                </a:path>
                <a:path w="2073275" h="397509">
                  <a:moveTo>
                    <a:pt x="2054180" y="34455"/>
                  </a:moveTo>
                  <a:lnTo>
                    <a:pt x="2049526" y="34455"/>
                  </a:lnTo>
                  <a:lnTo>
                    <a:pt x="2052192" y="50025"/>
                  </a:lnTo>
                  <a:lnTo>
                    <a:pt x="2056812" y="50025"/>
                  </a:lnTo>
                  <a:lnTo>
                    <a:pt x="2054180" y="34455"/>
                  </a:lnTo>
                  <a:close/>
                </a:path>
                <a:path w="2073275" h="397509">
                  <a:moveTo>
                    <a:pt x="2053843" y="32461"/>
                  </a:moveTo>
                  <a:lnTo>
                    <a:pt x="2020537" y="38088"/>
                  </a:lnTo>
                  <a:lnTo>
                    <a:pt x="2037508" y="44488"/>
                  </a:lnTo>
                  <a:lnTo>
                    <a:pt x="2049526" y="34455"/>
                  </a:lnTo>
                  <a:lnTo>
                    <a:pt x="2054180" y="34455"/>
                  </a:lnTo>
                  <a:lnTo>
                    <a:pt x="2053843" y="32461"/>
                  </a:lnTo>
                  <a:close/>
                </a:path>
                <a:path w="2073275" h="397509">
                  <a:moveTo>
                    <a:pt x="1971293" y="0"/>
                  </a:moveTo>
                  <a:lnTo>
                    <a:pt x="1966087" y="2387"/>
                  </a:lnTo>
                  <a:lnTo>
                    <a:pt x="1962530" y="11836"/>
                  </a:lnTo>
                  <a:lnTo>
                    <a:pt x="1964816" y="17106"/>
                  </a:lnTo>
                  <a:lnTo>
                    <a:pt x="2020537" y="38088"/>
                  </a:lnTo>
                  <a:lnTo>
                    <a:pt x="2053843" y="32461"/>
                  </a:lnTo>
                  <a:lnTo>
                    <a:pt x="2057424" y="32461"/>
                  </a:lnTo>
                  <a:lnTo>
                    <a:pt x="1971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15127" y="5714999"/>
              <a:ext cx="786765" cy="429895"/>
            </a:xfrm>
            <a:custGeom>
              <a:avLst/>
              <a:gdLst/>
              <a:ahLst/>
              <a:cxnLst/>
              <a:rect l="l" t="t" r="r" b="b"/>
              <a:pathLst>
                <a:path w="786764" h="429895">
                  <a:moveTo>
                    <a:pt x="786384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786384" y="429768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15127" y="5714999"/>
              <a:ext cx="786765" cy="429895"/>
            </a:xfrm>
            <a:custGeom>
              <a:avLst/>
              <a:gdLst/>
              <a:ahLst/>
              <a:cxnLst/>
              <a:rect l="l" t="t" r="r" b="b"/>
              <a:pathLst>
                <a:path w="786764" h="429895">
                  <a:moveTo>
                    <a:pt x="0" y="429768"/>
                  </a:moveTo>
                  <a:lnTo>
                    <a:pt x="786384" y="429768"/>
                  </a:lnTo>
                  <a:lnTo>
                    <a:pt x="786384" y="0"/>
                  </a:lnTo>
                  <a:lnTo>
                    <a:pt x="0" y="0"/>
                  </a:lnTo>
                  <a:lnTo>
                    <a:pt x="0" y="42976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15128" y="5715000"/>
            <a:ext cx="786765" cy="42989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5"/>
              </a:spcBef>
            </a:pPr>
            <a:r>
              <a:rPr sz="1600" spc="5" dirty="0">
                <a:latin typeface="Times New Roman"/>
                <a:cs typeface="Times New Roman"/>
              </a:rPr>
              <a:t>sana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991856" y="6135623"/>
            <a:ext cx="805180" cy="375285"/>
            <a:chOff x="7991856" y="6135623"/>
            <a:chExt cx="805180" cy="375285"/>
          </a:xfrm>
        </p:grpSpPr>
        <p:sp>
          <p:nvSpPr>
            <p:cNvPr id="31" name="object 31"/>
            <p:cNvSpPr/>
            <p:nvPr/>
          </p:nvSpPr>
          <p:spPr>
            <a:xfrm>
              <a:off x="8001000" y="6144767"/>
              <a:ext cx="786765" cy="356870"/>
            </a:xfrm>
            <a:custGeom>
              <a:avLst/>
              <a:gdLst/>
              <a:ahLst/>
              <a:cxnLst/>
              <a:rect l="l" t="t" r="r" b="b"/>
              <a:pathLst>
                <a:path w="786765" h="356870">
                  <a:moveTo>
                    <a:pt x="786383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786383" y="356615"/>
                  </a:lnTo>
                  <a:lnTo>
                    <a:pt x="786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01000" y="6144767"/>
              <a:ext cx="786765" cy="356870"/>
            </a:xfrm>
            <a:custGeom>
              <a:avLst/>
              <a:gdLst/>
              <a:ahLst/>
              <a:cxnLst/>
              <a:rect l="l" t="t" r="r" b="b"/>
              <a:pathLst>
                <a:path w="786765" h="356870">
                  <a:moveTo>
                    <a:pt x="0" y="356615"/>
                  </a:moveTo>
                  <a:lnTo>
                    <a:pt x="786383" y="356615"/>
                  </a:lnTo>
                  <a:lnTo>
                    <a:pt x="786383" y="0"/>
                  </a:lnTo>
                  <a:lnTo>
                    <a:pt x="0" y="0"/>
                  </a:lnTo>
                  <a:lnTo>
                    <a:pt x="0" y="35661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370408"/>
            <a:ext cx="20383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9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av</a:t>
            </a:r>
            <a:r>
              <a:rPr sz="3200" spc="-5" dirty="0">
                <a:latin typeface="Times New Roman"/>
                <a:cs typeface="Times New Roman"/>
              </a:rPr>
              <a:t>sifno</a:t>
            </a:r>
            <a:r>
              <a:rPr sz="3200" spc="-45" dirty="0">
                <a:latin typeface="Times New Roman"/>
                <a:cs typeface="Times New Roman"/>
              </a:rPr>
              <a:t>m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8055" y="920496"/>
            <a:ext cx="8248015" cy="5303520"/>
            <a:chOff x="448055" y="920496"/>
            <a:chExt cx="8248015" cy="5303520"/>
          </a:xfrm>
        </p:grpSpPr>
        <p:sp>
          <p:nvSpPr>
            <p:cNvPr id="4" name="object 4"/>
            <p:cNvSpPr/>
            <p:nvPr/>
          </p:nvSpPr>
          <p:spPr>
            <a:xfrm>
              <a:off x="457199" y="929640"/>
              <a:ext cx="8229600" cy="5285740"/>
            </a:xfrm>
            <a:custGeom>
              <a:avLst/>
              <a:gdLst/>
              <a:ahLst/>
              <a:cxnLst/>
              <a:rect l="l" t="t" r="r" b="b"/>
              <a:pathLst>
                <a:path w="8229600" h="5285740">
                  <a:moveTo>
                    <a:pt x="8229600" y="0"/>
                  </a:moveTo>
                  <a:lnTo>
                    <a:pt x="0" y="0"/>
                  </a:lnTo>
                  <a:lnTo>
                    <a:pt x="0" y="5285232"/>
                  </a:lnTo>
                  <a:lnTo>
                    <a:pt x="8229600" y="528523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929640"/>
              <a:ext cx="8229600" cy="5285740"/>
            </a:xfrm>
            <a:custGeom>
              <a:avLst/>
              <a:gdLst/>
              <a:ahLst/>
              <a:cxnLst/>
              <a:rect l="l" t="t" r="r" b="b"/>
              <a:pathLst>
                <a:path w="8229600" h="5285740">
                  <a:moveTo>
                    <a:pt x="0" y="5285232"/>
                  </a:moveTo>
                  <a:lnTo>
                    <a:pt x="8229600" y="528523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5285232"/>
                  </a:lnTo>
                  <a:close/>
                </a:path>
              </a:pathLst>
            </a:custGeom>
            <a:ln w="18288">
              <a:solidFill>
                <a:srgbClr val="717B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6244" y="953262"/>
            <a:ext cx="8044815" cy="4537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32130" indent="-274320">
              <a:lnSpc>
                <a:spcPct val="100000"/>
              </a:lnSpc>
              <a:spcBef>
                <a:spcPts val="9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6385" algn="l"/>
                <a:tab pos="287020" algn="l"/>
              </a:tabLst>
            </a:pPr>
            <a:r>
              <a:rPr sz="2600" spc="-10" dirty="0">
                <a:latin typeface="Times New Roman"/>
                <a:cs typeface="Times New Roman"/>
              </a:rPr>
              <a:t>Ma’lum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bir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shaxsning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mehnat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ijtimoiy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faoliyati, 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shuningdek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uning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o‘ziga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xos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xislati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fazilatlarini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aks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ettiruvchi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rasmiy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hujjatdir.</a:t>
            </a:r>
            <a:endParaRPr sz="2600">
              <a:latin typeface="Times New Roman"/>
              <a:cs typeface="Times New Roman"/>
            </a:endParaRPr>
          </a:p>
          <a:p>
            <a:pPr marL="287020" marR="227965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6385" algn="l"/>
                <a:tab pos="287020" algn="l"/>
              </a:tabLst>
            </a:pPr>
            <a:r>
              <a:rPr sz="2600" spc="-25" dirty="0">
                <a:latin typeface="Times New Roman"/>
                <a:cs typeface="Times New Roman"/>
              </a:rPr>
              <a:t>Tavsifnoma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muassasa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ma’muriyati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yoki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jamoat </a:t>
            </a:r>
            <a:r>
              <a:rPr sz="2600" spc="-5" dirty="0">
                <a:latin typeface="Times New Roman"/>
                <a:cs typeface="Times New Roman"/>
              </a:rPr>
              <a:t> tashkilotlari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tomonidan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xodimga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bir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qancha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maqsadlar </a:t>
            </a:r>
            <a:r>
              <a:rPr sz="2600" spc="-5" dirty="0">
                <a:latin typeface="Times New Roman"/>
                <a:cs typeface="Times New Roman"/>
              </a:rPr>
              <a:t> (o‘quv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yurtiga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kirishda,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xorijiy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mamlakatlarga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ishlash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boshqa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yumushlar</a:t>
            </a:r>
            <a:r>
              <a:rPr sz="2600" spc="1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bilan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ketishda,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lavozimga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tayinlashda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va </a:t>
            </a:r>
            <a:r>
              <a:rPr sz="2600" spc="-5" dirty="0">
                <a:latin typeface="Times New Roman"/>
                <a:cs typeface="Times New Roman"/>
              </a:rPr>
              <a:t>b.) uchun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beriladi.</a:t>
            </a:r>
            <a:endParaRPr sz="26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6385" algn="l"/>
                <a:tab pos="287020" algn="l"/>
              </a:tabLst>
            </a:pPr>
            <a:r>
              <a:rPr sz="2600" spc="-25" dirty="0">
                <a:latin typeface="Times New Roman"/>
                <a:cs typeface="Times New Roman"/>
              </a:rPr>
              <a:t>Tavsifnomada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xodimning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jamoatchilik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xizmat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faoliyati,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uning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ishchanligi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va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axloqiy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sifatlari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ham ko‘rsatib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o‘tiladi.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16890"/>
            <a:ext cx="6969759" cy="135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900" b="0" spc="170" dirty="0">
                <a:latin typeface="Cambria"/>
                <a:cs typeface="Cambria"/>
              </a:rPr>
              <a:t>Tavsifnoma</a:t>
            </a:r>
            <a:r>
              <a:rPr sz="2900" b="0" spc="270" dirty="0">
                <a:latin typeface="Cambria"/>
                <a:cs typeface="Cambria"/>
              </a:rPr>
              <a:t> </a:t>
            </a:r>
            <a:r>
              <a:rPr sz="2900" b="0" spc="200" dirty="0">
                <a:latin typeface="Cambria"/>
                <a:cs typeface="Cambria"/>
              </a:rPr>
              <a:t>matnini</a:t>
            </a:r>
            <a:r>
              <a:rPr sz="2900" b="0" spc="290" dirty="0">
                <a:latin typeface="Cambria"/>
                <a:cs typeface="Cambria"/>
              </a:rPr>
              <a:t> </a:t>
            </a:r>
            <a:r>
              <a:rPr sz="2900" b="0" spc="95" dirty="0">
                <a:latin typeface="Cambria"/>
                <a:cs typeface="Cambria"/>
              </a:rPr>
              <a:t>o‘zaro</a:t>
            </a:r>
            <a:r>
              <a:rPr sz="2900" b="0" spc="254" dirty="0">
                <a:latin typeface="Cambria"/>
                <a:cs typeface="Cambria"/>
              </a:rPr>
              <a:t> </a:t>
            </a:r>
            <a:r>
              <a:rPr sz="2900" b="0" spc="215" dirty="0">
                <a:latin typeface="Cambria"/>
                <a:cs typeface="Cambria"/>
              </a:rPr>
              <a:t>mantiqan </a:t>
            </a:r>
            <a:r>
              <a:rPr sz="2900" b="0" spc="220" dirty="0">
                <a:latin typeface="Cambria"/>
                <a:cs typeface="Cambria"/>
              </a:rPr>
              <a:t> </a:t>
            </a:r>
            <a:r>
              <a:rPr sz="2900" b="0" spc="170" dirty="0">
                <a:latin typeface="Cambria"/>
                <a:cs typeface="Cambria"/>
              </a:rPr>
              <a:t>bog‘langan</a:t>
            </a:r>
            <a:r>
              <a:rPr sz="2900" b="0" spc="265" dirty="0">
                <a:latin typeface="Cambria"/>
                <a:cs typeface="Cambria"/>
              </a:rPr>
              <a:t> </a:t>
            </a:r>
            <a:r>
              <a:rPr sz="2900" b="0" spc="305" dirty="0">
                <a:latin typeface="Cambria"/>
                <a:cs typeface="Cambria"/>
              </a:rPr>
              <a:t>uch</a:t>
            </a:r>
            <a:r>
              <a:rPr sz="2900" b="0" spc="280" dirty="0">
                <a:latin typeface="Cambria"/>
                <a:cs typeface="Cambria"/>
              </a:rPr>
              <a:t> </a:t>
            </a:r>
            <a:r>
              <a:rPr sz="2900" b="0" spc="145" dirty="0">
                <a:latin typeface="Cambria"/>
                <a:cs typeface="Cambria"/>
              </a:rPr>
              <a:t>tarkibiy</a:t>
            </a:r>
            <a:r>
              <a:rPr sz="2900" b="0" spc="300" dirty="0">
                <a:latin typeface="Cambria"/>
                <a:cs typeface="Cambria"/>
              </a:rPr>
              <a:t> </a:t>
            </a:r>
            <a:r>
              <a:rPr sz="2900" b="0" spc="185" dirty="0">
                <a:latin typeface="Cambria"/>
                <a:cs typeface="Cambria"/>
              </a:rPr>
              <a:t>qismga</a:t>
            </a:r>
            <a:r>
              <a:rPr sz="2900" b="0" spc="280" dirty="0">
                <a:latin typeface="Cambria"/>
                <a:cs typeface="Cambria"/>
              </a:rPr>
              <a:t> </a:t>
            </a:r>
            <a:r>
              <a:rPr sz="2900" b="0" spc="155" dirty="0">
                <a:latin typeface="Cambria"/>
                <a:cs typeface="Cambria"/>
              </a:rPr>
              <a:t>ajratib </a:t>
            </a:r>
            <a:r>
              <a:rPr sz="2900" b="0" spc="-620" dirty="0">
                <a:latin typeface="Cambria"/>
                <a:cs typeface="Cambria"/>
              </a:rPr>
              <a:t> </a:t>
            </a:r>
            <a:r>
              <a:rPr sz="2900" b="0" spc="170" dirty="0">
                <a:latin typeface="Cambria"/>
                <a:cs typeface="Cambria"/>
              </a:rPr>
              <a:t>ko‘rsatish</a:t>
            </a:r>
            <a:r>
              <a:rPr sz="2900" b="0" spc="265" dirty="0">
                <a:latin typeface="Cambria"/>
                <a:cs typeface="Cambria"/>
              </a:rPr>
              <a:t> </a:t>
            </a:r>
            <a:r>
              <a:rPr sz="2900" b="0" spc="270" dirty="0">
                <a:latin typeface="Cambria"/>
                <a:cs typeface="Cambria"/>
              </a:rPr>
              <a:t>mumkin</a:t>
            </a:r>
            <a:endParaRPr sz="29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23488" y="2136648"/>
            <a:ext cx="2097405" cy="1054735"/>
            <a:chOff x="3523488" y="2136648"/>
            <a:chExt cx="2097405" cy="1054735"/>
          </a:xfrm>
        </p:grpSpPr>
        <p:sp>
          <p:nvSpPr>
            <p:cNvPr id="4" name="object 4"/>
            <p:cNvSpPr/>
            <p:nvPr/>
          </p:nvSpPr>
          <p:spPr>
            <a:xfrm>
              <a:off x="3532632" y="2145792"/>
              <a:ext cx="2078989" cy="1036319"/>
            </a:xfrm>
            <a:custGeom>
              <a:avLst/>
              <a:gdLst/>
              <a:ahLst/>
              <a:cxnLst/>
              <a:rect l="l" t="t" r="r" b="b"/>
              <a:pathLst>
                <a:path w="2078989" h="1036319">
                  <a:moveTo>
                    <a:pt x="1975103" y="0"/>
                  </a:moveTo>
                  <a:lnTo>
                    <a:pt x="103631" y="0"/>
                  </a:lnTo>
                  <a:lnTo>
                    <a:pt x="63275" y="8137"/>
                  </a:lnTo>
                  <a:lnTo>
                    <a:pt x="30337" y="30337"/>
                  </a:lnTo>
                  <a:lnTo>
                    <a:pt x="8137" y="63275"/>
                  </a:lnTo>
                  <a:lnTo>
                    <a:pt x="0" y="103632"/>
                  </a:lnTo>
                  <a:lnTo>
                    <a:pt x="0" y="932688"/>
                  </a:lnTo>
                  <a:lnTo>
                    <a:pt x="8137" y="973044"/>
                  </a:lnTo>
                  <a:lnTo>
                    <a:pt x="30337" y="1005982"/>
                  </a:lnTo>
                  <a:lnTo>
                    <a:pt x="63275" y="1028182"/>
                  </a:lnTo>
                  <a:lnTo>
                    <a:pt x="103631" y="1036320"/>
                  </a:lnTo>
                  <a:lnTo>
                    <a:pt x="1975103" y="1036320"/>
                  </a:lnTo>
                  <a:lnTo>
                    <a:pt x="2015460" y="1028182"/>
                  </a:lnTo>
                  <a:lnTo>
                    <a:pt x="2048398" y="1005982"/>
                  </a:lnTo>
                  <a:lnTo>
                    <a:pt x="2070598" y="973044"/>
                  </a:lnTo>
                  <a:lnTo>
                    <a:pt x="2078735" y="932688"/>
                  </a:lnTo>
                  <a:lnTo>
                    <a:pt x="2078735" y="103632"/>
                  </a:lnTo>
                  <a:lnTo>
                    <a:pt x="2070598" y="63275"/>
                  </a:lnTo>
                  <a:lnTo>
                    <a:pt x="2048398" y="30337"/>
                  </a:lnTo>
                  <a:lnTo>
                    <a:pt x="2015460" y="8137"/>
                  </a:lnTo>
                  <a:lnTo>
                    <a:pt x="1975103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2632" y="2145792"/>
              <a:ext cx="2078989" cy="1036319"/>
            </a:xfrm>
            <a:custGeom>
              <a:avLst/>
              <a:gdLst/>
              <a:ahLst/>
              <a:cxnLst/>
              <a:rect l="l" t="t" r="r" b="b"/>
              <a:pathLst>
                <a:path w="2078989" h="1036319">
                  <a:moveTo>
                    <a:pt x="0" y="103632"/>
                  </a:moveTo>
                  <a:lnTo>
                    <a:pt x="8137" y="63275"/>
                  </a:lnTo>
                  <a:lnTo>
                    <a:pt x="30337" y="30337"/>
                  </a:lnTo>
                  <a:lnTo>
                    <a:pt x="63275" y="8137"/>
                  </a:lnTo>
                  <a:lnTo>
                    <a:pt x="103631" y="0"/>
                  </a:lnTo>
                  <a:lnTo>
                    <a:pt x="1975103" y="0"/>
                  </a:lnTo>
                  <a:lnTo>
                    <a:pt x="2015460" y="8137"/>
                  </a:lnTo>
                  <a:lnTo>
                    <a:pt x="2048398" y="30337"/>
                  </a:lnTo>
                  <a:lnTo>
                    <a:pt x="2070598" y="63275"/>
                  </a:lnTo>
                  <a:lnTo>
                    <a:pt x="2078735" y="103632"/>
                  </a:lnTo>
                  <a:lnTo>
                    <a:pt x="2078735" y="932688"/>
                  </a:lnTo>
                  <a:lnTo>
                    <a:pt x="2070598" y="973044"/>
                  </a:lnTo>
                  <a:lnTo>
                    <a:pt x="2048398" y="1005982"/>
                  </a:lnTo>
                  <a:lnTo>
                    <a:pt x="2015460" y="1028182"/>
                  </a:lnTo>
                  <a:lnTo>
                    <a:pt x="1975103" y="1036320"/>
                  </a:lnTo>
                  <a:lnTo>
                    <a:pt x="103631" y="1036320"/>
                  </a:lnTo>
                  <a:lnTo>
                    <a:pt x="63275" y="1028182"/>
                  </a:lnTo>
                  <a:lnTo>
                    <a:pt x="30337" y="1005982"/>
                  </a:lnTo>
                  <a:lnTo>
                    <a:pt x="8137" y="973044"/>
                  </a:lnTo>
                  <a:lnTo>
                    <a:pt x="0" y="932688"/>
                  </a:lnTo>
                  <a:lnTo>
                    <a:pt x="0" y="103632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15790" y="2240737"/>
            <a:ext cx="31242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spc="-10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2572" y="3680714"/>
            <a:ext cx="675005" cy="938530"/>
          </a:xfrm>
          <a:custGeom>
            <a:avLst/>
            <a:gdLst/>
            <a:ahLst/>
            <a:cxnLst/>
            <a:rect l="l" t="t" r="r" b="b"/>
            <a:pathLst>
              <a:path w="675004" h="938529">
                <a:moveTo>
                  <a:pt x="66548" y="0"/>
                </a:moveTo>
                <a:lnTo>
                  <a:pt x="0" y="248285"/>
                </a:lnTo>
                <a:lnTo>
                  <a:pt x="62991" y="211962"/>
                </a:lnTo>
                <a:lnTo>
                  <a:pt x="422782" y="835152"/>
                </a:lnTo>
                <a:lnTo>
                  <a:pt x="359790" y="871474"/>
                </a:lnTo>
                <a:lnTo>
                  <a:pt x="608076" y="938022"/>
                </a:lnTo>
                <a:lnTo>
                  <a:pt x="674624" y="689737"/>
                </a:lnTo>
                <a:lnTo>
                  <a:pt x="611631" y="726059"/>
                </a:lnTo>
                <a:lnTo>
                  <a:pt x="251840" y="102869"/>
                </a:lnTo>
                <a:lnTo>
                  <a:pt x="314832" y="66421"/>
                </a:lnTo>
                <a:lnTo>
                  <a:pt x="66548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239511" y="5108447"/>
            <a:ext cx="2097405" cy="1054735"/>
            <a:chOff x="5239511" y="5108447"/>
            <a:chExt cx="2097405" cy="1054735"/>
          </a:xfrm>
        </p:grpSpPr>
        <p:sp>
          <p:nvSpPr>
            <p:cNvPr id="9" name="object 9"/>
            <p:cNvSpPr/>
            <p:nvPr/>
          </p:nvSpPr>
          <p:spPr>
            <a:xfrm>
              <a:off x="5248655" y="5117591"/>
              <a:ext cx="2078989" cy="1036319"/>
            </a:xfrm>
            <a:custGeom>
              <a:avLst/>
              <a:gdLst/>
              <a:ahLst/>
              <a:cxnLst/>
              <a:rect l="l" t="t" r="r" b="b"/>
              <a:pathLst>
                <a:path w="2078990" h="1036320">
                  <a:moveTo>
                    <a:pt x="1975103" y="0"/>
                  </a:moveTo>
                  <a:lnTo>
                    <a:pt x="103632" y="0"/>
                  </a:lnTo>
                  <a:lnTo>
                    <a:pt x="63275" y="8137"/>
                  </a:lnTo>
                  <a:lnTo>
                    <a:pt x="30337" y="30337"/>
                  </a:lnTo>
                  <a:lnTo>
                    <a:pt x="8137" y="63275"/>
                  </a:lnTo>
                  <a:lnTo>
                    <a:pt x="0" y="103631"/>
                  </a:lnTo>
                  <a:lnTo>
                    <a:pt x="0" y="932687"/>
                  </a:lnTo>
                  <a:lnTo>
                    <a:pt x="8137" y="973028"/>
                  </a:lnTo>
                  <a:lnTo>
                    <a:pt x="30337" y="1005968"/>
                  </a:lnTo>
                  <a:lnTo>
                    <a:pt x="63275" y="1028176"/>
                  </a:lnTo>
                  <a:lnTo>
                    <a:pt x="103632" y="1036319"/>
                  </a:lnTo>
                  <a:lnTo>
                    <a:pt x="1975103" y="1036319"/>
                  </a:lnTo>
                  <a:lnTo>
                    <a:pt x="2015460" y="1028176"/>
                  </a:lnTo>
                  <a:lnTo>
                    <a:pt x="2048398" y="1005968"/>
                  </a:lnTo>
                  <a:lnTo>
                    <a:pt x="2070598" y="973028"/>
                  </a:lnTo>
                  <a:lnTo>
                    <a:pt x="2078736" y="932687"/>
                  </a:lnTo>
                  <a:lnTo>
                    <a:pt x="2078736" y="103631"/>
                  </a:lnTo>
                  <a:lnTo>
                    <a:pt x="2070598" y="63275"/>
                  </a:lnTo>
                  <a:lnTo>
                    <a:pt x="2048398" y="30337"/>
                  </a:lnTo>
                  <a:lnTo>
                    <a:pt x="2015460" y="8137"/>
                  </a:lnTo>
                  <a:lnTo>
                    <a:pt x="1975103" y="0"/>
                  </a:lnTo>
                  <a:close/>
                </a:path>
              </a:pathLst>
            </a:custGeom>
            <a:solidFill>
              <a:srgbClr val="8DD2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48655" y="5117591"/>
              <a:ext cx="2078989" cy="1036319"/>
            </a:xfrm>
            <a:custGeom>
              <a:avLst/>
              <a:gdLst/>
              <a:ahLst/>
              <a:cxnLst/>
              <a:rect l="l" t="t" r="r" b="b"/>
              <a:pathLst>
                <a:path w="2078990" h="1036320">
                  <a:moveTo>
                    <a:pt x="0" y="103631"/>
                  </a:moveTo>
                  <a:lnTo>
                    <a:pt x="8137" y="63275"/>
                  </a:lnTo>
                  <a:lnTo>
                    <a:pt x="30337" y="30337"/>
                  </a:lnTo>
                  <a:lnTo>
                    <a:pt x="63275" y="8137"/>
                  </a:lnTo>
                  <a:lnTo>
                    <a:pt x="103632" y="0"/>
                  </a:lnTo>
                  <a:lnTo>
                    <a:pt x="1975103" y="0"/>
                  </a:lnTo>
                  <a:lnTo>
                    <a:pt x="2015460" y="8137"/>
                  </a:lnTo>
                  <a:lnTo>
                    <a:pt x="2048398" y="30337"/>
                  </a:lnTo>
                  <a:lnTo>
                    <a:pt x="2070598" y="63275"/>
                  </a:lnTo>
                  <a:lnTo>
                    <a:pt x="2078736" y="103631"/>
                  </a:lnTo>
                  <a:lnTo>
                    <a:pt x="2078736" y="932687"/>
                  </a:lnTo>
                  <a:lnTo>
                    <a:pt x="2070598" y="973028"/>
                  </a:lnTo>
                  <a:lnTo>
                    <a:pt x="2048398" y="1005968"/>
                  </a:lnTo>
                  <a:lnTo>
                    <a:pt x="2015460" y="1028176"/>
                  </a:lnTo>
                  <a:lnTo>
                    <a:pt x="1975103" y="1036319"/>
                  </a:lnTo>
                  <a:lnTo>
                    <a:pt x="103632" y="1036319"/>
                  </a:lnTo>
                  <a:lnTo>
                    <a:pt x="63275" y="1028176"/>
                  </a:lnTo>
                  <a:lnTo>
                    <a:pt x="30337" y="1005968"/>
                  </a:lnTo>
                  <a:lnTo>
                    <a:pt x="8137" y="973028"/>
                  </a:lnTo>
                  <a:lnTo>
                    <a:pt x="0" y="932687"/>
                  </a:lnTo>
                  <a:lnTo>
                    <a:pt x="0" y="103631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32321" y="5213705"/>
            <a:ext cx="31242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spc="-10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29455" y="5452871"/>
            <a:ext cx="1085215" cy="365760"/>
          </a:xfrm>
          <a:custGeom>
            <a:avLst/>
            <a:gdLst/>
            <a:ahLst/>
            <a:cxnLst/>
            <a:rect l="l" t="t" r="r" b="b"/>
            <a:pathLst>
              <a:path w="1085214" h="365760">
                <a:moveTo>
                  <a:pt x="902208" y="0"/>
                </a:moveTo>
                <a:lnTo>
                  <a:pt x="902208" y="73151"/>
                </a:lnTo>
                <a:lnTo>
                  <a:pt x="182880" y="73151"/>
                </a:lnTo>
                <a:lnTo>
                  <a:pt x="182880" y="0"/>
                </a:lnTo>
                <a:lnTo>
                  <a:pt x="0" y="182879"/>
                </a:lnTo>
                <a:lnTo>
                  <a:pt x="182880" y="365759"/>
                </a:lnTo>
                <a:lnTo>
                  <a:pt x="182880" y="292607"/>
                </a:lnTo>
                <a:lnTo>
                  <a:pt x="902208" y="292607"/>
                </a:lnTo>
                <a:lnTo>
                  <a:pt x="902208" y="365759"/>
                </a:lnTo>
                <a:lnTo>
                  <a:pt x="1085088" y="182879"/>
                </a:lnTo>
                <a:lnTo>
                  <a:pt x="902208" y="0"/>
                </a:lnTo>
                <a:close/>
              </a:path>
            </a:pathLst>
          </a:custGeom>
          <a:solidFill>
            <a:srgbClr val="8DD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807464" y="5108447"/>
            <a:ext cx="2097405" cy="1054735"/>
            <a:chOff x="1807464" y="5108447"/>
            <a:chExt cx="2097405" cy="1054735"/>
          </a:xfrm>
        </p:grpSpPr>
        <p:sp>
          <p:nvSpPr>
            <p:cNvPr id="14" name="object 14"/>
            <p:cNvSpPr/>
            <p:nvPr/>
          </p:nvSpPr>
          <p:spPr>
            <a:xfrm>
              <a:off x="1816608" y="5117591"/>
              <a:ext cx="2078989" cy="1036319"/>
            </a:xfrm>
            <a:custGeom>
              <a:avLst/>
              <a:gdLst/>
              <a:ahLst/>
              <a:cxnLst/>
              <a:rect l="l" t="t" r="r" b="b"/>
              <a:pathLst>
                <a:path w="2078989" h="1036320">
                  <a:moveTo>
                    <a:pt x="1975104" y="0"/>
                  </a:moveTo>
                  <a:lnTo>
                    <a:pt x="103631" y="0"/>
                  </a:lnTo>
                  <a:lnTo>
                    <a:pt x="63275" y="8137"/>
                  </a:lnTo>
                  <a:lnTo>
                    <a:pt x="30337" y="30337"/>
                  </a:lnTo>
                  <a:lnTo>
                    <a:pt x="8137" y="63275"/>
                  </a:lnTo>
                  <a:lnTo>
                    <a:pt x="0" y="103631"/>
                  </a:lnTo>
                  <a:lnTo>
                    <a:pt x="0" y="932687"/>
                  </a:lnTo>
                  <a:lnTo>
                    <a:pt x="8137" y="973028"/>
                  </a:lnTo>
                  <a:lnTo>
                    <a:pt x="30337" y="1005968"/>
                  </a:lnTo>
                  <a:lnTo>
                    <a:pt x="63275" y="1028176"/>
                  </a:lnTo>
                  <a:lnTo>
                    <a:pt x="103631" y="1036319"/>
                  </a:lnTo>
                  <a:lnTo>
                    <a:pt x="1975104" y="1036319"/>
                  </a:lnTo>
                  <a:lnTo>
                    <a:pt x="2015460" y="1028176"/>
                  </a:lnTo>
                  <a:lnTo>
                    <a:pt x="2048398" y="1005968"/>
                  </a:lnTo>
                  <a:lnTo>
                    <a:pt x="2070598" y="973028"/>
                  </a:lnTo>
                  <a:lnTo>
                    <a:pt x="2078736" y="932687"/>
                  </a:lnTo>
                  <a:lnTo>
                    <a:pt x="2078736" y="103631"/>
                  </a:lnTo>
                  <a:lnTo>
                    <a:pt x="2070598" y="63275"/>
                  </a:lnTo>
                  <a:lnTo>
                    <a:pt x="2048398" y="30337"/>
                  </a:lnTo>
                  <a:lnTo>
                    <a:pt x="2015460" y="8137"/>
                  </a:lnTo>
                  <a:lnTo>
                    <a:pt x="1975104" y="0"/>
                  </a:lnTo>
                  <a:close/>
                </a:path>
              </a:pathLst>
            </a:custGeom>
            <a:solidFill>
              <a:srgbClr val="D2DA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6608" y="5117591"/>
              <a:ext cx="2078989" cy="1036319"/>
            </a:xfrm>
            <a:custGeom>
              <a:avLst/>
              <a:gdLst/>
              <a:ahLst/>
              <a:cxnLst/>
              <a:rect l="l" t="t" r="r" b="b"/>
              <a:pathLst>
                <a:path w="2078989" h="1036320">
                  <a:moveTo>
                    <a:pt x="0" y="103631"/>
                  </a:moveTo>
                  <a:lnTo>
                    <a:pt x="8137" y="63275"/>
                  </a:lnTo>
                  <a:lnTo>
                    <a:pt x="30337" y="30337"/>
                  </a:lnTo>
                  <a:lnTo>
                    <a:pt x="63275" y="8137"/>
                  </a:lnTo>
                  <a:lnTo>
                    <a:pt x="103631" y="0"/>
                  </a:lnTo>
                  <a:lnTo>
                    <a:pt x="1975104" y="0"/>
                  </a:lnTo>
                  <a:lnTo>
                    <a:pt x="2015460" y="8137"/>
                  </a:lnTo>
                  <a:lnTo>
                    <a:pt x="2048398" y="30337"/>
                  </a:lnTo>
                  <a:lnTo>
                    <a:pt x="2070598" y="63275"/>
                  </a:lnTo>
                  <a:lnTo>
                    <a:pt x="2078736" y="103631"/>
                  </a:lnTo>
                  <a:lnTo>
                    <a:pt x="2078736" y="932687"/>
                  </a:lnTo>
                  <a:lnTo>
                    <a:pt x="2070598" y="973028"/>
                  </a:lnTo>
                  <a:lnTo>
                    <a:pt x="2048398" y="1005968"/>
                  </a:lnTo>
                  <a:lnTo>
                    <a:pt x="2015460" y="1028176"/>
                  </a:lnTo>
                  <a:lnTo>
                    <a:pt x="1975104" y="1036319"/>
                  </a:lnTo>
                  <a:lnTo>
                    <a:pt x="103631" y="1036319"/>
                  </a:lnTo>
                  <a:lnTo>
                    <a:pt x="63275" y="1028176"/>
                  </a:lnTo>
                  <a:lnTo>
                    <a:pt x="30337" y="1005968"/>
                  </a:lnTo>
                  <a:lnTo>
                    <a:pt x="8137" y="973028"/>
                  </a:lnTo>
                  <a:lnTo>
                    <a:pt x="0" y="932687"/>
                  </a:lnTo>
                  <a:lnTo>
                    <a:pt x="0" y="103631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99385" y="5213705"/>
            <a:ext cx="31242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spc="-10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76803" y="3680714"/>
            <a:ext cx="675005" cy="938530"/>
          </a:xfrm>
          <a:custGeom>
            <a:avLst/>
            <a:gdLst/>
            <a:ahLst/>
            <a:cxnLst/>
            <a:rect l="l" t="t" r="r" b="b"/>
            <a:pathLst>
              <a:path w="675004" h="938529">
                <a:moveTo>
                  <a:pt x="608076" y="0"/>
                </a:moveTo>
                <a:lnTo>
                  <a:pt x="359791" y="66421"/>
                </a:lnTo>
                <a:lnTo>
                  <a:pt x="422783" y="102869"/>
                </a:lnTo>
                <a:lnTo>
                  <a:pt x="62992" y="726059"/>
                </a:lnTo>
                <a:lnTo>
                  <a:pt x="0" y="689737"/>
                </a:lnTo>
                <a:lnTo>
                  <a:pt x="66548" y="938022"/>
                </a:lnTo>
                <a:lnTo>
                  <a:pt x="314833" y="871474"/>
                </a:lnTo>
                <a:lnTo>
                  <a:pt x="251841" y="835152"/>
                </a:lnTo>
                <a:lnTo>
                  <a:pt x="611632" y="211962"/>
                </a:lnTo>
                <a:lnTo>
                  <a:pt x="674624" y="248285"/>
                </a:lnTo>
                <a:lnTo>
                  <a:pt x="608076" y="0"/>
                </a:lnTo>
                <a:close/>
              </a:path>
            </a:pathLst>
          </a:custGeom>
          <a:solidFill>
            <a:srgbClr val="D2DA7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1896" y="286511"/>
            <a:ext cx="4498848" cy="635812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56615" y="2999232"/>
            <a:ext cx="3785870" cy="487680"/>
          </a:xfrm>
          <a:custGeom>
            <a:avLst/>
            <a:gdLst/>
            <a:ahLst/>
            <a:cxnLst/>
            <a:rect l="l" t="t" r="r" b="b"/>
            <a:pathLst>
              <a:path w="3785870" h="487679">
                <a:moveTo>
                  <a:pt x="3785616" y="0"/>
                </a:moveTo>
                <a:lnTo>
                  <a:pt x="0" y="0"/>
                </a:lnTo>
                <a:lnTo>
                  <a:pt x="0" y="487679"/>
                </a:lnTo>
                <a:lnTo>
                  <a:pt x="3785616" y="487679"/>
                </a:lnTo>
                <a:lnTo>
                  <a:pt x="37856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615" y="2999232"/>
            <a:ext cx="3785870" cy="487680"/>
          </a:xfrm>
          <a:prstGeom prst="rect">
            <a:avLst/>
          </a:prstGeom>
          <a:ln w="18288">
            <a:solidFill>
              <a:srgbClr val="717BA2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10"/>
              </a:spcBef>
            </a:pPr>
            <a:r>
              <a:rPr sz="1600" b="1" spc="-5" dirty="0">
                <a:latin typeface="Times New Roman"/>
                <a:cs typeface="Times New Roman"/>
              </a:rPr>
              <a:t>Hujjat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nomi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7408" y="277304"/>
            <a:ext cx="3804285" cy="2661285"/>
            <a:chOff x="347408" y="277304"/>
            <a:chExt cx="3804285" cy="2661285"/>
          </a:xfrm>
        </p:grpSpPr>
        <p:sp>
          <p:nvSpPr>
            <p:cNvPr id="6" name="object 6"/>
            <p:cNvSpPr/>
            <p:nvPr/>
          </p:nvSpPr>
          <p:spPr>
            <a:xfrm>
              <a:off x="356615" y="286511"/>
              <a:ext cx="3785870" cy="2642870"/>
            </a:xfrm>
            <a:custGeom>
              <a:avLst/>
              <a:gdLst/>
              <a:ahLst/>
              <a:cxnLst/>
              <a:rect l="l" t="t" r="r" b="b"/>
              <a:pathLst>
                <a:path w="3785870" h="2642870">
                  <a:moveTo>
                    <a:pt x="3785616" y="0"/>
                  </a:moveTo>
                  <a:lnTo>
                    <a:pt x="0" y="0"/>
                  </a:lnTo>
                  <a:lnTo>
                    <a:pt x="0" y="2642616"/>
                  </a:lnTo>
                  <a:lnTo>
                    <a:pt x="3785616" y="2642616"/>
                  </a:lnTo>
                  <a:lnTo>
                    <a:pt x="3785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6615" y="286511"/>
              <a:ext cx="3785870" cy="2642870"/>
            </a:xfrm>
            <a:custGeom>
              <a:avLst/>
              <a:gdLst/>
              <a:ahLst/>
              <a:cxnLst/>
              <a:rect l="l" t="t" r="r" b="b"/>
              <a:pathLst>
                <a:path w="3785870" h="2642870">
                  <a:moveTo>
                    <a:pt x="0" y="2642616"/>
                  </a:moveTo>
                  <a:lnTo>
                    <a:pt x="3785616" y="2642616"/>
                  </a:lnTo>
                  <a:lnTo>
                    <a:pt x="3785616" y="0"/>
                  </a:lnTo>
                  <a:lnTo>
                    <a:pt x="0" y="0"/>
                  </a:lnTo>
                  <a:lnTo>
                    <a:pt x="0" y="2642616"/>
                  </a:lnTo>
                  <a:close/>
                </a:path>
              </a:pathLst>
            </a:custGeom>
            <a:ln w="18288">
              <a:solidFill>
                <a:srgbClr val="717B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5965" y="366217"/>
            <a:ext cx="3444875" cy="1247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 algn="ctr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latin typeface="Times New Roman"/>
                <a:cs typeface="Times New Roman"/>
              </a:rPr>
              <a:t>Tavsiflanayotgan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shaxs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haqida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asosiy</a:t>
            </a:r>
            <a:endParaRPr sz="1600">
              <a:latin typeface="Times New Roman"/>
              <a:cs typeface="Times New Roman"/>
            </a:endParaRPr>
          </a:p>
          <a:p>
            <a:pPr marL="185420" algn="ctr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ma’lumotlar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lphaLcParenR"/>
              <a:tabLst>
                <a:tab pos="356870" algn="l"/>
                <a:tab pos="357505" algn="l"/>
              </a:tabLst>
            </a:pPr>
            <a:r>
              <a:rPr sz="1600" spc="-10" dirty="0">
                <a:latin typeface="Times New Roman"/>
                <a:cs typeface="Times New Roman"/>
              </a:rPr>
              <a:t>Ismi,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otasining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ismi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familiyasi;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lphaLcParenR"/>
              <a:tabLst>
                <a:tab pos="356870" algn="l"/>
                <a:tab pos="357505" algn="l"/>
              </a:tabLst>
            </a:pPr>
            <a:r>
              <a:rPr sz="1600" spc="-5" dirty="0">
                <a:latin typeface="Times New Roman"/>
                <a:cs typeface="Times New Roman"/>
              </a:rPr>
              <a:t>tug‘ilgan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yili;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Times New Roman"/>
                <a:cs typeface="Times New Roman"/>
              </a:rPr>
              <a:t>c)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965" y="1342389"/>
            <a:ext cx="221678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millati;</a:t>
            </a:r>
            <a:endParaRPr sz="1600">
              <a:latin typeface="Times New Roman"/>
              <a:cs typeface="Times New Roman"/>
            </a:endParaRPr>
          </a:p>
          <a:p>
            <a:pPr marL="408940" indent="-396875">
              <a:lnSpc>
                <a:spcPct val="100000"/>
              </a:lnSpc>
              <a:buAutoNum type="alphaLcParenR" startAt="4"/>
              <a:tabLst>
                <a:tab pos="408940" algn="l"/>
                <a:tab pos="409575" algn="l"/>
              </a:tabLst>
            </a:pPr>
            <a:r>
              <a:rPr sz="1600" spc="-5" dirty="0">
                <a:latin typeface="Times New Roman"/>
                <a:cs typeface="Times New Roman"/>
              </a:rPr>
              <a:t>partiyaviyligi;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lphaLcParenR" startAt="4"/>
              <a:tabLst>
                <a:tab pos="356870" algn="l"/>
                <a:tab pos="357505" algn="l"/>
              </a:tabLst>
            </a:pPr>
            <a:r>
              <a:rPr sz="1600" dirty="0">
                <a:latin typeface="Times New Roman"/>
                <a:cs typeface="Times New Roman"/>
              </a:rPr>
              <a:t>ma’lumoti;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lphaLcParenR" startAt="4"/>
              <a:tabLst>
                <a:tab pos="356870" algn="l"/>
                <a:tab pos="357505" algn="l"/>
              </a:tabLst>
            </a:pPr>
            <a:r>
              <a:rPr sz="1600" spc="-5" dirty="0">
                <a:latin typeface="Times New Roman"/>
                <a:cs typeface="Times New Roman"/>
              </a:rPr>
              <a:t>lavozimi;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AutoNum type="alphaLcParenR" startAt="4"/>
              <a:tabLst>
                <a:tab pos="356870" algn="l"/>
                <a:tab pos="357505" algn="l"/>
              </a:tabLst>
            </a:pPr>
            <a:r>
              <a:rPr sz="1600" dirty="0">
                <a:latin typeface="Times New Roman"/>
                <a:cs typeface="Times New Roman"/>
              </a:rPr>
              <a:t>ilmiy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darajasi,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unvoni;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6615" y="3928871"/>
            <a:ext cx="3785870" cy="628015"/>
          </a:xfrm>
          <a:custGeom>
            <a:avLst/>
            <a:gdLst/>
            <a:ahLst/>
            <a:cxnLst/>
            <a:rect l="l" t="t" r="r" b="b"/>
            <a:pathLst>
              <a:path w="3785870" h="628014">
                <a:moveTo>
                  <a:pt x="3785616" y="0"/>
                </a:moveTo>
                <a:lnTo>
                  <a:pt x="0" y="0"/>
                </a:lnTo>
                <a:lnTo>
                  <a:pt x="0" y="627888"/>
                </a:lnTo>
                <a:lnTo>
                  <a:pt x="3785616" y="627888"/>
                </a:lnTo>
                <a:lnTo>
                  <a:pt x="37856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6615" y="3928871"/>
            <a:ext cx="3785870" cy="628015"/>
          </a:xfrm>
          <a:prstGeom prst="rect">
            <a:avLst/>
          </a:prstGeom>
          <a:ln w="18288">
            <a:solidFill>
              <a:srgbClr val="717BA2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315"/>
              </a:spcBef>
            </a:pPr>
            <a:r>
              <a:rPr sz="1800" b="1" dirty="0">
                <a:latin typeface="Times New Roman"/>
                <a:cs typeface="Times New Roman"/>
              </a:rPr>
              <a:t>Matn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7408" y="4706048"/>
            <a:ext cx="3804285" cy="1932939"/>
            <a:chOff x="347408" y="4706048"/>
            <a:chExt cx="3804285" cy="1932939"/>
          </a:xfrm>
        </p:grpSpPr>
        <p:sp>
          <p:nvSpPr>
            <p:cNvPr id="13" name="object 13"/>
            <p:cNvSpPr/>
            <p:nvPr/>
          </p:nvSpPr>
          <p:spPr>
            <a:xfrm>
              <a:off x="356615" y="4715255"/>
              <a:ext cx="3785870" cy="628015"/>
            </a:xfrm>
            <a:custGeom>
              <a:avLst/>
              <a:gdLst/>
              <a:ahLst/>
              <a:cxnLst/>
              <a:rect l="l" t="t" r="r" b="b"/>
              <a:pathLst>
                <a:path w="3785870" h="628014">
                  <a:moveTo>
                    <a:pt x="3785616" y="0"/>
                  </a:moveTo>
                  <a:lnTo>
                    <a:pt x="0" y="0"/>
                  </a:lnTo>
                  <a:lnTo>
                    <a:pt x="0" y="627888"/>
                  </a:lnTo>
                  <a:lnTo>
                    <a:pt x="3785616" y="627888"/>
                  </a:lnTo>
                  <a:lnTo>
                    <a:pt x="3785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615" y="4715255"/>
              <a:ext cx="3785870" cy="628015"/>
            </a:xfrm>
            <a:custGeom>
              <a:avLst/>
              <a:gdLst/>
              <a:ahLst/>
              <a:cxnLst/>
              <a:rect l="l" t="t" r="r" b="b"/>
              <a:pathLst>
                <a:path w="3785870" h="628014">
                  <a:moveTo>
                    <a:pt x="0" y="627888"/>
                  </a:moveTo>
                  <a:lnTo>
                    <a:pt x="3785616" y="627888"/>
                  </a:lnTo>
                  <a:lnTo>
                    <a:pt x="3785616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ln w="18288">
              <a:solidFill>
                <a:srgbClr val="717B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615" y="5358383"/>
              <a:ext cx="3785870" cy="628015"/>
            </a:xfrm>
            <a:custGeom>
              <a:avLst/>
              <a:gdLst/>
              <a:ahLst/>
              <a:cxnLst/>
              <a:rect l="l" t="t" r="r" b="b"/>
              <a:pathLst>
                <a:path w="3785870" h="628014">
                  <a:moveTo>
                    <a:pt x="3785616" y="0"/>
                  </a:moveTo>
                  <a:lnTo>
                    <a:pt x="0" y="0"/>
                  </a:lnTo>
                  <a:lnTo>
                    <a:pt x="0" y="627887"/>
                  </a:lnTo>
                  <a:lnTo>
                    <a:pt x="3785616" y="627887"/>
                  </a:lnTo>
                  <a:lnTo>
                    <a:pt x="3785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6615" y="5358383"/>
              <a:ext cx="3785870" cy="628015"/>
            </a:xfrm>
            <a:custGeom>
              <a:avLst/>
              <a:gdLst/>
              <a:ahLst/>
              <a:cxnLst/>
              <a:rect l="l" t="t" r="r" b="b"/>
              <a:pathLst>
                <a:path w="3785870" h="628014">
                  <a:moveTo>
                    <a:pt x="0" y="627887"/>
                  </a:moveTo>
                  <a:lnTo>
                    <a:pt x="3785616" y="627887"/>
                  </a:lnTo>
                  <a:lnTo>
                    <a:pt x="3785616" y="0"/>
                  </a:lnTo>
                  <a:lnTo>
                    <a:pt x="0" y="0"/>
                  </a:lnTo>
                  <a:lnTo>
                    <a:pt x="0" y="627887"/>
                  </a:lnTo>
                  <a:close/>
                </a:path>
              </a:pathLst>
            </a:custGeom>
            <a:ln w="18288">
              <a:solidFill>
                <a:srgbClr val="717B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6615" y="6001511"/>
              <a:ext cx="3785870" cy="628015"/>
            </a:xfrm>
            <a:custGeom>
              <a:avLst/>
              <a:gdLst/>
              <a:ahLst/>
              <a:cxnLst/>
              <a:rect l="l" t="t" r="r" b="b"/>
              <a:pathLst>
                <a:path w="3785870" h="628015">
                  <a:moveTo>
                    <a:pt x="3785616" y="0"/>
                  </a:moveTo>
                  <a:lnTo>
                    <a:pt x="0" y="0"/>
                  </a:lnTo>
                  <a:lnTo>
                    <a:pt x="0" y="627888"/>
                  </a:lnTo>
                  <a:lnTo>
                    <a:pt x="3785616" y="627888"/>
                  </a:lnTo>
                  <a:lnTo>
                    <a:pt x="3785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6615" y="6001511"/>
              <a:ext cx="3785870" cy="628015"/>
            </a:xfrm>
            <a:custGeom>
              <a:avLst/>
              <a:gdLst/>
              <a:ahLst/>
              <a:cxnLst/>
              <a:rect l="l" t="t" r="r" b="b"/>
              <a:pathLst>
                <a:path w="3785870" h="628015">
                  <a:moveTo>
                    <a:pt x="0" y="627888"/>
                  </a:moveTo>
                  <a:lnTo>
                    <a:pt x="3785616" y="627888"/>
                  </a:lnTo>
                  <a:lnTo>
                    <a:pt x="3785616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ln w="18288">
              <a:solidFill>
                <a:srgbClr val="717B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5759" y="4869560"/>
            <a:ext cx="3767454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Imzolar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imes New Roman"/>
                <a:cs typeface="Times New Roman"/>
              </a:rPr>
              <a:t>Sana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Muhr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78223" y="685800"/>
            <a:ext cx="2232660" cy="2567940"/>
            <a:chOff x="4078223" y="685800"/>
            <a:chExt cx="2232660" cy="256794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1271" y="685800"/>
              <a:ext cx="2089403" cy="4556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8223" y="1944624"/>
              <a:ext cx="2232532" cy="130898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78223" y="3800868"/>
            <a:ext cx="946226" cy="522592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081271" y="4873752"/>
            <a:ext cx="3876040" cy="1522730"/>
            <a:chOff x="4081271" y="4873752"/>
            <a:chExt cx="3876040" cy="152273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84319" y="5687568"/>
              <a:ext cx="3872483" cy="4556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4319" y="4873752"/>
              <a:ext cx="2656331" cy="3429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81271" y="5873496"/>
              <a:ext cx="1086434" cy="5225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1689" marR="5080" indent="-2076450">
              <a:lnSpc>
                <a:spcPct val="100000"/>
              </a:lnSpc>
              <a:spcBef>
                <a:spcPts val="100"/>
              </a:spcBef>
              <a:tabLst>
                <a:tab pos="3503929" algn="l"/>
              </a:tabLst>
            </a:pPr>
            <a:r>
              <a:rPr spc="200" dirty="0"/>
              <a:t>Foydalanilga</a:t>
            </a:r>
            <a:r>
              <a:rPr spc="254" dirty="0"/>
              <a:t>n</a:t>
            </a:r>
            <a:r>
              <a:rPr dirty="0"/>
              <a:t>	</a:t>
            </a:r>
            <a:r>
              <a:rPr spc="140" dirty="0"/>
              <a:t>adabiyotlar  </a:t>
            </a:r>
            <a:r>
              <a:rPr spc="220" dirty="0"/>
              <a:t>ro‘yxati: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155014"/>
            <a:ext cx="8458200" cy="5086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955">
              <a:lnSpc>
                <a:spcPts val="3325"/>
              </a:lnSpc>
              <a:spcBef>
                <a:spcPts val="11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  <a:tab pos="2123440" algn="l"/>
              </a:tabLst>
            </a:pPr>
            <a:r>
              <a:rPr sz="2800" spc="-5" dirty="0">
                <a:latin typeface="Times New Roman"/>
                <a:cs typeface="Times New Roman"/>
              </a:rPr>
              <a:t>Аminov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M.	</a:t>
            </a:r>
            <a:r>
              <a:rPr sz="2800" spc="5" dirty="0">
                <a:latin typeface="Times New Roman"/>
                <a:cs typeface="Times New Roman"/>
              </a:rPr>
              <a:t>vа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boshqаlаr.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yuritish.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–T.,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2000.</a:t>
            </a:r>
            <a:endParaRPr sz="28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80000"/>
              </a:lnSpc>
              <a:spcBef>
                <a:spcPts val="63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800" spc="5" dirty="0">
                <a:latin typeface="Times New Roman"/>
                <a:cs typeface="Times New Roman"/>
              </a:rPr>
              <a:t>Rаsulov </a:t>
            </a:r>
            <a:r>
              <a:rPr sz="2800" dirty="0">
                <a:latin typeface="Times New Roman"/>
                <a:cs typeface="Times New Roman"/>
              </a:rPr>
              <a:t>R. vа Mirаzizov </a:t>
            </a:r>
            <a:r>
              <a:rPr sz="2800" spc="-5" dirty="0">
                <a:latin typeface="Times New Roman"/>
                <a:cs typeface="Times New Roman"/>
              </a:rPr>
              <a:t>А.O‘zbek </a:t>
            </a:r>
            <a:r>
              <a:rPr sz="2800" spc="5" dirty="0">
                <a:latin typeface="Times New Roman"/>
                <a:cs typeface="Times New Roman"/>
              </a:rPr>
              <a:t>tili </a:t>
            </a:r>
            <a:r>
              <a:rPr sz="2800" dirty="0">
                <a:latin typeface="Times New Roman"/>
                <a:cs typeface="Times New Roman"/>
              </a:rPr>
              <a:t>(Oliy o‘quv </a:t>
            </a:r>
            <a:r>
              <a:rPr sz="2800" spc="-5" dirty="0">
                <a:latin typeface="Times New Roman"/>
                <a:cs typeface="Times New Roman"/>
              </a:rPr>
              <a:t>yurti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rus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guruhi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tаlаbаlаri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uchun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dаrslik).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Darslik.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T.,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Аloqаchi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2005.</a:t>
            </a:r>
            <a:endParaRPr sz="2800">
              <a:latin typeface="Times New Roman"/>
              <a:cs typeface="Times New Roman"/>
            </a:endParaRPr>
          </a:p>
          <a:p>
            <a:pPr marL="287020" marR="1146175" indent="-274955">
              <a:lnSpc>
                <a:spcPct val="8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800" dirty="0">
                <a:latin typeface="Times New Roman"/>
                <a:cs typeface="Times New Roman"/>
              </a:rPr>
              <a:t>Mahmudov </a:t>
            </a:r>
            <a:r>
              <a:rPr sz="2800" spc="-5" dirty="0">
                <a:latin typeface="Times New Roman"/>
                <a:cs typeface="Times New Roman"/>
              </a:rPr>
              <a:t>N., Rafiyev A., </a:t>
            </a:r>
            <a:r>
              <a:rPr sz="2800" spc="-30" dirty="0">
                <a:latin typeface="Times New Roman"/>
                <a:cs typeface="Times New Roman"/>
              </a:rPr>
              <a:t>Yo‘ldoshev </a:t>
            </a:r>
            <a:r>
              <a:rPr sz="2800" dirty="0">
                <a:latin typeface="Times New Roman"/>
                <a:cs typeface="Times New Roman"/>
              </a:rPr>
              <a:t>I. </a:t>
            </a:r>
            <a:r>
              <a:rPr sz="2800" spc="5" dirty="0">
                <a:latin typeface="Times New Roman"/>
                <a:cs typeface="Times New Roman"/>
              </a:rPr>
              <a:t>Nutq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madaniyati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davlat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tilida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ish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yuritish.</a:t>
            </a:r>
            <a:r>
              <a:rPr sz="2800" spc="-55" dirty="0">
                <a:latin typeface="Times New Roman"/>
                <a:cs typeface="Times New Roman"/>
              </a:rPr>
              <a:t> -T.,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2013.</a:t>
            </a:r>
            <a:endParaRPr sz="2800">
              <a:latin typeface="Times New Roman"/>
              <a:cs typeface="Times New Roman"/>
            </a:endParaRPr>
          </a:p>
          <a:p>
            <a:pPr marL="287020" marR="81915" indent="-274955">
              <a:lnSpc>
                <a:spcPct val="8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dilov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S., 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ar</a:t>
            </a:r>
            <a:r>
              <a:rPr sz="2800" spc="10" dirty="0">
                <a:latin typeface="Times New Roman"/>
                <a:cs typeface="Times New Roman"/>
              </a:rPr>
              <a:t>i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spc="5" dirty="0">
                <a:latin typeface="Times New Roman"/>
                <a:cs typeface="Times New Roman"/>
              </a:rPr>
              <a:t>ov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.,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Q</a:t>
            </a:r>
            <a:r>
              <a:rPr sz="2800" spc="5" dirty="0">
                <a:latin typeface="Times New Roman"/>
                <a:cs typeface="Times New Roman"/>
              </a:rPr>
              <a:t>uv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Times New Roman"/>
                <a:cs typeface="Times New Roman"/>
              </a:rPr>
              <a:t>di</a:t>
            </a:r>
            <a:r>
              <a:rPr sz="2800" spc="-15" dirty="0">
                <a:latin typeface="Times New Roman"/>
                <a:cs typeface="Times New Roman"/>
              </a:rPr>
              <a:t>q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Mira</a:t>
            </a:r>
            <a:r>
              <a:rPr sz="2800" spc="5" dirty="0">
                <a:latin typeface="Times New Roman"/>
                <a:cs typeface="Times New Roman"/>
              </a:rPr>
              <a:t>zi</a:t>
            </a:r>
            <a:r>
              <a:rPr sz="2800" dirty="0">
                <a:latin typeface="Times New Roman"/>
                <a:cs typeface="Times New Roman"/>
              </a:rPr>
              <a:t>z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.,  </a:t>
            </a:r>
            <a:r>
              <a:rPr sz="2800" spc="-35" dirty="0">
                <a:latin typeface="Times New Roman"/>
                <a:cs typeface="Times New Roman"/>
              </a:rPr>
              <a:t>Yunusova </a:t>
            </a:r>
            <a:r>
              <a:rPr sz="2800" dirty="0">
                <a:latin typeface="Times New Roman"/>
                <a:cs typeface="Times New Roman"/>
              </a:rPr>
              <a:t>Sh. </a:t>
            </a:r>
            <a:r>
              <a:rPr sz="2800" spc="-5" dirty="0">
                <a:latin typeface="Times New Roman"/>
                <a:cs typeface="Times New Roman"/>
              </a:rPr>
              <a:t>O‘zbek </a:t>
            </a:r>
            <a:r>
              <a:rPr sz="2800" spc="5" dirty="0">
                <a:latin typeface="Times New Roman"/>
                <a:cs typeface="Times New Roman"/>
              </a:rPr>
              <a:t>tili. </a:t>
            </a:r>
            <a:r>
              <a:rPr sz="2800" spc="-5" dirty="0">
                <a:latin typeface="Times New Roman"/>
                <a:cs typeface="Times New Roman"/>
              </a:rPr>
              <a:t>(OTM </a:t>
            </a:r>
            <a:r>
              <a:rPr sz="2800" dirty="0">
                <a:latin typeface="Times New Roman"/>
                <a:cs typeface="Times New Roman"/>
              </a:rPr>
              <a:t>rusiyzаbon guruhlаri </a:t>
            </a:r>
            <a:r>
              <a:rPr sz="2800" spc="5" dirty="0">
                <a:latin typeface="Times New Roman"/>
                <a:cs typeface="Times New Roman"/>
              </a:rPr>
              <a:t> uchun).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-T.,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2016.</a:t>
            </a:r>
            <a:endParaRPr sz="2800">
              <a:latin typeface="Times New Roman"/>
              <a:cs typeface="Times New Roman"/>
            </a:endParaRPr>
          </a:p>
          <a:p>
            <a:pPr marL="3171190" lvl="1" indent="-274955">
              <a:lnSpc>
                <a:spcPts val="3254"/>
              </a:lnSpc>
              <a:buClr>
                <a:srgbClr val="717BA2"/>
              </a:buClr>
              <a:buSzPct val="75000"/>
              <a:buFont typeface="Microsoft Sans Serif"/>
              <a:buChar char=""/>
              <a:tabLst>
                <a:tab pos="3171190" algn="l"/>
                <a:tab pos="3171825" algn="l"/>
              </a:tabLst>
            </a:pPr>
            <a:r>
              <a:rPr sz="2800" b="1" spc="5" dirty="0">
                <a:latin typeface="Times New Roman"/>
                <a:cs typeface="Times New Roman"/>
              </a:rPr>
              <a:t>Internet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saytlari</a:t>
            </a:r>
            <a:endParaRPr sz="2800">
              <a:latin typeface="Times New Roman"/>
              <a:cs typeface="Times New Roman"/>
            </a:endParaRPr>
          </a:p>
          <a:p>
            <a:pPr marL="287020" indent="-274955">
              <a:lnSpc>
                <a:spcPts val="3290"/>
              </a:lnSpc>
              <a:buClr>
                <a:srgbClr val="717BA2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800" b="1" spc="5" dirty="0">
                <a:latin typeface="Times New Roman"/>
                <a:cs typeface="Times New Roman"/>
              </a:rPr>
              <a:t>1.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  <a:hlinkClick r:id="rId2"/>
              </a:rPr>
              <a:t>www.tdpu.uz</a:t>
            </a:r>
            <a:endParaRPr sz="2800">
              <a:latin typeface="Times New Roman"/>
              <a:cs typeface="Times New Roman"/>
            </a:endParaRPr>
          </a:p>
          <a:p>
            <a:pPr marL="287020" indent="-274955">
              <a:lnSpc>
                <a:spcPts val="3290"/>
              </a:lnSpc>
              <a:buClr>
                <a:srgbClr val="717BA2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800" b="1" spc="5" dirty="0">
                <a:latin typeface="Times New Roman"/>
                <a:cs typeface="Times New Roman"/>
              </a:rPr>
              <a:t>2.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  <a:hlinkClick r:id="rId3"/>
              </a:rPr>
              <a:t>www.ziyonet.uz</a:t>
            </a:r>
            <a:endParaRPr sz="2800">
              <a:latin typeface="Times New Roman"/>
              <a:cs typeface="Times New Roman"/>
            </a:endParaRPr>
          </a:p>
          <a:p>
            <a:pPr marL="287020" indent="-274955">
              <a:lnSpc>
                <a:spcPts val="3325"/>
              </a:lnSpc>
              <a:buClr>
                <a:srgbClr val="717BA2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800" b="1" spc="5" dirty="0">
                <a:latin typeface="Times New Roman"/>
                <a:cs typeface="Times New Roman"/>
              </a:rPr>
              <a:t>3.</a:t>
            </a:r>
            <a:r>
              <a:rPr sz="2800" b="1" spc="-55" dirty="0">
                <a:solidFill>
                  <a:srgbClr val="B192C9"/>
                </a:solidFill>
                <a:latin typeface="Times New Roman"/>
                <a:cs typeface="Times New Roman"/>
              </a:rPr>
              <a:t> </a:t>
            </a:r>
            <a:r>
              <a:rPr sz="2800" b="1" u="heavy" spc="-10" dirty="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Times New Roman"/>
                <a:cs typeface="Times New Roman"/>
                <a:hlinkClick r:id="rId4"/>
              </a:rPr>
              <a:t>www.edu.uz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6293611"/>
            <a:ext cx="12763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204" dirty="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82372"/>
            <a:ext cx="14865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65" dirty="0"/>
              <a:t>Rej</a:t>
            </a:r>
            <a:r>
              <a:rPr sz="4400" spc="270" dirty="0"/>
              <a:t>a</a:t>
            </a:r>
            <a:r>
              <a:rPr sz="4400" spc="260" dirty="0"/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07593" y="1661148"/>
            <a:ext cx="7510780" cy="1844736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5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600" spc="-10" dirty="0">
                <a:latin typeface="Times New Roman"/>
                <a:cs typeface="Times New Roman"/>
              </a:rPr>
              <a:t>Ma’lumot-axborot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hujjatlarining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vazifasi.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600" spc="-10" dirty="0">
                <a:latin typeface="Times New Roman"/>
                <a:cs typeface="Times New Roman"/>
              </a:rPr>
              <a:t>Ma’lumot-axborot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hujjatlarining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turlari.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Tarjimayi</a:t>
            </a:r>
            <a:r>
              <a:rPr sz="2600" spc="1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hol.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Bildirishnoma.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25" dirty="0" err="1">
                <a:latin typeface="Times New Roman"/>
                <a:cs typeface="Times New Roman"/>
              </a:rPr>
              <a:t>Tavsifnoma</a:t>
            </a:r>
            <a:r>
              <a:rPr sz="2600" spc="-25" dirty="0" smtClean="0">
                <a:latin typeface="Times New Roman"/>
                <a:cs typeface="Times New Roman"/>
              </a:rPr>
              <a:t>.</a:t>
            </a:r>
            <a:endParaRPr lang="en-US" sz="2600" spc="-25" dirty="0" smtClean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lang="en-US" sz="2600" spc="-25" dirty="0" err="1" smtClean="0">
                <a:latin typeface="Times New Roman"/>
                <a:cs typeface="Times New Roman"/>
              </a:rPr>
              <a:t>Foydalanilgan</a:t>
            </a:r>
            <a:r>
              <a:rPr lang="en-US" sz="2600" spc="-25" dirty="0" smtClean="0">
                <a:latin typeface="Times New Roman"/>
                <a:cs typeface="Times New Roman"/>
              </a:rPr>
              <a:t> </a:t>
            </a:r>
            <a:r>
              <a:rPr lang="en-US" sz="2600" spc="-25" dirty="0" err="1" smtClean="0">
                <a:latin typeface="Times New Roman"/>
                <a:cs typeface="Times New Roman"/>
              </a:rPr>
              <a:t>adabiyotlar</a:t>
            </a:r>
            <a:r>
              <a:rPr lang="en-US" sz="2600" spc="-25" dirty="0" smtClean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7871" y="4858511"/>
            <a:ext cx="1591055" cy="1591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6023" y="2368334"/>
            <a:ext cx="3750310" cy="925194"/>
            <a:chOff x="1716023" y="2368334"/>
            <a:chExt cx="3750310" cy="92519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6023" y="2368334"/>
              <a:ext cx="3750310" cy="9249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2538" y="2427224"/>
              <a:ext cx="3640328" cy="813562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538215" y="2368346"/>
            <a:ext cx="1931035" cy="727075"/>
            <a:chOff x="5538215" y="2368346"/>
            <a:chExt cx="1931035" cy="7270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8215" y="2368346"/>
              <a:ext cx="1930654" cy="7267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5619" y="2427223"/>
              <a:ext cx="1819275" cy="61506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364991" y="3374186"/>
            <a:ext cx="2464435" cy="727075"/>
            <a:chOff x="3364991" y="3374186"/>
            <a:chExt cx="2464435" cy="72707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4991" y="3374186"/>
              <a:ext cx="2235454" cy="7267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2395" y="3433063"/>
              <a:ext cx="2124202" cy="6137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29071" y="3456482"/>
              <a:ext cx="300037" cy="64142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97397" y="3524122"/>
              <a:ext cx="169545" cy="511809"/>
            </a:xfrm>
            <a:custGeom>
              <a:avLst/>
              <a:gdLst/>
              <a:ahLst/>
              <a:cxnLst/>
              <a:rect l="l" t="t" r="r" b="b"/>
              <a:pathLst>
                <a:path w="169545" h="511810">
                  <a:moveTo>
                    <a:pt x="51815" y="397763"/>
                  </a:moveTo>
                  <a:lnTo>
                    <a:pt x="16510" y="415035"/>
                  </a:lnTo>
                  <a:lnTo>
                    <a:pt x="1025" y="450540"/>
                  </a:lnTo>
                  <a:lnTo>
                    <a:pt x="0" y="464184"/>
                  </a:lnTo>
                  <a:lnTo>
                    <a:pt x="807" y="474039"/>
                  </a:lnTo>
                  <a:lnTo>
                    <a:pt x="27336" y="508222"/>
                  </a:lnTo>
                  <a:lnTo>
                    <a:pt x="45085" y="511556"/>
                  </a:lnTo>
                  <a:lnTo>
                    <a:pt x="56086" y="510480"/>
                  </a:lnTo>
                  <a:lnTo>
                    <a:pt x="89157" y="484679"/>
                  </a:lnTo>
                  <a:lnTo>
                    <a:pt x="97409" y="447675"/>
                  </a:lnTo>
                  <a:lnTo>
                    <a:pt x="96597" y="437675"/>
                  </a:lnTo>
                  <a:lnTo>
                    <a:pt x="69691" y="401399"/>
                  </a:lnTo>
                  <a:lnTo>
                    <a:pt x="51815" y="397763"/>
                  </a:lnTo>
                  <a:close/>
                </a:path>
                <a:path w="169545" h="511810">
                  <a:moveTo>
                    <a:pt x="163702" y="0"/>
                  </a:moveTo>
                  <a:lnTo>
                    <a:pt x="152400" y="0"/>
                  </a:lnTo>
                  <a:lnTo>
                    <a:pt x="145567" y="476"/>
                  </a:lnTo>
                  <a:lnTo>
                    <a:pt x="102997" y="10334"/>
                  </a:lnTo>
                  <a:lnTo>
                    <a:pt x="79375" y="35305"/>
                  </a:lnTo>
                  <a:lnTo>
                    <a:pt x="75907" y="74432"/>
                  </a:lnTo>
                  <a:lnTo>
                    <a:pt x="71820" y="116373"/>
                  </a:lnTo>
                  <a:lnTo>
                    <a:pt x="67115" y="161129"/>
                  </a:lnTo>
                  <a:lnTo>
                    <a:pt x="61794" y="208699"/>
                  </a:lnTo>
                  <a:lnTo>
                    <a:pt x="55861" y="259085"/>
                  </a:lnTo>
                  <a:lnTo>
                    <a:pt x="49317" y="312285"/>
                  </a:lnTo>
                  <a:lnTo>
                    <a:pt x="42163" y="368300"/>
                  </a:lnTo>
                  <a:lnTo>
                    <a:pt x="80517" y="368300"/>
                  </a:lnTo>
                  <a:lnTo>
                    <a:pt x="131063" y="156590"/>
                  </a:lnTo>
                  <a:lnTo>
                    <a:pt x="144232" y="108708"/>
                  </a:lnTo>
                  <a:lnTo>
                    <a:pt x="161567" y="47470"/>
                  </a:lnTo>
                  <a:lnTo>
                    <a:pt x="168148" y="26924"/>
                  </a:lnTo>
                  <a:lnTo>
                    <a:pt x="169362" y="21336"/>
                  </a:lnTo>
                  <a:lnTo>
                    <a:pt x="169417" y="5587"/>
                  </a:lnTo>
                  <a:lnTo>
                    <a:pt x="1637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88253" y="3912742"/>
              <a:ext cx="115697" cy="1320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39561" y="3524122"/>
              <a:ext cx="127635" cy="368300"/>
            </a:xfrm>
            <a:custGeom>
              <a:avLst/>
              <a:gdLst/>
              <a:ahLst/>
              <a:cxnLst/>
              <a:rect l="l" t="t" r="r" b="b"/>
              <a:pathLst>
                <a:path w="127635" h="368300">
                  <a:moveTo>
                    <a:pt x="110236" y="0"/>
                  </a:moveTo>
                  <a:lnTo>
                    <a:pt x="121538" y="0"/>
                  </a:lnTo>
                  <a:lnTo>
                    <a:pt x="127253" y="5587"/>
                  </a:lnTo>
                  <a:lnTo>
                    <a:pt x="127253" y="16637"/>
                  </a:lnTo>
                  <a:lnTo>
                    <a:pt x="127253" y="21081"/>
                  </a:lnTo>
                  <a:lnTo>
                    <a:pt x="125984" y="26924"/>
                  </a:lnTo>
                  <a:lnTo>
                    <a:pt x="123571" y="34162"/>
                  </a:lnTo>
                  <a:lnTo>
                    <a:pt x="119403" y="47470"/>
                  </a:lnTo>
                  <a:lnTo>
                    <a:pt x="112236" y="72326"/>
                  </a:lnTo>
                  <a:lnTo>
                    <a:pt x="102068" y="108708"/>
                  </a:lnTo>
                  <a:lnTo>
                    <a:pt x="88900" y="156590"/>
                  </a:lnTo>
                  <a:lnTo>
                    <a:pt x="38353" y="368300"/>
                  </a:lnTo>
                  <a:lnTo>
                    <a:pt x="0" y="368300"/>
                  </a:lnTo>
                  <a:lnTo>
                    <a:pt x="7153" y="312285"/>
                  </a:lnTo>
                  <a:lnTo>
                    <a:pt x="13697" y="259085"/>
                  </a:lnTo>
                  <a:lnTo>
                    <a:pt x="19630" y="208699"/>
                  </a:lnTo>
                  <a:lnTo>
                    <a:pt x="24951" y="161129"/>
                  </a:lnTo>
                  <a:lnTo>
                    <a:pt x="29656" y="116373"/>
                  </a:lnTo>
                  <a:lnTo>
                    <a:pt x="33743" y="74432"/>
                  </a:lnTo>
                  <a:lnTo>
                    <a:pt x="37211" y="35305"/>
                  </a:lnTo>
                  <a:lnTo>
                    <a:pt x="37591" y="28448"/>
                  </a:lnTo>
                  <a:lnTo>
                    <a:pt x="38988" y="23749"/>
                  </a:lnTo>
                  <a:lnTo>
                    <a:pt x="83071" y="4286"/>
                  </a:lnTo>
                  <a:lnTo>
                    <a:pt x="103403" y="476"/>
                  </a:lnTo>
                  <a:lnTo>
                    <a:pt x="110236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992" y="1085024"/>
            <a:ext cx="7586980" cy="2603500"/>
            <a:chOff x="66992" y="1085024"/>
            <a:chExt cx="7586980" cy="2603500"/>
          </a:xfrm>
        </p:grpSpPr>
        <p:sp>
          <p:nvSpPr>
            <p:cNvPr id="3" name="object 3"/>
            <p:cNvSpPr/>
            <p:nvPr/>
          </p:nvSpPr>
          <p:spPr>
            <a:xfrm>
              <a:off x="76200" y="1094231"/>
              <a:ext cx="7568565" cy="2585085"/>
            </a:xfrm>
            <a:custGeom>
              <a:avLst/>
              <a:gdLst/>
              <a:ahLst/>
              <a:cxnLst/>
              <a:rect l="l" t="t" r="r" b="b"/>
              <a:pathLst>
                <a:path w="7568565" h="2585085">
                  <a:moveTo>
                    <a:pt x="7309739" y="0"/>
                  </a:moveTo>
                  <a:lnTo>
                    <a:pt x="258470" y="0"/>
                  </a:lnTo>
                  <a:lnTo>
                    <a:pt x="212010" y="4163"/>
                  </a:lnTo>
                  <a:lnTo>
                    <a:pt x="168282" y="16167"/>
                  </a:lnTo>
                  <a:lnTo>
                    <a:pt x="128016" y="35282"/>
                  </a:lnTo>
                  <a:lnTo>
                    <a:pt x="91941" y="60778"/>
                  </a:lnTo>
                  <a:lnTo>
                    <a:pt x="60789" y="91926"/>
                  </a:lnTo>
                  <a:lnTo>
                    <a:pt x="35289" y="127997"/>
                  </a:lnTo>
                  <a:lnTo>
                    <a:pt x="16170" y="168260"/>
                  </a:lnTo>
                  <a:lnTo>
                    <a:pt x="4164" y="211985"/>
                  </a:lnTo>
                  <a:lnTo>
                    <a:pt x="0" y="258444"/>
                  </a:lnTo>
                  <a:lnTo>
                    <a:pt x="0" y="2326258"/>
                  </a:lnTo>
                  <a:lnTo>
                    <a:pt x="4164" y="2372718"/>
                  </a:lnTo>
                  <a:lnTo>
                    <a:pt x="16170" y="2416443"/>
                  </a:lnTo>
                  <a:lnTo>
                    <a:pt x="35289" y="2456706"/>
                  </a:lnTo>
                  <a:lnTo>
                    <a:pt x="60789" y="2492777"/>
                  </a:lnTo>
                  <a:lnTo>
                    <a:pt x="91941" y="2523925"/>
                  </a:lnTo>
                  <a:lnTo>
                    <a:pt x="128016" y="2549421"/>
                  </a:lnTo>
                  <a:lnTo>
                    <a:pt x="168282" y="2568536"/>
                  </a:lnTo>
                  <a:lnTo>
                    <a:pt x="212010" y="2580540"/>
                  </a:lnTo>
                  <a:lnTo>
                    <a:pt x="258470" y="2584704"/>
                  </a:lnTo>
                  <a:lnTo>
                    <a:pt x="7309739" y="2584704"/>
                  </a:lnTo>
                  <a:lnTo>
                    <a:pt x="7356198" y="2580540"/>
                  </a:lnTo>
                  <a:lnTo>
                    <a:pt x="7399923" y="2568536"/>
                  </a:lnTo>
                  <a:lnTo>
                    <a:pt x="7440186" y="2549421"/>
                  </a:lnTo>
                  <a:lnTo>
                    <a:pt x="7476257" y="2523925"/>
                  </a:lnTo>
                  <a:lnTo>
                    <a:pt x="7507405" y="2492777"/>
                  </a:lnTo>
                  <a:lnTo>
                    <a:pt x="7532901" y="2456706"/>
                  </a:lnTo>
                  <a:lnTo>
                    <a:pt x="7552016" y="2416443"/>
                  </a:lnTo>
                  <a:lnTo>
                    <a:pt x="7564020" y="2372718"/>
                  </a:lnTo>
                  <a:lnTo>
                    <a:pt x="7568183" y="2326258"/>
                  </a:lnTo>
                  <a:lnTo>
                    <a:pt x="7568183" y="258444"/>
                  </a:lnTo>
                  <a:lnTo>
                    <a:pt x="7564020" y="211985"/>
                  </a:lnTo>
                  <a:lnTo>
                    <a:pt x="7552016" y="168260"/>
                  </a:lnTo>
                  <a:lnTo>
                    <a:pt x="7532901" y="127997"/>
                  </a:lnTo>
                  <a:lnTo>
                    <a:pt x="7507405" y="91926"/>
                  </a:lnTo>
                  <a:lnTo>
                    <a:pt x="7476257" y="60778"/>
                  </a:lnTo>
                  <a:lnTo>
                    <a:pt x="7440186" y="35282"/>
                  </a:lnTo>
                  <a:lnTo>
                    <a:pt x="7399923" y="16167"/>
                  </a:lnTo>
                  <a:lnTo>
                    <a:pt x="7356198" y="4163"/>
                  </a:lnTo>
                  <a:lnTo>
                    <a:pt x="7309739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" y="1094231"/>
              <a:ext cx="7568565" cy="2585085"/>
            </a:xfrm>
            <a:custGeom>
              <a:avLst/>
              <a:gdLst/>
              <a:ahLst/>
              <a:cxnLst/>
              <a:rect l="l" t="t" r="r" b="b"/>
              <a:pathLst>
                <a:path w="7568565" h="2585085">
                  <a:moveTo>
                    <a:pt x="0" y="258444"/>
                  </a:moveTo>
                  <a:lnTo>
                    <a:pt x="4164" y="211985"/>
                  </a:lnTo>
                  <a:lnTo>
                    <a:pt x="16170" y="168260"/>
                  </a:lnTo>
                  <a:lnTo>
                    <a:pt x="35289" y="127997"/>
                  </a:lnTo>
                  <a:lnTo>
                    <a:pt x="60789" y="91926"/>
                  </a:lnTo>
                  <a:lnTo>
                    <a:pt x="91941" y="60778"/>
                  </a:lnTo>
                  <a:lnTo>
                    <a:pt x="128016" y="35282"/>
                  </a:lnTo>
                  <a:lnTo>
                    <a:pt x="168282" y="16167"/>
                  </a:lnTo>
                  <a:lnTo>
                    <a:pt x="212010" y="4163"/>
                  </a:lnTo>
                  <a:lnTo>
                    <a:pt x="258470" y="0"/>
                  </a:lnTo>
                  <a:lnTo>
                    <a:pt x="7309739" y="0"/>
                  </a:lnTo>
                  <a:lnTo>
                    <a:pt x="7356198" y="4163"/>
                  </a:lnTo>
                  <a:lnTo>
                    <a:pt x="7399923" y="16167"/>
                  </a:lnTo>
                  <a:lnTo>
                    <a:pt x="7440186" y="35282"/>
                  </a:lnTo>
                  <a:lnTo>
                    <a:pt x="7476257" y="60778"/>
                  </a:lnTo>
                  <a:lnTo>
                    <a:pt x="7507405" y="91926"/>
                  </a:lnTo>
                  <a:lnTo>
                    <a:pt x="7532901" y="127997"/>
                  </a:lnTo>
                  <a:lnTo>
                    <a:pt x="7552016" y="168260"/>
                  </a:lnTo>
                  <a:lnTo>
                    <a:pt x="7564020" y="211985"/>
                  </a:lnTo>
                  <a:lnTo>
                    <a:pt x="7568183" y="258444"/>
                  </a:lnTo>
                  <a:lnTo>
                    <a:pt x="7568183" y="2326258"/>
                  </a:lnTo>
                  <a:lnTo>
                    <a:pt x="7564020" y="2372718"/>
                  </a:lnTo>
                  <a:lnTo>
                    <a:pt x="7552016" y="2416443"/>
                  </a:lnTo>
                  <a:lnTo>
                    <a:pt x="7532901" y="2456706"/>
                  </a:lnTo>
                  <a:lnTo>
                    <a:pt x="7507405" y="2492777"/>
                  </a:lnTo>
                  <a:lnTo>
                    <a:pt x="7476257" y="2523925"/>
                  </a:lnTo>
                  <a:lnTo>
                    <a:pt x="7440186" y="2549421"/>
                  </a:lnTo>
                  <a:lnTo>
                    <a:pt x="7399923" y="2568536"/>
                  </a:lnTo>
                  <a:lnTo>
                    <a:pt x="7356198" y="2580540"/>
                  </a:lnTo>
                  <a:lnTo>
                    <a:pt x="7309739" y="2584704"/>
                  </a:lnTo>
                  <a:lnTo>
                    <a:pt x="258470" y="2584704"/>
                  </a:lnTo>
                  <a:lnTo>
                    <a:pt x="212010" y="2580540"/>
                  </a:lnTo>
                  <a:lnTo>
                    <a:pt x="168282" y="2568536"/>
                  </a:lnTo>
                  <a:lnTo>
                    <a:pt x="128016" y="2549421"/>
                  </a:lnTo>
                  <a:lnTo>
                    <a:pt x="91941" y="2523925"/>
                  </a:lnTo>
                  <a:lnTo>
                    <a:pt x="60789" y="2492777"/>
                  </a:lnTo>
                  <a:lnTo>
                    <a:pt x="35289" y="2456706"/>
                  </a:lnTo>
                  <a:lnTo>
                    <a:pt x="16170" y="2416443"/>
                  </a:lnTo>
                  <a:lnTo>
                    <a:pt x="4164" y="2372718"/>
                  </a:lnTo>
                  <a:lnTo>
                    <a:pt x="0" y="2326258"/>
                  </a:lnTo>
                  <a:lnTo>
                    <a:pt x="0" y="258444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4375" y="1540586"/>
            <a:ext cx="4852035" cy="164401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ct val="86200"/>
              </a:lnSpc>
              <a:spcBef>
                <a:spcPts val="42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Hujjat </a:t>
            </a:r>
            <a:r>
              <a:rPr sz="2000" spc="-5" dirty="0">
                <a:latin typeface="Times New Roman"/>
                <a:cs typeface="Times New Roman"/>
              </a:rPr>
              <a:t>– rasmiy uslubda </a:t>
            </a:r>
            <a:r>
              <a:rPr sz="2000" spc="-10" dirty="0">
                <a:latin typeface="Times New Roman"/>
                <a:cs typeface="Times New Roman"/>
              </a:rPr>
              <a:t>yozilgan, </a:t>
            </a:r>
            <a:r>
              <a:rPr sz="2000" spc="-5" dirty="0">
                <a:latin typeface="Times New Roman"/>
                <a:cs typeface="Times New Roman"/>
              </a:rPr>
              <a:t>imzolangan,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kelishuv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va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rozilik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belgilari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olingan,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davlat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standart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talablariga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javob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beradigan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qog‘ozlardir. </a:t>
            </a:r>
            <a:r>
              <a:rPr sz="2000" dirty="0">
                <a:latin typeface="Times New Roman"/>
                <a:cs typeface="Times New Roman"/>
              </a:rPr>
              <a:t>Hujjat </a:t>
            </a:r>
            <a:r>
              <a:rPr sz="2000" spc="-10" dirty="0">
                <a:latin typeface="Times New Roman"/>
                <a:cs typeface="Times New Roman"/>
              </a:rPr>
              <a:t>matni </a:t>
            </a:r>
            <a:r>
              <a:rPr sz="2000" spc="-5" dirty="0">
                <a:latin typeface="Times New Roman"/>
                <a:cs typeface="Times New Roman"/>
              </a:rPr>
              <a:t>aniqlik, ixchamlik,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lo‘ndalik,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mazmuniy</a:t>
            </a:r>
            <a:r>
              <a:rPr sz="2000" dirty="0">
                <a:latin typeface="Times New Roman"/>
                <a:cs typeface="Times New Roman"/>
              </a:rPr>
              <a:t> to‘liqlik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kabi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talablarga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javob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berishi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kerak.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09408" y="3934904"/>
            <a:ext cx="7967980" cy="2557780"/>
            <a:chOff x="1109408" y="3934904"/>
            <a:chExt cx="7967980" cy="2557780"/>
          </a:xfrm>
        </p:grpSpPr>
        <p:sp>
          <p:nvSpPr>
            <p:cNvPr id="7" name="object 7"/>
            <p:cNvSpPr/>
            <p:nvPr/>
          </p:nvSpPr>
          <p:spPr>
            <a:xfrm>
              <a:off x="1118616" y="3944111"/>
              <a:ext cx="7949565" cy="2539365"/>
            </a:xfrm>
            <a:custGeom>
              <a:avLst/>
              <a:gdLst/>
              <a:ahLst/>
              <a:cxnLst/>
              <a:rect l="l" t="t" r="r" b="b"/>
              <a:pathLst>
                <a:path w="7949565" h="2539365">
                  <a:moveTo>
                    <a:pt x="7695310" y="0"/>
                  </a:moveTo>
                  <a:lnTo>
                    <a:pt x="253872" y="0"/>
                  </a:lnTo>
                  <a:lnTo>
                    <a:pt x="208242" y="4090"/>
                  </a:lnTo>
                  <a:lnTo>
                    <a:pt x="165294" y="15883"/>
                  </a:lnTo>
                  <a:lnTo>
                    <a:pt x="125745" y="34661"/>
                  </a:lnTo>
                  <a:lnTo>
                    <a:pt x="90311" y="59708"/>
                  </a:lnTo>
                  <a:lnTo>
                    <a:pt x="59712" y="90306"/>
                  </a:lnTo>
                  <a:lnTo>
                    <a:pt x="34664" y="125739"/>
                  </a:lnTo>
                  <a:lnTo>
                    <a:pt x="15884" y="165289"/>
                  </a:lnTo>
                  <a:lnTo>
                    <a:pt x="4090" y="208239"/>
                  </a:lnTo>
                  <a:lnTo>
                    <a:pt x="0" y="253873"/>
                  </a:lnTo>
                  <a:lnTo>
                    <a:pt x="0" y="2285085"/>
                  </a:lnTo>
                  <a:lnTo>
                    <a:pt x="4090" y="2330723"/>
                  </a:lnTo>
                  <a:lnTo>
                    <a:pt x="15884" y="2373677"/>
                  </a:lnTo>
                  <a:lnTo>
                    <a:pt x="34664" y="2413231"/>
                  </a:lnTo>
                  <a:lnTo>
                    <a:pt x="59712" y="2448667"/>
                  </a:lnTo>
                  <a:lnTo>
                    <a:pt x="90311" y="2479269"/>
                  </a:lnTo>
                  <a:lnTo>
                    <a:pt x="125745" y="2504318"/>
                  </a:lnTo>
                  <a:lnTo>
                    <a:pt x="165294" y="2523099"/>
                  </a:lnTo>
                  <a:lnTo>
                    <a:pt x="208242" y="2534893"/>
                  </a:lnTo>
                  <a:lnTo>
                    <a:pt x="253872" y="2538984"/>
                  </a:lnTo>
                  <a:lnTo>
                    <a:pt x="7695310" y="2538984"/>
                  </a:lnTo>
                  <a:lnTo>
                    <a:pt x="7740944" y="2534893"/>
                  </a:lnTo>
                  <a:lnTo>
                    <a:pt x="7783894" y="2523099"/>
                  </a:lnTo>
                  <a:lnTo>
                    <a:pt x="7823444" y="2504318"/>
                  </a:lnTo>
                  <a:lnTo>
                    <a:pt x="7858877" y="2479269"/>
                  </a:lnTo>
                  <a:lnTo>
                    <a:pt x="7889475" y="2448667"/>
                  </a:lnTo>
                  <a:lnTo>
                    <a:pt x="7914522" y="2413231"/>
                  </a:lnTo>
                  <a:lnTo>
                    <a:pt x="7933300" y="2373677"/>
                  </a:lnTo>
                  <a:lnTo>
                    <a:pt x="7945093" y="2330723"/>
                  </a:lnTo>
                  <a:lnTo>
                    <a:pt x="7949183" y="2285085"/>
                  </a:lnTo>
                  <a:lnTo>
                    <a:pt x="7949183" y="253873"/>
                  </a:lnTo>
                  <a:lnTo>
                    <a:pt x="7945093" y="208239"/>
                  </a:lnTo>
                  <a:lnTo>
                    <a:pt x="7933300" y="165289"/>
                  </a:lnTo>
                  <a:lnTo>
                    <a:pt x="7914522" y="125739"/>
                  </a:lnTo>
                  <a:lnTo>
                    <a:pt x="7889475" y="90306"/>
                  </a:lnTo>
                  <a:lnTo>
                    <a:pt x="7858877" y="59708"/>
                  </a:lnTo>
                  <a:lnTo>
                    <a:pt x="7823444" y="34661"/>
                  </a:lnTo>
                  <a:lnTo>
                    <a:pt x="7783894" y="15883"/>
                  </a:lnTo>
                  <a:lnTo>
                    <a:pt x="7740944" y="4090"/>
                  </a:lnTo>
                  <a:lnTo>
                    <a:pt x="7695310" y="0"/>
                  </a:lnTo>
                  <a:close/>
                </a:path>
              </a:pathLst>
            </a:custGeom>
            <a:solidFill>
              <a:srgbClr val="D2DA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8616" y="3944111"/>
              <a:ext cx="7949565" cy="2539365"/>
            </a:xfrm>
            <a:custGeom>
              <a:avLst/>
              <a:gdLst/>
              <a:ahLst/>
              <a:cxnLst/>
              <a:rect l="l" t="t" r="r" b="b"/>
              <a:pathLst>
                <a:path w="7949565" h="2539365">
                  <a:moveTo>
                    <a:pt x="0" y="253873"/>
                  </a:moveTo>
                  <a:lnTo>
                    <a:pt x="4090" y="208239"/>
                  </a:lnTo>
                  <a:lnTo>
                    <a:pt x="15884" y="165289"/>
                  </a:lnTo>
                  <a:lnTo>
                    <a:pt x="34664" y="125739"/>
                  </a:lnTo>
                  <a:lnTo>
                    <a:pt x="59712" y="90306"/>
                  </a:lnTo>
                  <a:lnTo>
                    <a:pt x="90311" y="59708"/>
                  </a:lnTo>
                  <a:lnTo>
                    <a:pt x="125745" y="34661"/>
                  </a:lnTo>
                  <a:lnTo>
                    <a:pt x="165294" y="15883"/>
                  </a:lnTo>
                  <a:lnTo>
                    <a:pt x="208242" y="4090"/>
                  </a:lnTo>
                  <a:lnTo>
                    <a:pt x="253872" y="0"/>
                  </a:lnTo>
                  <a:lnTo>
                    <a:pt x="7695310" y="0"/>
                  </a:lnTo>
                  <a:lnTo>
                    <a:pt x="7740944" y="4090"/>
                  </a:lnTo>
                  <a:lnTo>
                    <a:pt x="7783894" y="15883"/>
                  </a:lnTo>
                  <a:lnTo>
                    <a:pt x="7823444" y="34661"/>
                  </a:lnTo>
                  <a:lnTo>
                    <a:pt x="7858877" y="59708"/>
                  </a:lnTo>
                  <a:lnTo>
                    <a:pt x="7889475" y="90306"/>
                  </a:lnTo>
                  <a:lnTo>
                    <a:pt x="7914522" y="125739"/>
                  </a:lnTo>
                  <a:lnTo>
                    <a:pt x="7933300" y="165289"/>
                  </a:lnTo>
                  <a:lnTo>
                    <a:pt x="7945093" y="208239"/>
                  </a:lnTo>
                  <a:lnTo>
                    <a:pt x="7949183" y="253873"/>
                  </a:lnTo>
                  <a:lnTo>
                    <a:pt x="7949183" y="2285085"/>
                  </a:lnTo>
                  <a:lnTo>
                    <a:pt x="7945093" y="2330723"/>
                  </a:lnTo>
                  <a:lnTo>
                    <a:pt x="7933300" y="2373677"/>
                  </a:lnTo>
                  <a:lnTo>
                    <a:pt x="7914522" y="2413231"/>
                  </a:lnTo>
                  <a:lnTo>
                    <a:pt x="7889475" y="2448667"/>
                  </a:lnTo>
                  <a:lnTo>
                    <a:pt x="7858877" y="2479269"/>
                  </a:lnTo>
                  <a:lnTo>
                    <a:pt x="7823444" y="2504318"/>
                  </a:lnTo>
                  <a:lnTo>
                    <a:pt x="7783894" y="2523099"/>
                  </a:lnTo>
                  <a:lnTo>
                    <a:pt x="7740944" y="2534893"/>
                  </a:lnTo>
                  <a:lnTo>
                    <a:pt x="7695310" y="2538984"/>
                  </a:lnTo>
                  <a:lnTo>
                    <a:pt x="253872" y="2538984"/>
                  </a:lnTo>
                  <a:lnTo>
                    <a:pt x="208242" y="2534893"/>
                  </a:lnTo>
                  <a:lnTo>
                    <a:pt x="165294" y="2523099"/>
                  </a:lnTo>
                  <a:lnTo>
                    <a:pt x="125745" y="2504318"/>
                  </a:lnTo>
                  <a:lnTo>
                    <a:pt x="90311" y="2479269"/>
                  </a:lnTo>
                  <a:lnTo>
                    <a:pt x="59712" y="2448667"/>
                  </a:lnTo>
                  <a:lnTo>
                    <a:pt x="34664" y="2413231"/>
                  </a:lnTo>
                  <a:lnTo>
                    <a:pt x="15884" y="2373677"/>
                  </a:lnTo>
                  <a:lnTo>
                    <a:pt x="4090" y="2330723"/>
                  </a:lnTo>
                  <a:lnTo>
                    <a:pt x="0" y="2285085"/>
                  </a:lnTo>
                  <a:lnTo>
                    <a:pt x="0" y="253873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57680" y="3973779"/>
            <a:ext cx="4525645" cy="2433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35"/>
              </a:lnSpc>
              <a:spcBef>
                <a:spcPts val="95"/>
              </a:spcBef>
              <a:tabLst>
                <a:tab pos="1351915" algn="l"/>
              </a:tabLst>
            </a:pPr>
            <a:r>
              <a:rPr sz="2000" spc="-5" dirty="0">
                <a:latin typeface="Times New Roman"/>
                <a:cs typeface="Times New Roman"/>
              </a:rPr>
              <a:t>Hujjatchilik	</a:t>
            </a:r>
            <a:r>
              <a:rPr sz="2000" spc="-10" dirty="0">
                <a:latin typeface="Times New Roman"/>
                <a:cs typeface="Times New Roman"/>
              </a:rPr>
              <a:t>tilining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o‘ziga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xos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uslubi,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75"/>
              </a:lnSpc>
            </a:pPr>
            <a:r>
              <a:rPr sz="2000" spc="-15" dirty="0">
                <a:latin typeface="Times New Roman"/>
                <a:cs typeface="Times New Roman"/>
              </a:rPr>
              <a:t>mazmuniy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to‘liqlikdan </a:t>
            </a:r>
            <a:r>
              <a:rPr sz="2000" dirty="0">
                <a:latin typeface="Times New Roman"/>
                <a:cs typeface="Times New Roman"/>
              </a:rPr>
              <a:t>iborat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zaruriy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86300"/>
              </a:lnSpc>
              <a:spcBef>
                <a:spcPts val="170"/>
              </a:spcBef>
            </a:pPr>
            <a:r>
              <a:rPr sz="2000" spc="-15" dirty="0">
                <a:latin typeface="Times New Roman"/>
                <a:cs typeface="Times New Roman"/>
              </a:rPr>
              <a:t>sifatlar,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o‘ziga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xos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so‘z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qo‘llash,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morfologik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va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sintaktik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xususiyatlar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orqali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ta’min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etiladi.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Hujjatda </a:t>
            </a:r>
            <a:r>
              <a:rPr sz="2000" b="1" dirty="0">
                <a:latin typeface="Times New Roman"/>
                <a:cs typeface="Times New Roman"/>
              </a:rPr>
              <a:t>ot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va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fe’lga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tegishli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so‘zlar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ko‘proq qo‘llaniladi. </a:t>
            </a:r>
            <a:r>
              <a:rPr sz="2000" spc="-15" dirty="0">
                <a:latin typeface="Times New Roman"/>
                <a:cs typeface="Times New Roman"/>
              </a:rPr>
              <a:t>Asosan, </a:t>
            </a:r>
            <a:r>
              <a:rPr sz="2000" dirty="0">
                <a:latin typeface="Times New Roman"/>
                <a:cs typeface="Times New Roman"/>
              </a:rPr>
              <a:t>darak </a:t>
            </a:r>
            <a:r>
              <a:rPr sz="2000" spc="-15" dirty="0">
                <a:latin typeface="Times New Roman"/>
                <a:cs typeface="Times New Roman"/>
              </a:rPr>
              <a:t>va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buyruq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gaplar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ishlatiladi.Hujjatlar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tilida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</a:pPr>
            <a:r>
              <a:rPr sz="2000" spc="-15" dirty="0">
                <a:latin typeface="Times New Roman"/>
                <a:cs typeface="Times New Roman"/>
              </a:rPr>
              <a:t>turg‘unlashgan,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qoliplashgan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so‘z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30"/>
              </a:lnSpc>
            </a:pPr>
            <a:r>
              <a:rPr sz="2000" spc="-5" dirty="0">
                <a:latin typeface="Times New Roman"/>
                <a:cs typeface="Times New Roman"/>
              </a:rPr>
              <a:t>birikmalaridan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ko‘proq </a:t>
            </a:r>
            <a:r>
              <a:rPr sz="2000" spc="-10" dirty="0">
                <a:latin typeface="Times New Roman"/>
                <a:cs typeface="Times New Roman"/>
              </a:rPr>
              <a:t>foydalaniladi.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61303" y="2554223"/>
            <a:ext cx="1521460" cy="1521460"/>
            <a:chOff x="5861303" y="2554223"/>
            <a:chExt cx="1521460" cy="1521460"/>
          </a:xfrm>
        </p:grpSpPr>
        <p:sp>
          <p:nvSpPr>
            <p:cNvPr id="11" name="object 11"/>
            <p:cNvSpPr/>
            <p:nvPr/>
          </p:nvSpPr>
          <p:spPr>
            <a:xfrm>
              <a:off x="5870447" y="2563367"/>
              <a:ext cx="1503045" cy="1503045"/>
            </a:xfrm>
            <a:custGeom>
              <a:avLst/>
              <a:gdLst/>
              <a:ahLst/>
              <a:cxnLst/>
              <a:rect l="l" t="t" r="r" b="b"/>
              <a:pathLst>
                <a:path w="1503045" h="1503045">
                  <a:moveTo>
                    <a:pt x="1164590" y="0"/>
                  </a:moveTo>
                  <a:lnTo>
                    <a:pt x="338074" y="0"/>
                  </a:lnTo>
                  <a:lnTo>
                    <a:pt x="338074" y="826516"/>
                  </a:lnTo>
                  <a:lnTo>
                    <a:pt x="0" y="826516"/>
                  </a:lnTo>
                  <a:lnTo>
                    <a:pt x="751331" y="1502664"/>
                  </a:lnTo>
                  <a:lnTo>
                    <a:pt x="1502663" y="826516"/>
                  </a:lnTo>
                  <a:lnTo>
                    <a:pt x="1164590" y="826516"/>
                  </a:lnTo>
                  <a:lnTo>
                    <a:pt x="1164590" y="0"/>
                  </a:lnTo>
                  <a:close/>
                </a:path>
              </a:pathLst>
            </a:custGeom>
            <a:solidFill>
              <a:srgbClr val="DFE6E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70447" y="2563367"/>
              <a:ext cx="1503045" cy="1503045"/>
            </a:xfrm>
            <a:custGeom>
              <a:avLst/>
              <a:gdLst/>
              <a:ahLst/>
              <a:cxnLst/>
              <a:rect l="l" t="t" r="r" b="b"/>
              <a:pathLst>
                <a:path w="1503045" h="1503045">
                  <a:moveTo>
                    <a:pt x="0" y="826516"/>
                  </a:moveTo>
                  <a:lnTo>
                    <a:pt x="338074" y="826516"/>
                  </a:lnTo>
                  <a:lnTo>
                    <a:pt x="338074" y="0"/>
                  </a:lnTo>
                  <a:lnTo>
                    <a:pt x="1164590" y="0"/>
                  </a:lnTo>
                  <a:lnTo>
                    <a:pt x="1164590" y="826516"/>
                  </a:lnTo>
                  <a:lnTo>
                    <a:pt x="1502663" y="826516"/>
                  </a:lnTo>
                  <a:lnTo>
                    <a:pt x="751331" y="1502664"/>
                  </a:lnTo>
                  <a:lnTo>
                    <a:pt x="0" y="826516"/>
                  </a:lnTo>
                  <a:close/>
                </a:path>
              </a:pathLst>
            </a:custGeom>
            <a:ln w="18288">
              <a:solidFill>
                <a:srgbClr val="DFE6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6FC0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723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723" y="1144524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8055" y="5422391"/>
            <a:ext cx="8248015" cy="1201420"/>
            <a:chOff x="448055" y="5422391"/>
            <a:chExt cx="8248015" cy="1201420"/>
          </a:xfrm>
        </p:grpSpPr>
        <p:sp>
          <p:nvSpPr>
            <p:cNvPr id="6" name="object 6"/>
            <p:cNvSpPr/>
            <p:nvPr/>
          </p:nvSpPr>
          <p:spPr>
            <a:xfrm>
              <a:off x="454152" y="5431535"/>
              <a:ext cx="8232775" cy="1191895"/>
            </a:xfrm>
            <a:custGeom>
              <a:avLst/>
              <a:gdLst/>
              <a:ahLst/>
              <a:cxnLst/>
              <a:rect l="l" t="t" r="r" b="b"/>
              <a:pathLst>
                <a:path w="8232775" h="1191895">
                  <a:moveTo>
                    <a:pt x="8232648" y="0"/>
                  </a:moveTo>
                  <a:lnTo>
                    <a:pt x="3048" y="0"/>
                  </a:lnTo>
                  <a:lnTo>
                    <a:pt x="3048" y="1002144"/>
                  </a:lnTo>
                  <a:lnTo>
                    <a:pt x="0" y="999744"/>
                  </a:lnTo>
                  <a:lnTo>
                    <a:pt x="0" y="1191768"/>
                  </a:lnTo>
                  <a:lnTo>
                    <a:pt x="121920" y="1095756"/>
                  </a:lnTo>
                  <a:lnTo>
                    <a:pt x="15481" y="1011936"/>
                  </a:lnTo>
                  <a:lnTo>
                    <a:pt x="8232648" y="1011936"/>
                  </a:lnTo>
                  <a:lnTo>
                    <a:pt x="8232648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199" y="5431535"/>
              <a:ext cx="8229600" cy="1012190"/>
            </a:xfrm>
            <a:custGeom>
              <a:avLst/>
              <a:gdLst/>
              <a:ahLst/>
              <a:cxnLst/>
              <a:rect l="l" t="t" r="r" b="b"/>
              <a:pathLst>
                <a:path w="8229600" h="1012189">
                  <a:moveTo>
                    <a:pt x="0" y="1011935"/>
                  </a:moveTo>
                  <a:lnTo>
                    <a:pt x="8229600" y="1011935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1011935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48055" y="3934967"/>
            <a:ext cx="8248015" cy="1576070"/>
            <a:chOff x="448055" y="3934967"/>
            <a:chExt cx="8248015" cy="1576070"/>
          </a:xfrm>
        </p:grpSpPr>
        <p:sp>
          <p:nvSpPr>
            <p:cNvPr id="9" name="object 9"/>
            <p:cNvSpPr/>
            <p:nvPr/>
          </p:nvSpPr>
          <p:spPr>
            <a:xfrm>
              <a:off x="457199" y="3944111"/>
              <a:ext cx="8229600" cy="1557655"/>
            </a:xfrm>
            <a:custGeom>
              <a:avLst/>
              <a:gdLst/>
              <a:ahLst/>
              <a:cxnLst/>
              <a:rect l="l" t="t" r="r" b="b"/>
              <a:pathLst>
                <a:path w="8229600" h="1557654">
                  <a:moveTo>
                    <a:pt x="8229600" y="0"/>
                  </a:moveTo>
                  <a:lnTo>
                    <a:pt x="0" y="0"/>
                  </a:lnTo>
                  <a:lnTo>
                    <a:pt x="0" y="1012063"/>
                  </a:lnTo>
                  <a:lnTo>
                    <a:pt x="3920109" y="1012063"/>
                  </a:lnTo>
                  <a:lnTo>
                    <a:pt x="3920109" y="1168145"/>
                  </a:lnTo>
                  <a:lnTo>
                    <a:pt x="3725417" y="1168145"/>
                  </a:lnTo>
                  <a:lnTo>
                    <a:pt x="4114800" y="1557528"/>
                  </a:lnTo>
                  <a:lnTo>
                    <a:pt x="4504182" y="1168145"/>
                  </a:lnTo>
                  <a:lnTo>
                    <a:pt x="4309491" y="1168145"/>
                  </a:lnTo>
                  <a:lnTo>
                    <a:pt x="4309491" y="1012063"/>
                  </a:lnTo>
                  <a:lnTo>
                    <a:pt x="8229600" y="101206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92D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199" y="3944111"/>
              <a:ext cx="8229600" cy="1557655"/>
            </a:xfrm>
            <a:custGeom>
              <a:avLst/>
              <a:gdLst/>
              <a:ahLst/>
              <a:cxnLst/>
              <a:rect l="l" t="t" r="r" b="b"/>
              <a:pathLst>
                <a:path w="8229600" h="1557654">
                  <a:moveTo>
                    <a:pt x="8229600" y="1012063"/>
                  </a:moveTo>
                  <a:lnTo>
                    <a:pt x="4309491" y="1012063"/>
                  </a:lnTo>
                  <a:lnTo>
                    <a:pt x="4309491" y="1168145"/>
                  </a:lnTo>
                  <a:lnTo>
                    <a:pt x="4504182" y="1168145"/>
                  </a:lnTo>
                  <a:lnTo>
                    <a:pt x="4114800" y="1557528"/>
                  </a:lnTo>
                  <a:lnTo>
                    <a:pt x="3725417" y="1168145"/>
                  </a:lnTo>
                  <a:lnTo>
                    <a:pt x="3920109" y="1168145"/>
                  </a:lnTo>
                  <a:lnTo>
                    <a:pt x="3920109" y="1012063"/>
                  </a:lnTo>
                  <a:lnTo>
                    <a:pt x="0" y="1012063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1012063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47992" y="2392616"/>
            <a:ext cx="8248015" cy="1576070"/>
            <a:chOff x="447992" y="2392616"/>
            <a:chExt cx="8248015" cy="1576070"/>
          </a:xfrm>
        </p:grpSpPr>
        <p:sp>
          <p:nvSpPr>
            <p:cNvPr id="12" name="object 12"/>
            <p:cNvSpPr/>
            <p:nvPr/>
          </p:nvSpPr>
          <p:spPr>
            <a:xfrm>
              <a:off x="457200" y="2401824"/>
              <a:ext cx="8229600" cy="1557655"/>
            </a:xfrm>
            <a:custGeom>
              <a:avLst/>
              <a:gdLst/>
              <a:ahLst/>
              <a:cxnLst/>
              <a:rect l="l" t="t" r="r" b="b"/>
              <a:pathLst>
                <a:path w="8229600" h="1557654">
                  <a:moveTo>
                    <a:pt x="8229600" y="0"/>
                  </a:moveTo>
                  <a:lnTo>
                    <a:pt x="0" y="0"/>
                  </a:lnTo>
                  <a:lnTo>
                    <a:pt x="0" y="1012063"/>
                  </a:lnTo>
                  <a:lnTo>
                    <a:pt x="3920109" y="1012063"/>
                  </a:lnTo>
                  <a:lnTo>
                    <a:pt x="3920109" y="1168146"/>
                  </a:lnTo>
                  <a:lnTo>
                    <a:pt x="3725417" y="1168146"/>
                  </a:lnTo>
                  <a:lnTo>
                    <a:pt x="4114800" y="1557527"/>
                  </a:lnTo>
                  <a:lnTo>
                    <a:pt x="4504182" y="1168146"/>
                  </a:lnTo>
                  <a:lnTo>
                    <a:pt x="4309491" y="1168146"/>
                  </a:lnTo>
                  <a:lnTo>
                    <a:pt x="4309491" y="1012063"/>
                  </a:lnTo>
                  <a:lnTo>
                    <a:pt x="8229600" y="101206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91D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2401824"/>
              <a:ext cx="8229600" cy="1557655"/>
            </a:xfrm>
            <a:custGeom>
              <a:avLst/>
              <a:gdLst/>
              <a:ahLst/>
              <a:cxnLst/>
              <a:rect l="l" t="t" r="r" b="b"/>
              <a:pathLst>
                <a:path w="8229600" h="1557654">
                  <a:moveTo>
                    <a:pt x="8229600" y="1012063"/>
                  </a:moveTo>
                  <a:lnTo>
                    <a:pt x="4309491" y="1012063"/>
                  </a:lnTo>
                  <a:lnTo>
                    <a:pt x="4309491" y="1168146"/>
                  </a:lnTo>
                  <a:lnTo>
                    <a:pt x="4504182" y="1168146"/>
                  </a:lnTo>
                  <a:lnTo>
                    <a:pt x="4114800" y="1557527"/>
                  </a:lnTo>
                  <a:lnTo>
                    <a:pt x="3725417" y="1168146"/>
                  </a:lnTo>
                  <a:lnTo>
                    <a:pt x="3920109" y="1168146"/>
                  </a:lnTo>
                  <a:lnTo>
                    <a:pt x="3920109" y="1012063"/>
                  </a:lnTo>
                  <a:lnTo>
                    <a:pt x="0" y="1012063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1012063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pc="305" dirty="0"/>
              <a:t>FARMOYISH</a:t>
            </a:r>
            <a:r>
              <a:rPr spc="-165" dirty="0"/>
              <a:t> </a:t>
            </a:r>
            <a:r>
              <a:rPr spc="120" dirty="0"/>
              <a:t>HUJJATLARI</a:t>
            </a:r>
          </a:p>
          <a:p>
            <a:pPr marL="290195" marR="279400" algn="ctr">
              <a:lnSpc>
                <a:spcPct val="287400"/>
              </a:lnSpc>
              <a:spcBef>
                <a:spcPts val="425"/>
              </a:spcBef>
            </a:pPr>
            <a:r>
              <a:rPr spc="300" dirty="0"/>
              <a:t>MA’LUMOT-AXBOROT</a:t>
            </a:r>
            <a:r>
              <a:rPr spc="-155" dirty="0"/>
              <a:t> </a:t>
            </a:r>
            <a:r>
              <a:rPr spc="120" dirty="0"/>
              <a:t>HUJJATLARI </a:t>
            </a:r>
            <a:r>
              <a:rPr spc="-1010" dirty="0"/>
              <a:t> </a:t>
            </a:r>
            <a:r>
              <a:rPr spc="715" dirty="0"/>
              <a:t>X</a:t>
            </a:r>
            <a:r>
              <a:rPr spc="380" dirty="0"/>
              <a:t>IZM</a:t>
            </a:r>
            <a:r>
              <a:rPr spc="95" dirty="0"/>
              <a:t>A</a:t>
            </a:r>
            <a:r>
              <a:rPr spc="370" dirty="0"/>
              <a:t>T</a:t>
            </a:r>
            <a:r>
              <a:rPr spc="-695" dirty="0"/>
              <a:t> </a:t>
            </a:r>
            <a:r>
              <a:rPr spc="70" dirty="0"/>
              <a:t>Y</a:t>
            </a:r>
            <a:r>
              <a:rPr spc="515" dirty="0"/>
              <a:t>OZ</a:t>
            </a:r>
            <a:r>
              <a:rPr spc="210" dirty="0"/>
              <a:t>I</a:t>
            </a:r>
            <a:r>
              <a:rPr spc="459" dirty="0"/>
              <a:t>SHM</a:t>
            </a:r>
            <a:r>
              <a:rPr spc="455" dirty="0"/>
              <a:t>A</a:t>
            </a:r>
            <a:r>
              <a:rPr spc="325" dirty="0"/>
              <a:t>LAR</a:t>
            </a:r>
            <a:r>
              <a:rPr spc="135" dirty="0"/>
              <a:t>I</a:t>
            </a:r>
            <a:r>
              <a:rPr spc="-325" dirty="0"/>
              <a:t>.</a:t>
            </a:r>
            <a:r>
              <a:rPr spc="-484" dirty="0"/>
              <a:t> </a:t>
            </a:r>
            <a:r>
              <a:rPr spc="715" dirty="0"/>
              <a:t>X</a:t>
            </a:r>
            <a:r>
              <a:rPr spc="100" dirty="0"/>
              <a:t>A</a:t>
            </a:r>
            <a:r>
              <a:rPr spc="195" dirty="0"/>
              <a:t>TLAR.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448055" y="850391"/>
            <a:ext cx="8248015" cy="1576070"/>
            <a:chOff x="448055" y="850391"/>
            <a:chExt cx="8248015" cy="1576070"/>
          </a:xfrm>
        </p:grpSpPr>
        <p:sp>
          <p:nvSpPr>
            <p:cNvPr id="16" name="object 16"/>
            <p:cNvSpPr/>
            <p:nvPr/>
          </p:nvSpPr>
          <p:spPr>
            <a:xfrm>
              <a:off x="457199" y="859535"/>
              <a:ext cx="8229600" cy="1557655"/>
            </a:xfrm>
            <a:custGeom>
              <a:avLst/>
              <a:gdLst/>
              <a:ahLst/>
              <a:cxnLst/>
              <a:rect l="l" t="t" r="r" b="b"/>
              <a:pathLst>
                <a:path w="8229600" h="1557655">
                  <a:moveTo>
                    <a:pt x="8229600" y="0"/>
                  </a:moveTo>
                  <a:lnTo>
                    <a:pt x="0" y="0"/>
                  </a:lnTo>
                  <a:lnTo>
                    <a:pt x="0" y="1012063"/>
                  </a:lnTo>
                  <a:lnTo>
                    <a:pt x="3920109" y="1012063"/>
                  </a:lnTo>
                  <a:lnTo>
                    <a:pt x="3920109" y="1168146"/>
                  </a:lnTo>
                  <a:lnTo>
                    <a:pt x="3725417" y="1168146"/>
                  </a:lnTo>
                  <a:lnTo>
                    <a:pt x="4114800" y="1557527"/>
                  </a:lnTo>
                  <a:lnTo>
                    <a:pt x="4504182" y="1168146"/>
                  </a:lnTo>
                  <a:lnTo>
                    <a:pt x="4309491" y="1168146"/>
                  </a:lnTo>
                  <a:lnTo>
                    <a:pt x="4309491" y="1012063"/>
                  </a:lnTo>
                  <a:lnTo>
                    <a:pt x="8229600" y="101206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D2DA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199" y="859535"/>
              <a:ext cx="8229600" cy="1557655"/>
            </a:xfrm>
            <a:custGeom>
              <a:avLst/>
              <a:gdLst/>
              <a:ahLst/>
              <a:cxnLst/>
              <a:rect l="l" t="t" r="r" b="b"/>
              <a:pathLst>
                <a:path w="8229600" h="1557655">
                  <a:moveTo>
                    <a:pt x="8229600" y="1012063"/>
                  </a:moveTo>
                  <a:lnTo>
                    <a:pt x="4309491" y="1012063"/>
                  </a:lnTo>
                  <a:lnTo>
                    <a:pt x="4309491" y="1168146"/>
                  </a:lnTo>
                  <a:lnTo>
                    <a:pt x="4504182" y="1168146"/>
                  </a:lnTo>
                  <a:lnTo>
                    <a:pt x="4114800" y="1557527"/>
                  </a:lnTo>
                  <a:lnTo>
                    <a:pt x="3725417" y="1168146"/>
                  </a:lnTo>
                  <a:lnTo>
                    <a:pt x="3920109" y="1168146"/>
                  </a:lnTo>
                  <a:lnTo>
                    <a:pt x="3920109" y="1012063"/>
                  </a:lnTo>
                  <a:lnTo>
                    <a:pt x="0" y="1012063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1012063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058670" y="1042492"/>
            <a:ext cx="502856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spc="280" dirty="0">
                <a:solidFill>
                  <a:srgbClr val="FFFFFF"/>
                </a:solidFill>
                <a:latin typeface="Trebuchet MS"/>
                <a:cs typeface="Trebuchet MS"/>
              </a:rPr>
              <a:t>TASHKILIY</a:t>
            </a:r>
            <a:r>
              <a:rPr sz="3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spc="114" dirty="0">
                <a:solidFill>
                  <a:srgbClr val="FFFFFF"/>
                </a:solidFill>
                <a:latin typeface="Trebuchet MS"/>
                <a:cs typeface="Trebuchet MS"/>
              </a:rPr>
              <a:t>HUJJATLAR</a:t>
            </a:r>
            <a:endParaRPr sz="34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48" y="920432"/>
            <a:ext cx="8733155" cy="4733925"/>
            <a:chOff x="134048" y="920432"/>
            <a:chExt cx="8733155" cy="4733925"/>
          </a:xfrm>
        </p:grpSpPr>
        <p:sp>
          <p:nvSpPr>
            <p:cNvPr id="3" name="object 3"/>
            <p:cNvSpPr/>
            <p:nvPr/>
          </p:nvSpPr>
          <p:spPr>
            <a:xfrm>
              <a:off x="143256" y="929639"/>
              <a:ext cx="8714740" cy="4715510"/>
            </a:xfrm>
            <a:custGeom>
              <a:avLst/>
              <a:gdLst/>
              <a:ahLst/>
              <a:cxnLst/>
              <a:rect l="l" t="t" r="r" b="b"/>
              <a:pathLst>
                <a:path w="8714740" h="4715510">
                  <a:moveTo>
                    <a:pt x="8714232" y="0"/>
                  </a:moveTo>
                  <a:lnTo>
                    <a:pt x="0" y="0"/>
                  </a:lnTo>
                  <a:lnTo>
                    <a:pt x="0" y="4715256"/>
                  </a:lnTo>
                  <a:lnTo>
                    <a:pt x="8714232" y="4715256"/>
                  </a:lnTo>
                  <a:lnTo>
                    <a:pt x="8714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256" y="929639"/>
              <a:ext cx="8714740" cy="4715510"/>
            </a:xfrm>
            <a:custGeom>
              <a:avLst/>
              <a:gdLst/>
              <a:ahLst/>
              <a:cxnLst/>
              <a:rect l="l" t="t" r="r" b="b"/>
              <a:pathLst>
                <a:path w="8714740" h="4715510">
                  <a:moveTo>
                    <a:pt x="0" y="4715256"/>
                  </a:moveTo>
                  <a:lnTo>
                    <a:pt x="8714232" y="4715256"/>
                  </a:lnTo>
                  <a:lnTo>
                    <a:pt x="8714232" y="0"/>
                  </a:lnTo>
                  <a:lnTo>
                    <a:pt x="0" y="0"/>
                  </a:lnTo>
                  <a:lnTo>
                    <a:pt x="0" y="4715256"/>
                  </a:lnTo>
                  <a:close/>
                </a:path>
              </a:pathLst>
            </a:custGeom>
            <a:ln w="18288">
              <a:solidFill>
                <a:srgbClr val="717B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1691" y="1898091"/>
            <a:ext cx="8447405" cy="2799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717BA2"/>
              </a:buClr>
              <a:buSzPct val="75000"/>
              <a:buFont typeface="Microsoft Sans Serif"/>
              <a:buChar char=""/>
              <a:tabLst>
                <a:tab pos="286385" algn="l"/>
                <a:tab pos="287020" algn="l"/>
                <a:tab pos="393636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Ma’lumot-axborot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hujjatlari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anchayin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katta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guruhni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tashkil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qiladi,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ular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ish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yuritish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jarayonida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ko‘p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ishlatiladi.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Ma’lumot-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axborot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hujjatlari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qarorlarni</a:t>
            </a:r>
            <a:r>
              <a:rPr sz="2600" b="1" spc="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qabul</a:t>
            </a:r>
            <a:r>
              <a:rPr sz="26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qilishga</a:t>
            </a:r>
            <a:r>
              <a:rPr sz="2600" b="1" spc="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undaydigan </a:t>
            </a:r>
            <a:r>
              <a:rPr sz="26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ma’lumotlarni</a:t>
            </a:r>
            <a:r>
              <a:rPr sz="2600" b="1" spc="1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yetkazadi.	</a:t>
            </a:r>
            <a:r>
              <a:rPr sz="2600" spc="-5" dirty="0">
                <a:latin typeface="Times New Roman"/>
                <a:cs typeface="Times New Roman"/>
              </a:rPr>
              <a:t>Ularning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xususiyati</a:t>
            </a:r>
            <a:r>
              <a:rPr sz="2600" spc="1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shundaki,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hujjatlar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boshqaruv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tizimida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quyidan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yuqoriga: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xodimdan </a:t>
            </a:r>
            <a:r>
              <a:rPr sz="2600" spc="-5" dirty="0">
                <a:latin typeface="Times New Roman"/>
                <a:cs typeface="Times New Roman"/>
              </a:rPr>
              <a:t> bo‘lim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rahbariga,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bo‘lim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rahbaridan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muassasa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rahbariga,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quyi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tashkilotdan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yuqori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tashkilotga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qarab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harakatlanadi.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7768" y="4285488"/>
            <a:ext cx="1441703" cy="1444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790" y="3452622"/>
            <a:ext cx="10579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Times New Roman"/>
                <a:cs typeface="Times New Roman"/>
              </a:rPr>
              <a:t>xodimdan</a:t>
            </a:r>
            <a:endParaRPr sz="19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19855" y="2206751"/>
            <a:ext cx="2192020" cy="2734310"/>
            <a:chOff x="3419855" y="2206751"/>
            <a:chExt cx="2192020" cy="2734310"/>
          </a:xfrm>
        </p:grpSpPr>
        <p:sp>
          <p:nvSpPr>
            <p:cNvPr id="4" name="object 4"/>
            <p:cNvSpPr/>
            <p:nvPr/>
          </p:nvSpPr>
          <p:spPr>
            <a:xfrm>
              <a:off x="3428999" y="2215895"/>
              <a:ext cx="2173605" cy="2715895"/>
            </a:xfrm>
            <a:custGeom>
              <a:avLst/>
              <a:gdLst/>
              <a:ahLst/>
              <a:cxnLst/>
              <a:rect l="l" t="t" r="r" b="b"/>
              <a:pathLst>
                <a:path w="2173604" h="2715895">
                  <a:moveTo>
                    <a:pt x="1086612" y="0"/>
                  </a:moveTo>
                  <a:lnTo>
                    <a:pt x="1086612" y="678941"/>
                  </a:lnTo>
                  <a:lnTo>
                    <a:pt x="0" y="678941"/>
                  </a:lnTo>
                  <a:lnTo>
                    <a:pt x="0" y="2036826"/>
                  </a:lnTo>
                  <a:lnTo>
                    <a:pt x="1086612" y="2036826"/>
                  </a:lnTo>
                  <a:lnTo>
                    <a:pt x="1086612" y="2715767"/>
                  </a:lnTo>
                  <a:lnTo>
                    <a:pt x="2173224" y="1357883"/>
                  </a:lnTo>
                  <a:lnTo>
                    <a:pt x="1086612" y="0"/>
                  </a:lnTo>
                  <a:close/>
                </a:path>
              </a:pathLst>
            </a:custGeom>
            <a:solidFill>
              <a:srgbClr val="B884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8999" y="2215895"/>
              <a:ext cx="2173605" cy="2715895"/>
            </a:xfrm>
            <a:custGeom>
              <a:avLst/>
              <a:gdLst/>
              <a:ahLst/>
              <a:cxnLst/>
              <a:rect l="l" t="t" r="r" b="b"/>
              <a:pathLst>
                <a:path w="2173604" h="2715895">
                  <a:moveTo>
                    <a:pt x="1086612" y="0"/>
                  </a:moveTo>
                  <a:lnTo>
                    <a:pt x="2173224" y="1357883"/>
                  </a:lnTo>
                  <a:lnTo>
                    <a:pt x="1086612" y="2715767"/>
                  </a:lnTo>
                  <a:lnTo>
                    <a:pt x="1086612" y="2036826"/>
                  </a:lnTo>
                  <a:lnTo>
                    <a:pt x="0" y="2036826"/>
                  </a:lnTo>
                  <a:lnTo>
                    <a:pt x="0" y="678941"/>
                  </a:lnTo>
                  <a:lnTo>
                    <a:pt x="1086612" y="678941"/>
                  </a:lnTo>
                  <a:lnTo>
                    <a:pt x="1086612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1133" y="3040507"/>
            <a:ext cx="1329055" cy="7480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250"/>
              </a:spcBef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bo‘lim </a:t>
            </a:r>
            <a:r>
              <a:rPr sz="24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hba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iga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89903" y="2234183"/>
            <a:ext cx="2278380" cy="2866390"/>
            <a:chOff x="6089903" y="2234183"/>
            <a:chExt cx="2278380" cy="28663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9903" y="2234183"/>
              <a:ext cx="2278253" cy="28663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44767" y="2285999"/>
              <a:ext cx="2170430" cy="2715895"/>
            </a:xfrm>
            <a:custGeom>
              <a:avLst/>
              <a:gdLst/>
              <a:ahLst/>
              <a:cxnLst/>
              <a:rect l="l" t="t" r="r" b="b"/>
              <a:pathLst>
                <a:path w="2170429" h="2715895">
                  <a:moveTo>
                    <a:pt x="1085088" y="0"/>
                  </a:moveTo>
                  <a:lnTo>
                    <a:pt x="1085088" y="678941"/>
                  </a:lnTo>
                  <a:lnTo>
                    <a:pt x="0" y="678941"/>
                  </a:lnTo>
                  <a:lnTo>
                    <a:pt x="0" y="2036826"/>
                  </a:lnTo>
                  <a:lnTo>
                    <a:pt x="1085088" y="2036826"/>
                  </a:lnTo>
                  <a:lnTo>
                    <a:pt x="1085088" y="2715768"/>
                  </a:lnTo>
                  <a:lnTo>
                    <a:pt x="2170176" y="1357883"/>
                  </a:lnTo>
                  <a:lnTo>
                    <a:pt x="1085088" y="0"/>
                  </a:lnTo>
                  <a:close/>
                </a:path>
              </a:pathLst>
            </a:custGeom>
            <a:solidFill>
              <a:srgbClr val="8E7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44767" y="2285999"/>
              <a:ext cx="2170430" cy="2715895"/>
            </a:xfrm>
            <a:custGeom>
              <a:avLst/>
              <a:gdLst/>
              <a:ahLst/>
              <a:cxnLst/>
              <a:rect l="l" t="t" r="r" b="b"/>
              <a:pathLst>
                <a:path w="2170429" h="2715895">
                  <a:moveTo>
                    <a:pt x="1085088" y="0"/>
                  </a:moveTo>
                  <a:lnTo>
                    <a:pt x="2170176" y="1357883"/>
                  </a:lnTo>
                  <a:lnTo>
                    <a:pt x="1085088" y="2715768"/>
                  </a:lnTo>
                  <a:lnTo>
                    <a:pt x="1085088" y="2036826"/>
                  </a:lnTo>
                  <a:lnTo>
                    <a:pt x="0" y="2036826"/>
                  </a:lnTo>
                  <a:lnTo>
                    <a:pt x="0" y="678941"/>
                  </a:lnTo>
                  <a:lnTo>
                    <a:pt x="1085088" y="678941"/>
                  </a:lnTo>
                  <a:lnTo>
                    <a:pt x="1085088" y="0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03645" y="3183382"/>
            <a:ext cx="1331595" cy="7486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250"/>
              </a:spcBef>
            </a:pPr>
            <a:r>
              <a:rPr sz="2400" b="1" spc="-5" dirty="0">
                <a:latin typeface="Times New Roman"/>
                <a:cs typeface="Times New Roman"/>
              </a:rPr>
              <a:t>muassasa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5" dirty="0">
                <a:latin typeface="Times New Roman"/>
                <a:cs typeface="Times New Roman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bariga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56134"/>
            <a:ext cx="759840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>
                <a:latin typeface="Times New Roman"/>
                <a:cs typeface="Times New Roman"/>
              </a:rPr>
              <a:t>Ma’lumot-axborot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 err="1" smtClean="0">
                <a:latin typeface="Times New Roman"/>
                <a:cs typeface="Times New Roman"/>
              </a:rPr>
              <a:t>hujjatlari</a:t>
            </a:r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322832"/>
            <a:ext cx="2573020" cy="1541448"/>
          </a:xfrm>
          <a:prstGeom prst="rect">
            <a:avLst/>
          </a:prstGeom>
          <a:solidFill>
            <a:srgbClr val="9FB8CD"/>
          </a:solidFill>
          <a:ln w="18287">
            <a:solidFill>
              <a:srgbClr val="FFFFFF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sz="25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Ariza</a:t>
            </a:r>
            <a:endParaRPr lang="en-US" sz="2500" b="1" spc="-5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5744" y="1322832"/>
            <a:ext cx="2573020" cy="1556836"/>
          </a:xfrm>
          <a:prstGeom prst="rect">
            <a:avLst/>
          </a:prstGeom>
          <a:solidFill>
            <a:srgbClr val="95D0C7"/>
          </a:solidFill>
          <a:ln w="18288">
            <a:solidFill>
              <a:srgbClr val="FFFFF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sz="2500" b="1" spc="-2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Tushuntirish</a:t>
            </a:r>
            <a:r>
              <a:rPr sz="2500" b="1" spc="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xati</a:t>
            </a:r>
            <a:endParaRPr sz="25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9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4288" y="1322832"/>
            <a:ext cx="2573020" cy="1580689"/>
          </a:xfrm>
          <a:prstGeom prst="rect">
            <a:avLst/>
          </a:prstGeom>
          <a:solidFill>
            <a:srgbClr val="8DD29F"/>
          </a:solidFill>
          <a:ln w="18288">
            <a:solidFill>
              <a:srgbClr val="FFFFF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58750" marR="149860" indent="203835">
              <a:lnSpc>
                <a:spcPct val="300000"/>
              </a:lnSpc>
            </a:pPr>
            <a:r>
              <a:rPr sz="2500" b="1" spc="-3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Tarjimayi</a:t>
            </a:r>
            <a:r>
              <a:rPr sz="2500" b="1" spc="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hol</a:t>
            </a:r>
            <a:endParaRPr lang="en-US" sz="2500" b="1" spc="-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58750" marR="149860" indent="203835" algn="ctr">
              <a:lnSpc>
                <a:spcPct val="120100"/>
              </a:lnSpc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1472" y="3572255"/>
            <a:ext cx="2573020" cy="1808187"/>
          </a:xfrm>
          <a:prstGeom prst="rect">
            <a:avLst/>
          </a:prstGeom>
          <a:solidFill>
            <a:srgbClr val="9ED584"/>
          </a:solidFill>
          <a:ln w="18288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54635" marR="249554" indent="139700">
              <a:lnSpc>
                <a:spcPct val="120800"/>
              </a:lnSpc>
              <a:spcBef>
                <a:spcPts val="1810"/>
              </a:spcBef>
            </a:pPr>
            <a:r>
              <a:rPr sz="2500" b="1" spc="-3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Tavsiyanoma</a:t>
            </a:r>
            <a:endParaRPr lang="en-US" sz="2500" b="1" spc="-30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54635" marR="249554" indent="139700" algn="ctr">
              <a:lnSpc>
                <a:spcPct val="120800"/>
              </a:lnSpc>
              <a:spcBef>
                <a:spcPts val="1810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0015" y="3572255"/>
            <a:ext cx="2573020" cy="1785874"/>
          </a:xfrm>
          <a:prstGeom prst="rect">
            <a:avLst/>
          </a:prstGeom>
          <a:solidFill>
            <a:srgbClr val="D2DA79"/>
          </a:solidFill>
          <a:ln w="18288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97155" marR="89535" indent="408305">
              <a:lnSpc>
                <a:spcPct val="120100"/>
              </a:lnSpc>
              <a:spcBef>
                <a:spcPts val="1910"/>
              </a:spcBef>
            </a:pPr>
            <a:r>
              <a:rPr sz="2500" b="1" spc="-3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Tavsifnoma</a:t>
            </a:r>
            <a:endParaRPr lang="en-US" sz="2500" b="1" spc="-35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97155" marR="89535" indent="408305" algn="ctr">
              <a:lnSpc>
                <a:spcPct val="120100"/>
              </a:lnSpc>
              <a:spcBef>
                <a:spcPts val="1910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83642"/>
            <a:ext cx="759714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0" dirty="0" err="1">
                <a:latin typeface="Times New Roman"/>
                <a:cs typeface="Times New Roman"/>
              </a:rPr>
              <a:t>Ma’lumot-axborot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 err="1" smtClean="0">
                <a:latin typeface="Times New Roman"/>
                <a:cs typeface="Times New Roman"/>
              </a:rPr>
              <a:t>hujjatlari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216" y="1603247"/>
            <a:ext cx="2493645" cy="1943224"/>
          </a:xfrm>
          <a:prstGeom prst="rect">
            <a:avLst/>
          </a:prstGeom>
          <a:solidFill>
            <a:srgbClr val="9FB8CD"/>
          </a:solidFill>
          <a:ln w="1828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517525" marR="398145" indent="-113030">
              <a:lnSpc>
                <a:spcPct val="119200"/>
              </a:lnSpc>
              <a:spcBef>
                <a:spcPts val="1685"/>
              </a:spcBef>
            </a:pPr>
            <a:r>
              <a:rPr sz="26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2600" b="1" spc="1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6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onno</a:t>
            </a:r>
            <a:r>
              <a:rPr sz="2600" b="1" spc="-4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6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lang="en-US" sz="2600" b="1" spc="-5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17525" marR="398145" indent="-113030" algn="ctr">
              <a:lnSpc>
                <a:spcPct val="150000"/>
              </a:lnSpc>
              <a:spcBef>
                <a:spcPts val="1685"/>
              </a:spcBef>
            </a:pP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5367" y="1603247"/>
            <a:ext cx="2493645" cy="1928733"/>
          </a:xfrm>
          <a:prstGeom prst="rect">
            <a:avLst/>
          </a:prstGeom>
          <a:solidFill>
            <a:srgbClr val="95D0C7"/>
          </a:solidFill>
          <a:ln w="18288">
            <a:solidFill>
              <a:srgbClr val="FFFFF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40335" marR="131445" algn="ctr"/>
            <a:r>
              <a:rPr sz="2600" b="1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2600" b="1" spc="15" dirty="0" err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600" b="1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onno</a:t>
            </a:r>
            <a:r>
              <a:rPr sz="2600" b="1" spc="-40" dirty="0" err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600" b="1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adan</a:t>
            </a:r>
            <a:r>
              <a:rPr sz="2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600" b="1" spc="-1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ko‘chirma</a:t>
            </a:r>
            <a:endParaRPr lang="en-US" sz="2600" b="1" spc="-10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40335" marR="131445" algn="ctr">
              <a:lnSpc>
                <a:spcPts val="2690"/>
              </a:lnSpc>
            </a:pPr>
            <a:endParaRPr lang="en-US" sz="2600" b="1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40335" marR="131445" algn="ctr">
              <a:lnSpc>
                <a:spcPts val="2690"/>
              </a:lnSpc>
            </a:pP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5520" y="1603247"/>
            <a:ext cx="2545080" cy="1888979"/>
          </a:xfrm>
          <a:prstGeom prst="rect">
            <a:avLst/>
          </a:prstGeom>
          <a:solidFill>
            <a:srgbClr val="8DD29F"/>
          </a:solidFill>
          <a:ln w="18288">
            <a:solidFill>
              <a:srgbClr val="FFFFFF"/>
            </a:solidFill>
          </a:ln>
        </p:spPr>
        <p:txBody>
          <a:bodyPr vert="horz" wrap="square" lIns="0" tIns="242570" rIns="0" bIns="0" rtlCol="0">
            <a:spAutoFit/>
          </a:bodyPr>
          <a:lstStyle/>
          <a:p>
            <a:pPr marL="260985" marR="252095" algn="ctr">
              <a:spcBef>
                <a:spcPts val="1910"/>
              </a:spcBef>
            </a:pPr>
            <a:r>
              <a:rPr sz="26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Bildirgi</a:t>
            </a:r>
            <a:r>
              <a:rPr sz="2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bildirishno</a:t>
            </a:r>
            <a:r>
              <a:rPr sz="2600" b="1" spc="-4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6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lang="en-US" sz="2600" b="1" spc="-5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60985" marR="252095" algn="ctr">
              <a:lnSpc>
                <a:spcPct val="150000"/>
              </a:lnSpc>
              <a:spcBef>
                <a:spcPts val="1910"/>
              </a:spcBef>
            </a:pPr>
            <a:endParaRPr lang="en-US" sz="2600" b="1" spc="-5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47672" y="4175759"/>
            <a:ext cx="2490343" cy="1988825"/>
            <a:chOff x="1947672" y="4175759"/>
            <a:chExt cx="2508885" cy="2475230"/>
          </a:xfrm>
        </p:grpSpPr>
        <p:sp>
          <p:nvSpPr>
            <p:cNvPr id="7" name="object 7"/>
            <p:cNvSpPr/>
            <p:nvPr/>
          </p:nvSpPr>
          <p:spPr>
            <a:xfrm>
              <a:off x="1956816" y="4184903"/>
              <a:ext cx="2490470" cy="2456815"/>
            </a:xfrm>
            <a:custGeom>
              <a:avLst/>
              <a:gdLst/>
              <a:ahLst/>
              <a:cxnLst/>
              <a:rect l="l" t="t" r="r" b="b"/>
              <a:pathLst>
                <a:path w="2490470" h="2456815">
                  <a:moveTo>
                    <a:pt x="2490216" y="0"/>
                  </a:moveTo>
                  <a:lnTo>
                    <a:pt x="0" y="0"/>
                  </a:lnTo>
                  <a:lnTo>
                    <a:pt x="0" y="2456688"/>
                  </a:lnTo>
                  <a:lnTo>
                    <a:pt x="2490216" y="2456688"/>
                  </a:lnTo>
                  <a:lnTo>
                    <a:pt x="2490216" y="0"/>
                  </a:lnTo>
                  <a:close/>
                </a:path>
              </a:pathLst>
            </a:custGeom>
            <a:solidFill>
              <a:srgbClr val="9ED5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56816" y="4184903"/>
              <a:ext cx="2490470" cy="2456815"/>
            </a:xfrm>
            <a:custGeom>
              <a:avLst/>
              <a:gdLst/>
              <a:ahLst/>
              <a:cxnLst/>
              <a:rect l="l" t="t" r="r" b="b"/>
              <a:pathLst>
                <a:path w="2490470" h="2456815">
                  <a:moveTo>
                    <a:pt x="0" y="2456688"/>
                  </a:moveTo>
                  <a:lnTo>
                    <a:pt x="2490216" y="2456688"/>
                  </a:lnTo>
                  <a:lnTo>
                    <a:pt x="2490216" y="0"/>
                  </a:lnTo>
                  <a:lnTo>
                    <a:pt x="0" y="0"/>
                  </a:lnTo>
                  <a:lnTo>
                    <a:pt x="0" y="2456688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65960" y="4194047"/>
            <a:ext cx="2472055" cy="1135504"/>
          </a:xfrm>
          <a:prstGeom prst="rect">
            <a:avLst/>
          </a:prstGeom>
          <a:solidFill>
            <a:srgbClr val="9ED58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205104" marR="200025" indent="78740">
              <a:lnSpc>
                <a:spcPct val="119300"/>
              </a:lnSpc>
              <a:spcBef>
                <a:spcPts val="2115"/>
              </a:spcBef>
            </a:pPr>
            <a:r>
              <a:rPr sz="2600" b="1" spc="-1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Ishonchnoma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87823" y="4233671"/>
            <a:ext cx="2508885" cy="1938529"/>
            <a:chOff x="4687823" y="4233671"/>
            <a:chExt cx="2508885" cy="2359660"/>
          </a:xfrm>
        </p:grpSpPr>
        <p:sp>
          <p:nvSpPr>
            <p:cNvPr id="11" name="object 11"/>
            <p:cNvSpPr/>
            <p:nvPr/>
          </p:nvSpPr>
          <p:spPr>
            <a:xfrm>
              <a:off x="4696967" y="4242815"/>
              <a:ext cx="2490470" cy="2341245"/>
            </a:xfrm>
            <a:custGeom>
              <a:avLst/>
              <a:gdLst/>
              <a:ahLst/>
              <a:cxnLst/>
              <a:rect l="l" t="t" r="r" b="b"/>
              <a:pathLst>
                <a:path w="2490470" h="2341245">
                  <a:moveTo>
                    <a:pt x="2490216" y="0"/>
                  </a:moveTo>
                  <a:lnTo>
                    <a:pt x="0" y="0"/>
                  </a:lnTo>
                  <a:lnTo>
                    <a:pt x="0" y="2340863"/>
                  </a:lnTo>
                  <a:lnTo>
                    <a:pt x="2490216" y="2340863"/>
                  </a:lnTo>
                  <a:lnTo>
                    <a:pt x="2490216" y="0"/>
                  </a:lnTo>
                  <a:close/>
                </a:path>
              </a:pathLst>
            </a:custGeom>
            <a:solidFill>
              <a:srgbClr val="D2DA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6967" y="4242815"/>
              <a:ext cx="2490470" cy="2341245"/>
            </a:xfrm>
            <a:custGeom>
              <a:avLst/>
              <a:gdLst/>
              <a:ahLst/>
              <a:cxnLst/>
              <a:rect l="l" t="t" r="r" b="b"/>
              <a:pathLst>
                <a:path w="2490470" h="2341245">
                  <a:moveTo>
                    <a:pt x="0" y="2340863"/>
                  </a:moveTo>
                  <a:lnTo>
                    <a:pt x="2490216" y="2340863"/>
                  </a:lnTo>
                  <a:lnTo>
                    <a:pt x="2490216" y="0"/>
                  </a:lnTo>
                  <a:lnTo>
                    <a:pt x="0" y="0"/>
                  </a:lnTo>
                  <a:lnTo>
                    <a:pt x="0" y="2340863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06111" y="4251959"/>
            <a:ext cx="2472055" cy="1084208"/>
          </a:xfrm>
          <a:prstGeom prst="rect">
            <a:avLst/>
          </a:prstGeom>
          <a:solidFill>
            <a:srgbClr val="D2DA7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941705" marR="321945" indent="-610235">
              <a:lnSpc>
                <a:spcPct val="119300"/>
              </a:lnSpc>
              <a:spcBef>
                <a:spcPts val="1660"/>
              </a:spcBef>
            </a:pPr>
            <a:r>
              <a:rPr sz="26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Dal</a:t>
            </a:r>
            <a:r>
              <a:rPr sz="2600" b="1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lat</a:t>
            </a:r>
            <a:r>
              <a:rPr sz="2600" b="1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600" b="1" spc="-3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6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54889"/>
            <a:ext cx="759777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0" dirty="0" err="1">
                <a:latin typeface="Times New Roman"/>
                <a:cs typeface="Times New Roman"/>
              </a:rPr>
              <a:t>Ma’lumot-axborot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 err="1" smtClean="0">
                <a:latin typeface="Times New Roman"/>
                <a:cs typeface="Times New Roman"/>
              </a:rPr>
              <a:t>hujjatlari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216" y="1603247"/>
            <a:ext cx="2493645" cy="1738938"/>
          </a:xfrm>
          <a:prstGeom prst="rect">
            <a:avLst/>
          </a:prstGeom>
          <a:solidFill>
            <a:srgbClr val="9FB8CD"/>
          </a:solidFill>
          <a:ln w="1828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521334" marR="514350" indent="288925">
              <a:lnSpc>
                <a:spcPts val="2810"/>
              </a:lnSpc>
              <a:spcBef>
                <a:spcPts val="5"/>
              </a:spcBef>
            </a:pPr>
            <a:r>
              <a:rPr sz="2800" b="1" spc="-1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Tilxat</a:t>
            </a:r>
            <a:endParaRPr lang="en-US" sz="2700" b="1" spc="-15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21334" marR="514350" indent="288925">
              <a:lnSpc>
                <a:spcPts val="2810"/>
              </a:lnSpc>
              <a:spcBef>
                <a:spcPts val="5"/>
              </a:spcBef>
            </a:pPr>
            <a:endParaRPr lang="en-US" sz="2700" b="1" spc="-1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21334" marR="514350" indent="288925">
              <a:lnSpc>
                <a:spcPts val="2810"/>
              </a:lnSpc>
              <a:spcBef>
                <a:spcPts val="5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5367" y="1603247"/>
            <a:ext cx="2493645" cy="1687641"/>
          </a:xfrm>
          <a:prstGeom prst="rect">
            <a:avLst/>
          </a:prstGeom>
          <a:solidFill>
            <a:srgbClr val="95D0C7"/>
          </a:solidFill>
          <a:ln w="18288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900"/>
              </a:spcBef>
            </a:pPr>
            <a:r>
              <a:rPr sz="2700" b="1" spc="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E’lon</a:t>
            </a:r>
            <a:endParaRPr lang="en-US" sz="2700" b="1" spc="5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900"/>
              </a:spcBef>
            </a:pPr>
            <a:endParaRPr lang="en-US" sz="2700" b="1" spc="5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5520" y="1603247"/>
            <a:ext cx="2493645" cy="1617879"/>
          </a:xfrm>
          <a:prstGeom prst="rect">
            <a:avLst/>
          </a:prstGeom>
          <a:solidFill>
            <a:srgbClr val="8DD29F"/>
          </a:solidFill>
          <a:ln w="18288">
            <a:solidFill>
              <a:srgbClr val="FFFFF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566420" marR="91440" indent="-460375">
              <a:lnSpc>
                <a:spcPct val="120100"/>
              </a:lnSpc>
            </a:pPr>
            <a:r>
              <a:rPr sz="2700" b="1" spc="1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700" b="1" spc="1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700" b="1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’l</a:t>
            </a:r>
            <a:r>
              <a:rPr sz="2700" b="1" spc="-2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700" b="1" spc="1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700" b="1" spc="-1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ot</a:t>
            </a:r>
            <a:r>
              <a:rPr sz="2700" b="1" spc="-2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700" b="1" spc="-1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700" b="1" spc="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ma</a:t>
            </a:r>
            <a:endParaRPr lang="en-US" sz="2700" b="1" spc="5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66420" marR="91440" indent="-460375" algn="ctr">
              <a:lnSpc>
                <a:spcPct val="120100"/>
              </a:lnSpc>
            </a:pPr>
            <a:endParaRPr lang="en-US" sz="2700" b="1" spc="5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47672" y="4175759"/>
            <a:ext cx="2508885" cy="1844041"/>
            <a:chOff x="1947672" y="4175759"/>
            <a:chExt cx="2508885" cy="2475230"/>
          </a:xfrm>
        </p:grpSpPr>
        <p:sp>
          <p:nvSpPr>
            <p:cNvPr id="7" name="object 7"/>
            <p:cNvSpPr/>
            <p:nvPr/>
          </p:nvSpPr>
          <p:spPr>
            <a:xfrm>
              <a:off x="1956816" y="4184903"/>
              <a:ext cx="2490470" cy="2456815"/>
            </a:xfrm>
            <a:custGeom>
              <a:avLst/>
              <a:gdLst/>
              <a:ahLst/>
              <a:cxnLst/>
              <a:rect l="l" t="t" r="r" b="b"/>
              <a:pathLst>
                <a:path w="2490470" h="2456815">
                  <a:moveTo>
                    <a:pt x="2490216" y="0"/>
                  </a:moveTo>
                  <a:lnTo>
                    <a:pt x="0" y="0"/>
                  </a:lnTo>
                  <a:lnTo>
                    <a:pt x="0" y="2456688"/>
                  </a:lnTo>
                  <a:lnTo>
                    <a:pt x="2490216" y="2456688"/>
                  </a:lnTo>
                  <a:lnTo>
                    <a:pt x="2490216" y="0"/>
                  </a:lnTo>
                  <a:close/>
                </a:path>
              </a:pathLst>
            </a:custGeom>
            <a:solidFill>
              <a:srgbClr val="9ED5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56816" y="4184903"/>
              <a:ext cx="2490470" cy="2456815"/>
            </a:xfrm>
            <a:custGeom>
              <a:avLst/>
              <a:gdLst/>
              <a:ahLst/>
              <a:cxnLst/>
              <a:rect l="l" t="t" r="r" b="b"/>
              <a:pathLst>
                <a:path w="2490470" h="2456815">
                  <a:moveTo>
                    <a:pt x="0" y="2456688"/>
                  </a:moveTo>
                  <a:lnTo>
                    <a:pt x="2490216" y="2456688"/>
                  </a:lnTo>
                  <a:lnTo>
                    <a:pt x="2490216" y="0"/>
                  </a:lnTo>
                  <a:lnTo>
                    <a:pt x="0" y="0"/>
                  </a:lnTo>
                  <a:lnTo>
                    <a:pt x="0" y="2456688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65960" y="4194047"/>
            <a:ext cx="2472055" cy="1142492"/>
          </a:xfrm>
          <a:prstGeom prst="rect">
            <a:avLst/>
          </a:prstGeom>
          <a:solidFill>
            <a:srgbClr val="9ED584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763905" marR="610235" indent="-60960">
              <a:lnSpc>
                <a:spcPct val="120000"/>
              </a:lnSpc>
            </a:pPr>
            <a:r>
              <a:rPr sz="2700" b="1" spc="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Hiso</a:t>
            </a:r>
            <a:r>
              <a:rPr sz="2700" b="1" spc="1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bo</a:t>
            </a:r>
            <a:r>
              <a:rPr sz="2700" b="1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7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87823" y="4233671"/>
            <a:ext cx="2508885" cy="1757942"/>
            <a:chOff x="4687823" y="4233671"/>
            <a:chExt cx="2508885" cy="2359660"/>
          </a:xfrm>
        </p:grpSpPr>
        <p:sp>
          <p:nvSpPr>
            <p:cNvPr id="11" name="object 11"/>
            <p:cNvSpPr/>
            <p:nvPr/>
          </p:nvSpPr>
          <p:spPr>
            <a:xfrm>
              <a:off x="4696967" y="4242815"/>
              <a:ext cx="2490470" cy="2341245"/>
            </a:xfrm>
            <a:custGeom>
              <a:avLst/>
              <a:gdLst/>
              <a:ahLst/>
              <a:cxnLst/>
              <a:rect l="l" t="t" r="r" b="b"/>
              <a:pathLst>
                <a:path w="2490470" h="2341245">
                  <a:moveTo>
                    <a:pt x="2490216" y="0"/>
                  </a:moveTo>
                  <a:lnTo>
                    <a:pt x="0" y="0"/>
                  </a:lnTo>
                  <a:lnTo>
                    <a:pt x="0" y="2340863"/>
                  </a:lnTo>
                  <a:lnTo>
                    <a:pt x="2490216" y="2340863"/>
                  </a:lnTo>
                  <a:lnTo>
                    <a:pt x="2490216" y="0"/>
                  </a:lnTo>
                  <a:close/>
                </a:path>
              </a:pathLst>
            </a:custGeom>
            <a:solidFill>
              <a:srgbClr val="D2DA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6967" y="4242815"/>
              <a:ext cx="2490470" cy="2341245"/>
            </a:xfrm>
            <a:custGeom>
              <a:avLst/>
              <a:gdLst/>
              <a:ahLst/>
              <a:cxnLst/>
              <a:rect l="l" t="t" r="r" b="b"/>
              <a:pathLst>
                <a:path w="2490470" h="2341245">
                  <a:moveTo>
                    <a:pt x="0" y="2340863"/>
                  </a:moveTo>
                  <a:lnTo>
                    <a:pt x="2490216" y="2340863"/>
                  </a:lnTo>
                  <a:lnTo>
                    <a:pt x="2490216" y="0"/>
                  </a:lnTo>
                  <a:lnTo>
                    <a:pt x="0" y="0"/>
                  </a:lnTo>
                  <a:lnTo>
                    <a:pt x="0" y="2340863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06111" y="4251959"/>
            <a:ext cx="2472055" cy="1080937"/>
          </a:xfrm>
          <a:prstGeom prst="rect">
            <a:avLst/>
          </a:prstGeom>
          <a:solidFill>
            <a:srgbClr val="D2DA79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384175" marR="275590" indent="-97790">
              <a:lnSpc>
                <a:spcPct val="120000"/>
              </a:lnSpc>
              <a:spcBef>
                <a:spcPts val="5"/>
              </a:spcBef>
            </a:pPr>
            <a:r>
              <a:rPr sz="2700" b="1" spc="-25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700" b="1" spc="1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700" b="1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700" b="1" spc="-1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700" b="1" spc="1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yat</a:t>
            </a:r>
            <a:r>
              <a:rPr sz="2700" b="1" spc="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27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700" b="1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565</Words>
  <Application>Microsoft Office PowerPoint</Application>
  <PresentationFormat>Экран (4:3)</PresentationFormat>
  <Paragraphs>137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</vt:lpstr>
      <vt:lpstr>Microsoft Sans Serif</vt:lpstr>
      <vt:lpstr>Times New Roman</vt:lpstr>
      <vt:lpstr>Trebuchet MS</vt:lpstr>
      <vt:lpstr>Wingdings</vt:lpstr>
      <vt:lpstr>Office Theme</vt:lpstr>
      <vt:lpstr>Презентация PowerPoint</vt:lpstr>
      <vt:lpstr>Reja:</vt:lpstr>
      <vt:lpstr>Презентация PowerPoint</vt:lpstr>
      <vt:lpstr>TASHKILIY HUJJATLAR</vt:lpstr>
      <vt:lpstr>Презентация PowerPoint</vt:lpstr>
      <vt:lpstr>bo‘lim  rahbariga</vt:lpstr>
      <vt:lpstr>Ma’lumot-axborot hujjatlari</vt:lpstr>
      <vt:lpstr>Ma’lumot-axborot hujjatlari</vt:lpstr>
      <vt:lpstr>Ma’lumot-axborot hujjatlari</vt:lpstr>
      <vt:lpstr>Презентация PowerPoint</vt:lpstr>
      <vt:lpstr>Презентация PowerPoint</vt:lpstr>
      <vt:lpstr>Bildirishnomaning zaruriy qismlari:</vt:lpstr>
      <vt:lpstr>Презентация PowerPoint</vt:lpstr>
      <vt:lpstr>Презентация PowerPoint</vt:lpstr>
      <vt:lpstr>Презентация PowerPoint</vt:lpstr>
      <vt:lpstr>Tavsifnoma</vt:lpstr>
      <vt:lpstr>Tavsifnoma matnini o‘zaro mantiqan  bog‘langan uch tarkibiy qismga ajratib  ko‘rsatish mumkin</vt:lpstr>
      <vt:lpstr>Презентация PowerPoint</vt:lpstr>
      <vt:lpstr>Foydalanilgan adabiyotlar  ro‘yxati: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isoqovrozimurod</dc:creator>
  <cp:lastModifiedBy>isoqovrozimurod</cp:lastModifiedBy>
  <cp:revision>6</cp:revision>
  <dcterms:created xsi:type="dcterms:W3CDTF">2022-12-15T00:09:03Z</dcterms:created>
  <dcterms:modified xsi:type="dcterms:W3CDTF">2022-12-15T00:37:07Z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2022-12-15T00:00:00Z</vt:filetime>
  </property>
</Properties>
</file>