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21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4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8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3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9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4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3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7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7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5979-A821-46A4-88EE-AE2ED76C3A1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ps-research-group.github.io/ISORC201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7199" y="1345993"/>
            <a:ext cx="5130801" cy="4354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Call for papers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54958" y="341397"/>
            <a:ext cx="2480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ISORC 2018</a:t>
            </a:r>
          </a:p>
          <a:p>
            <a:r>
              <a:rPr lang="en-US" sz="2400" dirty="0" smtClean="0">
                <a:latin typeface="Cambria" panose="02040503050406030204" pitchFamily="18" charset="0"/>
              </a:rPr>
              <a:t>NTU, SINGAPORE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571" y="391886"/>
            <a:ext cx="2213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IEEE 21st International Symposium on Real-Time Distributed </a:t>
            </a:r>
            <a:r>
              <a:rPr lang="en-US" sz="1400" dirty="0" smtClean="0">
                <a:latin typeface="Cambria" panose="02040503050406030204" pitchFamily="18" charset="0"/>
              </a:rPr>
              <a:t>Computing</a:t>
            </a:r>
          </a:p>
          <a:p>
            <a:r>
              <a:rPr lang="en-US" sz="1400" dirty="0" smtClean="0">
                <a:latin typeface="Cambria" panose="02040503050406030204" pitchFamily="18" charset="0"/>
              </a:rPr>
              <a:t>29-31 May, 2018</a:t>
            </a:r>
            <a:endParaRPr lang="en-US" sz="1100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17409"/>
          <a:stretch/>
        </p:blipFill>
        <p:spPr>
          <a:xfrm>
            <a:off x="0" y="288718"/>
            <a:ext cx="1807031" cy="14924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7031" y="1964554"/>
            <a:ext cx="1604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2018 IEEE ISORC:</a:t>
            </a:r>
            <a:endParaRPr lang="en-US" sz="16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05457" y="2303108"/>
            <a:ext cx="317454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23479" y="2319083"/>
            <a:ext cx="32244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ISORC has become established as the leading event devoted to state-of-the-art research in the field of </a:t>
            </a:r>
            <a:r>
              <a:rPr lang="en-US" sz="1200" dirty="0" smtClean="0"/>
              <a:t> object/component/service-oriented </a:t>
            </a:r>
            <a:r>
              <a:rPr lang="en-US" sz="1200" dirty="0"/>
              <a:t>real-time distributed computing (ORC) technology. The conference theme for 2018 will be </a:t>
            </a:r>
            <a:r>
              <a:rPr lang="en-US" sz="1200" b="1" dirty="0"/>
              <a:t>decentralized time-sensitive computing and enabling software infrastructures</a:t>
            </a:r>
            <a:r>
              <a:rPr lang="en-US" sz="1200" dirty="0"/>
              <a:t>.  This theme will focus on </a:t>
            </a:r>
            <a:r>
              <a:rPr lang="en-US" sz="1200" dirty="0" smtClean="0"/>
              <a:t>both: Cloud </a:t>
            </a:r>
            <a:r>
              <a:rPr lang="en-US" sz="1200" dirty="0"/>
              <a:t>infrastructures and platforms for time-sensitive computation and real-time </a:t>
            </a:r>
            <a:r>
              <a:rPr lang="en-US" sz="1200" dirty="0" smtClean="0"/>
              <a:t>computing. Algorithms </a:t>
            </a:r>
            <a:r>
              <a:rPr lang="en-US" sz="1200" dirty="0"/>
              <a:t>and Computational Infrastructure to support complex social cyber-physical </a:t>
            </a:r>
            <a:r>
              <a:rPr lang="en-US" sz="1200" dirty="0" smtClean="0"/>
              <a:t>systems </a:t>
            </a:r>
            <a:r>
              <a:rPr lang="en-US" sz="1200" dirty="0"/>
              <a:t> combining edge, fog, and </a:t>
            </a:r>
            <a:r>
              <a:rPr lang="en-US" sz="1200" dirty="0" smtClean="0"/>
              <a:t>cloud.</a:t>
            </a:r>
            <a:endParaRPr lang="en-US" sz="1200" dirty="0"/>
          </a:p>
          <a:p>
            <a:pPr algn="just"/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2681" y="1964554"/>
            <a:ext cx="15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Important dates:</a:t>
            </a:r>
            <a:endParaRPr lang="en-US" sz="16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218797" y="2300511"/>
            <a:ext cx="1486803" cy="5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62681" y="2425948"/>
            <a:ext cx="16953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Submission deadline: </a:t>
            </a:r>
            <a:endParaRPr lang="en-US" sz="1200" dirty="0" smtClean="0"/>
          </a:p>
          <a:p>
            <a:pPr algn="just"/>
            <a:r>
              <a:rPr lang="en-US" sz="1200" dirty="0"/>
              <a:t> </a:t>
            </a:r>
            <a:r>
              <a:rPr lang="en-US" sz="1200" dirty="0" smtClean="0"/>
              <a:t>    </a:t>
            </a:r>
            <a:r>
              <a:rPr lang="en-US" sz="1200" smtClean="0"/>
              <a:t>February </a:t>
            </a:r>
            <a:r>
              <a:rPr lang="en-US" sz="1200" smtClean="0"/>
              <a:t>14</a:t>
            </a:r>
            <a:r>
              <a:rPr lang="en-US" sz="1200" smtClean="0"/>
              <a:t>, </a:t>
            </a:r>
            <a:r>
              <a:rPr lang="en-US" sz="1200" dirty="0"/>
              <a:t>2018 </a:t>
            </a:r>
            <a:endParaRPr lang="en-US" sz="1200" dirty="0" smtClean="0"/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Acceptance notification: </a:t>
            </a:r>
            <a:endParaRPr lang="en-US" sz="1200" dirty="0" smtClean="0"/>
          </a:p>
          <a:p>
            <a:pPr algn="just"/>
            <a:r>
              <a:rPr lang="en-US" sz="1200" dirty="0"/>
              <a:t> </a:t>
            </a:r>
            <a:r>
              <a:rPr lang="en-US" sz="1200" dirty="0" smtClean="0"/>
              <a:t>    March </a:t>
            </a:r>
            <a:r>
              <a:rPr lang="en-US" sz="1200" dirty="0"/>
              <a:t>16, 2018 </a:t>
            </a:r>
            <a:endParaRPr lang="en-US" sz="1200" dirty="0" smtClean="0"/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Camera-ready papers: </a:t>
            </a:r>
            <a:endParaRPr lang="en-US" sz="1200" dirty="0" smtClean="0"/>
          </a:p>
          <a:p>
            <a:pPr algn="just"/>
            <a:r>
              <a:rPr lang="en-US" sz="1200" dirty="0"/>
              <a:t> </a:t>
            </a:r>
            <a:r>
              <a:rPr lang="en-US" sz="1200" dirty="0" smtClean="0"/>
              <a:t>    March 22, </a:t>
            </a:r>
            <a:r>
              <a:rPr lang="en-US" sz="1200" dirty="0"/>
              <a:t>2018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059" y="2009026"/>
            <a:ext cx="162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Organizing Committee: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3815" y="2303108"/>
            <a:ext cx="15063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0459" y="2418755"/>
            <a:ext cx="190945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General Chairs: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1100" b="1" dirty="0" smtClean="0">
                <a:solidFill>
                  <a:srgbClr val="000000"/>
                </a:solidFill>
              </a:rPr>
              <a:t>Arvind Easwaran, 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NTU, Singapore</a:t>
            </a:r>
            <a:endParaRPr lang="en-US" sz="1100" b="1" dirty="0"/>
          </a:p>
          <a:p>
            <a:r>
              <a:rPr lang="en-US" sz="1100" b="1" dirty="0">
                <a:solidFill>
                  <a:srgbClr val="000000"/>
                </a:solidFill>
              </a:rPr>
              <a:t>Paul </a:t>
            </a:r>
            <a:r>
              <a:rPr lang="en-US" sz="1100" b="1" dirty="0" smtClean="0">
                <a:solidFill>
                  <a:srgbClr val="000000"/>
                </a:solidFill>
              </a:rPr>
              <a:t>Townend</a:t>
            </a:r>
          </a:p>
          <a:p>
            <a:r>
              <a:rPr lang="en-US" sz="1100" dirty="0">
                <a:solidFill>
                  <a:srgbClr val="000000"/>
                </a:solidFill>
              </a:rPr>
              <a:t>University of Leeds, </a:t>
            </a:r>
            <a:r>
              <a:rPr lang="en-US" sz="1100" dirty="0" smtClean="0">
                <a:solidFill>
                  <a:srgbClr val="000000"/>
                </a:solidFill>
              </a:rPr>
              <a:t>UK</a:t>
            </a:r>
            <a:endParaRPr lang="en-US" sz="1100" b="1" dirty="0"/>
          </a:p>
          <a:p>
            <a:r>
              <a:rPr lang="en-US" sz="1100" b="1" dirty="0">
                <a:solidFill>
                  <a:srgbClr val="000000"/>
                </a:solidFill>
              </a:rPr>
              <a:t>Joel </a:t>
            </a:r>
            <a:r>
              <a:rPr lang="en-US" sz="1100" b="1" dirty="0" err="1" smtClean="0">
                <a:solidFill>
                  <a:srgbClr val="000000"/>
                </a:solidFill>
              </a:rPr>
              <a:t>Sherill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OAR </a:t>
            </a:r>
            <a:r>
              <a:rPr lang="en-US" sz="1100" dirty="0">
                <a:solidFill>
                  <a:srgbClr val="000000"/>
                </a:solidFill>
              </a:rPr>
              <a:t>Corporation, </a:t>
            </a:r>
            <a:r>
              <a:rPr lang="en-US" sz="1100" dirty="0" smtClean="0">
                <a:solidFill>
                  <a:srgbClr val="000000"/>
                </a:solidFill>
              </a:rPr>
              <a:t>USA</a:t>
            </a:r>
          </a:p>
          <a:p>
            <a:endParaRPr lang="en-US" sz="1100" dirty="0"/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Program Chairs: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</a:rPr>
              <a:t>Marisol Garcia-Valls, </a:t>
            </a:r>
            <a:r>
              <a:rPr lang="en-US" sz="1100" dirty="0">
                <a:solidFill>
                  <a:srgbClr val="000000"/>
                </a:solidFill>
              </a:rPr>
              <a:t>Universidad Carlos III de Madrid, Spain</a:t>
            </a:r>
            <a:endParaRPr lang="en-US" sz="1100" dirty="0"/>
          </a:p>
          <a:p>
            <a:r>
              <a:rPr lang="en-US" sz="1100" b="1" dirty="0">
                <a:solidFill>
                  <a:srgbClr val="000000"/>
                </a:solidFill>
              </a:rPr>
              <a:t>Abhishek Dubey,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Vanderbilt </a:t>
            </a:r>
            <a:r>
              <a:rPr lang="en-US" sz="1100" dirty="0">
                <a:solidFill>
                  <a:srgbClr val="000000"/>
                </a:solidFill>
              </a:rPr>
              <a:t>University, USA</a:t>
            </a:r>
            <a:endParaRPr lang="en-US" sz="1100" dirty="0"/>
          </a:p>
          <a:p>
            <a:r>
              <a:rPr lang="en-US" sz="1100" b="1" dirty="0" err="1">
                <a:solidFill>
                  <a:srgbClr val="000000"/>
                </a:solidFill>
              </a:rPr>
              <a:t>Qixin</a:t>
            </a:r>
            <a:r>
              <a:rPr lang="en-US" sz="1100" b="1" dirty="0">
                <a:solidFill>
                  <a:srgbClr val="000000"/>
                </a:solidFill>
              </a:rPr>
              <a:t> Wang,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The </a:t>
            </a:r>
            <a:r>
              <a:rPr lang="en-US" sz="1100" dirty="0">
                <a:solidFill>
                  <a:srgbClr val="000000"/>
                </a:solidFill>
              </a:rPr>
              <a:t>Hong Kong Polytechnic University, Hong Kong SAR, </a:t>
            </a:r>
            <a:r>
              <a:rPr lang="en-US" sz="1100" dirty="0" smtClean="0">
                <a:solidFill>
                  <a:srgbClr val="000000"/>
                </a:solidFill>
              </a:rPr>
              <a:t>China</a:t>
            </a:r>
          </a:p>
          <a:p>
            <a:endParaRPr lang="en-US" sz="1100" dirty="0">
              <a:solidFill>
                <a:srgbClr val="000000"/>
              </a:solidFill>
            </a:endParaRPr>
          </a:p>
          <a:p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</a:rPr>
              <a:t>Finance 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Chair: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rgbClr val="000000"/>
                </a:solidFill>
              </a:rPr>
              <a:t>Rui Tan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NTU</a:t>
            </a:r>
            <a:r>
              <a:rPr lang="en-US" sz="1100" dirty="0">
                <a:solidFill>
                  <a:srgbClr val="000000"/>
                </a:solidFill>
              </a:rPr>
              <a:t>, </a:t>
            </a:r>
            <a:r>
              <a:rPr lang="en-US" sz="1100" dirty="0" smtClean="0">
                <a:solidFill>
                  <a:srgbClr val="000000"/>
                </a:solidFill>
              </a:rPr>
              <a:t>Singapore</a:t>
            </a:r>
            <a:endParaRPr lang="en-US" sz="1100" dirty="0"/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Web and Publicity Chair: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rgbClr val="000000"/>
                </a:solidFill>
              </a:rPr>
              <a:t>Sidharta Andalam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NTU, Singapore</a:t>
            </a:r>
            <a:endParaRPr lang="en-US" sz="1100" dirty="0"/>
          </a:p>
          <a:p>
            <a:endParaRPr lang="en-US" sz="1100" dirty="0"/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Steering Committee Chairs: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rgbClr val="000000"/>
                </a:solidFill>
              </a:rPr>
              <a:t>Uwe </a:t>
            </a:r>
            <a:r>
              <a:rPr lang="en-US" sz="1100" b="1" dirty="0" err="1">
                <a:solidFill>
                  <a:srgbClr val="000000"/>
                </a:solidFill>
              </a:rPr>
              <a:t>Brinkschulte</a:t>
            </a:r>
            <a:r>
              <a:rPr lang="en-US" sz="1100" b="1" dirty="0">
                <a:solidFill>
                  <a:srgbClr val="000000"/>
                </a:solidFill>
              </a:rPr>
              <a:t>,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Goethe University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Frankfurt am Main,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Germany </a:t>
            </a:r>
            <a:endParaRPr lang="en-US" sz="1100" dirty="0"/>
          </a:p>
          <a:p>
            <a:r>
              <a:rPr lang="en-US" sz="1100" b="1" dirty="0">
                <a:solidFill>
                  <a:srgbClr val="000000"/>
                </a:solidFill>
              </a:rPr>
              <a:t>Rob Pettit,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The Aerospace Corp.,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USA</a:t>
            </a:r>
            <a:endParaRPr lang="en-US" sz="1100" dirty="0"/>
          </a:p>
          <a:p>
            <a:endParaRPr lang="en-US" sz="1100" dirty="0"/>
          </a:p>
          <a:p>
            <a:endParaRPr lang="en-US" sz="1100" dirty="0" smtClean="0">
              <a:solidFill>
                <a:srgbClr val="000000"/>
              </a:solidFill>
            </a:endParaRPr>
          </a:p>
          <a:p>
            <a:endParaRPr lang="en-US" sz="1100" b="1" dirty="0">
              <a:solidFill>
                <a:srgbClr val="000000"/>
              </a:solidFill>
            </a:endParaRPr>
          </a:p>
          <a:p>
            <a:r>
              <a:rPr lang="en-US" sz="1100" dirty="0"/>
              <a:t/>
            </a:r>
            <a:br>
              <a:rPr lang="en-US" sz="1100" dirty="0"/>
            </a:b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1612249" y="9052449"/>
            <a:ext cx="5245751" cy="817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45656" y="9057501"/>
            <a:ext cx="4997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Best papers from ISORC 2018 will be invited for submission to a Special Issue </a:t>
            </a:r>
          </a:p>
          <a:p>
            <a:r>
              <a:rPr lang="en-US" sz="1200" dirty="0">
                <a:solidFill>
                  <a:schemeClr val="bg1"/>
                </a:solidFill>
              </a:rPr>
              <a:t>of Journal of Systems Architecture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sz="1200" dirty="0">
                <a:solidFill>
                  <a:schemeClr val="bg1"/>
                </a:solidFill>
                <a:hlinkClick r:id="rId3"/>
              </a:rPr>
              <a:t>://cps-research-group.github.io/ISORC2018</a:t>
            </a:r>
            <a:r>
              <a:rPr lang="en-US" sz="1200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Email: </a:t>
            </a:r>
            <a:r>
              <a:rPr lang="en-US" sz="1200" dirty="0" err="1" smtClean="0">
                <a:solidFill>
                  <a:schemeClr val="bg1"/>
                </a:solidFill>
              </a:rPr>
              <a:t>abhishek.dubey@Vanderbilt.Edu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41502" y="4869708"/>
            <a:ext cx="3620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topics include, but are not limited to:</a:t>
            </a:r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905457" y="5208262"/>
            <a:ext cx="47516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40915" y="5218316"/>
            <a:ext cx="5029473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Programming and system engineering: real-time programming challenges, ORC paradigms, object/component models, languages, synchronous languages.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Embedded distribution middleware </a:t>
            </a: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such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as .NET, RT RMI, RT Java, UML, model-maintenance, system of systems, time-predictable systems and hardware.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Distributed computing and communication infrastructures: real-time communication, networked platforms, protocols, Internet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QoS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, peer-to-peer computing, sensor networks, VANETS and V2V and V2I communication, trusted and dependable systems.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Algorithms for Real Time Analytics: clustering and classification approaches, stream processing algorithms, real time decision tree generation and update, real time machine learning, statistical approaches. Approaches related to stream correlation and sampling.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System software: real-time kernels and OS, middleware support for ORC,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QoS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 management, extensibility, synchronization, resource allocation, scheduling, fault tolerance, security.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Real-time algorithms and infrastructure support for decentralized architectures including distributed ledgers with a focus on scalability and resilience.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Applications: Medical devices, intelligent transportation systems, Industrial automation systems and Industry 4.0, Internet of Things and Smart Grids, Embedded systems (automotive, avionics, consumer electronics, building systems, sensors,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etc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), multimedia processing, RT Web-based applications.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System evaluation: performance analysis, monitoring &amp; timing, dependability, end-to-end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QoS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, overhead, fault detection and recovery time.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Cyber-physical and Cyber-social systems (e.g. social media analytics) 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9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447</Words>
  <Application>Microsoft Office PowerPoint</Application>
  <PresentationFormat>A4 Paper (210x297 mm)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Delta Lab Staff</dc:creator>
  <cp:lastModifiedBy>SIDHARTA ANDALAM</cp:lastModifiedBy>
  <cp:revision>25</cp:revision>
  <dcterms:created xsi:type="dcterms:W3CDTF">2017-09-05T06:49:10Z</dcterms:created>
  <dcterms:modified xsi:type="dcterms:W3CDTF">2018-02-09T08:31:33Z</dcterms:modified>
</cp:coreProperties>
</file>