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017" autoAdjust="0"/>
  </p:normalViewPr>
  <p:slideViewPr>
    <p:cSldViewPr snapToGrid="0" snapToObjects="1">
      <p:cViewPr>
        <p:scale>
          <a:sx n="152" d="100"/>
          <a:sy n="152" d="100"/>
        </p:scale>
        <p:origin x="208" y="4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DBE7644-6B5C-3D48-ADF1-5CE864AED55A}" type="datetimeFigureOut">
              <a:rPr kumimoji="1" lang="ja-JP" altLang="en-US" smtClean="0"/>
              <a:pPr/>
              <a:t>2013/10/20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3323842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DBE7644-6B5C-3D48-ADF1-5CE864AED55A}" type="datetimeFigureOut">
              <a:rPr kumimoji="1" lang="ja-JP" altLang="en-US" smtClean="0"/>
              <a:pPr/>
              <a:t>2013/10/20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3850711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DBE7644-6B5C-3D48-ADF1-5CE864AED55A}" type="datetimeFigureOut">
              <a:rPr kumimoji="1" lang="ja-JP" altLang="en-US" smtClean="0"/>
              <a:pPr/>
              <a:t>2013/10/20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129362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DBE7644-6B5C-3D48-ADF1-5CE864AED55A}" type="datetimeFigureOut">
              <a:rPr kumimoji="1" lang="ja-JP" altLang="en-US" smtClean="0"/>
              <a:pPr/>
              <a:t>2013/10/20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3618980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DBE7644-6B5C-3D48-ADF1-5CE864AED55A}" type="datetimeFigureOut">
              <a:rPr kumimoji="1" lang="ja-JP" altLang="en-US" smtClean="0"/>
              <a:pPr/>
              <a:t>2013/10/20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3519489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DBE7644-6B5C-3D48-ADF1-5CE864AED55A}" type="datetimeFigureOut">
              <a:rPr kumimoji="1" lang="ja-JP" altLang="en-US" smtClean="0"/>
              <a:pPr/>
              <a:t>2013/10/20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58258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DBE7644-6B5C-3D48-ADF1-5CE864AED55A}" type="datetimeFigureOut">
              <a:rPr kumimoji="1" lang="ja-JP" altLang="en-US" smtClean="0"/>
              <a:pPr/>
              <a:t>2013/10/20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158191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DBE7644-6B5C-3D48-ADF1-5CE864AED55A}" type="datetimeFigureOut">
              <a:rPr kumimoji="1" lang="ja-JP" altLang="en-US" smtClean="0"/>
              <a:pPr/>
              <a:t>2013/10/20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349615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DBE7644-6B5C-3D48-ADF1-5CE864AED55A}" type="datetimeFigureOut">
              <a:rPr kumimoji="1" lang="ja-JP" altLang="en-US" smtClean="0"/>
              <a:pPr/>
              <a:t>2013/10/20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27629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DBE7644-6B5C-3D48-ADF1-5CE864AED55A}" type="datetimeFigureOut">
              <a:rPr kumimoji="1" lang="ja-JP" altLang="en-US" smtClean="0"/>
              <a:pPr/>
              <a:t>2013/10/20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30039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DBE7644-6B5C-3D48-ADF1-5CE864AED55A}" type="datetimeFigureOut">
              <a:rPr kumimoji="1" lang="ja-JP" altLang="en-US" smtClean="0"/>
              <a:pPr/>
              <a:t>2013/10/20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42534890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E7644-6B5C-3D48-ADF1-5CE864AED55A}" type="datetimeFigureOut">
              <a:rPr kumimoji="1" lang="ja-JP" altLang="en-US" smtClean="0"/>
              <a:pPr/>
              <a:t>2013/10/20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2146622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0" y="0"/>
            <a:ext cx="9144000" cy="6858000"/>
          </a:xfrm>
          <a:prstGeom prst="rect">
            <a:avLst/>
          </a:prstGeom>
        </p:spPr>
      </p:pic>
      <p:sp>
        <p:nvSpPr>
          <p:cNvPr id="7" name="テキスト ボックス 6"/>
          <p:cNvSpPr txBox="1"/>
          <p:nvPr/>
        </p:nvSpPr>
        <p:spPr>
          <a:xfrm>
            <a:off x="668861" y="740833"/>
            <a:ext cx="1069524"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①</a:t>
            </a:r>
            <a:r>
              <a:rPr kumimoji="1" lang="ja-JP" altLang="en-US" sz="900" dirty="0" smtClean="0">
                <a:latin typeface="メイリオ"/>
                <a:ea typeface="メイリオ"/>
                <a:cs typeface="メイリオ"/>
              </a:rPr>
              <a:t>上位</a:t>
            </a:r>
            <a:r>
              <a:rPr kumimoji="1" lang="en-US" altLang="ja-JP" sz="900" dirty="0" smtClean="0">
                <a:latin typeface="メイリオ"/>
                <a:ea typeface="メイリオ"/>
                <a:cs typeface="メイリオ"/>
              </a:rPr>
              <a:t>3</a:t>
            </a:r>
            <a:r>
              <a:rPr kumimoji="1" lang="ja-JP" altLang="en-US" sz="900" dirty="0" smtClean="0">
                <a:latin typeface="メイリオ"/>
                <a:ea typeface="メイリオ"/>
                <a:cs typeface="メイリオ"/>
              </a:rPr>
              <a:t>つの課題</a:t>
            </a:r>
            <a:endParaRPr kumimoji="1" lang="ja-JP" altLang="en-US" sz="900" dirty="0">
              <a:latin typeface="メイリオ"/>
              <a:ea typeface="メイリオ"/>
              <a:cs typeface="メイリオ"/>
            </a:endParaRPr>
          </a:p>
        </p:txBody>
      </p:sp>
      <p:sp>
        <p:nvSpPr>
          <p:cNvPr id="8" name="テキスト ボックス 7"/>
          <p:cNvSpPr txBox="1"/>
          <p:nvPr/>
        </p:nvSpPr>
        <p:spPr>
          <a:xfrm>
            <a:off x="7145865" y="943606"/>
            <a:ext cx="1107996"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②</a:t>
            </a:r>
            <a:r>
              <a:rPr kumimoji="1" lang="ja-JP" altLang="en-US" sz="900" dirty="0" smtClean="0">
                <a:latin typeface="メイリオ"/>
                <a:ea typeface="メイリオ"/>
                <a:cs typeface="メイリオ"/>
              </a:rPr>
              <a:t>ターゲット顧客</a:t>
            </a:r>
            <a:endParaRPr kumimoji="1" lang="en-US" altLang="ja-JP" sz="900" dirty="0" smtClean="0">
              <a:latin typeface="メイリオ"/>
              <a:ea typeface="メイリオ"/>
              <a:cs typeface="メイリオ"/>
            </a:endParaRPr>
          </a:p>
        </p:txBody>
      </p:sp>
      <p:sp>
        <p:nvSpPr>
          <p:cNvPr id="9" name="テキスト ボックス 8"/>
          <p:cNvSpPr txBox="1"/>
          <p:nvPr/>
        </p:nvSpPr>
        <p:spPr>
          <a:xfrm>
            <a:off x="3657601" y="955877"/>
            <a:ext cx="1896533" cy="461665"/>
          </a:xfrm>
          <a:prstGeom prst="rect">
            <a:avLst/>
          </a:prstGeom>
          <a:noFill/>
        </p:spPr>
        <p:txBody>
          <a:bodyPr wrap="square" rtlCol="0">
            <a:spAutoFit/>
          </a:bodyPr>
          <a:lstStyle/>
          <a:p>
            <a:r>
              <a:rPr kumimoji="1" lang="en-US" altLang="ja-JP" sz="800" dirty="0" smtClean="0">
                <a:latin typeface="メイリオ"/>
                <a:ea typeface="メイリオ"/>
                <a:cs typeface="メイリオ"/>
              </a:rPr>
              <a:t>③</a:t>
            </a:r>
            <a:r>
              <a:rPr kumimoji="1" lang="ja-JP" altLang="en-US" sz="800" dirty="0" smtClean="0">
                <a:latin typeface="メイリオ"/>
                <a:ea typeface="メイリオ"/>
                <a:cs typeface="メイリオ"/>
              </a:rPr>
              <a:t>あなたの差別化要因と注目に値する価値を説明した単一で明確な説得力のあるメッセージ</a:t>
            </a:r>
            <a:endParaRPr kumimoji="1" lang="en-US" altLang="ja-JP" sz="800" dirty="0" smtClean="0">
              <a:latin typeface="メイリオ"/>
              <a:ea typeface="メイリオ"/>
              <a:cs typeface="メイリオ"/>
            </a:endParaRPr>
          </a:p>
        </p:txBody>
      </p:sp>
      <p:sp>
        <p:nvSpPr>
          <p:cNvPr id="10" name="テキスト ボックス 9"/>
          <p:cNvSpPr txBox="1"/>
          <p:nvPr/>
        </p:nvSpPr>
        <p:spPr>
          <a:xfrm>
            <a:off x="2036832" y="943606"/>
            <a:ext cx="1069524"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④</a:t>
            </a:r>
            <a:r>
              <a:rPr kumimoji="1" lang="ja-JP" altLang="en-US" sz="900" dirty="0" smtClean="0">
                <a:latin typeface="メイリオ"/>
                <a:ea typeface="メイリオ"/>
                <a:cs typeface="メイリオ"/>
              </a:rPr>
              <a:t>上位</a:t>
            </a:r>
            <a:r>
              <a:rPr kumimoji="1" lang="en-US" altLang="ja-JP" sz="900" dirty="0" smtClean="0">
                <a:latin typeface="メイリオ"/>
                <a:ea typeface="メイリオ"/>
                <a:cs typeface="メイリオ"/>
              </a:rPr>
              <a:t>3</a:t>
            </a:r>
            <a:r>
              <a:rPr kumimoji="1" lang="ja-JP" altLang="en-US" sz="900" dirty="0" smtClean="0">
                <a:latin typeface="メイリオ"/>
                <a:ea typeface="メイリオ"/>
                <a:cs typeface="メイリオ"/>
              </a:rPr>
              <a:t>つの機能</a:t>
            </a:r>
            <a:endParaRPr kumimoji="1" lang="en-US" altLang="ja-JP" sz="900" dirty="0" smtClean="0">
              <a:latin typeface="メイリオ"/>
              <a:ea typeface="メイリオ"/>
              <a:cs typeface="メイリオ"/>
            </a:endParaRPr>
          </a:p>
        </p:txBody>
      </p:sp>
      <p:sp>
        <p:nvSpPr>
          <p:cNvPr id="11" name="テキスト ボックス 10"/>
          <p:cNvSpPr txBox="1"/>
          <p:nvPr/>
        </p:nvSpPr>
        <p:spPr>
          <a:xfrm>
            <a:off x="5418668" y="2890941"/>
            <a:ext cx="992579"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⑤</a:t>
            </a:r>
            <a:r>
              <a:rPr kumimoji="1" lang="ja-JP" altLang="en-US" sz="900" dirty="0" smtClean="0">
                <a:latin typeface="メイリオ"/>
                <a:ea typeface="メイリオ"/>
                <a:cs typeface="メイリオ"/>
              </a:rPr>
              <a:t>顧客への経路</a:t>
            </a:r>
            <a:endParaRPr kumimoji="1" lang="en-US" altLang="ja-JP" sz="900" dirty="0" smtClean="0">
              <a:latin typeface="メイリオ"/>
              <a:ea typeface="メイリオ"/>
              <a:cs typeface="メイリオ"/>
            </a:endParaRPr>
          </a:p>
        </p:txBody>
      </p:sp>
      <p:sp>
        <p:nvSpPr>
          <p:cNvPr id="12" name="テキスト ボックス 11"/>
          <p:cNvSpPr txBox="1"/>
          <p:nvPr/>
        </p:nvSpPr>
        <p:spPr>
          <a:xfrm>
            <a:off x="6417713" y="4702812"/>
            <a:ext cx="2492990"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⑥</a:t>
            </a:r>
            <a:r>
              <a:rPr kumimoji="1" lang="ja-JP" altLang="en-US" sz="900" dirty="0" smtClean="0">
                <a:latin typeface="メイリオ"/>
                <a:ea typeface="メイリオ"/>
                <a:cs typeface="メイリオ"/>
              </a:rPr>
              <a:t>収益モデル・顧客生涯価値・収益・粗利益</a:t>
            </a:r>
            <a:endParaRPr kumimoji="1" lang="en-US" altLang="ja-JP" sz="900" dirty="0" smtClean="0">
              <a:latin typeface="メイリオ"/>
              <a:ea typeface="メイリオ"/>
              <a:cs typeface="メイリオ"/>
            </a:endParaRPr>
          </a:p>
        </p:txBody>
      </p:sp>
      <p:sp>
        <p:nvSpPr>
          <p:cNvPr id="13" name="テキスト ボックス 12"/>
          <p:cNvSpPr txBox="1"/>
          <p:nvPr/>
        </p:nvSpPr>
        <p:spPr>
          <a:xfrm>
            <a:off x="1439328" y="4685879"/>
            <a:ext cx="3149600" cy="230832"/>
          </a:xfrm>
          <a:prstGeom prst="rect">
            <a:avLst/>
          </a:prstGeom>
          <a:noFill/>
        </p:spPr>
        <p:txBody>
          <a:bodyPr wrap="square" rtlCol="0">
            <a:spAutoFit/>
          </a:bodyPr>
          <a:lstStyle/>
          <a:p>
            <a:r>
              <a:rPr kumimoji="1" lang="en-US" altLang="ja-JP" sz="900" dirty="0" smtClean="0">
                <a:latin typeface="メイリオ"/>
                <a:ea typeface="メイリオ"/>
                <a:cs typeface="メイリオ"/>
              </a:rPr>
              <a:t>⑦</a:t>
            </a:r>
            <a:r>
              <a:rPr kumimoji="1" lang="ja-JP" altLang="en-US" sz="900" dirty="0" smtClean="0">
                <a:latin typeface="メイリオ"/>
                <a:ea typeface="メイリオ"/>
                <a:cs typeface="メイリオ"/>
              </a:rPr>
              <a:t>顧客獲得コスト</a:t>
            </a:r>
            <a:r>
              <a:rPr kumimoji="1" lang="en-US" altLang="ja-JP" sz="900" dirty="0" smtClean="0">
                <a:latin typeface="メイリオ"/>
                <a:ea typeface="メイリオ"/>
                <a:cs typeface="メイリオ"/>
              </a:rPr>
              <a:t>/</a:t>
            </a:r>
            <a:r>
              <a:rPr kumimoji="1" lang="ja-JP" altLang="en-US" sz="900" dirty="0" smtClean="0">
                <a:latin typeface="メイリオ"/>
                <a:ea typeface="メイリオ"/>
                <a:cs typeface="メイリオ"/>
              </a:rPr>
              <a:t>流通コスト</a:t>
            </a:r>
            <a:r>
              <a:rPr kumimoji="1" lang="en-US" altLang="ja-JP" sz="900" dirty="0" smtClean="0">
                <a:latin typeface="メイリオ"/>
                <a:ea typeface="メイリオ"/>
                <a:cs typeface="メイリオ"/>
              </a:rPr>
              <a:t>/</a:t>
            </a:r>
            <a:r>
              <a:rPr kumimoji="1" lang="ja-JP" altLang="en-US" sz="900" dirty="0" smtClean="0">
                <a:latin typeface="メイリオ"/>
                <a:ea typeface="メイリオ"/>
                <a:cs typeface="メイリオ"/>
              </a:rPr>
              <a:t>インフラコスト</a:t>
            </a:r>
            <a:r>
              <a:rPr kumimoji="1" lang="en-US" altLang="ja-JP" sz="900" dirty="0" smtClean="0">
                <a:latin typeface="メイリオ"/>
                <a:ea typeface="メイリオ"/>
                <a:cs typeface="メイリオ"/>
              </a:rPr>
              <a:t>/</a:t>
            </a:r>
            <a:r>
              <a:rPr kumimoji="1" lang="ja-JP" altLang="en-US" sz="900" dirty="0" smtClean="0">
                <a:latin typeface="メイリオ"/>
                <a:ea typeface="メイリオ"/>
                <a:cs typeface="メイリオ"/>
              </a:rPr>
              <a:t>人件費</a:t>
            </a:r>
            <a:r>
              <a:rPr kumimoji="1" lang="en-US" altLang="ja-JP" sz="900" dirty="0" err="1" smtClean="0">
                <a:latin typeface="メイリオ"/>
                <a:ea typeface="メイリオ"/>
                <a:cs typeface="メイリオ"/>
              </a:rPr>
              <a:t>etc</a:t>
            </a:r>
            <a:endParaRPr kumimoji="1" lang="en-US" altLang="ja-JP" sz="900" dirty="0" smtClean="0">
              <a:latin typeface="メイリオ"/>
              <a:ea typeface="メイリオ"/>
              <a:cs typeface="メイリオ"/>
            </a:endParaRPr>
          </a:p>
        </p:txBody>
      </p:sp>
      <p:sp>
        <p:nvSpPr>
          <p:cNvPr id="14" name="テキスト ボックス 13"/>
          <p:cNvSpPr txBox="1"/>
          <p:nvPr/>
        </p:nvSpPr>
        <p:spPr>
          <a:xfrm>
            <a:off x="2024122" y="2901455"/>
            <a:ext cx="1223412"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⑧</a:t>
            </a:r>
            <a:r>
              <a:rPr kumimoji="1" lang="ja-JP" altLang="en-US" sz="900" dirty="0" smtClean="0">
                <a:latin typeface="メイリオ"/>
                <a:ea typeface="メイリオ"/>
                <a:cs typeface="メイリオ"/>
              </a:rPr>
              <a:t>計測する主要活動</a:t>
            </a:r>
            <a:endParaRPr kumimoji="1" lang="en-US" altLang="ja-JP" sz="900" dirty="0" smtClean="0">
              <a:latin typeface="メイリオ"/>
              <a:ea typeface="メイリオ"/>
              <a:cs typeface="メイリオ"/>
            </a:endParaRPr>
          </a:p>
        </p:txBody>
      </p:sp>
      <p:sp>
        <p:nvSpPr>
          <p:cNvPr id="15" name="テキスト ボックス 14"/>
          <p:cNvSpPr txBox="1"/>
          <p:nvPr/>
        </p:nvSpPr>
        <p:spPr>
          <a:xfrm>
            <a:off x="5418666" y="935473"/>
            <a:ext cx="1710266" cy="369332"/>
          </a:xfrm>
          <a:prstGeom prst="rect">
            <a:avLst/>
          </a:prstGeom>
          <a:noFill/>
        </p:spPr>
        <p:txBody>
          <a:bodyPr wrap="square" rtlCol="0">
            <a:spAutoFit/>
          </a:bodyPr>
          <a:lstStyle/>
          <a:p>
            <a:r>
              <a:rPr kumimoji="1" lang="en-US" altLang="ja-JP" sz="900" dirty="0" smtClean="0">
                <a:latin typeface="メイリオ"/>
                <a:ea typeface="メイリオ"/>
                <a:cs typeface="メイリオ"/>
              </a:rPr>
              <a:t>⑨</a:t>
            </a:r>
            <a:r>
              <a:rPr kumimoji="1" lang="ja-JP" altLang="en-US" sz="900" dirty="0" smtClean="0">
                <a:latin typeface="メイリオ"/>
                <a:ea typeface="メイリオ"/>
                <a:cs typeface="メイリオ"/>
              </a:rPr>
              <a:t>簡単にコピーや購入出来ないもの</a:t>
            </a:r>
            <a:endParaRPr kumimoji="1" lang="en-US" altLang="ja-JP" sz="900" dirty="0" smtClean="0">
              <a:latin typeface="メイリオ"/>
              <a:ea typeface="メイリオ"/>
              <a:cs typeface="メイリオ"/>
            </a:endParaRPr>
          </a:p>
        </p:txBody>
      </p:sp>
      <p:sp>
        <p:nvSpPr>
          <p:cNvPr id="16" name="テキスト ボックス 15"/>
          <p:cNvSpPr txBox="1"/>
          <p:nvPr/>
        </p:nvSpPr>
        <p:spPr>
          <a:xfrm>
            <a:off x="342901" y="971665"/>
            <a:ext cx="1681221" cy="3714214"/>
          </a:xfrm>
          <a:prstGeom prst="rect">
            <a:avLst/>
          </a:prstGeom>
          <a:noFill/>
        </p:spPr>
        <p:txBody>
          <a:bodyPr wrap="square" rtlCol="0">
            <a:normAutofit/>
          </a:bodyPr>
          <a:lstStyle/>
          <a:p>
            <a:r>
              <a:rPr lang="ja-JP" altLang="en-US" sz="1100" dirty="0" smtClean="0">
                <a:latin typeface="メイリオ"/>
                <a:ea typeface="メイリオ"/>
                <a:cs typeface="メイリオ"/>
              </a:rPr>
              <a:t>・通販サイトは沢山存在するが、どこにほしいものがあるのかわからない</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・無名の通販サイトでの購入は不安</a:t>
            </a:r>
            <a:endParaRPr lang="en-US" altLang="ja-JP" sz="1100" dirty="0" smtClean="0">
              <a:latin typeface="メイリオ"/>
              <a:ea typeface="メイリオ"/>
              <a:cs typeface="メイリオ"/>
            </a:endParaRPr>
          </a:p>
          <a:p>
            <a:r>
              <a:rPr kumimoji="1" lang="ja-JP" altLang="en-US" sz="1100" dirty="0" smtClean="0">
                <a:latin typeface="メイリオ"/>
                <a:ea typeface="メイリオ"/>
                <a:cs typeface="メイリオ"/>
              </a:rPr>
              <a:t>・自分が欲しい商品がなかなか見つからない</a:t>
            </a:r>
            <a:endParaRPr kumimoji="1" lang="en-US" altLang="ja-JP" sz="1100" dirty="0">
              <a:latin typeface="メイリオ"/>
              <a:ea typeface="メイリオ"/>
              <a:cs typeface="メイリオ"/>
            </a:endParaRPr>
          </a:p>
          <a:p>
            <a:endParaRPr lang="en-US" altLang="ja-JP" sz="1100" dirty="0" smtClean="0">
              <a:latin typeface="メイリオ"/>
              <a:ea typeface="メイリオ"/>
              <a:cs typeface="メイリオ"/>
            </a:endParaRPr>
          </a:p>
          <a:p>
            <a:r>
              <a:rPr kumimoji="1" lang="ja-JP" altLang="en-US" sz="1100" u="sng" dirty="0" smtClean="0">
                <a:latin typeface="メイリオ"/>
                <a:ea typeface="メイリオ"/>
                <a:cs typeface="メイリオ"/>
              </a:rPr>
              <a:t>既存の代替品</a:t>
            </a:r>
          </a:p>
          <a:p>
            <a:r>
              <a:rPr lang="ja-JP" altLang="en-US" sz="1100" dirty="0" smtClean="0">
                <a:latin typeface="メイリオ"/>
                <a:ea typeface="メイリオ"/>
                <a:cs typeface="メイリオ"/>
              </a:rPr>
              <a:t>価格</a:t>
            </a:r>
            <a:r>
              <a:rPr lang="en-US" altLang="ja-JP" sz="1100" dirty="0" smtClean="0">
                <a:latin typeface="メイリオ"/>
                <a:ea typeface="メイリオ"/>
                <a:cs typeface="メイリオ"/>
              </a:rPr>
              <a:t>.com</a:t>
            </a:r>
          </a:p>
          <a:p>
            <a:r>
              <a:rPr kumimoji="1" lang="ja-JP" altLang="en-US" sz="1100" dirty="0" smtClean="0">
                <a:latin typeface="メイリオ"/>
                <a:ea typeface="メイリオ"/>
                <a:cs typeface="メイリオ"/>
              </a:rPr>
              <a:t>楽天</a:t>
            </a:r>
            <a:endParaRPr kumimoji="1" lang="en-US" altLang="ja-JP" sz="1100" dirty="0" smtClean="0">
              <a:latin typeface="メイリオ"/>
              <a:ea typeface="メイリオ"/>
              <a:cs typeface="メイリオ"/>
            </a:endParaRPr>
          </a:p>
          <a:p>
            <a:r>
              <a:rPr lang="en-US" altLang="ja-JP" sz="1100" dirty="0" smtClean="0">
                <a:latin typeface="メイリオ"/>
                <a:ea typeface="メイリオ"/>
                <a:cs typeface="メイリオ"/>
              </a:rPr>
              <a:t>Amazon</a:t>
            </a:r>
            <a:endParaRPr kumimoji="1" lang="en-US" altLang="ja-JP" sz="1100" dirty="0" smtClean="0">
              <a:latin typeface="メイリオ"/>
              <a:ea typeface="メイリオ"/>
              <a:cs typeface="メイリオ"/>
            </a:endParaRPr>
          </a:p>
        </p:txBody>
      </p:sp>
      <p:sp>
        <p:nvSpPr>
          <p:cNvPr id="18" name="テキスト ボックス 17"/>
          <p:cNvSpPr txBox="1"/>
          <p:nvPr/>
        </p:nvSpPr>
        <p:spPr>
          <a:xfrm>
            <a:off x="7145865" y="1152311"/>
            <a:ext cx="1681221" cy="3565740"/>
          </a:xfrm>
          <a:prstGeom prst="rect">
            <a:avLst/>
          </a:prstGeom>
          <a:noFill/>
        </p:spPr>
        <p:txBody>
          <a:bodyPr wrap="square" rtlCol="0">
            <a:normAutofit/>
          </a:bodyPr>
          <a:lstStyle/>
          <a:p>
            <a:r>
              <a:rPr lang="ja-JP" altLang="en-US" sz="1100" dirty="0" smtClean="0">
                <a:latin typeface="メイリオ"/>
                <a:ea typeface="メイリオ"/>
                <a:cs typeface="メイリオ"/>
              </a:rPr>
              <a:t>・ネットショッピングするユーザー</a:t>
            </a:r>
            <a:endParaRPr lang="en-US" altLang="ja-JP" sz="1100" dirty="0">
              <a:latin typeface="メイリオ"/>
              <a:ea typeface="メイリオ"/>
              <a:cs typeface="メイリオ"/>
            </a:endParaRPr>
          </a:p>
          <a:p>
            <a:endParaRPr kumimoji="1" lang="en-US" altLang="ja-JP" sz="1100" dirty="0" smtClean="0">
              <a:latin typeface="メイリオ"/>
              <a:ea typeface="メイリオ"/>
              <a:cs typeface="メイリオ"/>
            </a:endParaRPr>
          </a:p>
          <a:p>
            <a:r>
              <a:rPr lang="ja-JP" altLang="en-US" sz="1100" u="sng" dirty="0" smtClean="0">
                <a:latin typeface="メイリオ"/>
                <a:ea typeface="メイリオ"/>
                <a:cs typeface="メイリオ"/>
              </a:rPr>
              <a:t>アーリーアダプター</a:t>
            </a:r>
            <a:endParaRPr lang="en-US" altLang="ja-JP" sz="1100" u="sng" dirty="0" smtClean="0">
              <a:latin typeface="メイリオ"/>
              <a:ea typeface="メイリオ"/>
              <a:cs typeface="メイリオ"/>
            </a:endParaRPr>
          </a:p>
          <a:p>
            <a:r>
              <a:rPr lang="ja-JP" altLang="en-US" sz="1100" dirty="0" smtClean="0">
                <a:latin typeface="メイリオ"/>
                <a:ea typeface="メイリオ"/>
                <a:cs typeface="メイリオ"/>
              </a:rPr>
              <a:t>ファッション系でよく利用するネットショッピングユーザー</a:t>
            </a:r>
            <a:endParaRPr lang="en-US" altLang="ja-JP" sz="1100" dirty="0" smtClean="0">
              <a:latin typeface="メイリオ"/>
              <a:ea typeface="メイリオ"/>
              <a:cs typeface="メイリオ"/>
            </a:endParaRPr>
          </a:p>
          <a:p>
            <a:r>
              <a:rPr kumimoji="1" lang="en-US" altLang="ja-JP" sz="1100" dirty="0" smtClean="0">
                <a:solidFill>
                  <a:srgbClr val="FF0000"/>
                </a:solidFill>
                <a:latin typeface="メイリオ"/>
                <a:ea typeface="メイリオ"/>
                <a:cs typeface="メイリオ"/>
              </a:rPr>
              <a:t>※</a:t>
            </a:r>
            <a:r>
              <a:rPr lang="ja-JP" altLang="en-US" sz="1100" dirty="0" smtClean="0">
                <a:solidFill>
                  <a:srgbClr val="FF0000"/>
                </a:solidFill>
                <a:latin typeface="メイリオ"/>
                <a:ea typeface="メイリオ"/>
                <a:cs typeface="メイリオ"/>
              </a:rPr>
              <a:t>ファッション系は一番検索が多い</a:t>
            </a:r>
            <a:endParaRPr kumimoji="1" lang="en-US" altLang="ja-JP" sz="1100" dirty="0">
              <a:solidFill>
                <a:srgbClr val="FF0000"/>
              </a:solidFill>
              <a:latin typeface="メイリオ"/>
              <a:ea typeface="メイリオ"/>
              <a:cs typeface="メイリオ"/>
            </a:endParaRPr>
          </a:p>
          <a:p>
            <a:endParaRPr lang="en-US" altLang="ja-JP" sz="1100" dirty="0" smtClean="0">
              <a:latin typeface="メイリオ"/>
              <a:ea typeface="メイリオ"/>
              <a:cs typeface="メイリオ"/>
            </a:endParaRPr>
          </a:p>
          <a:p>
            <a:endParaRPr kumimoji="1" lang="ja-JP" altLang="en-US" sz="1100" dirty="0">
              <a:latin typeface="メイリオ"/>
              <a:ea typeface="メイリオ"/>
              <a:cs typeface="メイリオ"/>
            </a:endParaRPr>
          </a:p>
        </p:txBody>
      </p:sp>
      <p:sp>
        <p:nvSpPr>
          <p:cNvPr id="19" name="テキスト ボックス 18"/>
          <p:cNvSpPr txBox="1"/>
          <p:nvPr/>
        </p:nvSpPr>
        <p:spPr>
          <a:xfrm>
            <a:off x="3737447" y="1426853"/>
            <a:ext cx="1681221" cy="3291198"/>
          </a:xfrm>
          <a:prstGeom prst="rect">
            <a:avLst/>
          </a:prstGeom>
          <a:noFill/>
        </p:spPr>
        <p:txBody>
          <a:bodyPr wrap="square" rtlCol="0">
            <a:normAutofit/>
          </a:bodyPr>
          <a:lstStyle/>
          <a:p>
            <a:r>
              <a:rPr lang="ja-JP" altLang="en-US" sz="1100" dirty="0" smtClean="0">
                <a:latin typeface="メイリオ"/>
                <a:ea typeface="メイリオ"/>
                <a:cs typeface="メイリオ"/>
              </a:rPr>
              <a:t>カテゴリ名やブランド名など商品キーワードを入力するだけで、あなたの欲しい商品が見つかる！</a:t>
            </a:r>
            <a:endParaRPr lang="en-US" altLang="ja-JP" sz="1100" dirty="0">
              <a:latin typeface="メイリオ"/>
              <a:ea typeface="メイリオ"/>
              <a:cs typeface="メイリオ"/>
            </a:endParaRPr>
          </a:p>
          <a:p>
            <a:endParaRPr kumimoji="1" lang="en-US" altLang="ja-JP" sz="1100" dirty="0" smtClean="0">
              <a:latin typeface="メイリオ"/>
              <a:ea typeface="メイリオ"/>
              <a:cs typeface="メイリオ"/>
            </a:endParaRPr>
          </a:p>
          <a:p>
            <a:r>
              <a:rPr lang="ja-JP" altLang="en-US" sz="1100" u="sng" dirty="0" smtClean="0">
                <a:latin typeface="メイリオ"/>
                <a:ea typeface="メイリオ"/>
                <a:cs typeface="メイリオ"/>
              </a:rPr>
              <a:t>ハイレベルコンセプト</a:t>
            </a:r>
            <a:endParaRPr lang="en-US" altLang="ja-JP" sz="1100" u="sng" dirty="0" smtClean="0">
              <a:latin typeface="メイリオ"/>
              <a:ea typeface="メイリオ"/>
              <a:cs typeface="メイリオ"/>
            </a:endParaRPr>
          </a:p>
          <a:p>
            <a:r>
              <a:rPr kumimoji="1" lang="ja-JP" altLang="en-US" sz="1100" dirty="0" smtClean="0">
                <a:solidFill>
                  <a:srgbClr val="FF6600"/>
                </a:solidFill>
                <a:latin typeface="メイリオ"/>
                <a:ea typeface="メイリオ"/>
                <a:cs typeface="メイリオ"/>
              </a:rPr>
              <a:t>（ブラウザ検索する時にいつも、ほしい商品をリコメンドしてくれる）</a:t>
            </a:r>
            <a:endParaRPr kumimoji="1" lang="en-US" altLang="ja-JP" sz="1100" dirty="0">
              <a:solidFill>
                <a:srgbClr val="FF6600"/>
              </a:solidFill>
              <a:latin typeface="メイリオ"/>
              <a:ea typeface="メイリオ"/>
              <a:cs typeface="メイリオ"/>
            </a:endParaRPr>
          </a:p>
          <a:p>
            <a:endParaRPr kumimoji="1" lang="ja-JP" altLang="en-US" sz="1100" u="sng" dirty="0">
              <a:latin typeface="メイリオ"/>
              <a:ea typeface="メイリオ"/>
              <a:cs typeface="メイリオ"/>
            </a:endParaRPr>
          </a:p>
        </p:txBody>
      </p:sp>
      <p:sp>
        <p:nvSpPr>
          <p:cNvPr id="20" name="テキスト ボックス 19"/>
          <p:cNvSpPr txBox="1"/>
          <p:nvPr/>
        </p:nvSpPr>
        <p:spPr>
          <a:xfrm>
            <a:off x="2024122" y="1189677"/>
            <a:ext cx="1681221" cy="1515423"/>
          </a:xfrm>
          <a:prstGeom prst="rect">
            <a:avLst/>
          </a:prstGeom>
          <a:noFill/>
        </p:spPr>
        <p:txBody>
          <a:bodyPr wrap="square" rtlCol="0">
            <a:normAutofit/>
          </a:bodyPr>
          <a:lstStyle/>
          <a:p>
            <a:r>
              <a:rPr lang="ja-JP" altLang="en-US" sz="1100" dirty="0" smtClean="0">
                <a:latin typeface="メイリオ"/>
                <a:ea typeface="メイリオ"/>
                <a:cs typeface="メイリオ"/>
              </a:rPr>
              <a:t>・キーワードで商品検索</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・欲しい商品をお気にに保存</a:t>
            </a:r>
            <a:endParaRPr lang="en-US" altLang="ja-JP" sz="1100" dirty="0" smtClean="0">
              <a:latin typeface="メイリオ"/>
              <a:ea typeface="メイリオ"/>
              <a:cs typeface="メイリオ"/>
            </a:endParaRPr>
          </a:p>
          <a:p>
            <a:r>
              <a:rPr lang="ja-JP" altLang="en-US" sz="1100" dirty="0" smtClean="0">
                <a:solidFill>
                  <a:srgbClr val="FF6600"/>
                </a:solidFill>
                <a:latin typeface="メイリオ"/>
                <a:ea typeface="メイリオ"/>
                <a:cs typeface="メイリオ"/>
              </a:rPr>
              <a:t>・（欲しい商品キーワードを通知）</a:t>
            </a:r>
            <a:endParaRPr lang="en-US" altLang="ja-JP" sz="1100" dirty="0" smtClean="0">
              <a:solidFill>
                <a:srgbClr val="FF6600"/>
              </a:solidFill>
              <a:latin typeface="メイリオ"/>
              <a:ea typeface="メイリオ"/>
              <a:cs typeface="メイリオ"/>
            </a:endParaRPr>
          </a:p>
          <a:p>
            <a:endParaRPr kumimoji="1" lang="en-US" altLang="ja-JP" sz="1100" dirty="0">
              <a:latin typeface="メイリオ"/>
              <a:ea typeface="メイリオ"/>
              <a:cs typeface="メイリオ"/>
            </a:endParaRPr>
          </a:p>
        </p:txBody>
      </p:sp>
      <p:sp>
        <p:nvSpPr>
          <p:cNvPr id="21" name="テキスト ボックス 20"/>
          <p:cNvSpPr txBox="1"/>
          <p:nvPr/>
        </p:nvSpPr>
        <p:spPr>
          <a:xfrm>
            <a:off x="2024122" y="3132287"/>
            <a:ext cx="1681221" cy="1595169"/>
          </a:xfrm>
          <a:prstGeom prst="rect">
            <a:avLst/>
          </a:prstGeom>
          <a:noFill/>
        </p:spPr>
        <p:txBody>
          <a:bodyPr wrap="square" rtlCol="0">
            <a:normAutofit/>
          </a:bodyPr>
          <a:lstStyle/>
          <a:p>
            <a:r>
              <a:rPr lang="ja-JP" altLang="en-US" sz="1100" u="sng" dirty="0" smtClean="0">
                <a:latin typeface="メイリオ"/>
                <a:ea typeface="メイリオ"/>
                <a:cs typeface="メイリオ"/>
              </a:rPr>
              <a:t>獲得</a:t>
            </a:r>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UU</a:t>
            </a:r>
            <a:r>
              <a:rPr lang="ja-JP" altLang="en-US" sz="1100" dirty="0" smtClean="0">
                <a:latin typeface="メイリオ"/>
                <a:ea typeface="メイリオ"/>
                <a:cs typeface="メイリオ"/>
              </a:rPr>
              <a:t>数・</a:t>
            </a:r>
            <a:r>
              <a:rPr lang="en-US" altLang="ja-JP" sz="1100" dirty="0" smtClean="0">
                <a:latin typeface="メイリオ"/>
                <a:ea typeface="メイリオ"/>
                <a:cs typeface="メイリオ"/>
              </a:rPr>
              <a:t>PV</a:t>
            </a:r>
            <a:r>
              <a:rPr lang="ja-JP" altLang="en-US" sz="1100" dirty="0" smtClean="0">
                <a:latin typeface="メイリオ"/>
                <a:ea typeface="メイリオ"/>
                <a:cs typeface="メイリオ"/>
              </a:rPr>
              <a:t>数</a:t>
            </a:r>
            <a:endParaRPr lang="en-US" altLang="ja-JP" sz="1100" dirty="0" smtClean="0">
              <a:latin typeface="メイリオ"/>
              <a:ea typeface="メイリオ"/>
              <a:cs typeface="メイリオ"/>
            </a:endParaRPr>
          </a:p>
          <a:p>
            <a:r>
              <a:rPr lang="ja-JP" altLang="en-US" sz="1100" u="sng" dirty="0" smtClean="0">
                <a:latin typeface="メイリオ"/>
                <a:ea typeface="メイリオ"/>
                <a:cs typeface="メイリオ"/>
              </a:rPr>
              <a:t>アクティベーション</a:t>
            </a:r>
            <a:r>
              <a:rPr lang="ja-JP" altLang="en-US" sz="1100" dirty="0" smtClean="0">
                <a:latin typeface="メイリオ"/>
                <a:ea typeface="メイリオ"/>
                <a:cs typeface="メイリオ"/>
              </a:rPr>
              <a:t>：他サイトへの総客数</a:t>
            </a:r>
            <a:endParaRPr lang="en-US" altLang="ja-JP" sz="1100" dirty="0">
              <a:latin typeface="メイリオ"/>
              <a:ea typeface="メイリオ"/>
              <a:cs typeface="メイリオ"/>
            </a:endParaRPr>
          </a:p>
          <a:p>
            <a:r>
              <a:rPr lang="ja-JP" altLang="en-US" sz="1100" u="sng" dirty="0" smtClean="0">
                <a:latin typeface="メイリオ"/>
                <a:ea typeface="メイリオ"/>
                <a:cs typeface="メイリオ"/>
              </a:rPr>
              <a:t>定着</a:t>
            </a:r>
            <a:r>
              <a:rPr lang="ja-JP" altLang="en-US" sz="1100" dirty="0" smtClean="0">
                <a:latin typeface="メイリオ"/>
                <a:ea typeface="メイリオ"/>
                <a:cs typeface="メイリオ"/>
              </a:rPr>
              <a:t>：お気に入り数・</a:t>
            </a:r>
            <a:r>
              <a:rPr lang="ja-JP" altLang="en-US" sz="1100" dirty="0" smtClean="0">
                <a:solidFill>
                  <a:srgbClr val="FF6600"/>
                </a:solidFill>
                <a:latin typeface="メイリオ"/>
                <a:ea typeface="メイリオ"/>
                <a:cs typeface="メイリオ"/>
              </a:rPr>
              <a:t>（通知数）</a:t>
            </a:r>
            <a:endParaRPr lang="en-US" altLang="ja-JP" sz="1100" dirty="0">
              <a:solidFill>
                <a:srgbClr val="FF6600"/>
              </a:solidFill>
              <a:latin typeface="メイリオ"/>
              <a:ea typeface="メイリオ"/>
              <a:cs typeface="メイリオ"/>
            </a:endParaRPr>
          </a:p>
          <a:p>
            <a:r>
              <a:rPr lang="ja-JP" altLang="en-US" sz="1100" u="sng" dirty="0" smtClean="0">
                <a:latin typeface="メイリオ"/>
                <a:ea typeface="メイリオ"/>
                <a:cs typeface="メイリオ"/>
              </a:rPr>
              <a:t>収益</a:t>
            </a:r>
            <a:r>
              <a:rPr lang="ja-JP" altLang="en-US" sz="1100" dirty="0" smtClean="0">
                <a:latin typeface="メイリオ"/>
                <a:ea typeface="メイリオ"/>
                <a:cs typeface="メイリオ"/>
              </a:rPr>
              <a:t>：ー（なし）</a:t>
            </a:r>
            <a:endParaRPr lang="en-US" altLang="ja-JP" sz="1100" dirty="0">
              <a:latin typeface="メイリオ"/>
              <a:ea typeface="メイリオ"/>
              <a:cs typeface="メイリオ"/>
            </a:endParaRPr>
          </a:p>
          <a:p>
            <a:r>
              <a:rPr lang="ja-JP" altLang="en-US" sz="1100" u="sng" dirty="0" smtClean="0">
                <a:latin typeface="メイリオ"/>
                <a:ea typeface="メイリオ"/>
                <a:cs typeface="メイリオ"/>
              </a:rPr>
              <a:t>紹介</a:t>
            </a:r>
            <a:r>
              <a:rPr lang="ja-JP" altLang="en-US" sz="1100" dirty="0" smtClean="0">
                <a:latin typeface="メイリオ"/>
                <a:ea typeface="メイリオ"/>
                <a:cs typeface="メイリオ"/>
              </a:rPr>
              <a:t>：招待</a:t>
            </a:r>
            <a:endParaRPr lang="en-US" altLang="ja-JP" sz="1100" dirty="0">
              <a:latin typeface="メイリオ"/>
              <a:ea typeface="メイリオ"/>
              <a:cs typeface="メイリオ"/>
            </a:endParaRPr>
          </a:p>
        </p:txBody>
      </p:sp>
      <p:sp>
        <p:nvSpPr>
          <p:cNvPr id="22" name="テキスト ボックス 21"/>
          <p:cNvSpPr txBox="1"/>
          <p:nvPr/>
        </p:nvSpPr>
        <p:spPr>
          <a:xfrm>
            <a:off x="5435011" y="3109073"/>
            <a:ext cx="1681221" cy="1595169"/>
          </a:xfrm>
          <a:prstGeom prst="rect">
            <a:avLst/>
          </a:prstGeom>
          <a:noFill/>
        </p:spPr>
        <p:txBody>
          <a:bodyPr wrap="square" rtlCol="0">
            <a:normAutofit/>
          </a:bodyPr>
          <a:lstStyle/>
          <a:p>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SEO</a:t>
            </a:r>
          </a:p>
          <a:p>
            <a:r>
              <a:rPr lang="ja-JP" altLang="en-US" sz="1100" dirty="0" smtClean="0">
                <a:latin typeface="メイリオ"/>
                <a:ea typeface="メイリオ"/>
                <a:cs typeface="メイリオ"/>
              </a:rPr>
              <a:t>・友達</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・口コミ</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Facebook</a:t>
            </a:r>
          </a:p>
          <a:p>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Twitter</a:t>
            </a:r>
          </a:p>
        </p:txBody>
      </p:sp>
      <p:sp>
        <p:nvSpPr>
          <p:cNvPr id="23" name="テキスト ボックス 22"/>
          <p:cNvSpPr txBox="1"/>
          <p:nvPr/>
        </p:nvSpPr>
        <p:spPr>
          <a:xfrm>
            <a:off x="342901" y="4933645"/>
            <a:ext cx="4246027" cy="1739098"/>
          </a:xfrm>
          <a:prstGeom prst="rect">
            <a:avLst/>
          </a:prstGeom>
          <a:noFill/>
        </p:spPr>
        <p:txBody>
          <a:bodyPr wrap="square" rtlCol="0">
            <a:normAutofit/>
          </a:bodyPr>
          <a:lstStyle/>
          <a:p>
            <a:r>
              <a:rPr lang="ja-JP" altLang="en-US" sz="1100" dirty="0" smtClean="0">
                <a:latin typeface="メイリオ"/>
                <a:ea typeface="メイリオ"/>
                <a:cs typeface="メイリオ"/>
              </a:rPr>
              <a:t>・インフラ：</a:t>
            </a:r>
            <a:r>
              <a:rPr lang="en-US" altLang="ja-JP" sz="1100" dirty="0" smtClean="0">
                <a:latin typeface="メイリオ"/>
                <a:ea typeface="メイリオ"/>
                <a:cs typeface="メイリオ"/>
              </a:rPr>
              <a:t>AWS</a:t>
            </a:r>
            <a:r>
              <a:rPr lang="ja-JP" altLang="en-US" sz="1100" dirty="0" smtClean="0">
                <a:latin typeface="メイリオ"/>
                <a:ea typeface="メイリオ"/>
                <a:cs typeface="メイリオ"/>
              </a:rPr>
              <a:t>　</a:t>
            </a:r>
            <a:r>
              <a:rPr lang="en-US" altLang="ja-JP" sz="1100" dirty="0" smtClean="0">
                <a:latin typeface="メイリオ"/>
                <a:ea typeface="メイリオ"/>
                <a:cs typeface="メイリオ"/>
              </a:rPr>
              <a:t>6-7</a:t>
            </a:r>
            <a:r>
              <a:rPr lang="ja-JP" altLang="en-US" sz="1100" dirty="0" smtClean="0">
                <a:latin typeface="メイリオ"/>
                <a:ea typeface="メイリオ"/>
                <a:cs typeface="メイリオ"/>
              </a:rPr>
              <a:t>万円／月</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・人件費：西條</a:t>
            </a:r>
            <a:r>
              <a:rPr lang="en-US" altLang="ja-JP" sz="1100" dirty="0" smtClean="0">
                <a:latin typeface="メイリオ"/>
                <a:ea typeface="メイリオ"/>
                <a:cs typeface="メイリオ"/>
              </a:rPr>
              <a:t>/</a:t>
            </a:r>
            <a:r>
              <a:rPr lang="ja-JP" altLang="en-US" sz="1100" dirty="0" smtClean="0">
                <a:latin typeface="メイリオ"/>
                <a:ea typeface="メイリオ"/>
                <a:cs typeface="メイリオ"/>
              </a:rPr>
              <a:t>楊　各</a:t>
            </a:r>
            <a:r>
              <a:rPr lang="en-US" altLang="ja-JP" sz="1100" dirty="0" smtClean="0">
                <a:latin typeface="メイリオ"/>
                <a:ea typeface="メイリオ"/>
                <a:cs typeface="メイリオ"/>
              </a:rPr>
              <a:t>0.25</a:t>
            </a:r>
            <a:r>
              <a:rPr lang="ja-JP" altLang="en-US" sz="1100" dirty="0" smtClean="0">
                <a:latin typeface="メイリオ"/>
                <a:ea typeface="メイリオ"/>
                <a:cs typeface="メイリオ"/>
              </a:rPr>
              <a:t>＋共通</a:t>
            </a:r>
            <a:r>
              <a:rPr lang="en-US" altLang="ja-JP" sz="1100" dirty="0" smtClean="0">
                <a:latin typeface="メイリオ"/>
                <a:ea typeface="メイリオ"/>
                <a:cs typeface="メイリオ"/>
              </a:rPr>
              <a:t>0.5</a:t>
            </a:r>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1</a:t>
            </a:r>
            <a:r>
              <a:rPr lang="ja-JP" altLang="en-US" sz="1100" dirty="0" smtClean="0">
                <a:latin typeface="メイリオ"/>
                <a:ea typeface="メイリオ"/>
                <a:cs typeface="メイリオ"/>
              </a:rPr>
              <a:t>人月</a:t>
            </a:r>
            <a:r>
              <a:rPr lang="en-US" altLang="ja-JP" sz="1100" dirty="0" smtClean="0">
                <a:latin typeface="メイリオ"/>
                <a:ea typeface="メイリオ"/>
                <a:cs typeface="メイリオ"/>
              </a:rPr>
              <a:t>→80</a:t>
            </a:r>
            <a:r>
              <a:rPr lang="ja-JP" altLang="en-US" sz="1100" dirty="0" smtClean="0">
                <a:latin typeface="メイリオ"/>
                <a:ea typeface="メイリオ"/>
                <a:cs typeface="メイリオ"/>
              </a:rPr>
              <a:t>万円</a:t>
            </a:r>
            <a:endParaRPr lang="en-US" altLang="ja-JP" sz="1100" dirty="0">
              <a:latin typeface="メイリオ"/>
              <a:ea typeface="メイリオ"/>
              <a:cs typeface="メイリオ"/>
            </a:endParaRPr>
          </a:p>
        </p:txBody>
      </p:sp>
      <p:sp>
        <p:nvSpPr>
          <p:cNvPr id="24" name="テキスト ボックス 23"/>
          <p:cNvSpPr txBox="1"/>
          <p:nvPr/>
        </p:nvSpPr>
        <p:spPr>
          <a:xfrm>
            <a:off x="4581059" y="4933644"/>
            <a:ext cx="4246027" cy="1736671"/>
          </a:xfrm>
          <a:prstGeom prst="rect">
            <a:avLst/>
          </a:prstGeom>
          <a:noFill/>
        </p:spPr>
        <p:txBody>
          <a:bodyPr wrap="square" rtlCol="0">
            <a:normAutofit/>
          </a:bodyPr>
          <a:lstStyle/>
          <a:p>
            <a:r>
              <a:rPr lang="ja-JP" altLang="en-US" sz="1100" dirty="0" smtClean="0">
                <a:latin typeface="メイリオ"/>
                <a:ea typeface="メイリオ"/>
                <a:cs typeface="メイリオ"/>
              </a:rPr>
              <a:t>・（各サイトへのアフィリエイトフィー）</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Google</a:t>
            </a:r>
            <a:r>
              <a:rPr lang="ja-JP" altLang="en-US" sz="1100" dirty="0" smtClean="0">
                <a:latin typeface="メイリオ"/>
                <a:ea typeface="メイリオ"/>
                <a:cs typeface="メイリオ"/>
              </a:rPr>
              <a:t>アドセンス）</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・（クライアント入稿課金）</a:t>
            </a:r>
            <a:endParaRPr lang="en-US" altLang="ja-JP" sz="1100" dirty="0">
              <a:latin typeface="メイリオ"/>
              <a:ea typeface="メイリオ"/>
              <a:cs typeface="メイリオ"/>
            </a:endParaRPr>
          </a:p>
        </p:txBody>
      </p:sp>
      <p:sp>
        <p:nvSpPr>
          <p:cNvPr id="2" name="テキスト ボックス 1"/>
          <p:cNvSpPr txBox="1"/>
          <p:nvPr/>
        </p:nvSpPr>
        <p:spPr>
          <a:xfrm>
            <a:off x="2133600" y="127000"/>
            <a:ext cx="6693486" cy="369332"/>
          </a:xfrm>
          <a:prstGeom prst="rect">
            <a:avLst/>
          </a:prstGeom>
          <a:noFill/>
        </p:spPr>
        <p:txBody>
          <a:bodyPr wrap="square" rtlCol="0">
            <a:spAutoFit/>
          </a:bodyPr>
          <a:lstStyle/>
          <a:p>
            <a:r>
              <a:rPr kumimoji="1" lang="en-US" altLang="ja-JP" dirty="0" smtClean="0">
                <a:latin typeface="メイリオ"/>
                <a:ea typeface="メイリオ"/>
                <a:cs typeface="メイリオ"/>
              </a:rPr>
              <a:t>ISIZE</a:t>
            </a:r>
            <a:r>
              <a:rPr kumimoji="1" lang="ja-JP" altLang="en-US" dirty="0" smtClean="0">
                <a:latin typeface="メイリオ"/>
                <a:ea typeface="メイリオ"/>
                <a:cs typeface="メイリオ"/>
              </a:rPr>
              <a:t>ショッピング（</a:t>
            </a:r>
            <a:r>
              <a:rPr kumimoji="1" lang="en-US" altLang="ja-JP" dirty="0" smtClean="0">
                <a:latin typeface="メイリオ"/>
                <a:ea typeface="メイリオ"/>
                <a:cs typeface="メイリオ"/>
              </a:rPr>
              <a:t>EC</a:t>
            </a:r>
            <a:r>
              <a:rPr kumimoji="1" lang="ja-JP" altLang="en-US" dirty="0" smtClean="0">
                <a:latin typeface="メイリオ"/>
                <a:ea typeface="メイリオ"/>
                <a:cs typeface="メイリオ"/>
              </a:rPr>
              <a:t>系アグリ）</a:t>
            </a:r>
            <a:endParaRPr kumimoji="1" lang="ja-JP" altLang="en-US" dirty="0">
              <a:latin typeface="メイリオ"/>
              <a:ea typeface="メイリオ"/>
              <a:cs typeface="メイリオ"/>
            </a:endParaRPr>
          </a:p>
        </p:txBody>
      </p:sp>
      <p:sp>
        <p:nvSpPr>
          <p:cNvPr id="25" name="テキスト ボックス 24"/>
          <p:cNvSpPr txBox="1"/>
          <p:nvPr/>
        </p:nvSpPr>
        <p:spPr>
          <a:xfrm>
            <a:off x="5447711" y="1238051"/>
            <a:ext cx="1681221" cy="1467050"/>
          </a:xfrm>
          <a:prstGeom prst="rect">
            <a:avLst/>
          </a:prstGeom>
          <a:noFill/>
        </p:spPr>
        <p:txBody>
          <a:bodyPr wrap="square" rtlCol="0">
            <a:normAutofit/>
          </a:bodyPr>
          <a:lstStyle/>
          <a:p>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SEO</a:t>
            </a:r>
            <a:r>
              <a:rPr lang="ja-JP" altLang="en-US" sz="1100" dirty="0" smtClean="0">
                <a:latin typeface="メイリオ"/>
                <a:ea typeface="メイリオ"/>
                <a:cs typeface="メイリオ"/>
              </a:rPr>
              <a:t>ランク</a:t>
            </a:r>
            <a:endParaRPr lang="en-US" altLang="ja-JP" sz="1100" dirty="0" smtClean="0">
              <a:latin typeface="メイリオ"/>
              <a:ea typeface="メイリオ"/>
              <a:cs typeface="メイリオ"/>
            </a:endParaRPr>
          </a:p>
          <a:p>
            <a:r>
              <a:rPr lang="ja-JP" altLang="en-US" sz="1100" dirty="0" smtClean="0">
                <a:solidFill>
                  <a:srgbClr val="FF6600"/>
                </a:solidFill>
                <a:latin typeface="メイリオ"/>
                <a:ea typeface="メイリオ"/>
                <a:cs typeface="メイリオ"/>
              </a:rPr>
              <a:t>・（コミュニティ）</a:t>
            </a:r>
            <a:endParaRPr lang="en-US" altLang="ja-JP" sz="1100" dirty="0" smtClean="0">
              <a:solidFill>
                <a:srgbClr val="FF6600"/>
              </a:solidFill>
              <a:latin typeface="メイリオ"/>
              <a:ea typeface="メイリオ"/>
              <a:cs typeface="メイリオ"/>
            </a:endParaRPr>
          </a:p>
          <a:p>
            <a:r>
              <a:rPr lang="ja-JP" altLang="en-US" sz="1100" dirty="0" smtClean="0">
                <a:solidFill>
                  <a:srgbClr val="FF6600"/>
                </a:solidFill>
                <a:latin typeface="メイリオ"/>
                <a:ea typeface="メイリオ"/>
                <a:cs typeface="メイリオ"/>
              </a:rPr>
              <a:t>・（リコメンド・エンジン）</a:t>
            </a:r>
            <a:endParaRPr lang="en-US" altLang="ja-JP" sz="1100" dirty="0">
              <a:solidFill>
                <a:srgbClr val="FF6600"/>
              </a:solidFill>
              <a:latin typeface="メイリオ"/>
              <a:ea typeface="メイリオ"/>
              <a:cs typeface="メイリオ"/>
            </a:endParaRPr>
          </a:p>
        </p:txBody>
      </p:sp>
    </p:spTree>
    <p:extLst>
      <p:ext uri="{BB962C8B-B14F-4D97-AF65-F5344CB8AC3E}">
        <p14:creationId xmlns:p14="http://schemas.microsoft.com/office/powerpoint/2010/main" val="320621136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0" y="0"/>
            <a:ext cx="9144000" cy="6858000"/>
          </a:xfrm>
          <a:prstGeom prst="rect">
            <a:avLst/>
          </a:prstGeom>
        </p:spPr>
      </p:pic>
      <p:sp>
        <p:nvSpPr>
          <p:cNvPr id="7" name="テキスト ボックス 6"/>
          <p:cNvSpPr txBox="1"/>
          <p:nvPr/>
        </p:nvSpPr>
        <p:spPr>
          <a:xfrm>
            <a:off x="668861" y="740833"/>
            <a:ext cx="838691"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①3</a:t>
            </a:r>
            <a:r>
              <a:rPr kumimoji="1" lang="ja-JP" altLang="en-US" sz="900" dirty="0" smtClean="0">
                <a:latin typeface="メイリオ"/>
                <a:ea typeface="メイリオ"/>
                <a:cs typeface="メイリオ"/>
              </a:rPr>
              <a:t>つの課題</a:t>
            </a:r>
            <a:endParaRPr kumimoji="1" lang="ja-JP" altLang="en-US" sz="900" dirty="0">
              <a:latin typeface="メイリオ"/>
              <a:ea typeface="メイリオ"/>
              <a:cs typeface="メイリオ"/>
            </a:endParaRPr>
          </a:p>
        </p:txBody>
      </p:sp>
      <p:sp>
        <p:nvSpPr>
          <p:cNvPr id="8" name="テキスト ボックス 7"/>
          <p:cNvSpPr txBox="1"/>
          <p:nvPr/>
        </p:nvSpPr>
        <p:spPr>
          <a:xfrm>
            <a:off x="7145865" y="943606"/>
            <a:ext cx="530915"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②</a:t>
            </a:r>
            <a:r>
              <a:rPr kumimoji="1" lang="ja-JP" altLang="en-US" sz="900" dirty="0" smtClean="0">
                <a:latin typeface="メイリオ"/>
                <a:ea typeface="メイリオ"/>
                <a:cs typeface="メイリオ"/>
              </a:rPr>
              <a:t>顧客</a:t>
            </a:r>
            <a:endParaRPr kumimoji="1" lang="en-US" altLang="ja-JP" sz="900" dirty="0" smtClean="0">
              <a:latin typeface="メイリオ"/>
              <a:ea typeface="メイリオ"/>
              <a:cs typeface="メイリオ"/>
            </a:endParaRPr>
          </a:p>
        </p:txBody>
      </p:sp>
      <p:sp>
        <p:nvSpPr>
          <p:cNvPr id="9" name="テキスト ボックス 8"/>
          <p:cNvSpPr txBox="1"/>
          <p:nvPr/>
        </p:nvSpPr>
        <p:spPr>
          <a:xfrm>
            <a:off x="3657601" y="955877"/>
            <a:ext cx="1896533" cy="461665"/>
          </a:xfrm>
          <a:prstGeom prst="rect">
            <a:avLst/>
          </a:prstGeom>
          <a:noFill/>
        </p:spPr>
        <p:txBody>
          <a:bodyPr wrap="square" rtlCol="0">
            <a:spAutoFit/>
          </a:bodyPr>
          <a:lstStyle/>
          <a:p>
            <a:r>
              <a:rPr kumimoji="1" lang="en-US" altLang="ja-JP" sz="800" dirty="0" smtClean="0">
                <a:latin typeface="メイリオ"/>
                <a:ea typeface="メイリオ"/>
                <a:cs typeface="メイリオ"/>
              </a:rPr>
              <a:t>③</a:t>
            </a:r>
            <a:r>
              <a:rPr kumimoji="1" lang="ja-JP" altLang="en-US" sz="800" dirty="0" smtClean="0">
                <a:latin typeface="メイリオ"/>
                <a:ea typeface="メイリオ"/>
                <a:cs typeface="メイリオ"/>
              </a:rPr>
              <a:t>あなたの差別化要因と注目に値する価値を説明した単一で明確な説得力のあるメッセージ</a:t>
            </a:r>
            <a:endParaRPr kumimoji="1" lang="en-US" altLang="ja-JP" sz="800" dirty="0" smtClean="0">
              <a:latin typeface="メイリオ"/>
              <a:ea typeface="メイリオ"/>
              <a:cs typeface="メイリオ"/>
            </a:endParaRPr>
          </a:p>
        </p:txBody>
      </p:sp>
      <p:sp>
        <p:nvSpPr>
          <p:cNvPr id="10" name="テキスト ボックス 9"/>
          <p:cNvSpPr txBox="1"/>
          <p:nvPr/>
        </p:nvSpPr>
        <p:spPr>
          <a:xfrm>
            <a:off x="2036832" y="943606"/>
            <a:ext cx="1069524"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④</a:t>
            </a:r>
            <a:r>
              <a:rPr kumimoji="1" lang="ja-JP" altLang="en-US" sz="900" dirty="0" smtClean="0">
                <a:latin typeface="メイリオ"/>
                <a:ea typeface="メイリオ"/>
                <a:cs typeface="メイリオ"/>
              </a:rPr>
              <a:t>上位</a:t>
            </a:r>
            <a:r>
              <a:rPr kumimoji="1" lang="en-US" altLang="ja-JP" sz="900" dirty="0" smtClean="0">
                <a:latin typeface="メイリオ"/>
                <a:ea typeface="メイリオ"/>
                <a:cs typeface="メイリオ"/>
              </a:rPr>
              <a:t>3</a:t>
            </a:r>
            <a:r>
              <a:rPr kumimoji="1" lang="ja-JP" altLang="en-US" sz="900" dirty="0" smtClean="0">
                <a:latin typeface="メイリオ"/>
                <a:ea typeface="メイリオ"/>
                <a:cs typeface="メイリオ"/>
              </a:rPr>
              <a:t>つの機能</a:t>
            </a:r>
            <a:endParaRPr kumimoji="1" lang="en-US" altLang="ja-JP" sz="900" dirty="0" smtClean="0">
              <a:latin typeface="メイリオ"/>
              <a:ea typeface="メイリオ"/>
              <a:cs typeface="メイリオ"/>
            </a:endParaRPr>
          </a:p>
        </p:txBody>
      </p:sp>
      <p:sp>
        <p:nvSpPr>
          <p:cNvPr id="11" name="テキスト ボックス 10"/>
          <p:cNvSpPr txBox="1"/>
          <p:nvPr/>
        </p:nvSpPr>
        <p:spPr>
          <a:xfrm>
            <a:off x="5418668" y="2890941"/>
            <a:ext cx="992579"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⑤</a:t>
            </a:r>
            <a:r>
              <a:rPr kumimoji="1" lang="ja-JP" altLang="en-US" sz="900" dirty="0" smtClean="0">
                <a:latin typeface="メイリオ"/>
                <a:ea typeface="メイリオ"/>
                <a:cs typeface="メイリオ"/>
              </a:rPr>
              <a:t>顧客への経路</a:t>
            </a:r>
            <a:endParaRPr kumimoji="1" lang="en-US" altLang="ja-JP" sz="900" dirty="0" smtClean="0">
              <a:latin typeface="メイリオ"/>
              <a:ea typeface="メイリオ"/>
              <a:cs typeface="メイリオ"/>
            </a:endParaRPr>
          </a:p>
        </p:txBody>
      </p:sp>
      <p:sp>
        <p:nvSpPr>
          <p:cNvPr id="12" name="テキスト ボックス 11"/>
          <p:cNvSpPr txBox="1"/>
          <p:nvPr/>
        </p:nvSpPr>
        <p:spPr>
          <a:xfrm>
            <a:off x="6417713" y="4702812"/>
            <a:ext cx="2492990"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⑥</a:t>
            </a:r>
            <a:r>
              <a:rPr kumimoji="1" lang="ja-JP" altLang="en-US" sz="900" dirty="0" smtClean="0">
                <a:latin typeface="メイリオ"/>
                <a:ea typeface="メイリオ"/>
                <a:cs typeface="メイリオ"/>
              </a:rPr>
              <a:t>収益モデル・顧客生涯価値・収益・粗利益</a:t>
            </a:r>
            <a:endParaRPr kumimoji="1" lang="en-US" altLang="ja-JP" sz="900" dirty="0" smtClean="0">
              <a:latin typeface="メイリオ"/>
              <a:ea typeface="メイリオ"/>
              <a:cs typeface="メイリオ"/>
            </a:endParaRPr>
          </a:p>
        </p:txBody>
      </p:sp>
      <p:sp>
        <p:nvSpPr>
          <p:cNvPr id="13" name="テキスト ボックス 12"/>
          <p:cNvSpPr txBox="1"/>
          <p:nvPr/>
        </p:nvSpPr>
        <p:spPr>
          <a:xfrm>
            <a:off x="1439328" y="4685879"/>
            <a:ext cx="3149600" cy="230832"/>
          </a:xfrm>
          <a:prstGeom prst="rect">
            <a:avLst/>
          </a:prstGeom>
          <a:noFill/>
        </p:spPr>
        <p:txBody>
          <a:bodyPr wrap="square" rtlCol="0">
            <a:spAutoFit/>
          </a:bodyPr>
          <a:lstStyle/>
          <a:p>
            <a:r>
              <a:rPr kumimoji="1" lang="en-US" altLang="ja-JP" sz="900" dirty="0" smtClean="0">
                <a:latin typeface="メイリオ"/>
                <a:ea typeface="メイリオ"/>
                <a:cs typeface="メイリオ"/>
              </a:rPr>
              <a:t>⑦</a:t>
            </a:r>
            <a:r>
              <a:rPr kumimoji="1" lang="ja-JP" altLang="en-US" sz="900" dirty="0" smtClean="0">
                <a:latin typeface="メイリオ"/>
                <a:ea typeface="メイリオ"/>
                <a:cs typeface="メイリオ"/>
              </a:rPr>
              <a:t>顧客獲得コスト</a:t>
            </a:r>
            <a:r>
              <a:rPr kumimoji="1" lang="en-US" altLang="ja-JP" sz="900" dirty="0" smtClean="0">
                <a:latin typeface="メイリオ"/>
                <a:ea typeface="メイリオ"/>
                <a:cs typeface="メイリオ"/>
              </a:rPr>
              <a:t>/</a:t>
            </a:r>
            <a:r>
              <a:rPr kumimoji="1" lang="ja-JP" altLang="en-US" sz="900" dirty="0" smtClean="0">
                <a:latin typeface="メイリオ"/>
                <a:ea typeface="メイリオ"/>
                <a:cs typeface="メイリオ"/>
              </a:rPr>
              <a:t>流通コスト</a:t>
            </a:r>
            <a:r>
              <a:rPr kumimoji="1" lang="en-US" altLang="ja-JP" sz="900" dirty="0" smtClean="0">
                <a:latin typeface="メイリオ"/>
                <a:ea typeface="メイリオ"/>
                <a:cs typeface="メイリオ"/>
              </a:rPr>
              <a:t>/</a:t>
            </a:r>
            <a:r>
              <a:rPr kumimoji="1" lang="ja-JP" altLang="en-US" sz="900" dirty="0" smtClean="0">
                <a:latin typeface="メイリオ"/>
                <a:ea typeface="メイリオ"/>
                <a:cs typeface="メイリオ"/>
              </a:rPr>
              <a:t>インフラコスト</a:t>
            </a:r>
            <a:r>
              <a:rPr kumimoji="1" lang="en-US" altLang="ja-JP" sz="900" dirty="0" smtClean="0">
                <a:latin typeface="メイリオ"/>
                <a:ea typeface="メイリオ"/>
                <a:cs typeface="メイリオ"/>
              </a:rPr>
              <a:t>/</a:t>
            </a:r>
            <a:r>
              <a:rPr kumimoji="1" lang="ja-JP" altLang="en-US" sz="900" dirty="0" smtClean="0">
                <a:latin typeface="メイリオ"/>
                <a:ea typeface="メイリオ"/>
                <a:cs typeface="メイリオ"/>
              </a:rPr>
              <a:t>人件費</a:t>
            </a:r>
            <a:r>
              <a:rPr kumimoji="1" lang="en-US" altLang="ja-JP" sz="900" dirty="0" err="1" smtClean="0">
                <a:latin typeface="メイリオ"/>
                <a:ea typeface="メイリオ"/>
                <a:cs typeface="メイリオ"/>
              </a:rPr>
              <a:t>etc</a:t>
            </a:r>
            <a:endParaRPr kumimoji="1" lang="en-US" altLang="ja-JP" sz="900" dirty="0" smtClean="0">
              <a:latin typeface="メイリオ"/>
              <a:ea typeface="メイリオ"/>
              <a:cs typeface="メイリオ"/>
            </a:endParaRPr>
          </a:p>
        </p:txBody>
      </p:sp>
      <p:sp>
        <p:nvSpPr>
          <p:cNvPr id="14" name="テキスト ボックス 13"/>
          <p:cNvSpPr txBox="1"/>
          <p:nvPr/>
        </p:nvSpPr>
        <p:spPr>
          <a:xfrm>
            <a:off x="2024122" y="2901455"/>
            <a:ext cx="1223412"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⑧</a:t>
            </a:r>
            <a:r>
              <a:rPr kumimoji="1" lang="ja-JP" altLang="en-US" sz="900" dirty="0" smtClean="0">
                <a:latin typeface="メイリオ"/>
                <a:ea typeface="メイリオ"/>
                <a:cs typeface="メイリオ"/>
              </a:rPr>
              <a:t>計測する主要活動</a:t>
            </a:r>
            <a:endParaRPr kumimoji="1" lang="en-US" altLang="ja-JP" sz="900" dirty="0" smtClean="0">
              <a:latin typeface="メイリオ"/>
              <a:ea typeface="メイリオ"/>
              <a:cs typeface="メイリオ"/>
            </a:endParaRPr>
          </a:p>
        </p:txBody>
      </p:sp>
      <p:sp>
        <p:nvSpPr>
          <p:cNvPr id="15" name="テキスト ボックス 14"/>
          <p:cNvSpPr txBox="1"/>
          <p:nvPr/>
        </p:nvSpPr>
        <p:spPr>
          <a:xfrm>
            <a:off x="5418666" y="935473"/>
            <a:ext cx="1710266" cy="369332"/>
          </a:xfrm>
          <a:prstGeom prst="rect">
            <a:avLst/>
          </a:prstGeom>
          <a:noFill/>
        </p:spPr>
        <p:txBody>
          <a:bodyPr wrap="square" rtlCol="0">
            <a:spAutoFit/>
          </a:bodyPr>
          <a:lstStyle/>
          <a:p>
            <a:r>
              <a:rPr kumimoji="1" lang="en-US" altLang="ja-JP" sz="900" dirty="0" smtClean="0">
                <a:latin typeface="メイリオ"/>
                <a:ea typeface="メイリオ"/>
                <a:cs typeface="メイリオ"/>
              </a:rPr>
              <a:t>⑨</a:t>
            </a:r>
            <a:r>
              <a:rPr kumimoji="1" lang="ja-JP" altLang="en-US" sz="900" dirty="0" smtClean="0">
                <a:latin typeface="メイリオ"/>
                <a:ea typeface="メイリオ"/>
                <a:cs typeface="メイリオ"/>
              </a:rPr>
              <a:t>簡単にコピーや購入出来ないもの</a:t>
            </a:r>
            <a:endParaRPr kumimoji="1" lang="en-US" altLang="ja-JP" sz="900" dirty="0" smtClean="0">
              <a:latin typeface="メイリオ"/>
              <a:ea typeface="メイリオ"/>
              <a:cs typeface="メイリオ"/>
            </a:endParaRPr>
          </a:p>
        </p:txBody>
      </p:sp>
      <p:sp>
        <p:nvSpPr>
          <p:cNvPr id="16" name="テキスト ボックス 15"/>
          <p:cNvSpPr txBox="1"/>
          <p:nvPr/>
        </p:nvSpPr>
        <p:spPr>
          <a:xfrm>
            <a:off x="342901" y="971665"/>
            <a:ext cx="1681221" cy="3714214"/>
          </a:xfrm>
          <a:prstGeom prst="rect">
            <a:avLst/>
          </a:prstGeom>
          <a:noFill/>
        </p:spPr>
        <p:txBody>
          <a:bodyPr wrap="square" rtlCol="0">
            <a:normAutofit/>
          </a:bodyPr>
          <a:lstStyle/>
          <a:p>
            <a:r>
              <a:rPr lang="ja-JP" altLang="en-US" sz="1100" dirty="0" smtClean="0">
                <a:latin typeface="メイリオ"/>
                <a:ea typeface="メイリオ"/>
                <a:cs typeface="メイリオ"/>
              </a:rPr>
              <a:t>・イベントの集客が難しい</a:t>
            </a:r>
            <a:endParaRPr lang="en-US" altLang="ja-JP" sz="1100" dirty="0" smtClean="0">
              <a:latin typeface="メイリオ"/>
              <a:ea typeface="メイリオ"/>
              <a:cs typeface="メイリオ"/>
            </a:endParaRPr>
          </a:p>
          <a:p>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・参加者の管理が面倒（当日の受付なども）</a:t>
            </a:r>
            <a:endParaRPr lang="en-US" altLang="ja-JP" sz="1100" dirty="0" smtClean="0">
              <a:latin typeface="メイリオ"/>
              <a:ea typeface="メイリオ"/>
              <a:cs typeface="メイリオ"/>
            </a:endParaRPr>
          </a:p>
          <a:p>
            <a:endParaRPr lang="en-US" altLang="ja-JP" sz="1100" dirty="0" smtClean="0">
              <a:latin typeface="メイリオ"/>
              <a:ea typeface="メイリオ"/>
              <a:cs typeface="メイリオ"/>
            </a:endParaRPr>
          </a:p>
          <a:p>
            <a:r>
              <a:rPr kumimoji="1" lang="ja-JP" altLang="en-US" sz="1100" dirty="0" smtClean="0">
                <a:latin typeface="メイリオ"/>
                <a:ea typeface="メイリオ"/>
                <a:cs typeface="メイリオ"/>
              </a:rPr>
              <a:t>・参加者のドタキャン</a:t>
            </a:r>
            <a:endParaRPr kumimoji="1" lang="en-US" altLang="ja-JP" sz="1100" dirty="0">
              <a:latin typeface="メイリオ"/>
              <a:ea typeface="メイリオ"/>
              <a:cs typeface="メイリオ"/>
            </a:endParaRPr>
          </a:p>
          <a:p>
            <a:endParaRPr lang="en-US" altLang="ja-JP" sz="1100" dirty="0" smtClean="0">
              <a:latin typeface="メイリオ"/>
              <a:ea typeface="メイリオ"/>
              <a:cs typeface="メイリオ"/>
            </a:endParaRPr>
          </a:p>
          <a:p>
            <a:r>
              <a:rPr kumimoji="1" lang="ja-JP" altLang="en-US" sz="1100" u="sng" dirty="0" smtClean="0">
                <a:latin typeface="メイリオ"/>
                <a:ea typeface="メイリオ"/>
                <a:cs typeface="メイリオ"/>
              </a:rPr>
              <a:t>既存の代替品</a:t>
            </a:r>
            <a:endParaRPr kumimoji="1" lang="en-US" altLang="ja-JP" sz="1100" u="sng" dirty="0" smtClean="0">
              <a:latin typeface="メイリオ"/>
              <a:ea typeface="メイリオ"/>
              <a:cs typeface="メイリオ"/>
            </a:endParaRPr>
          </a:p>
          <a:p>
            <a:endParaRPr lang="en-US" altLang="ja-JP" sz="1100" dirty="0" smtClean="0">
              <a:latin typeface="メイリオ"/>
              <a:ea typeface="メイリオ"/>
              <a:cs typeface="メイリオ"/>
            </a:endParaRPr>
          </a:p>
          <a:p>
            <a:r>
              <a:rPr lang="en-US" altLang="ja-JP" sz="1100" dirty="0" err="1" smtClean="0">
                <a:latin typeface="メイリオ"/>
                <a:ea typeface="メイリオ"/>
                <a:cs typeface="メイリオ"/>
              </a:rPr>
              <a:t>Eventbrite</a:t>
            </a:r>
            <a:endParaRPr lang="en-US" altLang="ja-JP" sz="1100" dirty="0" smtClean="0">
              <a:latin typeface="メイリオ"/>
              <a:ea typeface="メイリオ"/>
              <a:cs typeface="メイリオ"/>
            </a:endParaRPr>
          </a:p>
          <a:p>
            <a:r>
              <a:rPr kumimoji="1" lang="en-US" altLang="ja-JP" sz="1100" dirty="0" smtClean="0">
                <a:latin typeface="メイリオ"/>
                <a:ea typeface="メイリオ"/>
                <a:cs typeface="メイリオ"/>
              </a:rPr>
              <a:t>Facebook</a:t>
            </a:r>
          </a:p>
          <a:p>
            <a:r>
              <a:rPr lang="ja-JP" altLang="en-US" sz="1100" dirty="0" smtClean="0">
                <a:latin typeface="メイリオ"/>
                <a:ea typeface="メイリオ"/>
                <a:cs typeface="メイリオ"/>
              </a:rPr>
              <a:t>ブログ</a:t>
            </a:r>
            <a:endParaRPr kumimoji="1" lang="ja-JP" altLang="en-US" sz="1100" dirty="0" smtClean="0">
              <a:latin typeface="メイリオ"/>
              <a:ea typeface="メイリオ"/>
              <a:cs typeface="メイリオ"/>
            </a:endParaRPr>
          </a:p>
        </p:txBody>
      </p:sp>
      <p:sp>
        <p:nvSpPr>
          <p:cNvPr id="18" name="テキスト ボックス 17"/>
          <p:cNvSpPr txBox="1"/>
          <p:nvPr/>
        </p:nvSpPr>
        <p:spPr>
          <a:xfrm>
            <a:off x="7145865" y="1152311"/>
            <a:ext cx="1681221" cy="3565740"/>
          </a:xfrm>
          <a:prstGeom prst="rect">
            <a:avLst/>
          </a:prstGeom>
          <a:noFill/>
        </p:spPr>
        <p:txBody>
          <a:bodyPr wrap="square" rtlCol="0">
            <a:normAutofit/>
          </a:bodyPr>
          <a:lstStyle/>
          <a:p>
            <a:r>
              <a:rPr lang="ja-JP" altLang="en-US" sz="1100" dirty="0" smtClean="0">
                <a:latin typeface="メイリオ"/>
                <a:ea typeface="メイリオ"/>
                <a:cs typeface="メイリオ"/>
              </a:rPr>
              <a:t>・イベント主催者</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・勉強会企画者</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・イベント参加者</a:t>
            </a:r>
            <a:endParaRPr lang="en-US" altLang="ja-JP" sz="1100" dirty="0">
              <a:latin typeface="メイリオ"/>
              <a:ea typeface="メイリオ"/>
              <a:cs typeface="メイリオ"/>
            </a:endParaRPr>
          </a:p>
          <a:p>
            <a:endParaRPr kumimoji="1" lang="en-US" altLang="ja-JP" sz="1100" dirty="0" smtClean="0">
              <a:latin typeface="メイリオ"/>
              <a:ea typeface="メイリオ"/>
              <a:cs typeface="メイリオ"/>
            </a:endParaRPr>
          </a:p>
          <a:p>
            <a:r>
              <a:rPr lang="ja-JP" altLang="en-US" sz="1100" u="sng" dirty="0" smtClean="0">
                <a:latin typeface="メイリオ"/>
                <a:ea typeface="メイリオ"/>
                <a:cs typeface="メイリオ"/>
              </a:rPr>
              <a:t>アーリーアダプター</a:t>
            </a:r>
            <a:endParaRPr lang="en-US" altLang="ja-JP" sz="1100" u="sng" dirty="0" smtClean="0">
              <a:latin typeface="メイリオ"/>
              <a:ea typeface="メイリオ"/>
              <a:cs typeface="メイリオ"/>
            </a:endParaRPr>
          </a:p>
          <a:p>
            <a:r>
              <a:rPr lang="ja-JP" altLang="en-US" sz="1100" dirty="0" smtClean="0">
                <a:latin typeface="メイリオ"/>
                <a:ea typeface="メイリオ"/>
                <a:cs typeface="メイリオ"/>
              </a:rPr>
              <a:t>・イベントを日頃から主催、運営している人</a:t>
            </a:r>
            <a:endParaRPr lang="en-US" altLang="ja-JP" sz="1100" dirty="0" smtClean="0">
              <a:latin typeface="メイリオ"/>
              <a:ea typeface="メイリオ"/>
              <a:cs typeface="メイリオ"/>
            </a:endParaRPr>
          </a:p>
          <a:p>
            <a:endParaRPr lang="en-US" altLang="ja-JP" sz="1100" dirty="0" smtClean="0">
              <a:latin typeface="メイリオ"/>
              <a:ea typeface="メイリオ"/>
              <a:cs typeface="メイリオ"/>
            </a:endParaRPr>
          </a:p>
          <a:p>
            <a:endParaRPr kumimoji="1" lang="ja-JP" altLang="en-US" sz="1100" dirty="0">
              <a:latin typeface="メイリオ"/>
              <a:ea typeface="メイリオ"/>
              <a:cs typeface="メイリオ"/>
            </a:endParaRPr>
          </a:p>
        </p:txBody>
      </p:sp>
      <p:sp>
        <p:nvSpPr>
          <p:cNvPr id="19" name="テキスト ボックス 18"/>
          <p:cNvSpPr txBox="1"/>
          <p:nvPr/>
        </p:nvSpPr>
        <p:spPr>
          <a:xfrm>
            <a:off x="3737447" y="1426853"/>
            <a:ext cx="1681221" cy="3291198"/>
          </a:xfrm>
          <a:prstGeom prst="rect">
            <a:avLst/>
          </a:prstGeom>
          <a:noFill/>
        </p:spPr>
        <p:txBody>
          <a:bodyPr wrap="square" rtlCol="0">
            <a:normAutofit/>
          </a:bodyPr>
          <a:lstStyle/>
          <a:p>
            <a:r>
              <a:rPr kumimoji="1" lang="ja-JP" altLang="en-US" sz="1100" dirty="0" smtClean="0">
                <a:latin typeface="メイリオ"/>
                <a:ea typeface="メイリオ"/>
                <a:cs typeface="メイリオ"/>
              </a:rPr>
              <a:t>イベントページの簡易作成</a:t>
            </a:r>
            <a:r>
              <a:rPr lang="ja-JP" altLang="en-US" sz="1100" dirty="0" smtClean="0">
                <a:latin typeface="メイリオ"/>
                <a:ea typeface="メイリオ"/>
                <a:cs typeface="メイリオ"/>
              </a:rPr>
              <a:t>、事前集金と参加者への</a:t>
            </a:r>
            <a:r>
              <a:rPr lang="en-US" altLang="ja-JP" sz="1100" dirty="0" smtClean="0">
                <a:latin typeface="メイリオ"/>
                <a:ea typeface="メイリオ"/>
                <a:cs typeface="メイリオ"/>
              </a:rPr>
              <a:t>CRM</a:t>
            </a:r>
            <a:endParaRPr kumimoji="1" lang="en-US" altLang="ja-JP" sz="1100" dirty="0" smtClean="0">
              <a:latin typeface="メイリオ"/>
              <a:ea typeface="メイリオ"/>
              <a:cs typeface="メイリオ"/>
            </a:endParaRPr>
          </a:p>
          <a:p>
            <a:endParaRPr kumimoji="1" lang="en-US" altLang="ja-JP" sz="1100" dirty="0" smtClean="0">
              <a:latin typeface="メイリオ"/>
              <a:ea typeface="メイリオ"/>
              <a:cs typeface="メイリオ"/>
            </a:endParaRPr>
          </a:p>
          <a:p>
            <a:r>
              <a:rPr lang="ja-JP" altLang="en-US" sz="1100" u="sng" dirty="0" smtClean="0">
                <a:latin typeface="メイリオ"/>
                <a:ea typeface="メイリオ"/>
                <a:cs typeface="メイリオ"/>
              </a:rPr>
              <a:t>ハイレベルコンセプト</a:t>
            </a:r>
            <a:endParaRPr lang="en-US" altLang="ja-JP" sz="1100" u="sng" dirty="0" smtClean="0">
              <a:latin typeface="メイリオ"/>
              <a:ea typeface="メイリオ"/>
              <a:cs typeface="メイリオ"/>
            </a:endParaRPr>
          </a:p>
          <a:p>
            <a:endParaRPr kumimoji="1" lang="en-US" altLang="ja-JP" sz="1100" u="sng" dirty="0" smtClean="0">
              <a:latin typeface="メイリオ"/>
              <a:ea typeface="メイリオ"/>
              <a:cs typeface="メイリオ"/>
            </a:endParaRPr>
          </a:p>
          <a:p>
            <a:r>
              <a:rPr kumimoji="1" lang="ja-JP" altLang="en-US" sz="1100" dirty="0" smtClean="0">
                <a:latin typeface="メイリオ"/>
                <a:ea typeface="メイリオ"/>
                <a:cs typeface="メイリオ"/>
              </a:rPr>
              <a:t>イベントのプロモーションサイト</a:t>
            </a:r>
            <a:endParaRPr kumimoji="1" lang="ja-JP" altLang="en-US" sz="1100" dirty="0">
              <a:latin typeface="メイリオ"/>
              <a:ea typeface="メイリオ"/>
              <a:cs typeface="メイリオ"/>
            </a:endParaRPr>
          </a:p>
        </p:txBody>
      </p:sp>
      <p:sp>
        <p:nvSpPr>
          <p:cNvPr id="20" name="テキスト ボックス 19"/>
          <p:cNvSpPr txBox="1"/>
          <p:nvPr/>
        </p:nvSpPr>
        <p:spPr>
          <a:xfrm>
            <a:off x="2024122" y="1189677"/>
            <a:ext cx="1681221" cy="1515423"/>
          </a:xfrm>
          <a:prstGeom prst="rect">
            <a:avLst/>
          </a:prstGeom>
          <a:noFill/>
        </p:spPr>
        <p:txBody>
          <a:bodyPr wrap="square" rtlCol="0">
            <a:normAutofit/>
          </a:bodyPr>
          <a:lstStyle/>
          <a:p>
            <a:r>
              <a:rPr lang="ja-JP" altLang="en-US" sz="1100" dirty="0" smtClean="0">
                <a:latin typeface="メイリオ"/>
                <a:ea typeface="メイリオ"/>
                <a:cs typeface="メイリオ"/>
              </a:rPr>
              <a:t>・イベント一覧ページ</a:t>
            </a:r>
            <a:endParaRPr lang="en-US" altLang="ja-JP" sz="1100" dirty="0" smtClean="0">
              <a:latin typeface="メイリオ"/>
              <a:ea typeface="メイリオ"/>
              <a:cs typeface="メイリオ"/>
            </a:endParaRPr>
          </a:p>
          <a:p>
            <a:endParaRPr lang="en-US" altLang="ja-JP" sz="1100" dirty="0" smtClean="0">
              <a:latin typeface="メイリオ"/>
              <a:ea typeface="メイリオ"/>
              <a:cs typeface="メイリオ"/>
            </a:endParaRPr>
          </a:p>
          <a:p>
            <a:r>
              <a:rPr kumimoji="1" lang="ja-JP" altLang="en-US" sz="1100" dirty="0" smtClean="0">
                <a:latin typeface="メイリオ"/>
                <a:ea typeface="メイリオ"/>
                <a:cs typeface="メイリオ"/>
              </a:rPr>
              <a:t>・参加者管理機能、当日受付アプリ</a:t>
            </a:r>
            <a:endParaRPr kumimoji="1" lang="en-US" altLang="ja-JP" sz="1100" dirty="0" smtClean="0">
              <a:latin typeface="メイリオ"/>
              <a:ea typeface="メイリオ"/>
              <a:cs typeface="メイリオ"/>
            </a:endParaRPr>
          </a:p>
          <a:p>
            <a:endParaRPr lang="en-US" altLang="ja-JP" sz="1100" dirty="0">
              <a:latin typeface="メイリオ"/>
              <a:ea typeface="メイリオ"/>
              <a:cs typeface="メイリオ"/>
            </a:endParaRPr>
          </a:p>
          <a:p>
            <a:r>
              <a:rPr kumimoji="1" lang="ja-JP" altLang="en-US" sz="1100" dirty="0" smtClean="0">
                <a:latin typeface="メイリオ"/>
                <a:ea typeface="メイリオ"/>
                <a:cs typeface="メイリオ"/>
              </a:rPr>
              <a:t>・事前決済機能</a:t>
            </a:r>
            <a:endParaRPr kumimoji="1" lang="en-US" altLang="ja-JP" sz="1100" dirty="0">
              <a:latin typeface="メイリオ"/>
              <a:ea typeface="メイリオ"/>
              <a:cs typeface="メイリオ"/>
            </a:endParaRPr>
          </a:p>
        </p:txBody>
      </p:sp>
      <p:sp>
        <p:nvSpPr>
          <p:cNvPr id="21" name="テキスト ボックス 20"/>
          <p:cNvSpPr txBox="1"/>
          <p:nvPr/>
        </p:nvSpPr>
        <p:spPr>
          <a:xfrm>
            <a:off x="2024122" y="3132287"/>
            <a:ext cx="1681221" cy="1595169"/>
          </a:xfrm>
          <a:prstGeom prst="rect">
            <a:avLst/>
          </a:prstGeom>
          <a:noFill/>
        </p:spPr>
        <p:txBody>
          <a:bodyPr wrap="square" rtlCol="0">
            <a:normAutofit/>
          </a:bodyPr>
          <a:lstStyle/>
          <a:p>
            <a:r>
              <a:rPr lang="ja-JP" altLang="en-US" sz="1100" dirty="0" smtClean="0">
                <a:latin typeface="メイリオ"/>
                <a:ea typeface="メイリオ"/>
                <a:cs typeface="メイリオ"/>
              </a:rPr>
              <a:t>イベント数</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新規主催者数</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リピート主催者数</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アクション数</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新規参加者数</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リピート参加者数</a:t>
            </a:r>
            <a:endParaRPr lang="en-US" altLang="ja-JP" sz="1100" dirty="0" smtClean="0">
              <a:latin typeface="メイリオ"/>
              <a:ea typeface="メイリオ"/>
              <a:cs typeface="メイリオ"/>
            </a:endParaRPr>
          </a:p>
          <a:p>
            <a:r>
              <a:rPr lang="en-US" altLang="ja-JP" sz="1100" dirty="0" smtClean="0">
                <a:latin typeface="メイリオ"/>
                <a:ea typeface="メイリオ"/>
                <a:cs typeface="メイリオ"/>
              </a:rPr>
              <a:t>PV</a:t>
            </a:r>
          </a:p>
          <a:p>
            <a:r>
              <a:rPr lang="en-US" altLang="ja-JP" sz="1100" dirty="0" smtClean="0">
                <a:latin typeface="メイリオ"/>
                <a:ea typeface="メイリオ"/>
                <a:cs typeface="メイリオ"/>
              </a:rPr>
              <a:t>UU</a:t>
            </a:r>
            <a:endParaRPr lang="en-US" altLang="ja-JP" sz="1100" dirty="0">
              <a:latin typeface="メイリオ"/>
              <a:ea typeface="メイリオ"/>
              <a:cs typeface="メイリオ"/>
            </a:endParaRPr>
          </a:p>
        </p:txBody>
      </p:sp>
      <p:sp>
        <p:nvSpPr>
          <p:cNvPr id="22" name="テキスト ボックス 21"/>
          <p:cNvSpPr txBox="1"/>
          <p:nvPr/>
        </p:nvSpPr>
        <p:spPr>
          <a:xfrm>
            <a:off x="5435011" y="3109073"/>
            <a:ext cx="1681221" cy="1595169"/>
          </a:xfrm>
          <a:prstGeom prst="rect">
            <a:avLst/>
          </a:prstGeom>
          <a:noFill/>
        </p:spPr>
        <p:txBody>
          <a:bodyPr wrap="square" rtlCol="0">
            <a:normAutofit/>
          </a:bodyPr>
          <a:lstStyle/>
          <a:p>
            <a:r>
              <a:rPr lang="ja-JP" altLang="en-US" sz="1100" dirty="0" smtClean="0">
                <a:latin typeface="メイリオ"/>
                <a:ea typeface="メイリオ"/>
                <a:cs typeface="メイリオ"/>
              </a:rPr>
              <a:t>・イベント一覧ページ</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Facebook</a:t>
            </a:r>
          </a:p>
          <a:p>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Twitter</a:t>
            </a:r>
          </a:p>
        </p:txBody>
      </p:sp>
      <p:sp>
        <p:nvSpPr>
          <p:cNvPr id="23" name="テキスト ボックス 22"/>
          <p:cNvSpPr txBox="1"/>
          <p:nvPr/>
        </p:nvSpPr>
        <p:spPr>
          <a:xfrm>
            <a:off x="342901" y="4933645"/>
            <a:ext cx="4246027" cy="1739098"/>
          </a:xfrm>
          <a:prstGeom prst="rect">
            <a:avLst/>
          </a:prstGeom>
          <a:noFill/>
        </p:spPr>
        <p:txBody>
          <a:bodyPr wrap="square" rtlCol="0">
            <a:normAutofit/>
          </a:bodyPr>
          <a:lstStyle/>
          <a:p>
            <a:r>
              <a:rPr lang="ja-JP" altLang="en-US" sz="1100" dirty="0" smtClean="0">
                <a:latin typeface="メイリオ"/>
                <a:ea typeface="メイリオ"/>
                <a:cs typeface="メイリオ"/>
              </a:rPr>
              <a:t>・インフラ：　</a:t>
            </a:r>
            <a:r>
              <a:rPr lang="en-US" altLang="ja-JP" sz="1100" dirty="0" smtClean="0">
                <a:latin typeface="メイリオ"/>
                <a:ea typeface="メイリオ"/>
                <a:cs typeface="メイリオ"/>
              </a:rPr>
              <a:t>25</a:t>
            </a:r>
            <a:r>
              <a:rPr lang="ja-JP" altLang="en-US" sz="1100" dirty="0" smtClean="0">
                <a:latin typeface="メイリオ"/>
                <a:ea typeface="メイリオ"/>
                <a:cs typeface="メイリオ"/>
              </a:rPr>
              <a:t>万円／月</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・人件費：開発デザイン　</a:t>
            </a:r>
            <a:r>
              <a:rPr lang="en-US" altLang="ja-JP" sz="1100" dirty="0" smtClean="0">
                <a:latin typeface="メイリオ"/>
                <a:ea typeface="メイリオ"/>
                <a:cs typeface="メイリオ"/>
              </a:rPr>
              <a:t>400</a:t>
            </a:r>
            <a:r>
              <a:rPr lang="ja-JP" altLang="en-US" sz="1100" dirty="0" smtClean="0">
                <a:latin typeface="メイリオ"/>
                <a:ea typeface="メイリオ"/>
                <a:cs typeface="メイリオ"/>
              </a:rPr>
              <a:t>万円</a:t>
            </a:r>
            <a:endParaRPr lang="en-US" altLang="ja-JP" sz="1100" dirty="0" smtClean="0">
              <a:latin typeface="メイリオ"/>
              <a:ea typeface="メイリオ"/>
              <a:cs typeface="メイリオ"/>
            </a:endParaRPr>
          </a:p>
          <a:p>
            <a:r>
              <a:rPr lang="ja-JP" altLang="ja-JP" sz="1100" dirty="0">
                <a:latin typeface="メイリオ"/>
                <a:ea typeface="メイリオ"/>
                <a:cs typeface="メイリオ"/>
              </a:rPr>
              <a:t>　</a:t>
            </a:r>
            <a:r>
              <a:rPr lang="ja-JP" altLang="en-US" sz="1100" dirty="0" smtClean="0">
                <a:latin typeface="メイリオ"/>
                <a:ea typeface="メイリオ"/>
                <a:cs typeface="メイリオ"/>
              </a:rPr>
              <a:t>　　　　</a:t>
            </a:r>
            <a:r>
              <a:rPr lang="en-US" altLang="ja-JP" sz="1100" dirty="0" smtClean="0">
                <a:latin typeface="メイリオ"/>
                <a:ea typeface="メイリオ"/>
                <a:cs typeface="メイリオ"/>
              </a:rPr>
              <a:t>SD</a:t>
            </a:r>
            <a:r>
              <a:rPr lang="ja-JP" altLang="en-US" sz="1100" dirty="0" smtClean="0">
                <a:latin typeface="メイリオ"/>
                <a:ea typeface="メイリオ"/>
                <a:cs typeface="メイリオ"/>
              </a:rPr>
              <a:t>　　　　　</a:t>
            </a:r>
            <a:r>
              <a:rPr lang="en-US" altLang="ja-JP" sz="1100" dirty="0" smtClean="0">
                <a:latin typeface="メイリオ"/>
                <a:ea typeface="メイリオ"/>
                <a:cs typeface="メイリオ"/>
              </a:rPr>
              <a:t>  120</a:t>
            </a:r>
            <a:r>
              <a:rPr lang="ja-JP" altLang="en-US" sz="1100" dirty="0" smtClean="0">
                <a:latin typeface="メイリオ"/>
                <a:ea typeface="メイリオ"/>
                <a:cs typeface="メイリオ"/>
              </a:rPr>
              <a:t>万円</a:t>
            </a:r>
            <a:endParaRPr lang="en-US" altLang="ja-JP" sz="1100" dirty="0">
              <a:latin typeface="メイリオ"/>
              <a:ea typeface="メイリオ"/>
              <a:cs typeface="メイリオ"/>
            </a:endParaRPr>
          </a:p>
          <a:p>
            <a:endParaRPr lang="en-US" altLang="ja-JP" sz="1100" dirty="0">
              <a:latin typeface="メイリオ"/>
              <a:ea typeface="メイリオ"/>
              <a:cs typeface="メイリオ"/>
            </a:endParaRPr>
          </a:p>
        </p:txBody>
      </p:sp>
      <p:sp>
        <p:nvSpPr>
          <p:cNvPr id="24" name="テキスト ボックス 23"/>
          <p:cNvSpPr txBox="1"/>
          <p:nvPr/>
        </p:nvSpPr>
        <p:spPr>
          <a:xfrm>
            <a:off x="4581059" y="4933644"/>
            <a:ext cx="4246027" cy="1736671"/>
          </a:xfrm>
          <a:prstGeom prst="rect">
            <a:avLst/>
          </a:prstGeom>
          <a:noFill/>
        </p:spPr>
        <p:txBody>
          <a:bodyPr wrap="square" rtlCol="0">
            <a:normAutofit/>
          </a:bodyPr>
          <a:lstStyle/>
          <a:p>
            <a:r>
              <a:rPr lang="ja-JP" altLang="en-US" sz="1100" dirty="0" smtClean="0">
                <a:latin typeface="メイリオ"/>
                <a:ea typeface="メイリオ"/>
                <a:cs typeface="メイリオ"/>
              </a:rPr>
              <a:t>・チケット購入決済の手数料</a:t>
            </a:r>
            <a:endParaRPr lang="en-US" altLang="ja-JP" sz="1100" dirty="0">
              <a:latin typeface="メイリオ"/>
              <a:ea typeface="メイリオ"/>
              <a:cs typeface="メイリオ"/>
            </a:endParaRPr>
          </a:p>
        </p:txBody>
      </p:sp>
      <p:sp>
        <p:nvSpPr>
          <p:cNvPr id="2" name="テキスト ボックス 1"/>
          <p:cNvSpPr txBox="1"/>
          <p:nvPr/>
        </p:nvSpPr>
        <p:spPr>
          <a:xfrm>
            <a:off x="2133600" y="127000"/>
            <a:ext cx="6693486" cy="369332"/>
          </a:xfrm>
          <a:prstGeom prst="rect">
            <a:avLst/>
          </a:prstGeom>
          <a:noFill/>
        </p:spPr>
        <p:txBody>
          <a:bodyPr wrap="square" rtlCol="0">
            <a:spAutoFit/>
          </a:bodyPr>
          <a:lstStyle/>
          <a:p>
            <a:r>
              <a:rPr kumimoji="1" lang="ja-JP" altLang="en-US" dirty="0" smtClean="0">
                <a:latin typeface="メイリオ"/>
                <a:ea typeface="メイリオ"/>
                <a:cs typeface="メイリオ"/>
              </a:rPr>
              <a:t>イベントアテンド</a:t>
            </a:r>
            <a:endParaRPr kumimoji="1" lang="ja-JP" altLang="en-US" dirty="0">
              <a:latin typeface="メイリオ"/>
              <a:ea typeface="メイリオ"/>
              <a:cs typeface="メイリオ"/>
            </a:endParaRPr>
          </a:p>
        </p:txBody>
      </p:sp>
      <p:sp>
        <p:nvSpPr>
          <p:cNvPr id="25" name="テキスト ボックス 24"/>
          <p:cNvSpPr txBox="1"/>
          <p:nvPr/>
        </p:nvSpPr>
        <p:spPr>
          <a:xfrm>
            <a:off x="5447711" y="1238051"/>
            <a:ext cx="1681221" cy="1467050"/>
          </a:xfrm>
          <a:prstGeom prst="rect">
            <a:avLst/>
          </a:prstGeom>
          <a:noFill/>
        </p:spPr>
        <p:txBody>
          <a:bodyPr wrap="square" rtlCol="0">
            <a:normAutofit/>
          </a:bodyPr>
          <a:lstStyle/>
          <a:p>
            <a:r>
              <a:rPr lang="ja-JP" altLang="en-US" sz="1100" dirty="0" smtClean="0">
                <a:latin typeface="メイリオ"/>
                <a:ea typeface="メイリオ"/>
                <a:cs typeface="メイリオ"/>
              </a:rPr>
              <a:t>・獲得済みの顧客</a:t>
            </a:r>
            <a:endParaRPr lang="en-US" altLang="ja-JP" sz="1100" dirty="0" smtClean="0">
              <a:latin typeface="メイリオ"/>
              <a:ea typeface="メイリオ"/>
              <a:cs typeface="メイリオ"/>
            </a:endParaRPr>
          </a:p>
          <a:p>
            <a:r>
              <a:rPr lang="ja-JP" altLang="en-US" sz="1100" dirty="0" smtClean="0">
                <a:solidFill>
                  <a:srgbClr val="000000"/>
                </a:solidFill>
                <a:latin typeface="メイリオ"/>
                <a:ea typeface="メイリオ"/>
                <a:cs typeface="メイリオ"/>
              </a:rPr>
              <a:t>・審査によるイベントの質の担保</a:t>
            </a:r>
            <a:endParaRPr lang="en-US" altLang="ja-JP" sz="1100" dirty="0" smtClean="0">
              <a:solidFill>
                <a:srgbClr val="000000"/>
              </a:solidFill>
              <a:latin typeface="メイリオ"/>
              <a:ea typeface="メイリオ"/>
              <a:cs typeface="メイリオ"/>
            </a:endParaRPr>
          </a:p>
          <a:p>
            <a:r>
              <a:rPr lang="ja-JP" altLang="en-US" sz="1100" dirty="0" smtClean="0">
                <a:solidFill>
                  <a:srgbClr val="000000"/>
                </a:solidFill>
                <a:latin typeface="メイリオ"/>
                <a:ea typeface="メイリオ"/>
                <a:cs typeface="メイリオ"/>
              </a:rPr>
              <a:t>・</a:t>
            </a:r>
            <a:endParaRPr lang="en-US" altLang="ja-JP" sz="1100" dirty="0">
              <a:solidFill>
                <a:srgbClr val="000000"/>
              </a:solidFill>
              <a:latin typeface="メイリオ"/>
              <a:ea typeface="メイリオ"/>
              <a:cs typeface="メイリオ"/>
            </a:endParaRPr>
          </a:p>
        </p:txBody>
      </p:sp>
    </p:spTree>
    <p:extLst>
      <p:ext uri="{BB962C8B-B14F-4D97-AF65-F5344CB8AC3E}">
        <p14:creationId xmlns:p14="http://schemas.microsoft.com/office/powerpoint/2010/main" val="243644815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0" y="0"/>
            <a:ext cx="9144000" cy="6858000"/>
          </a:xfrm>
          <a:prstGeom prst="rect">
            <a:avLst/>
          </a:prstGeom>
        </p:spPr>
      </p:pic>
      <p:sp>
        <p:nvSpPr>
          <p:cNvPr id="7" name="テキスト ボックス 6"/>
          <p:cNvSpPr txBox="1"/>
          <p:nvPr/>
        </p:nvSpPr>
        <p:spPr>
          <a:xfrm>
            <a:off x="668861" y="740833"/>
            <a:ext cx="838691"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①3</a:t>
            </a:r>
            <a:r>
              <a:rPr kumimoji="1" lang="ja-JP" altLang="en-US" sz="900" dirty="0" smtClean="0">
                <a:latin typeface="メイリオ"/>
                <a:ea typeface="メイリオ"/>
                <a:cs typeface="メイリオ"/>
              </a:rPr>
              <a:t>つの課題</a:t>
            </a:r>
            <a:endParaRPr kumimoji="1" lang="ja-JP" altLang="en-US" sz="900" dirty="0">
              <a:latin typeface="メイリオ"/>
              <a:ea typeface="メイリオ"/>
              <a:cs typeface="メイリオ"/>
            </a:endParaRPr>
          </a:p>
        </p:txBody>
      </p:sp>
      <p:sp>
        <p:nvSpPr>
          <p:cNvPr id="8" name="テキスト ボックス 7"/>
          <p:cNvSpPr txBox="1"/>
          <p:nvPr/>
        </p:nvSpPr>
        <p:spPr>
          <a:xfrm>
            <a:off x="7145865" y="943606"/>
            <a:ext cx="530915"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②</a:t>
            </a:r>
            <a:r>
              <a:rPr kumimoji="1" lang="ja-JP" altLang="en-US" sz="900" dirty="0" smtClean="0">
                <a:latin typeface="メイリオ"/>
                <a:ea typeface="メイリオ"/>
                <a:cs typeface="メイリオ"/>
              </a:rPr>
              <a:t>顧客</a:t>
            </a:r>
            <a:endParaRPr kumimoji="1" lang="en-US" altLang="ja-JP" sz="900" dirty="0" smtClean="0">
              <a:latin typeface="メイリオ"/>
              <a:ea typeface="メイリオ"/>
              <a:cs typeface="メイリオ"/>
            </a:endParaRPr>
          </a:p>
        </p:txBody>
      </p:sp>
      <p:sp>
        <p:nvSpPr>
          <p:cNvPr id="9" name="テキスト ボックス 8"/>
          <p:cNvSpPr txBox="1"/>
          <p:nvPr/>
        </p:nvSpPr>
        <p:spPr>
          <a:xfrm>
            <a:off x="3657601" y="955877"/>
            <a:ext cx="1896533" cy="461665"/>
          </a:xfrm>
          <a:prstGeom prst="rect">
            <a:avLst/>
          </a:prstGeom>
          <a:noFill/>
        </p:spPr>
        <p:txBody>
          <a:bodyPr wrap="square" rtlCol="0">
            <a:spAutoFit/>
          </a:bodyPr>
          <a:lstStyle/>
          <a:p>
            <a:r>
              <a:rPr kumimoji="1" lang="en-US" altLang="ja-JP" sz="800" dirty="0" smtClean="0">
                <a:latin typeface="メイリオ"/>
                <a:ea typeface="メイリオ"/>
                <a:cs typeface="メイリオ"/>
              </a:rPr>
              <a:t>③</a:t>
            </a:r>
            <a:r>
              <a:rPr kumimoji="1" lang="ja-JP" altLang="en-US" sz="800" dirty="0" smtClean="0">
                <a:latin typeface="メイリオ"/>
                <a:ea typeface="メイリオ"/>
                <a:cs typeface="メイリオ"/>
              </a:rPr>
              <a:t>あなたの差別化要因と注目に値する価値を説明した単一で明確な説得力のあるメッセージ</a:t>
            </a:r>
            <a:endParaRPr kumimoji="1" lang="en-US" altLang="ja-JP" sz="800" dirty="0" smtClean="0">
              <a:latin typeface="メイリオ"/>
              <a:ea typeface="メイリオ"/>
              <a:cs typeface="メイリオ"/>
            </a:endParaRPr>
          </a:p>
        </p:txBody>
      </p:sp>
      <p:sp>
        <p:nvSpPr>
          <p:cNvPr id="10" name="テキスト ボックス 9"/>
          <p:cNvSpPr txBox="1"/>
          <p:nvPr/>
        </p:nvSpPr>
        <p:spPr>
          <a:xfrm>
            <a:off x="2036832" y="943606"/>
            <a:ext cx="1069524"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④</a:t>
            </a:r>
            <a:r>
              <a:rPr kumimoji="1" lang="ja-JP" altLang="en-US" sz="900" dirty="0" smtClean="0">
                <a:latin typeface="メイリオ"/>
                <a:ea typeface="メイリオ"/>
                <a:cs typeface="メイリオ"/>
              </a:rPr>
              <a:t>上位</a:t>
            </a:r>
            <a:r>
              <a:rPr kumimoji="1" lang="en-US" altLang="ja-JP" sz="900" dirty="0" smtClean="0">
                <a:latin typeface="メイリオ"/>
                <a:ea typeface="メイリオ"/>
                <a:cs typeface="メイリオ"/>
              </a:rPr>
              <a:t>3</a:t>
            </a:r>
            <a:r>
              <a:rPr kumimoji="1" lang="ja-JP" altLang="en-US" sz="900" dirty="0" smtClean="0">
                <a:latin typeface="メイリオ"/>
                <a:ea typeface="メイリオ"/>
                <a:cs typeface="メイリオ"/>
              </a:rPr>
              <a:t>つの機能</a:t>
            </a:r>
            <a:endParaRPr kumimoji="1" lang="en-US" altLang="ja-JP" sz="900" dirty="0" smtClean="0">
              <a:latin typeface="メイリオ"/>
              <a:ea typeface="メイリオ"/>
              <a:cs typeface="メイリオ"/>
            </a:endParaRPr>
          </a:p>
        </p:txBody>
      </p:sp>
      <p:sp>
        <p:nvSpPr>
          <p:cNvPr id="11" name="テキスト ボックス 10"/>
          <p:cNvSpPr txBox="1"/>
          <p:nvPr/>
        </p:nvSpPr>
        <p:spPr>
          <a:xfrm>
            <a:off x="5418668" y="2890941"/>
            <a:ext cx="992579"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⑤</a:t>
            </a:r>
            <a:r>
              <a:rPr kumimoji="1" lang="ja-JP" altLang="en-US" sz="900" dirty="0" smtClean="0">
                <a:latin typeface="メイリオ"/>
                <a:ea typeface="メイリオ"/>
                <a:cs typeface="メイリオ"/>
              </a:rPr>
              <a:t>顧客への経路</a:t>
            </a:r>
            <a:endParaRPr kumimoji="1" lang="en-US" altLang="ja-JP" sz="900" dirty="0" smtClean="0">
              <a:latin typeface="メイリオ"/>
              <a:ea typeface="メイリオ"/>
              <a:cs typeface="メイリオ"/>
            </a:endParaRPr>
          </a:p>
        </p:txBody>
      </p:sp>
      <p:sp>
        <p:nvSpPr>
          <p:cNvPr id="12" name="テキスト ボックス 11"/>
          <p:cNvSpPr txBox="1"/>
          <p:nvPr/>
        </p:nvSpPr>
        <p:spPr>
          <a:xfrm>
            <a:off x="6417713" y="4702812"/>
            <a:ext cx="2492990"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⑥</a:t>
            </a:r>
            <a:r>
              <a:rPr kumimoji="1" lang="ja-JP" altLang="en-US" sz="900" dirty="0" smtClean="0">
                <a:latin typeface="メイリオ"/>
                <a:ea typeface="メイリオ"/>
                <a:cs typeface="メイリオ"/>
              </a:rPr>
              <a:t>収益モデル・顧客生涯価値・収益・粗利益</a:t>
            </a:r>
            <a:endParaRPr kumimoji="1" lang="en-US" altLang="ja-JP" sz="900" dirty="0" smtClean="0">
              <a:latin typeface="メイリオ"/>
              <a:ea typeface="メイリオ"/>
              <a:cs typeface="メイリオ"/>
            </a:endParaRPr>
          </a:p>
        </p:txBody>
      </p:sp>
      <p:sp>
        <p:nvSpPr>
          <p:cNvPr id="13" name="テキスト ボックス 12"/>
          <p:cNvSpPr txBox="1"/>
          <p:nvPr/>
        </p:nvSpPr>
        <p:spPr>
          <a:xfrm>
            <a:off x="1439328" y="4685879"/>
            <a:ext cx="3149600" cy="230832"/>
          </a:xfrm>
          <a:prstGeom prst="rect">
            <a:avLst/>
          </a:prstGeom>
          <a:noFill/>
        </p:spPr>
        <p:txBody>
          <a:bodyPr wrap="square" rtlCol="0">
            <a:spAutoFit/>
          </a:bodyPr>
          <a:lstStyle/>
          <a:p>
            <a:r>
              <a:rPr kumimoji="1" lang="en-US" altLang="ja-JP" sz="900" dirty="0" smtClean="0">
                <a:latin typeface="メイリオ"/>
                <a:ea typeface="メイリオ"/>
                <a:cs typeface="メイリオ"/>
              </a:rPr>
              <a:t>⑦</a:t>
            </a:r>
            <a:r>
              <a:rPr kumimoji="1" lang="ja-JP" altLang="en-US" sz="900" dirty="0" smtClean="0">
                <a:latin typeface="メイリオ"/>
                <a:ea typeface="メイリオ"/>
                <a:cs typeface="メイリオ"/>
              </a:rPr>
              <a:t>顧客獲得コスト</a:t>
            </a:r>
            <a:r>
              <a:rPr kumimoji="1" lang="en-US" altLang="ja-JP" sz="900" dirty="0" smtClean="0">
                <a:latin typeface="メイリオ"/>
                <a:ea typeface="メイリオ"/>
                <a:cs typeface="メイリオ"/>
              </a:rPr>
              <a:t>/</a:t>
            </a:r>
            <a:r>
              <a:rPr kumimoji="1" lang="ja-JP" altLang="en-US" sz="900" dirty="0" smtClean="0">
                <a:latin typeface="メイリオ"/>
                <a:ea typeface="メイリオ"/>
                <a:cs typeface="メイリオ"/>
              </a:rPr>
              <a:t>流通コスト</a:t>
            </a:r>
            <a:r>
              <a:rPr kumimoji="1" lang="en-US" altLang="ja-JP" sz="900" dirty="0" smtClean="0">
                <a:latin typeface="メイリオ"/>
                <a:ea typeface="メイリオ"/>
                <a:cs typeface="メイリオ"/>
              </a:rPr>
              <a:t>/</a:t>
            </a:r>
            <a:r>
              <a:rPr kumimoji="1" lang="ja-JP" altLang="en-US" sz="900" dirty="0" smtClean="0">
                <a:latin typeface="メイリオ"/>
                <a:ea typeface="メイリオ"/>
                <a:cs typeface="メイリオ"/>
              </a:rPr>
              <a:t>インフラコスト</a:t>
            </a:r>
            <a:r>
              <a:rPr kumimoji="1" lang="en-US" altLang="ja-JP" sz="900" dirty="0" smtClean="0">
                <a:latin typeface="メイリオ"/>
                <a:ea typeface="メイリオ"/>
                <a:cs typeface="メイリオ"/>
              </a:rPr>
              <a:t>/</a:t>
            </a:r>
            <a:r>
              <a:rPr kumimoji="1" lang="ja-JP" altLang="en-US" sz="900" dirty="0" smtClean="0">
                <a:latin typeface="メイリオ"/>
                <a:ea typeface="メイリオ"/>
                <a:cs typeface="メイリオ"/>
              </a:rPr>
              <a:t>人件費</a:t>
            </a:r>
            <a:r>
              <a:rPr kumimoji="1" lang="en-US" altLang="ja-JP" sz="900" dirty="0" err="1" smtClean="0">
                <a:latin typeface="メイリオ"/>
                <a:ea typeface="メイリオ"/>
                <a:cs typeface="メイリオ"/>
              </a:rPr>
              <a:t>etc</a:t>
            </a:r>
            <a:endParaRPr kumimoji="1" lang="en-US" altLang="ja-JP" sz="900" dirty="0" smtClean="0">
              <a:latin typeface="メイリオ"/>
              <a:ea typeface="メイリオ"/>
              <a:cs typeface="メイリオ"/>
            </a:endParaRPr>
          </a:p>
        </p:txBody>
      </p:sp>
      <p:sp>
        <p:nvSpPr>
          <p:cNvPr id="14" name="テキスト ボックス 13"/>
          <p:cNvSpPr txBox="1"/>
          <p:nvPr/>
        </p:nvSpPr>
        <p:spPr>
          <a:xfrm>
            <a:off x="2024122" y="2901455"/>
            <a:ext cx="1223412"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⑧</a:t>
            </a:r>
            <a:r>
              <a:rPr kumimoji="1" lang="ja-JP" altLang="en-US" sz="900" dirty="0" smtClean="0">
                <a:latin typeface="メイリオ"/>
                <a:ea typeface="メイリオ"/>
                <a:cs typeface="メイリオ"/>
              </a:rPr>
              <a:t>計測する主要活動</a:t>
            </a:r>
            <a:endParaRPr kumimoji="1" lang="en-US" altLang="ja-JP" sz="900" dirty="0" smtClean="0">
              <a:latin typeface="メイリオ"/>
              <a:ea typeface="メイリオ"/>
              <a:cs typeface="メイリオ"/>
            </a:endParaRPr>
          </a:p>
        </p:txBody>
      </p:sp>
      <p:sp>
        <p:nvSpPr>
          <p:cNvPr id="15" name="テキスト ボックス 14"/>
          <p:cNvSpPr txBox="1"/>
          <p:nvPr/>
        </p:nvSpPr>
        <p:spPr>
          <a:xfrm>
            <a:off x="5418666" y="935473"/>
            <a:ext cx="1710266" cy="369332"/>
          </a:xfrm>
          <a:prstGeom prst="rect">
            <a:avLst/>
          </a:prstGeom>
          <a:noFill/>
        </p:spPr>
        <p:txBody>
          <a:bodyPr wrap="square" rtlCol="0">
            <a:spAutoFit/>
          </a:bodyPr>
          <a:lstStyle/>
          <a:p>
            <a:r>
              <a:rPr kumimoji="1" lang="en-US" altLang="ja-JP" sz="900" dirty="0" smtClean="0">
                <a:latin typeface="メイリオ"/>
                <a:ea typeface="メイリオ"/>
                <a:cs typeface="メイリオ"/>
              </a:rPr>
              <a:t>⑨</a:t>
            </a:r>
            <a:r>
              <a:rPr kumimoji="1" lang="ja-JP" altLang="en-US" sz="900" dirty="0" smtClean="0">
                <a:latin typeface="メイリオ"/>
                <a:ea typeface="メイリオ"/>
                <a:cs typeface="メイリオ"/>
              </a:rPr>
              <a:t>簡単にコピーや購入出来ないもの</a:t>
            </a:r>
            <a:endParaRPr kumimoji="1" lang="en-US" altLang="ja-JP" sz="900" dirty="0" smtClean="0">
              <a:latin typeface="メイリオ"/>
              <a:ea typeface="メイリオ"/>
              <a:cs typeface="メイリオ"/>
            </a:endParaRPr>
          </a:p>
        </p:txBody>
      </p:sp>
      <p:sp>
        <p:nvSpPr>
          <p:cNvPr id="16" name="テキスト ボックス 15"/>
          <p:cNvSpPr txBox="1"/>
          <p:nvPr/>
        </p:nvSpPr>
        <p:spPr>
          <a:xfrm>
            <a:off x="355611" y="988598"/>
            <a:ext cx="1681221" cy="3714214"/>
          </a:xfrm>
          <a:prstGeom prst="rect">
            <a:avLst/>
          </a:prstGeom>
          <a:noFill/>
        </p:spPr>
        <p:txBody>
          <a:bodyPr wrap="square" rtlCol="0">
            <a:normAutofit/>
          </a:bodyPr>
          <a:lstStyle/>
          <a:p>
            <a:r>
              <a:rPr lang="ja-JP" altLang="en-US" sz="1100" dirty="0" smtClean="0">
                <a:latin typeface="メイリオ"/>
                <a:ea typeface="メイリオ"/>
                <a:cs typeface="メイリオ"/>
              </a:rPr>
              <a:t>・雑誌にしか載っていない（量も少ない）パーツ押し</a:t>
            </a:r>
            <a:endParaRPr lang="en-US" altLang="ja-JP" sz="1100" dirty="0" smtClean="0">
              <a:latin typeface="メイリオ"/>
              <a:ea typeface="メイリオ"/>
              <a:cs typeface="メイリオ"/>
            </a:endParaRPr>
          </a:p>
          <a:p>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・かっこいい自転車のパーツがなにか分からない</a:t>
            </a:r>
            <a:endParaRPr lang="en-US" altLang="ja-JP" sz="1100" dirty="0" smtClean="0">
              <a:latin typeface="メイリオ"/>
              <a:ea typeface="メイリオ"/>
              <a:cs typeface="メイリオ"/>
            </a:endParaRPr>
          </a:p>
          <a:p>
            <a:endParaRPr lang="en-US" altLang="ja-JP" sz="1100" dirty="0" smtClean="0">
              <a:latin typeface="メイリオ"/>
              <a:ea typeface="メイリオ"/>
              <a:cs typeface="メイリオ"/>
            </a:endParaRPr>
          </a:p>
          <a:p>
            <a:r>
              <a:rPr kumimoji="1" lang="ja-JP" altLang="en-US" sz="1100" dirty="0" smtClean="0">
                <a:latin typeface="メイリオ"/>
                <a:ea typeface="メイリオ"/>
                <a:cs typeface="メイリオ"/>
              </a:rPr>
              <a:t>・全体としてどうなのか？</a:t>
            </a:r>
            <a:endParaRPr kumimoji="1" lang="en-US" altLang="ja-JP" sz="1100" dirty="0" smtClean="0">
              <a:latin typeface="メイリオ"/>
              <a:ea typeface="メイリオ"/>
              <a:cs typeface="メイリオ"/>
            </a:endParaRPr>
          </a:p>
          <a:p>
            <a:endParaRPr lang="en-US" altLang="ja-JP" sz="1100" dirty="0" smtClean="0">
              <a:latin typeface="メイリオ"/>
              <a:ea typeface="メイリオ"/>
              <a:cs typeface="メイリオ"/>
            </a:endParaRPr>
          </a:p>
          <a:p>
            <a:r>
              <a:rPr kumimoji="1" lang="ja-JP" altLang="en-US" sz="1100" u="sng" dirty="0" smtClean="0">
                <a:latin typeface="メイリオ"/>
                <a:ea typeface="メイリオ"/>
                <a:cs typeface="メイリオ"/>
              </a:rPr>
              <a:t>既存の代替品</a:t>
            </a:r>
            <a:endParaRPr kumimoji="1" lang="en-US" altLang="ja-JP" sz="1100" u="sng" dirty="0" smtClean="0">
              <a:latin typeface="メイリオ"/>
              <a:ea typeface="メイリオ"/>
              <a:cs typeface="メイリオ"/>
            </a:endParaRPr>
          </a:p>
          <a:p>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雑誌</a:t>
            </a:r>
            <a:endParaRPr lang="en-US" altLang="ja-JP" sz="1100" dirty="0" smtClean="0">
              <a:latin typeface="メイリオ"/>
              <a:ea typeface="メイリオ"/>
              <a:cs typeface="メイリオ"/>
            </a:endParaRPr>
          </a:p>
        </p:txBody>
      </p:sp>
      <p:sp>
        <p:nvSpPr>
          <p:cNvPr id="18" name="テキスト ボックス 17"/>
          <p:cNvSpPr txBox="1"/>
          <p:nvPr/>
        </p:nvSpPr>
        <p:spPr>
          <a:xfrm>
            <a:off x="7145865" y="1152311"/>
            <a:ext cx="1681221" cy="3565740"/>
          </a:xfrm>
          <a:prstGeom prst="rect">
            <a:avLst/>
          </a:prstGeom>
          <a:noFill/>
        </p:spPr>
        <p:txBody>
          <a:bodyPr wrap="square" rtlCol="0">
            <a:normAutofit/>
          </a:bodyPr>
          <a:lstStyle/>
          <a:p>
            <a:r>
              <a:rPr lang="ja-JP" altLang="en-US" sz="1100" dirty="0" smtClean="0">
                <a:latin typeface="メイリオ"/>
                <a:ea typeface="メイリオ"/>
                <a:cs typeface="メイリオ"/>
              </a:rPr>
              <a:t>・かっこいい自転車に載ってモテたい人</a:t>
            </a:r>
            <a:endParaRPr lang="en-US" altLang="ja-JP" sz="1100" dirty="0" smtClean="0">
              <a:latin typeface="メイリオ"/>
              <a:ea typeface="メイリオ"/>
              <a:cs typeface="メイリオ"/>
            </a:endParaRPr>
          </a:p>
          <a:p>
            <a:endParaRPr lang="en-US" altLang="ja-JP" sz="1100" dirty="0">
              <a:latin typeface="メイリオ"/>
              <a:ea typeface="メイリオ"/>
              <a:cs typeface="メイリオ"/>
            </a:endParaRPr>
          </a:p>
          <a:p>
            <a:r>
              <a:rPr lang="ja-JP" altLang="en-US" sz="1100" dirty="0" smtClean="0">
                <a:latin typeface="メイリオ"/>
                <a:ea typeface="メイリオ"/>
                <a:cs typeface="メイリオ"/>
              </a:rPr>
              <a:t>・自作してみたいひと</a:t>
            </a:r>
            <a:endParaRPr lang="en-US" altLang="ja-JP" sz="1100" dirty="0" smtClean="0">
              <a:latin typeface="メイリオ"/>
              <a:ea typeface="メイリオ"/>
              <a:cs typeface="メイリオ"/>
            </a:endParaRPr>
          </a:p>
          <a:p>
            <a:endParaRPr lang="en-US" altLang="ja-JP" sz="1100" dirty="0">
              <a:latin typeface="メイリオ"/>
              <a:ea typeface="メイリオ"/>
              <a:cs typeface="メイリオ"/>
            </a:endParaRPr>
          </a:p>
          <a:p>
            <a:r>
              <a:rPr lang="ja-JP" altLang="en-US" sz="1100" dirty="0" smtClean="0">
                <a:latin typeface="メイリオ"/>
                <a:ea typeface="メイリオ"/>
                <a:cs typeface="メイリオ"/>
              </a:rPr>
              <a:t>・自転車屋さん　</a:t>
            </a:r>
            <a:endParaRPr lang="en-US" altLang="ja-JP" sz="1100" dirty="0" smtClean="0">
              <a:latin typeface="メイリオ"/>
              <a:ea typeface="メイリオ"/>
              <a:cs typeface="メイリオ"/>
            </a:endParaRPr>
          </a:p>
          <a:p>
            <a:endParaRPr kumimoji="1" lang="en-US" altLang="ja-JP" sz="1100" dirty="0" smtClean="0">
              <a:latin typeface="メイリオ"/>
              <a:ea typeface="メイリオ"/>
              <a:cs typeface="メイリオ"/>
            </a:endParaRPr>
          </a:p>
          <a:p>
            <a:r>
              <a:rPr lang="ja-JP" altLang="en-US" sz="1100" u="sng" dirty="0" smtClean="0">
                <a:latin typeface="メイリオ"/>
                <a:ea typeface="メイリオ"/>
                <a:cs typeface="メイリオ"/>
              </a:rPr>
              <a:t>アーリーアダプター</a:t>
            </a:r>
            <a:endParaRPr lang="en-US" altLang="ja-JP" sz="1100" u="sng" dirty="0" smtClean="0">
              <a:latin typeface="メイリオ"/>
              <a:ea typeface="メイリオ"/>
              <a:cs typeface="メイリオ"/>
            </a:endParaRPr>
          </a:p>
          <a:p>
            <a:r>
              <a:rPr lang="ja-JP" altLang="en-US" sz="1100" dirty="0" smtClean="0">
                <a:latin typeface="メイリオ"/>
                <a:ea typeface="メイリオ"/>
                <a:cs typeface="メイリオ"/>
              </a:rPr>
              <a:t>・一流企業の金を持て余した流行に敏感な人</a:t>
            </a:r>
            <a:endParaRPr lang="en-US" altLang="ja-JP" sz="1100" dirty="0" smtClean="0">
              <a:latin typeface="メイリオ"/>
              <a:ea typeface="メイリオ"/>
              <a:cs typeface="メイリオ"/>
            </a:endParaRPr>
          </a:p>
          <a:p>
            <a:endParaRPr kumimoji="1" lang="ja-JP" altLang="en-US" sz="1100" dirty="0">
              <a:latin typeface="メイリオ"/>
              <a:ea typeface="メイリオ"/>
              <a:cs typeface="メイリオ"/>
            </a:endParaRPr>
          </a:p>
        </p:txBody>
      </p:sp>
      <p:sp>
        <p:nvSpPr>
          <p:cNvPr id="19" name="テキスト ボックス 18"/>
          <p:cNvSpPr txBox="1"/>
          <p:nvPr/>
        </p:nvSpPr>
        <p:spPr>
          <a:xfrm>
            <a:off x="3737447" y="1426853"/>
            <a:ext cx="1681221" cy="3291198"/>
          </a:xfrm>
          <a:prstGeom prst="rect">
            <a:avLst/>
          </a:prstGeom>
          <a:noFill/>
        </p:spPr>
        <p:txBody>
          <a:bodyPr wrap="square" rtlCol="0">
            <a:normAutofit/>
          </a:bodyPr>
          <a:lstStyle/>
          <a:p>
            <a:r>
              <a:rPr kumimoji="1" lang="ja-JP" altLang="en-US" sz="1100" dirty="0" smtClean="0">
                <a:latin typeface="メイリオ"/>
                <a:ea typeface="メイリオ"/>
                <a:cs typeface="メイリオ"/>
              </a:rPr>
              <a:t>かっこいい自転車が見つけられて、パーツもわかる。</a:t>
            </a:r>
            <a:endParaRPr kumimoji="1" lang="en-US" altLang="ja-JP" sz="1100" dirty="0" smtClean="0">
              <a:latin typeface="メイリオ"/>
              <a:ea typeface="メイリオ"/>
              <a:cs typeface="メイリオ"/>
            </a:endParaRPr>
          </a:p>
          <a:p>
            <a:endParaRPr kumimoji="1" lang="en-US" altLang="ja-JP" sz="1100" dirty="0" smtClean="0">
              <a:latin typeface="メイリオ"/>
              <a:ea typeface="メイリオ"/>
              <a:cs typeface="メイリオ"/>
            </a:endParaRPr>
          </a:p>
          <a:p>
            <a:r>
              <a:rPr lang="ja-JP" altLang="en-US" sz="1100" u="sng" dirty="0" smtClean="0">
                <a:latin typeface="メイリオ"/>
                <a:ea typeface="メイリオ"/>
                <a:cs typeface="メイリオ"/>
              </a:rPr>
              <a:t>ハイレベルコンセプト</a:t>
            </a:r>
            <a:endParaRPr lang="en-US" altLang="ja-JP" sz="1100" u="sng" dirty="0" smtClean="0">
              <a:latin typeface="メイリオ"/>
              <a:ea typeface="メイリオ"/>
              <a:cs typeface="メイリオ"/>
            </a:endParaRPr>
          </a:p>
          <a:p>
            <a:r>
              <a:rPr kumimoji="1" lang="ja-JP" altLang="en-US" sz="1100" dirty="0" smtClean="0">
                <a:latin typeface="メイリオ"/>
                <a:ea typeface="メイリオ"/>
                <a:cs typeface="メイリオ"/>
              </a:rPr>
              <a:t>かっこいい自転車をオーダーメイド</a:t>
            </a:r>
            <a:endParaRPr kumimoji="1" lang="en-US" altLang="ja-JP" sz="1100" dirty="0" smtClean="0">
              <a:latin typeface="メイリオ"/>
              <a:ea typeface="メイリオ"/>
              <a:cs typeface="メイリオ"/>
            </a:endParaRPr>
          </a:p>
        </p:txBody>
      </p:sp>
      <p:sp>
        <p:nvSpPr>
          <p:cNvPr id="20" name="テキスト ボックス 19"/>
          <p:cNvSpPr txBox="1"/>
          <p:nvPr/>
        </p:nvSpPr>
        <p:spPr>
          <a:xfrm>
            <a:off x="2024122" y="1189677"/>
            <a:ext cx="1681221" cy="1515423"/>
          </a:xfrm>
          <a:prstGeom prst="rect">
            <a:avLst/>
          </a:prstGeom>
          <a:noFill/>
        </p:spPr>
        <p:txBody>
          <a:bodyPr wrap="square" rtlCol="0">
            <a:normAutofit lnSpcReduction="10000"/>
          </a:bodyPr>
          <a:lstStyle/>
          <a:p>
            <a:r>
              <a:rPr lang="ja-JP" altLang="en-US" sz="1100" dirty="0" smtClean="0">
                <a:latin typeface="メイリオ"/>
                <a:ea typeface="メイリオ"/>
                <a:cs typeface="メイリオ"/>
              </a:rPr>
              <a:t>・投稿？人力</a:t>
            </a:r>
            <a:endParaRPr lang="en-US" altLang="ja-JP" sz="1100" dirty="0" smtClean="0">
              <a:latin typeface="メイリオ"/>
              <a:ea typeface="メイリオ"/>
              <a:cs typeface="メイリオ"/>
            </a:endParaRPr>
          </a:p>
          <a:p>
            <a:endParaRPr lang="en-US" altLang="ja-JP" sz="1100" dirty="0" smtClean="0">
              <a:latin typeface="メイリオ"/>
              <a:ea typeface="メイリオ"/>
              <a:cs typeface="メイリオ"/>
            </a:endParaRPr>
          </a:p>
          <a:p>
            <a:r>
              <a:rPr kumimoji="1" lang="ja-JP" altLang="en-US" sz="1100" dirty="0" smtClean="0">
                <a:latin typeface="メイリオ"/>
                <a:ea typeface="メイリオ"/>
                <a:cs typeface="メイリオ"/>
              </a:rPr>
              <a:t>・人力？</a:t>
            </a:r>
            <a:endParaRPr kumimoji="1" lang="en-US" altLang="ja-JP" sz="1100" dirty="0" smtClean="0">
              <a:latin typeface="メイリオ"/>
              <a:ea typeface="メイリオ"/>
              <a:cs typeface="メイリオ"/>
            </a:endParaRPr>
          </a:p>
          <a:p>
            <a:endParaRPr lang="en-US" altLang="ja-JP" sz="1100" dirty="0">
              <a:latin typeface="メイリオ"/>
              <a:ea typeface="メイリオ"/>
              <a:cs typeface="メイリオ"/>
            </a:endParaRPr>
          </a:p>
          <a:p>
            <a:r>
              <a:rPr kumimoji="1" lang="ja-JP" altLang="en-US" sz="1100" dirty="0" smtClean="0">
                <a:latin typeface="メイリオ"/>
                <a:ea typeface="メイリオ"/>
                <a:cs typeface="メイリオ"/>
              </a:rPr>
              <a:t>・近いイメージのパーツを提案してほしい</a:t>
            </a:r>
            <a:endParaRPr kumimoji="1"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（とりあえずかっこいい自転車を大量に集める）</a:t>
            </a:r>
            <a:endParaRPr kumimoji="1" lang="en-US" altLang="ja-JP" sz="1100" dirty="0">
              <a:latin typeface="メイリオ"/>
              <a:ea typeface="メイリオ"/>
              <a:cs typeface="メイリオ"/>
            </a:endParaRPr>
          </a:p>
        </p:txBody>
      </p:sp>
      <p:sp>
        <p:nvSpPr>
          <p:cNvPr id="21" name="テキスト ボックス 20"/>
          <p:cNvSpPr txBox="1"/>
          <p:nvPr/>
        </p:nvSpPr>
        <p:spPr>
          <a:xfrm>
            <a:off x="2024122" y="3132287"/>
            <a:ext cx="1681221" cy="1595169"/>
          </a:xfrm>
          <a:prstGeom prst="rect">
            <a:avLst/>
          </a:prstGeom>
          <a:noFill/>
        </p:spPr>
        <p:txBody>
          <a:bodyPr wrap="square" rtlCol="0">
            <a:normAutofit/>
          </a:bodyPr>
          <a:lstStyle/>
          <a:p>
            <a:r>
              <a:rPr lang="ja-JP" altLang="en-US" sz="1100" dirty="0" smtClean="0">
                <a:latin typeface="メイリオ"/>
                <a:ea typeface="メイリオ"/>
                <a:cs typeface="メイリオ"/>
              </a:rPr>
              <a:t>イベント数</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新規主催者数</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リピート主催者数</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アクション数</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新規参加者数</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リピート参加者数</a:t>
            </a:r>
            <a:endParaRPr lang="en-US" altLang="ja-JP" sz="1100" dirty="0" smtClean="0">
              <a:latin typeface="メイリオ"/>
              <a:ea typeface="メイリオ"/>
              <a:cs typeface="メイリオ"/>
            </a:endParaRPr>
          </a:p>
          <a:p>
            <a:r>
              <a:rPr lang="en-US" altLang="ja-JP" sz="1100" dirty="0" smtClean="0">
                <a:latin typeface="メイリオ"/>
                <a:ea typeface="メイリオ"/>
                <a:cs typeface="メイリオ"/>
              </a:rPr>
              <a:t>PV</a:t>
            </a:r>
          </a:p>
          <a:p>
            <a:r>
              <a:rPr lang="en-US" altLang="ja-JP" sz="1100" dirty="0" smtClean="0">
                <a:latin typeface="メイリオ"/>
                <a:ea typeface="メイリオ"/>
                <a:cs typeface="メイリオ"/>
              </a:rPr>
              <a:t>UU</a:t>
            </a:r>
            <a:endParaRPr lang="en-US" altLang="ja-JP" sz="1100" dirty="0">
              <a:latin typeface="メイリオ"/>
              <a:ea typeface="メイリオ"/>
              <a:cs typeface="メイリオ"/>
            </a:endParaRPr>
          </a:p>
        </p:txBody>
      </p:sp>
      <p:sp>
        <p:nvSpPr>
          <p:cNvPr id="22" name="テキスト ボックス 21"/>
          <p:cNvSpPr txBox="1"/>
          <p:nvPr/>
        </p:nvSpPr>
        <p:spPr>
          <a:xfrm>
            <a:off x="5435011" y="3109073"/>
            <a:ext cx="1681221" cy="1595169"/>
          </a:xfrm>
          <a:prstGeom prst="rect">
            <a:avLst/>
          </a:prstGeom>
          <a:noFill/>
        </p:spPr>
        <p:txBody>
          <a:bodyPr wrap="square" rtlCol="0">
            <a:normAutofit/>
          </a:bodyPr>
          <a:lstStyle/>
          <a:p>
            <a:r>
              <a:rPr lang="ja-JP" altLang="en-US" sz="1100" dirty="0" smtClean="0">
                <a:latin typeface="メイリオ"/>
                <a:ea typeface="メイリオ"/>
                <a:cs typeface="メイリオ"/>
              </a:rPr>
              <a:t>・イベント一覧ページ</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Facebook</a:t>
            </a:r>
          </a:p>
          <a:p>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Twitter</a:t>
            </a:r>
          </a:p>
        </p:txBody>
      </p:sp>
      <p:sp>
        <p:nvSpPr>
          <p:cNvPr id="23" name="テキスト ボックス 22"/>
          <p:cNvSpPr txBox="1"/>
          <p:nvPr/>
        </p:nvSpPr>
        <p:spPr>
          <a:xfrm>
            <a:off x="342901" y="4933645"/>
            <a:ext cx="4246027" cy="1739098"/>
          </a:xfrm>
          <a:prstGeom prst="rect">
            <a:avLst/>
          </a:prstGeom>
          <a:noFill/>
        </p:spPr>
        <p:txBody>
          <a:bodyPr wrap="square" rtlCol="0">
            <a:normAutofit/>
          </a:bodyPr>
          <a:lstStyle/>
          <a:p>
            <a:r>
              <a:rPr lang="ja-JP" altLang="en-US" sz="1100" dirty="0" smtClean="0">
                <a:latin typeface="メイリオ"/>
                <a:ea typeface="メイリオ"/>
                <a:cs typeface="メイリオ"/>
              </a:rPr>
              <a:t>・インフラ：　</a:t>
            </a:r>
            <a:r>
              <a:rPr lang="en-US" altLang="ja-JP" sz="1100" dirty="0" smtClean="0">
                <a:latin typeface="メイリオ"/>
                <a:ea typeface="メイリオ"/>
                <a:cs typeface="メイリオ"/>
              </a:rPr>
              <a:t>25</a:t>
            </a:r>
            <a:r>
              <a:rPr lang="ja-JP" altLang="en-US" sz="1100" dirty="0" smtClean="0">
                <a:latin typeface="メイリオ"/>
                <a:ea typeface="メイリオ"/>
                <a:cs typeface="メイリオ"/>
              </a:rPr>
              <a:t>万円／月</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・人件費：開発デザイン　</a:t>
            </a:r>
            <a:r>
              <a:rPr lang="en-US" altLang="ja-JP" sz="1100" dirty="0" smtClean="0">
                <a:latin typeface="メイリオ"/>
                <a:ea typeface="メイリオ"/>
                <a:cs typeface="メイリオ"/>
              </a:rPr>
              <a:t>400</a:t>
            </a:r>
            <a:r>
              <a:rPr lang="ja-JP" altLang="en-US" sz="1100" dirty="0" smtClean="0">
                <a:latin typeface="メイリオ"/>
                <a:ea typeface="メイリオ"/>
                <a:cs typeface="メイリオ"/>
              </a:rPr>
              <a:t>万円</a:t>
            </a:r>
            <a:endParaRPr lang="en-US" altLang="ja-JP" sz="1100" dirty="0" smtClean="0">
              <a:latin typeface="メイリオ"/>
              <a:ea typeface="メイリオ"/>
              <a:cs typeface="メイリオ"/>
            </a:endParaRPr>
          </a:p>
          <a:p>
            <a:r>
              <a:rPr lang="ja-JP" altLang="ja-JP" sz="1100" dirty="0">
                <a:latin typeface="メイリオ"/>
                <a:ea typeface="メイリオ"/>
                <a:cs typeface="メイリオ"/>
              </a:rPr>
              <a:t>　</a:t>
            </a:r>
            <a:r>
              <a:rPr lang="ja-JP" altLang="en-US" sz="1100" dirty="0" smtClean="0">
                <a:latin typeface="メイリオ"/>
                <a:ea typeface="メイリオ"/>
                <a:cs typeface="メイリオ"/>
              </a:rPr>
              <a:t>　　　　</a:t>
            </a:r>
            <a:r>
              <a:rPr lang="en-US" altLang="ja-JP" sz="1100" dirty="0" smtClean="0">
                <a:latin typeface="メイリオ"/>
                <a:ea typeface="メイリオ"/>
                <a:cs typeface="メイリオ"/>
              </a:rPr>
              <a:t>SD</a:t>
            </a:r>
            <a:r>
              <a:rPr lang="ja-JP" altLang="en-US" sz="1100" dirty="0" smtClean="0">
                <a:latin typeface="メイリオ"/>
                <a:ea typeface="メイリオ"/>
                <a:cs typeface="メイリオ"/>
              </a:rPr>
              <a:t>　　　　　</a:t>
            </a:r>
            <a:r>
              <a:rPr lang="en-US" altLang="ja-JP" sz="1100" dirty="0" smtClean="0">
                <a:latin typeface="メイリオ"/>
                <a:ea typeface="メイリオ"/>
                <a:cs typeface="メイリオ"/>
              </a:rPr>
              <a:t>  120</a:t>
            </a:r>
            <a:r>
              <a:rPr lang="ja-JP" altLang="en-US" sz="1100" dirty="0" smtClean="0">
                <a:latin typeface="メイリオ"/>
                <a:ea typeface="メイリオ"/>
                <a:cs typeface="メイリオ"/>
              </a:rPr>
              <a:t>万円</a:t>
            </a:r>
            <a:endParaRPr lang="en-US" altLang="ja-JP" sz="1100" dirty="0">
              <a:latin typeface="メイリオ"/>
              <a:ea typeface="メイリオ"/>
              <a:cs typeface="メイリオ"/>
            </a:endParaRPr>
          </a:p>
          <a:p>
            <a:endParaRPr lang="en-US" altLang="ja-JP" sz="1100" dirty="0">
              <a:latin typeface="メイリオ"/>
              <a:ea typeface="メイリオ"/>
              <a:cs typeface="メイリオ"/>
            </a:endParaRPr>
          </a:p>
        </p:txBody>
      </p:sp>
      <p:sp>
        <p:nvSpPr>
          <p:cNvPr id="24" name="テキスト ボックス 23"/>
          <p:cNvSpPr txBox="1"/>
          <p:nvPr/>
        </p:nvSpPr>
        <p:spPr>
          <a:xfrm>
            <a:off x="4581059" y="4933644"/>
            <a:ext cx="4246027" cy="1736671"/>
          </a:xfrm>
          <a:prstGeom prst="rect">
            <a:avLst/>
          </a:prstGeom>
          <a:noFill/>
        </p:spPr>
        <p:txBody>
          <a:bodyPr wrap="square" rtlCol="0">
            <a:normAutofit/>
          </a:bodyPr>
          <a:lstStyle/>
          <a:p>
            <a:r>
              <a:rPr lang="ja-JP" altLang="en-US" sz="1100" dirty="0" smtClean="0">
                <a:latin typeface="メイリオ"/>
                <a:ea typeface="メイリオ"/>
                <a:cs typeface="メイリオ"/>
              </a:rPr>
              <a:t>・紹介手数料</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・パーツ購入手数料</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・アフィリエイト</a:t>
            </a:r>
            <a:endParaRPr lang="en-US" altLang="ja-JP" sz="1100" dirty="0" smtClean="0">
              <a:latin typeface="メイリオ"/>
              <a:ea typeface="メイリオ"/>
              <a:cs typeface="メイリオ"/>
            </a:endParaRPr>
          </a:p>
          <a:p>
            <a:endParaRPr lang="en-US" altLang="ja-JP" sz="1100" dirty="0">
              <a:latin typeface="メイリオ"/>
              <a:ea typeface="メイリオ"/>
              <a:cs typeface="メイリオ"/>
            </a:endParaRPr>
          </a:p>
        </p:txBody>
      </p:sp>
      <p:sp>
        <p:nvSpPr>
          <p:cNvPr id="2" name="テキスト ボックス 1"/>
          <p:cNvSpPr txBox="1"/>
          <p:nvPr/>
        </p:nvSpPr>
        <p:spPr>
          <a:xfrm>
            <a:off x="2133600" y="127000"/>
            <a:ext cx="6693486" cy="369332"/>
          </a:xfrm>
          <a:prstGeom prst="rect">
            <a:avLst/>
          </a:prstGeom>
          <a:noFill/>
        </p:spPr>
        <p:txBody>
          <a:bodyPr wrap="square" rtlCol="0">
            <a:spAutoFit/>
          </a:bodyPr>
          <a:lstStyle/>
          <a:p>
            <a:r>
              <a:rPr kumimoji="1" lang="ja-JP" altLang="en-US" dirty="0" smtClean="0">
                <a:latin typeface="メイリオ"/>
                <a:ea typeface="メイリオ"/>
                <a:cs typeface="メイリオ"/>
              </a:rPr>
              <a:t>自転車サイト</a:t>
            </a:r>
            <a:endParaRPr kumimoji="1" lang="ja-JP" altLang="en-US" dirty="0">
              <a:latin typeface="メイリオ"/>
              <a:ea typeface="メイリオ"/>
              <a:cs typeface="メイリオ"/>
            </a:endParaRPr>
          </a:p>
        </p:txBody>
      </p:sp>
      <p:sp>
        <p:nvSpPr>
          <p:cNvPr id="25" name="テキスト ボックス 24"/>
          <p:cNvSpPr txBox="1"/>
          <p:nvPr/>
        </p:nvSpPr>
        <p:spPr>
          <a:xfrm>
            <a:off x="5447711" y="1238051"/>
            <a:ext cx="1681221" cy="1467050"/>
          </a:xfrm>
          <a:prstGeom prst="rect">
            <a:avLst/>
          </a:prstGeom>
          <a:noFill/>
        </p:spPr>
        <p:txBody>
          <a:bodyPr wrap="square" rtlCol="0">
            <a:normAutofit/>
          </a:bodyPr>
          <a:lstStyle/>
          <a:p>
            <a:r>
              <a:rPr lang="ja-JP" altLang="en-US" sz="1100" dirty="0" smtClean="0">
                <a:latin typeface="メイリオ"/>
                <a:ea typeface="メイリオ"/>
                <a:cs typeface="メイリオ"/>
              </a:rPr>
              <a:t>・獲得済みの顧客</a:t>
            </a:r>
            <a:endParaRPr lang="en-US" altLang="ja-JP" sz="1100" dirty="0" smtClean="0">
              <a:latin typeface="メイリオ"/>
              <a:ea typeface="メイリオ"/>
              <a:cs typeface="メイリオ"/>
            </a:endParaRPr>
          </a:p>
          <a:p>
            <a:r>
              <a:rPr lang="ja-JP" altLang="en-US" sz="1100" dirty="0" smtClean="0">
                <a:solidFill>
                  <a:srgbClr val="000000"/>
                </a:solidFill>
                <a:latin typeface="メイリオ"/>
                <a:ea typeface="メイリオ"/>
                <a:cs typeface="メイリオ"/>
              </a:rPr>
              <a:t>・審査によるイベントの質の担保</a:t>
            </a:r>
            <a:endParaRPr lang="en-US" altLang="ja-JP" sz="1100" dirty="0" smtClean="0">
              <a:solidFill>
                <a:srgbClr val="000000"/>
              </a:solidFill>
              <a:latin typeface="メイリオ"/>
              <a:ea typeface="メイリオ"/>
              <a:cs typeface="メイリオ"/>
            </a:endParaRPr>
          </a:p>
          <a:p>
            <a:r>
              <a:rPr lang="ja-JP" altLang="en-US" sz="1100" dirty="0" smtClean="0">
                <a:solidFill>
                  <a:srgbClr val="000000"/>
                </a:solidFill>
                <a:latin typeface="メイリオ"/>
                <a:ea typeface="メイリオ"/>
                <a:cs typeface="メイリオ"/>
              </a:rPr>
              <a:t>・</a:t>
            </a:r>
            <a:endParaRPr lang="en-US" altLang="ja-JP" sz="1100" dirty="0">
              <a:solidFill>
                <a:srgbClr val="000000"/>
              </a:solidFill>
              <a:latin typeface="メイリオ"/>
              <a:ea typeface="メイリオ"/>
              <a:cs typeface="メイリオ"/>
            </a:endParaRPr>
          </a:p>
        </p:txBody>
      </p:sp>
    </p:spTree>
    <p:extLst>
      <p:ext uri="{BB962C8B-B14F-4D97-AF65-F5344CB8AC3E}">
        <p14:creationId xmlns:p14="http://schemas.microsoft.com/office/powerpoint/2010/main" val="121600412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592845" y="3960636"/>
            <a:ext cx="747320" cy="369332"/>
          </a:xfrm>
          <a:prstGeom prst="rect">
            <a:avLst/>
          </a:prstGeom>
          <a:noFill/>
        </p:spPr>
        <p:txBody>
          <a:bodyPr wrap="none" rtlCol="0">
            <a:spAutoFit/>
          </a:bodyPr>
          <a:lstStyle/>
          <a:p>
            <a:r>
              <a:rPr kumimoji="1" lang="ja-JP" altLang="en-US" smtClean="0"/>
              <a:t>テスト</a:t>
            </a:r>
            <a:endParaRPr kumimoji="1" lang="ja-JP" altLang="en-US"/>
          </a:p>
        </p:txBody>
      </p:sp>
    </p:spTree>
    <p:extLst>
      <p:ext uri="{BB962C8B-B14F-4D97-AF65-F5344CB8AC3E}">
        <p14:creationId xmlns:p14="http://schemas.microsoft.com/office/powerpoint/2010/main" val="22639390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1140</TotalTime>
  <Words>694</Words>
  <Application>Microsoft Macintosh PowerPoint</Application>
  <PresentationFormat>画面に合わせる (4:3)</PresentationFormat>
  <Paragraphs>161</Paragraphs>
  <Slides>4</Slides>
  <Notes>0</Notes>
  <HiddenSlides>0</HiddenSlides>
  <MMClips>0</MMClips>
  <ScaleCrop>false</ScaleCrop>
  <HeadingPairs>
    <vt:vector size="4" baseType="variant">
      <vt:variant>
        <vt:lpstr>テーマ</vt:lpstr>
      </vt:variant>
      <vt:variant>
        <vt:i4>1</vt:i4>
      </vt:variant>
      <vt:variant>
        <vt:lpstr>スライド タイトル</vt:lpstr>
      </vt:variant>
      <vt:variant>
        <vt:i4>4</vt:i4>
      </vt:variant>
    </vt:vector>
  </HeadingPairs>
  <TitlesOfParts>
    <vt:vector size="5" baseType="lpstr">
      <vt:lpstr>ホワイト</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萬田 大作</dc:creator>
  <cp:lastModifiedBy>磯谷 拓哉</cp:lastModifiedBy>
  <cp:revision>26</cp:revision>
  <dcterms:created xsi:type="dcterms:W3CDTF">2013-10-07T07:03:10Z</dcterms:created>
  <dcterms:modified xsi:type="dcterms:W3CDTF">2013-10-20T07:08:52Z</dcterms:modified>
</cp:coreProperties>
</file>