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e3Zg66QGRCvniFCYsxiUC8lE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slide" Target="slides/slide5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1"/>
          <p:cNvSpPr txBox="1"/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Master">
  <p:cSld name="Content Mast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2"/>
          <p:cNvSpPr txBox="1"/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38200" y="1169129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6172200" y="1169129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>
            <p:ph idx="2" type="pic"/>
          </p:nvPr>
        </p:nvSpPr>
        <p:spPr>
          <a:xfrm>
            <a:off x="6325950" y="1169129"/>
            <a:ext cx="55107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274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838200" y="1169129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theme" Target="../theme/theme1.xm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0" y="0"/>
            <a:ext cx="6370710" cy="6497258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person, man, using, water&#10;&#10;Description automatically generated" id="11" name="Google Shape;11;p8"/>
          <p:cNvPicPr preferRelativeResize="0"/>
          <p:nvPr/>
        </p:nvPicPr>
        <p:blipFill rotWithShape="1">
          <a:blip r:embed="rId1">
            <a:alphaModFix amt="85000"/>
          </a:blip>
          <a:srcRect b="799" l="0" r="4507" t="0"/>
          <a:stretch/>
        </p:blipFill>
        <p:spPr>
          <a:xfrm flipH="1">
            <a:off x="6370710" y="0"/>
            <a:ext cx="5821290" cy="649725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8"/>
          <p:cNvSpPr txBox="1"/>
          <p:nvPr/>
        </p:nvSpPr>
        <p:spPr>
          <a:xfrm>
            <a:off x="1290937" y="4502457"/>
            <a:ext cx="20629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b="0" i="0" lang="en-US" sz="1800" u="none" cap="none" strike="noStrike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indable</a:t>
            </a:r>
            <a:endParaRPr/>
          </a:p>
        </p:txBody>
      </p:sp>
      <p:sp>
        <p:nvSpPr>
          <p:cNvPr id="13" name="Google Shape;13;p8"/>
          <p:cNvSpPr txBox="1"/>
          <p:nvPr/>
        </p:nvSpPr>
        <p:spPr>
          <a:xfrm>
            <a:off x="9836205" y="5657802"/>
            <a:ext cx="18971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OGC</a:t>
            </a:r>
            <a:endParaRPr/>
          </a:p>
        </p:txBody>
      </p:sp>
      <p:sp>
        <p:nvSpPr>
          <p:cNvPr id="14" name="Google Shape;14;p8"/>
          <p:cNvSpPr/>
          <p:nvPr/>
        </p:nvSpPr>
        <p:spPr>
          <a:xfrm>
            <a:off x="625867" y="4453345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3089907" y="4465878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"/>
          <p:cNvSpPr/>
          <p:nvPr/>
        </p:nvSpPr>
        <p:spPr>
          <a:xfrm>
            <a:off x="618171" y="5220332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"/>
          <p:cNvSpPr/>
          <p:nvPr/>
        </p:nvSpPr>
        <p:spPr>
          <a:xfrm>
            <a:off x="3108605" y="5222629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, light, clock&#10;&#10;Description automatically generated" id="18" name="Google Shape;1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4267" y="4456346"/>
            <a:ext cx="532289" cy="5322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9" name="Google Shape;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536" y="4494683"/>
            <a:ext cx="465951" cy="465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20" name="Google Shape;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892" y="5178394"/>
            <a:ext cx="612940" cy="6129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21" name="Google Shape;2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65531" y="520282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 txBox="1"/>
          <p:nvPr/>
        </p:nvSpPr>
        <p:spPr>
          <a:xfrm>
            <a:off x="3751637" y="4531453"/>
            <a:ext cx="20629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ccessible</a:t>
            </a:r>
            <a:endParaRPr/>
          </a:p>
        </p:txBody>
      </p:sp>
      <p:sp>
        <p:nvSpPr>
          <p:cNvPr id="23" name="Google Shape;23;p8"/>
          <p:cNvSpPr txBox="1"/>
          <p:nvPr/>
        </p:nvSpPr>
        <p:spPr>
          <a:xfrm>
            <a:off x="1288611" y="5300198"/>
            <a:ext cx="20629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nteroperable</a:t>
            </a:r>
            <a:endParaRPr/>
          </a:p>
        </p:txBody>
      </p:sp>
      <p:sp>
        <p:nvSpPr>
          <p:cNvPr id="24" name="Google Shape;24;p8"/>
          <p:cNvSpPr txBox="1"/>
          <p:nvPr/>
        </p:nvSpPr>
        <p:spPr>
          <a:xfrm>
            <a:off x="3754625" y="5299592"/>
            <a:ext cx="20629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eusable</a:t>
            </a:r>
            <a:endParaRPr sz="180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0" y="3068852"/>
            <a:ext cx="6370711" cy="7321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/>
          <p:nvPr/>
        </p:nvSpPr>
        <p:spPr>
          <a:xfrm>
            <a:off x="153004" y="3142719"/>
            <a:ext cx="60081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The world’s leading and comprehensive </a:t>
            </a:r>
            <a:br>
              <a:rPr b="1"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community of experts making location information:</a:t>
            </a:r>
            <a:endParaRPr b="1" sz="180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27;p8"/>
          <p:cNvSpPr txBox="1"/>
          <p:nvPr/>
        </p:nvSpPr>
        <p:spPr>
          <a:xfrm>
            <a:off x="11560254" y="5795401"/>
            <a:ext cx="3003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®</a:t>
            </a:r>
            <a:endParaRPr sz="180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icture containing building, outdoor, light, city&#10;&#10;Description automatically generated" id="28" name="Google Shape;28;p8"/>
          <p:cNvPicPr preferRelativeResize="0"/>
          <p:nvPr/>
        </p:nvPicPr>
        <p:blipFill rotWithShape="1">
          <a:blip r:embed="rId6">
            <a:alphaModFix amt="85000"/>
          </a:blip>
          <a:srcRect b="63720" l="0" r="0" t="8535"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8"/>
          <p:cNvSpPr txBox="1"/>
          <p:nvPr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Lato"/>
              <a:buNone/>
            </a:pPr>
            <a:r>
              <a:rPr lang="en-US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ogc.org  |</a:t>
            </a:r>
            <a:endParaRPr/>
          </a:p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building, drawing, window&#10;&#10;Description automatically generated" id="31" name="Google Shape;31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6768" y="6517414"/>
            <a:ext cx="324582" cy="32458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8"/>
          <p:cNvSpPr/>
          <p:nvPr/>
        </p:nvSpPr>
        <p:spPr>
          <a:xfrm>
            <a:off x="584892" y="6551206"/>
            <a:ext cx="325754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Copyright © 2020 Open Geospatial Consortium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uilding, outdoor, light, city&#10;&#10;Description automatically generated" id="35" name="Google Shape;35;p10"/>
          <p:cNvPicPr preferRelativeResize="0"/>
          <p:nvPr/>
        </p:nvPicPr>
        <p:blipFill rotWithShape="1">
          <a:blip r:embed="rId1">
            <a:alphaModFix amt="85000"/>
          </a:blip>
          <a:srcRect b="74465" l="446" r="1152" t="18712"/>
          <a:stretch/>
        </p:blipFill>
        <p:spPr>
          <a:xfrm>
            <a:off x="0" y="833"/>
            <a:ext cx="12192000" cy="951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uilding, outdoor, light, city&#10;&#10;Description automatically generated" id="36" name="Google Shape;36;p10"/>
          <p:cNvPicPr preferRelativeResize="0"/>
          <p:nvPr/>
        </p:nvPicPr>
        <p:blipFill rotWithShape="1">
          <a:blip r:embed="rId2">
            <a:alphaModFix amt="85000"/>
          </a:blip>
          <a:srcRect b="63720" l="0" r="0" t="8535"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927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0"/>
          <p:cNvSpPr txBox="1"/>
          <p:nvPr/>
        </p:nvSpPr>
        <p:spPr>
          <a:xfrm>
            <a:off x="10575181" y="31837"/>
            <a:ext cx="14294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OGC</a:t>
            </a:r>
            <a:endParaRPr/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Lato"/>
              <a:buNone/>
              <a:defRPr b="1" i="0" sz="3600" u="none" cap="none" strike="noStrik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Lato"/>
              <a:buNone/>
            </a:pPr>
            <a:r>
              <a:rPr lang="en-US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ogc.org  |</a:t>
            </a:r>
            <a:endParaRPr/>
          </a:p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building, drawing, window&#10;&#10;Description automatically generated" id="42" name="Google Shape;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768" y="6517414"/>
            <a:ext cx="324582" cy="32458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esium.com/" TargetMode="External"/><Relationship Id="rId4" Type="http://schemas.openxmlformats.org/officeDocument/2006/relationships/hyperlink" Target="https://cesium.com/" TargetMode="External"/><Relationship Id="rId5" Type="http://schemas.openxmlformats.org/officeDocument/2006/relationships/hyperlink" Target="https://cesium.com/" TargetMode="External"/><Relationship Id="rId6" Type="http://schemas.openxmlformats.org/officeDocument/2006/relationships/hyperlink" Target="https://github.com/CesiumGS/3d-til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/>
        </p:nvSpPr>
        <p:spPr>
          <a:xfrm>
            <a:off x="153003" y="322861"/>
            <a:ext cx="6217708" cy="2645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96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OGC ISG Sprint Kickoff Presentation: Cesium </a:t>
            </a:r>
            <a:r>
              <a:rPr lang="en-US" sz="2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|</a:t>
            </a:r>
            <a:r>
              <a:rPr b="1" lang="en-US" sz="2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 Sean Lilley,</a:t>
            </a:r>
            <a:endParaRPr b="1" sz="280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96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Director of 3D Software Development</a:t>
            </a:r>
            <a:endParaRPr/>
          </a:p>
          <a:p>
            <a:pPr indent="0" lvl="0" marL="0" marR="0" rt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September 1,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34100" y="1162850"/>
            <a:ext cx="10850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Cesium’s background</a:t>
            </a:r>
            <a:endParaRPr/>
          </a:p>
          <a:p>
            <a:pPr indent="-2095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Creators of 3D Tiles, an OGC community standard for visualizing and </a:t>
            </a:r>
            <a:r>
              <a:rPr lang="en-US" sz="2100"/>
              <a:t>analyzing</a:t>
            </a:r>
            <a:r>
              <a:rPr lang="en-US" sz="2100"/>
              <a:t> massive 3D geospatial datasets</a:t>
            </a:r>
            <a:endParaRPr sz="2100"/>
          </a:p>
          <a:p>
            <a:pPr indent="-2095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Co-creators of glTF, a Khronos Group format for efficient transmission of 3D models</a:t>
            </a:r>
            <a:endParaRPr sz="2100"/>
          </a:p>
          <a:p>
            <a:pPr indent="-2095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Build off experience from our participation in Testbed 13 and 3D Data Container and Tiles API Pilot</a:t>
            </a:r>
            <a:endParaRPr sz="2100"/>
          </a:p>
          <a:p>
            <a:pPr indent="-2095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Participating in CDB X models working group and developing 3D Tiles Next for One World Terrain</a:t>
            </a:r>
            <a:endParaRPr sz="2100"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  Sprint goals</a:t>
            </a:r>
            <a:endParaRPr/>
          </a:p>
          <a:p>
            <a:pPr indent="-2095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Advance OGC and Khronos standards, with a focus on modeling and simulation</a:t>
            </a:r>
            <a:endParaRPr sz="2100"/>
          </a:p>
          <a:p>
            <a:pPr indent="-2095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Evaluate the OGC API - GeoVolumes draft specification</a:t>
            </a:r>
            <a:endParaRPr sz="2100"/>
          </a:p>
          <a:p>
            <a:pPr indent="-2095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Come out with a better understanding of CDB and 3D Tiles interoperability and ideas for improvement to CDB X and 3D Tiles Next</a:t>
            </a:r>
            <a:endParaRPr/>
          </a:p>
        </p:txBody>
      </p: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3"/>
          <p:cNvSpPr txBox="1"/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Lato"/>
              <a:buNone/>
            </a:pPr>
            <a:r>
              <a:rPr lang="en-US"/>
              <a:t>Sprint Goals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34100" y="1162855"/>
            <a:ext cx="10515600" cy="6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1905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Focus on scenario 1</a:t>
            </a:r>
            <a:endParaRPr sz="2500"/>
          </a:p>
          <a:p>
            <a:pPr indent="1905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Explore</a:t>
            </a:r>
            <a:r>
              <a:rPr lang="en-US" sz="2500"/>
              <a:t> new methods of disseminating geospatial content from a central data store to a runtime environment.</a:t>
            </a:r>
            <a:endParaRPr sz="2500"/>
          </a:p>
          <a:p>
            <a:pPr indent="-2095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Use CDB as the central data store</a:t>
            </a:r>
            <a:endParaRPr sz="2100"/>
          </a:p>
          <a:p>
            <a:pPr indent="-2095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Serve 3D Tiles from the data store via the draft GeoVolumes 3D container API</a:t>
            </a:r>
            <a:endParaRPr sz="2100"/>
          </a:p>
          <a:p>
            <a:pPr indent="-2095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Reflect partial updates of the central data store back to the client</a:t>
            </a:r>
            <a:endParaRPr sz="2100"/>
          </a:p>
          <a:p>
            <a:pPr indent="-20955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  glTF as the bridge between CDB and 3D Tiles</a:t>
            </a:r>
            <a:endParaRPr sz="2500"/>
          </a:p>
          <a:p>
            <a:pPr indent="-20955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  Explore 3D Tiles Next features: layers (update terrain and models separately), implicit tiling, partial updates</a:t>
            </a:r>
            <a:endParaRPr sz="2500"/>
          </a:p>
          <a:p>
            <a:pPr indent="-20955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  Deliverable: prototype for serving CDB to CesiumJS as 3D Tiles via the GeoVolumes API and displaying updates to the underlying data store in real time.</a:t>
            </a:r>
            <a:endParaRPr sz="2500"/>
          </a:p>
        </p:txBody>
      </p:sp>
      <p:sp>
        <p:nvSpPr>
          <p:cNvPr id="79" name="Google Shape;79;p4"/>
          <p:cNvSpPr txBox="1"/>
          <p:nvPr>
            <p:ph idx="12" type="sldNum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4"/>
          <p:cNvSpPr txBox="1"/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Lato"/>
              <a:buNone/>
            </a:pPr>
            <a:r>
              <a:rPr lang="en-US"/>
              <a:t>Sprint Goals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idx="1" type="body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92745"/>
              </a:buClr>
              <a:buSzPts val="2590"/>
              <a:buChar char="•"/>
            </a:pPr>
            <a:r>
              <a:rPr lang="en-US" sz="2590"/>
              <a:t>For further information about Cesium, visit the following links: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u="sng">
                <a:solidFill>
                  <a:schemeClr val="hlink"/>
                </a:solidFill>
                <a:hlinkClick r:id="rId3"/>
              </a:rPr>
              <a:t>ht</a:t>
            </a:r>
            <a:r>
              <a:rPr lang="en-US" sz="2220" u="sng">
                <a:solidFill>
                  <a:schemeClr val="hlink"/>
                </a:solidFill>
                <a:hlinkClick r:id="rId4"/>
              </a:rPr>
              <a:t>t</a:t>
            </a:r>
            <a:r>
              <a:rPr lang="en-US" sz="2220" u="sng">
                <a:solidFill>
                  <a:schemeClr val="hlink"/>
                </a:solidFill>
                <a:hlinkClick r:id="rId5"/>
              </a:rPr>
              <a:t>ps://cesium.com/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u="sng">
                <a:solidFill>
                  <a:schemeClr val="hlink"/>
                </a:solidFill>
                <a:hlinkClick r:id="rId6"/>
              </a:rPr>
              <a:t>https://github.com/CesiumGS/3d-tiles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 txBox="1"/>
          <p:nvPr>
            <p:ph idx="12" type="sldNum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idx="12" type="sldNum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7"/>
          <p:cNvSpPr txBox="1"/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Lato"/>
              <a:buNone/>
            </a:pPr>
            <a:r>
              <a:rPr lang="en-US"/>
              <a:t>The end.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Sli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2020-04-17T22:01:33Z</dcterms:created>
  <dc:creator>Erick Felsey</dc:creator>
</cp:coreProperties>
</file>