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4.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hdphoto1.wdp" ContentType="image/vnd.ms-photo"/>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latin typeface="Arial"/>
              </a:rPr>
              <a:t>Click to edit the notes format</a:t>
            </a:r>
            <a:endParaRPr b="0" lang="en-US" sz="2000" spc="-1" strike="noStrike">
              <a:latin typeface="Arial"/>
            </a:endParaRPr>
          </a:p>
        </p:txBody>
      </p:sp>
      <p:sp>
        <p:nvSpPr>
          <p:cNvPr id="8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latin typeface="Times New Roman"/>
              </a:rPr>
              <a:t>&lt;header&gt;</a:t>
            </a:r>
            <a:endParaRPr b="0" lang="en-US" sz="1400" spc="-1" strike="noStrike">
              <a:latin typeface="Times New Roman"/>
            </a:endParaRPr>
          </a:p>
        </p:txBody>
      </p:sp>
      <p:sp>
        <p:nvSpPr>
          <p:cNvPr id="86"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latin typeface="Times New Roman"/>
              </a:defRPr>
            </a:lvl1pPr>
          </a:lstStyle>
          <a:p>
            <a:pPr indent="0" algn="r">
              <a:buNone/>
            </a:pPr>
            <a:r>
              <a:rPr b="0" lang="en-US" sz="1400" spc="-1" strike="noStrike">
                <a:latin typeface="Times New Roman"/>
              </a:rPr>
              <a:t>&lt;date/time&gt;</a:t>
            </a:r>
            <a:endParaRPr b="0" lang="en-US" sz="1400" spc="-1" strike="noStrike">
              <a:latin typeface="Times New Roman"/>
            </a:endParaRPr>
          </a:p>
        </p:txBody>
      </p:sp>
      <p:sp>
        <p:nvSpPr>
          <p:cNvPr id="87"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latin typeface="Times New Roman"/>
              </a:defRPr>
            </a:lvl1pPr>
          </a:lstStyle>
          <a:p>
            <a:pPr indent="0">
              <a:buNone/>
            </a:pPr>
            <a:r>
              <a:rPr b="0" lang="en-US" sz="1400" spc="-1" strike="noStrike">
                <a:latin typeface="Times New Roman"/>
              </a:rPr>
              <a:t>&lt;footer&gt;</a:t>
            </a:r>
            <a:endParaRPr b="0" lang="en-US" sz="1400" spc="-1" strike="noStrike">
              <a:latin typeface="Times New Roman"/>
            </a:endParaRPr>
          </a:p>
        </p:txBody>
      </p:sp>
      <p:sp>
        <p:nvSpPr>
          <p:cNvPr id="88"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latin typeface="Times New Roman"/>
              </a:defRPr>
            </a:lvl1pPr>
          </a:lstStyle>
          <a:p>
            <a:pPr indent="0" algn="r">
              <a:buNone/>
            </a:pPr>
            <a:fld id="{2A75AF93-0CE5-491B-93FB-37788A04542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50"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9ED7A873-6AD9-4FD3-AAAD-25308F0F1E4C}"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a:ln w="0">
            <a:noFill/>
          </a:ln>
        </p:spPr>
      </p:sp>
      <p:sp>
        <p:nvSpPr>
          <p:cNvPr id="176"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77"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1F5798F1-3E79-46DA-BA12-E05BA96725A4}"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6040" cy="3085920"/>
          </a:xfrm>
          <a:prstGeom prst="rect">
            <a:avLst/>
          </a:prstGeom>
          <a:ln w="0">
            <a:noFill/>
          </a:ln>
        </p:spPr>
      </p:sp>
      <p:sp>
        <p:nvSpPr>
          <p:cNvPr id="179"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80"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BB9A9353-8022-42C6-8427-606929F1C840}"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a:ln w="0">
            <a:noFill/>
          </a:ln>
        </p:spPr>
      </p:sp>
      <p:sp>
        <p:nvSpPr>
          <p:cNvPr id="182"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83"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C0363C28-38DC-44CD-B85B-2A922BD709B4}"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86"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7127BDCB-5926-4A4A-AF69-87CA60DDDEC9}"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a:ln w="0">
            <a:noFill/>
          </a:ln>
        </p:spPr>
      </p:sp>
      <p:sp>
        <p:nvSpPr>
          <p:cNvPr id="188"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89"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7FE62282-12A4-42A8-AC25-D6D79D391120}"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a:ln w="0">
            <a:noFill/>
          </a:ln>
        </p:spPr>
      </p:sp>
      <p:sp>
        <p:nvSpPr>
          <p:cNvPr id="191"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92"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9AE9E256-200C-4995-AB90-259CE71980F6}"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a:ln w="0">
            <a:noFill/>
          </a:ln>
        </p:spPr>
      </p:sp>
      <p:sp>
        <p:nvSpPr>
          <p:cNvPr id="194"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95"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A87FF462-D0E7-4690-AE00-EB1AE7298501}"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53"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9B498701-0A41-4CBF-A5DE-D50069E74FD4}"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6040" cy="3085920"/>
          </a:xfrm>
          <a:prstGeom prst="rect">
            <a:avLst/>
          </a:prstGeom>
          <a:ln w="0">
            <a:noFill/>
          </a:ln>
        </p:spPr>
      </p:sp>
      <p:sp>
        <p:nvSpPr>
          <p:cNvPr id="197"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98"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8D8D3C81-6E0E-4E8F-9801-0E3A9075E3D1}"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6040" cy="3085920"/>
          </a:xfrm>
          <a:prstGeom prst="rect">
            <a:avLst/>
          </a:prstGeom>
          <a:ln w="0">
            <a:noFill/>
          </a:ln>
        </p:spPr>
      </p:sp>
      <p:sp>
        <p:nvSpPr>
          <p:cNvPr id="200"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201"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C8829A81-CE6C-4916-8B65-9AF45B695480}"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6040" cy="3085920"/>
          </a:xfrm>
          <a:prstGeom prst="rect">
            <a:avLst/>
          </a:prstGeom>
          <a:ln w="0">
            <a:noFill/>
          </a:ln>
        </p:spPr>
      </p:sp>
      <p:sp>
        <p:nvSpPr>
          <p:cNvPr id="203"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204"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C5198A0F-1DF3-4606-AAA3-F096F303B943}"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6040" cy="3085920"/>
          </a:xfrm>
          <a:prstGeom prst="rect">
            <a:avLst/>
          </a:prstGeom>
          <a:ln w="0">
            <a:noFill/>
          </a:ln>
        </p:spPr>
      </p:sp>
      <p:sp>
        <p:nvSpPr>
          <p:cNvPr id="20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207"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CCA05ADC-3C45-481B-9B3A-72AFDB2AF26F}"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56"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90DD943D-EFAD-471B-828C-B3708CD64FDF}"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59"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0E1CD407-B161-459C-9FF5-0AB207FF9739}"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a:ln w="0">
            <a:noFill/>
          </a:ln>
        </p:spPr>
      </p:sp>
      <p:sp>
        <p:nvSpPr>
          <p:cNvPr id="161"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62"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1561A213-03FA-46ED-9CD5-6595B37882C9}"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65"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D54E8A6E-77A6-4991-BE59-273D00D34D47}"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68"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A091C489-FBB5-4E6F-B0A9-55F31F8CBE13}"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71"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9A321205-BF00-41A9-B6E3-AF59C43CC53F}" type="slidenum">
              <a:rPr b="0" lang="en-GB"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360"/>
          </a:xfrm>
          <a:prstGeom prst="rect">
            <a:avLst/>
          </a:prstGeom>
          <a:noFill/>
          <a:ln w="0">
            <a:noFill/>
          </a:ln>
        </p:spPr>
        <p:txBody>
          <a:bodyPr anchor="t">
            <a:noAutofit/>
          </a:bodyPr>
          <a:p>
            <a:pPr marL="216000" indent="0">
              <a:buNone/>
            </a:pPr>
            <a:endParaRPr b="0" lang="en-US" sz="2000" spc="-1" strike="noStrike">
              <a:latin typeface="Arial"/>
            </a:endParaRPr>
          </a:p>
        </p:txBody>
      </p:sp>
      <p:sp>
        <p:nvSpPr>
          <p:cNvPr id="174"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GB" sz="1400" spc="-1" strike="noStrike">
                <a:latin typeface="Times New Roman"/>
              </a:defRPr>
            </a:lvl1pPr>
          </a:lstStyle>
          <a:p>
            <a:pPr indent="0" algn="r">
              <a:lnSpc>
                <a:spcPct val="100000"/>
              </a:lnSpc>
              <a:buNone/>
              <a:tabLst>
                <a:tab algn="l" pos="0"/>
              </a:tabLst>
            </a:pPr>
            <a:fld id="{ACBE488A-61F2-4F08-ACBD-DDED08880351}" type="slidenum">
              <a:rPr b="0" lang="en-GB"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28C2FF7-883D-4479-AE0E-921A9E9D114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545217-5624-4B14-8E14-5BD0B620A8B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1"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3A22990-2565-479D-B23A-F44241A5085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CBDAE64-E03E-4436-BFAD-8E9C7221EF2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DF10778-9292-42D7-BBB2-F54E48A689E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8"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7CF4EC8-A89D-4D9E-A6F3-FFF9DEBD2B2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11F5AA9-67A4-42C9-9EDB-669328779F8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3"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98D23FB-9958-403B-954D-B7BF7109FB2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356B779-2B5D-4BF0-BBBF-2ADA13679E8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C5CBA4C-696C-404F-B33D-796EA747416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7"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EAED0AE-C4FE-4D01-83D3-B893362E80F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45DA11C-7ADB-41D5-86F0-851F93AD443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1"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A7F97A3-7C51-47FB-84B2-AC0FEB50532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6"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B811AE5-A9BD-4A65-80D8-B5FA210C715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9"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9DB0E5B-3DEC-4DE9-9FCE-5A6F21089F0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2A67FDD-0EA8-461F-9D9E-F0D7242FEC0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7"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DAFAAB1-66F1-4F59-AB5E-08A3C7BF230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77B966B-5943-409B-A87C-56FFEA955E7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783880-3573-4519-BD47-994B365481C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B0C08D-2556-4570-AB25-951E6E27720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5F6D265-0031-4C7C-9AA8-927DB13D263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1E54AA3-DE18-4E7F-867B-815E32D822E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3F8172-D89F-4801-81FF-81220A74C4C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3593D3-680B-4359-9A71-718B161D35C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838080" y="1825560"/>
            <a:ext cx="5181120" cy="4350960"/>
          </a:xfrm>
          <a:prstGeom prst="rect">
            <a:avLst/>
          </a:prstGeom>
          <a:noFill/>
          <a:ln w="0">
            <a:noFill/>
          </a:ln>
        </p:spPr>
        <p:txBody>
          <a:bodyPr anchor="t">
            <a:normAutofit fontScale="90000"/>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 name="PlaceHolder 3"/>
          <p:cNvSpPr>
            <a:spLocks noGrp="1"/>
          </p:cNvSpPr>
          <p:nvPr>
            <p:ph type="body"/>
          </p:nvPr>
        </p:nvSpPr>
        <p:spPr>
          <a:xfrm>
            <a:off x="6172200" y="1825560"/>
            <a:ext cx="5181120" cy="4350960"/>
          </a:xfrm>
          <a:prstGeom prst="rect">
            <a:avLst/>
          </a:prstGeom>
          <a:noFill/>
          <a:ln w="0">
            <a:noFill/>
          </a:ln>
        </p:spPr>
        <p:txBody>
          <a:bodyPr anchor="t">
            <a:normAutofit fontScale="90000"/>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 name="PlaceHolder 4"/>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latin typeface="Times New Roman"/>
              </a:defRPr>
            </a:lvl1pPr>
          </a:lstStyle>
          <a:p>
            <a:pPr indent="0" algn="ctr">
              <a:buNone/>
            </a:pPr>
            <a:r>
              <a:rPr b="0" lang="en-US" sz="1400" spc="-1" strike="noStrike">
                <a:latin typeface="Times New Roman"/>
              </a:rPr>
              <a:t>&lt;footer&gt;</a:t>
            </a:r>
            <a:endParaRPr b="0" lang="en-US" sz="1400" spc="-1" strike="noStrike">
              <a:latin typeface="Times New Roman"/>
            </a:endParaRPr>
          </a:p>
        </p:txBody>
      </p:sp>
      <p:sp>
        <p:nvSpPr>
          <p:cNvPr id="5" name="PlaceHolder 6"/>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GB" sz="1200" spc="-1" strike="noStrike">
                <a:solidFill>
                  <a:schemeClr val="lt1"/>
                </a:solidFill>
                <a:latin typeface="Calibri"/>
                <a:ea typeface="Calibri"/>
              </a:defRPr>
            </a:lvl1pPr>
          </a:lstStyle>
          <a:p>
            <a:pPr indent="0" algn="r">
              <a:lnSpc>
                <a:spcPct val="100000"/>
              </a:lnSpc>
              <a:buNone/>
              <a:tabLst>
                <a:tab algn="l" pos="0"/>
              </a:tabLst>
            </a:pPr>
            <a:fld id="{2EFF519F-4A68-454B-BDF1-1C7B0B0CD279}" type="slidenum">
              <a:rPr b="0" lang="en-GB" sz="1200" spc="-1" strike="noStrike">
                <a:solidFill>
                  <a:schemeClr val="lt1"/>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4"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45"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latin typeface="Times New Roman"/>
              </a:defRPr>
            </a:lvl1pPr>
          </a:lstStyle>
          <a:p>
            <a:pPr indent="0" algn="ctr">
              <a:buNone/>
            </a:pPr>
            <a:r>
              <a:rPr b="0" lang="en-US" sz="1400" spc="-1" strike="noStrike">
                <a:latin typeface="Times New Roman"/>
              </a:rPr>
              <a:t>&lt;footer&gt;</a:t>
            </a:r>
            <a:endParaRPr b="0" lang="en-US" sz="1400" spc="-1" strike="noStrike">
              <a:latin typeface="Times New Roman"/>
            </a:endParaRPr>
          </a:p>
        </p:txBody>
      </p:sp>
      <p:sp>
        <p:nvSpPr>
          <p:cNvPr id="46"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GB" sz="1200" spc="-1" strike="noStrike">
                <a:solidFill>
                  <a:schemeClr val="lt1"/>
                </a:solidFill>
                <a:latin typeface="Calibri"/>
                <a:ea typeface="Calibri"/>
              </a:defRPr>
            </a:lvl1pPr>
          </a:lstStyle>
          <a:p>
            <a:pPr indent="0" algn="r">
              <a:lnSpc>
                <a:spcPct val="100000"/>
              </a:lnSpc>
              <a:buNone/>
              <a:tabLst>
                <a:tab algn="l" pos="0"/>
              </a:tabLst>
            </a:pPr>
            <a:fld id="{FD1196E1-7F7A-4CCE-8A6D-E80F1F27995A}" type="slidenum">
              <a:rPr b="0" lang="en-GB" sz="1200" spc="-1" strike="noStrike">
                <a:solidFill>
                  <a:schemeClr val="lt1"/>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microsoft.com/office/2007/relationships/hdphoto" Target="../media/hdphoto1.wdp"/><Relationship Id="rId3" Type="http://schemas.openxmlformats.org/officeDocument/2006/relationships/slideLayout" Target="../slideLayouts/slideLayout4.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www.r2d3.us/visual-intro-to-machine-learning-part-1/" TargetMode="External"/><Relationship Id="rId2" Type="http://schemas.openxmlformats.org/officeDocument/2006/relationships/slideLayout" Target="../slideLayouts/slideLayout4.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4.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276640" y="2330280"/>
            <a:ext cx="7638480" cy="2197440"/>
          </a:xfrm>
          <a:prstGeom prst="rect">
            <a:avLst/>
          </a:prstGeom>
          <a:noFill/>
          <a:ln w="0">
            <a:noFill/>
          </a:ln>
        </p:spPr>
        <p:txBody>
          <a:bodyPr anchor="ctr">
            <a:normAutofit/>
          </a:bodyPr>
          <a:p>
            <a:pPr indent="0" algn="ctr">
              <a:lnSpc>
                <a:spcPct val="90000"/>
              </a:lnSpc>
              <a:buNone/>
              <a:tabLst>
                <a:tab algn="l" pos="0"/>
              </a:tabLst>
            </a:pPr>
            <a:r>
              <a:rPr b="0" lang="en-GB" sz="4400" spc="-1" strike="noStrike">
                <a:solidFill>
                  <a:srgbClr val="ff0000"/>
                </a:solidFill>
                <a:latin typeface="Calibri"/>
                <a:ea typeface="Calibri"/>
              </a:rPr>
              <a:t>Machine Learning – Árboles de decisión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GB" sz="4400" spc="-1" strike="noStrike">
                <a:solidFill>
                  <a:srgbClr val="ff0000"/>
                </a:solidFill>
                <a:latin typeface="Calibri"/>
                <a:ea typeface="Calibri"/>
              </a:rPr>
              <a:t>Mejores splits</a:t>
            </a:r>
            <a:endParaRPr b="0" lang="en-US" sz="4400" spc="-1" strike="noStrike">
              <a:solidFill>
                <a:srgbClr val="000000"/>
              </a:solidFill>
              <a:latin typeface="Arial"/>
            </a:endParaRPr>
          </a:p>
        </p:txBody>
      </p:sp>
      <p:sp>
        <p:nvSpPr>
          <p:cNvPr id="113" name="PlaceHolder 2"/>
          <p:cNvSpPr>
            <a:spLocks noGrp="1"/>
          </p:cNvSpPr>
          <p:nvPr>
            <p:ph/>
          </p:nvPr>
        </p:nvSpPr>
        <p:spPr>
          <a:xfrm>
            <a:off x="838080" y="1569240"/>
            <a:ext cx="10515240" cy="4350960"/>
          </a:xfrm>
          <a:prstGeom prst="rect">
            <a:avLst/>
          </a:prstGeom>
          <a:noFill/>
          <a:ln w="0">
            <a:noFill/>
          </a:ln>
        </p:spPr>
        <p:txBody>
          <a:bodyPr anchor="t">
            <a:normAutofit/>
          </a:bodyPr>
          <a:p>
            <a:pPr indent="0">
              <a:lnSpc>
                <a:spcPct val="100000"/>
              </a:lnSpc>
              <a:buNone/>
              <a:tabLst>
                <a:tab algn="l" pos="0"/>
              </a:tabLst>
            </a:pPr>
            <a:r>
              <a:rPr b="0" lang="es-ES" sz="1400" spc="-1" strike="noStrike">
                <a:solidFill>
                  <a:srgbClr val="ffffff"/>
                </a:solidFill>
                <a:latin typeface="Calibri"/>
                <a:ea typeface="Calibri"/>
              </a:rPr>
              <a:t>El algoritmo CART divide cada nodo de la manera que </a:t>
            </a:r>
            <a:r>
              <a:rPr b="1" lang="es-ES" sz="1400" spc="-1" strike="noStrike">
                <a:solidFill>
                  <a:srgbClr val="ffffff"/>
                </a:solidFill>
                <a:latin typeface="Calibri"/>
                <a:ea typeface="Calibri"/>
              </a:rPr>
              <a:t>minimiza la suma ponderada de la impureza sus hijos</a:t>
            </a:r>
            <a:r>
              <a:rPr b="0" lang="es-ES" sz="1400" spc="-1" strike="noStrike">
                <a:solidFill>
                  <a:srgbClr val="ffffff"/>
                </a:solidFill>
                <a:latin typeface="Calibri"/>
                <a:ea typeface="Calibri"/>
              </a:rPr>
              <a:t>. </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s-ES" sz="1400" spc="-1" strike="noStrike">
                <a:solidFill>
                  <a:srgbClr val="ffffff"/>
                </a:solidFill>
                <a:latin typeface="Calibri"/>
                <a:ea typeface="Calibri"/>
              </a:rPr>
              <a:t>El algoritmo comienza dividiendo los datos de train en dos subconjuntos, utilizando una única variable k y un umbral tk (e.g., “petal length ≤ 2.45 cm”). Lo que busca el el par (k,tk) que produzca los subconjuntos más puros (ponderados por su tamaño).</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s-ES" sz="1400" spc="-1" strike="noStrike">
                <a:solidFill>
                  <a:srgbClr val="ffffff"/>
                </a:solidFill>
                <a:latin typeface="Calibri"/>
                <a:ea typeface="Calibri"/>
              </a:rPr>
              <a:t>Esta es la </a:t>
            </a:r>
            <a:r>
              <a:rPr b="1" lang="es-ES" sz="1400" spc="-1" strike="noStrike">
                <a:solidFill>
                  <a:srgbClr val="ffffff"/>
                </a:solidFill>
                <a:latin typeface="Calibri"/>
                <a:ea typeface="Calibri"/>
              </a:rPr>
              <a:t>función de coste </a:t>
            </a:r>
            <a:r>
              <a:rPr b="0" lang="es-ES" sz="1400" spc="-1" strike="noStrike">
                <a:solidFill>
                  <a:srgbClr val="ffffff"/>
                </a:solidFill>
                <a:latin typeface="Calibri"/>
                <a:ea typeface="Calibri"/>
              </a:rPr>
              <a:t>que el algoritmo trata de minimizar:</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s-ES" sz="1400" spc="-1" strike="noStrike">
                <a:solidFill>
                  <a:srgbClr val="ffffff"/>
                </a:solidFill>
                <a:latin typeface="Calibri"/>
                <a:ea typeface="Calibri"/>
              </a:rPr>
              <a:t> </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s-ES" sz="1400" spc="-1" strike="noStrike">
                <a:solidFill>
                  <a:srgbClr val="ffffff"/>
                </a:solidFill>
                <a:latin typeface="Calibri"/>
                <a:ea typeface="Calibri"/>
              </a:rPr>
              <a:t>Una vez que el algoritmo CART ha dividido con éxito el conjunto de entrenamiento en dos, divide los subconjuntos usando la misma lógica, luego los sub-subconjuntos, y así sucesivamente, de forma recursiva, hasta que alcanza la profundidad máxima.</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s-ES" sz="1400" spc="-1" strike="noStrike">
                <a:solidFill>
                  <a:srgbClr val="ffffff"/>
                </a:solidFill>
                <a:latin typeface="Calibri"/>
                <a:ea typeface="Calibri"/>
              </a:rPr>
              <a:t>De forma predeterminada Sklearn utiliza la medida de impureza de </a:t>
            </a:r>
            <a:r>
              <a:rPr b="1" lang="es-ES" sz="1400" spc="-1" strike="noStrike">
                <a:solidFill>
                  <a:srgbClr val="ffffff"/>
                </a:solidFill>
                <a:latin typeface="Calibri"/>
                <a:ea typeface="Calibri"/>
              </a:rPr>
              <a:t>Gini</a:t>
            </a:r>
            <a:r>
              <a:rPr b="0" lang="es-ES" sz="1400" spc="-1" strike="noStrike">
                <a:solidFill>
                  <a:srgbClr val="ffffff"/>
                </a:solidFill>
                <a:latin typeface="Calibri"/>
                <a:ea typeface="Calibri"/>
              </a:rPr>
              <a:t>, pero es posible seleccionar la medida de impureza de </a:t>
            </a:r>
            <a:r>
              <a:rPr b="1" lang="es-ES" sz="1400" spc="-1" strike="noStrike">
                <a:solidFill>
                  <a:srgbClr val="ffffff"/>
                </a:solidFill>
                <a:latin typeface="Calibri"/>
                <a:ea typeface="Calibri"/>
              </a:rPr>
              <a:t>Entropía</a:t>
            </a:r>
            <a:r>
              <a:rPr b="0" lang="es-ES" sz="1400" spc="-1" strike="noStrike">
                <a:solidFill>
                  <a:srgbClr val="ffffff"/>
                </a:solidFill>
                <a:latin typeface="Calibri"/>
                <a:ea typeface="Calibri"/>
              </a:rPr>
              <a:t>, con el parámetro “criterion”. </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p:txBody>
      </p:sp>
      <p:pic>
        <p:nvPicPr>
          <p:cNvPr id="114" name="Imagen 5" descr=""/>
          <p:cNvPicPr/>
          <p:nvPr/>
        </p:nvPicPr>
        <p:blipFill>
          <a:blip r:embed="rId1"/>
          <a:stretch/>
        </p:blipFill>
        <p:spPr>
          <a:xfrm>
            <a:off x="2993400" y="3030120"/>
            <a:ext cx="5832360" cy="992160"/>
          </a:xfrm>
          <a:prstGeom prst="rect">
            <a:avLst/>
          </a:prstGeom>
          <a:ln w="0">
            <a:noFill/>
          </a:ln>
        </p:spPr>
      </p:pic>
      <p:pic>
        <p:nvPicPr>
          <p:cNvPr id="115" name="Imagen 12" descr=""/>
          <p:cNvPicPr/>
          <p:nvPr/>
        </p:nvPicPr>
        <p:blipFill>
          <a:blip r:embed="rId2"/>
          <a:stretch/>
        </p:blipFill>
        <p:spPr>
          <a:xfrm>
            <a:off x="2993400" y="5484600"/>
            <a:ext cx="5832360" cy="1112400"/>
          </a:xfrm>
          <a:prstGeom prst="rect">
            <a:avLst/>
          </a:prstGeom>
          <a:ln w="0">
            <a:noFill/>
          </a:ln>
        </p:spPr>
      </p:pic>
      <p:sp>
        <p:nvSpPr>
          <p:cNvPr id="116" name="CuadroTexto 14"/>
          <p:cNvSpPr/>
          <p:nvPr/>
        </p:nvSpPr>
        <p:spPr>
          <a:xfrm>
            <a:off x="2650320" y="6597360"/>
            <a:ext cx="68911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800" spc="-1" strike="noStrike">
                <a:solidFill>
                  <a:srgbClr val="ffffff"/>
                </a:solidFill>
                <a:latin typeface="Arial"/>
                <a:ea typeface="Arial"/>
              </a:rPr>
              <a:t>https://www.learndatasci.com/glossary/gini-impurity/#:~:text=a%20simple%20dataset-,What%20is%20Gini%20Impurity%3F,nodes%20to%20form%20the%20tree.</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000" spc="-1" strike="noStrike">
                <a:solidFill>
                  <a:srgbClr val="ff0000"/>
                </a:solidFill>
                <a:latin typeface="Calibri"/>
                <a:ea typeface="Calibri"/>
              </a:rPr>
              <a:t>Ejemplo</a:t>
            </a:r>
            <a:endParaRPr b="0" lang="en-US" sz="4000" spc="-1" strike="noStrike">
              <a:solidFill>
                <a:srgbClr val="000000"/>
              </a:solidFill>
              <a:latin typeface="Arial"/>
            </a:endParaRPr>
          </a:p>
        </p:txBody>
      </p:sp>
      <p:pic>
        <p:nvPicPr>
          <p:cNvPr id="118" name="Google Shape;159;ga6d56d0a45_0_23" descr=""/>
          <p:cNvPicPr/>
          <p:nvPr/>
        </p:nvPicPr>
        <p:blipFill>
          <a:blip r:embed="rId1"/>
          <a:stretch/>
        </p:blipFill>
        <p:spPr>
          <a:xfrm>
            <a:off x="3076200" y="1827360"/>
            <a:ext cx="5273280" cy="4194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276640" y="2330280"/>
            <a:ext cx="76384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Profundidad del árbol</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Riesgo de overfitting</a:t>
            </a:r>
            <a:endParaRPr b="0" lang="en-US" sz="4400" spc="-1" strike="noStrike">
              <a:solidFill>
                <a:srgbClr val="000000"/>
              </a:solidFill>
              <a:latin typeface="Arial"/>
            </a:endParaRPr>
          </a:p>
        </p:txBody>
      </p:sp>
      <p:sp>
        <p:nvSpPr>
          <p:cNvPr id="121" name="Google Shape;172;ga1eac15f37_0_85"/>
          <p:cNvSpPr/>
          <p:nvPr/>
        </p:nvSpPr>
        <p:spPr>
          <a:xfrm>
            <a:off x="494640" y="1306080"/>
            <a:ext cx="10515240" cy="1951200"/>
          </a:xfrm>
          <a:prstGeom prst="rect">
            <a:avLst/>
          </a:prstGeom>
          <a:noFill/>
          <a:ln w="0">
            <a:noFill/>
          </a:ln>
        </p:spPr>
        <p:style>
          <a:lnRef idx="0"/>
          <a:fillRef idx="0"/>
          <a:effectRef idx="0"/>
          <a:fontRef idx="minor"/>
        </p:style>
        <p:txBody>
          <a:bodyPr tIns="91440" bIns="91440" anchor="t">
            <a:noAutofit/>
          </a:bodyPr>
          <a:p>
            <a:pPr marL="343080" indent="-343080">
              <a:lnSpc>
                <a:spcPct val="107000"/>
              </a:lnSpc>
              <a:spcAft>
                <a:spcPts val="799"/>
              </a:spcAft>
              <a:buClr>
                <a:srgbClr val="000000"/>
              </a:buClr>
              <a:buFont typeface="Arial"/>
              <a:buChar char="•"/>
            </a:pPr>
            <a:r>
              <a:rPr b="0" lang="es-ES" sz="1600" spc="-1" strike="noStrike">
                <a:solidFill>
                  <a:srgbClr val="ffffff"/>
                </a:solidFill>
                <a:latin typeface="Calibri"/>
                <a:ea typeface="Arial"/>
              </a:rPr>
              <a:t>Modelo no paramétrico : Los árboles de decisión hacen muy pocas suposiciones sobre los datos de entrenamiento, a diferencia de los modelos lineales, que asumen que los datos tienen una relación lineal, por ejemplo. </a:t>
            </a:r>
            <a:endParaRPr b="0" lang="en-US" sz="1600" spc="-1" strike="noStrike">
              <a:latin typeface="Arial"/>
            </a:endParaRPr>
          </a:p>
          <a:p>
            <a:pPr marL="343080" indent="-343080">
              <a:lnSpc>
                <a:spcPct val="107000"/>
              </a:lnSpc>
              <a:spcAft>
                <a:spcPts val="799"/>
              </a:spcAft>
              <a:buClr>
                <a:srgbClr val="000000"/>
              </a:buClr>
              <a:buFont typeface="Arial"/>
              <a:buChar char="•"/>
            </a:pPr>
            <a:r>
              <a:rPr b="0" lang="es-ES" sz="1600" spc="-1" strike="noStrike">
                <a:solidFill>
                  <a:srgbClr val="ffffff"/>
                </a:solidFill>
                <a:latin typeface="Calibri"/>
                <a:ea typeface="Arial"/>
              </a:rPr>
              <a:t>Por lo tanto, la estructura del modelo es libre para ajustarse todo lo posible a los datos de entrenamiento.</a:t>
            </a:r>
            <a:endParaRPr b="0" lang="en-US" sz="1600" spc="-1" strike="noStrike">
              <a:latin typeface="Arial"/>
            </a:endParaRPr>
          </a:p>
          <a:p>
            <a:pPr marL="343080" indent="-343080">
              <a:lnSpc>
                <a:spcPct val="107000"/>
              </a:lnSpc>
              <a:spcAft>
                <a:spcPts val="799"/>
              </a:spcAft>
              <a:buClr>
                <a:srgbClr val="000000"/>
              </a:buClr>
              <a:buFont typeface="Arial"/>
              <a:buChar char="•"/>
            </a:pPr>
            <a:r>
              <a:rPr b="0" lang="es-ES" sz="1600" spc="-1" strike="noStrike">
                <a:solidFill>
                  <a:srgbClr val="ffffff"/>
                </a:solidFill>
                <a:latin typeface="Calibri"/>
                <a:ea typeface="Arial"/>
              </a:rPr>
              <a:t>Si no se limita la dimensión del árbol, se producirá muy probablemente overfitting.</a:t>
            </a:r>
            <a:endParaRPr b="0" lang="en-US" sz="16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pic>
        <p:nvPicPr>
          <p:cNvPr id="122" name="Google Shape;173;ga1eac15f37_0_85" descr=""/>
          <p:cNvPicPr/>
          <p:nvPr/>
        </p:nvPicPr>
        <p:blipFill>
          <a:blip r:embed="rId1"/>
          <a:stretch/>
        </p:blipFill>
        <p:spPr>
          <a:xfrm>
            <a:off x="3587040" y="3258000"/>
            <a:ext cx="4590000" cy="34426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122"/>
                                        </p:tgtEl>
                                        <p:attrNameLst>
                                          <p:attrName>style.visibility</p:attrName>
                                        </p:attrNameLst>
                                      </p:cBhvr>
                                      <p:to>
                                        <p:strVal val="visible"/>
                                      </p:to>
                                    </p:set>
                                    <p:animEffect filter="fade" transition="in">
                                      <p:cBhvr additive="repl">
                                        <p:cTn id="7"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882440" y="2330280"/>
            <a:ext cx="84268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¿Cómo solucionamos el overfitting?</a:t>
            </a:r>
            <a:endParaRPr b="0" lang="en-US" sz="4400" spc="-1" strike="noStrike">
              <a:solidFill>
                <a:srgbClr val="000000"/>
              </a:solidFill>
              <a:latin typeface="Arial"/>
            </a:endParaRPr>
          </a:p>
          <a:p>
            <a:pPr indent="0" algn="ctr">
              <a:lnSpc>
                <a:spcPct val="90000"/>
              </a:lnSpc>
              <a:buNone/>
              <a:tabLst>
                <a:tab algn="l" pos="0"/>
              </a:tabLst>
            </a:pPr>
            <a:r>
              <a:rPr b="0" lang="en-GB" sz="4400" spc="-1" strike="noStrike">
                <a:solidFill>
                  <a:srgbClr val="ff0000"/>
                </a:solidFill>
                <a:latin typeface="Calibri"/>
                <a:ea typeface="Calibri"/>
              </a:rPr>
              <a:t>Prunning</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Prunning</a:t>
            </a:r>
            <a:endParaRPr b="0" lang="en-US" sz="4400" spc="-1" strike="noStrike">
              <a:solidFill>
                <a:srgbClr val="000000"/>
              </a:solidFill>
              <a:latin typeface="Arial"/>
            </a:endParaRPr>
          </a:p>
        </p:txBody>
      </p:sp>
      <p:sp>
        <p:nvSpPr>
          <p:cNvPr id="125" name="Google Shape;188;ga1eac15f37_0_99"/>
          <p:cNvSpPr/>
          <p:nvPr/>
        </p:nvSpPr>
        <p:spPr>
          <a:xfrm>
            <a:off x="838080" y="1443960"/>
            <a:ext cx="10515240" cy="969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600" spc="-1" strike="noStrike">
                <a:solidFill>
                  <a:schemeClr val="lt1"/>
                </a:solidFill>
                <a:latin typeface="Calibri"/>
                <a:ea typeface="Arial"/>
              </a:rPr>
              <a:t>Sencilla técnica que consiste en “podar” el árbol. Lo único que tenemos que hacer es reducir la dimensión del árbol de decisión con un número menor de niveles de profundidad (parámetro max_depth).</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0" lang="es-ES" sz="1600" spc="-1" strike="noStrike">
                <a:solidFill>
                  <a:schemeClr val="lt1"/>
                </a:solidFill>
                <a:latin typeface="Calibri"/>
                <a:ea typeface="Arial"/>
              </a:rPr>
              <a:t>Se pueden establecer otras limitaciones al tamaño del árbol para evitar el overfitting:</a:t>
            </a:r>
            <a:endParaRPr b="0" lang="en-US" sz="16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pic>
        <p:nvPicPr>
          <p:cNvPr id="126" name="Picture 2" descr=""/>
          <p:cNvPicPr/>
          <p:nvPr/>
        </p:nvPicPr>
        <p:blipFill>
          <a:blip r:embed="rId1">
            <a:extLst>
              <a:ext uri="{BEBA8EAE-BF5A-486C-A8C5-ECC9F3942E4B}">
                <a14:imgProps xmlns:a14="http://schemas.microsoft.com/office/drawing/2010/main">
                  <a14:imgLayer r:embed="rId2">
                    <a14:imgEffect>
                      <a14:saturation colorTemp="7886" sat="216000"/>
                    </a14:imgEffect>
                  </a14:imgLayer>
                </a14:imgProps>
              </a:ext>
            </a:extLst>
          </a:blip>
          <a:stretch/>
        </p:blipFill>
        <p:spPr>
          <a:xfrm>
            <a:off x="1838880" y="2769480"/>
            <a:ext cx="8852040" cy="370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882440" y="2330280"/>
            <a:ext cx="84268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Decision Tree Regression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Árboles regresores</a:t>
            </a:r>
            <a:endParaRPr b="0" lang="en-US" sz="4400" spc="-1" strike="noStrike">
              <a:solidFill>
                <a:srgbClr val="000000"/>
              </a:solidFill>
              <a:latin typeface="Arial"/>
            </a:endParaRPr>
          </a:p>
        </p:txBody>
      </p:sp>
      <p:sp>
        <p:nvSpPr>
          <p:cNvPr id="129" name="Google Shape;203;ga6d56d0a45_0_0"/>
          <p:cNvSpPr/>
          <p:nvPr/>
        </p:nvSpPr>
        <p:spPr>
          <a:xfrm>
            <a:off x="615960" y="2031120"/>
            <a:ext cx="10515240" cy="2233080"/>
          </a:xfrm>
          <a:prstGeom prst="rect">
            <a:avLst/>
          </a:prstGeom>
          <a:noFill/>
          <a:ln w="0">
            <a:noFill/>
          </a:ln>
        </p:spPr>
        <p:style>
          <a:lnRef idx="0"/>
          <a:fillRef idx="0"/>
          <a:effectRef idx="0"/>
          <a:fontRef idx="minor"/>
        </p:style>
        <p:txBody>
          <a:bodyPr tIns="91440" bIns="91440" anchor="t">
            <a:noAutofit/>
          </a:bodyPr>
          <a:p>
            <a:pPr marL="285840" indent="-285840">
              <a:lnSpc>
                <a:spcPct val="107000"/>
              </a:lnSpc>
              <a:spcAft>
                <a:spcPts val="799"/>
              </a:spcAft>
              <a:buClr>
                <a:srgbClr val="000000"/>
              </a:buClr>
              <a:buFont typeface="Arial"/>
              <a:buChar char="•"/>
            </a:pPr>
            <a:r>
              <a:rPr b="0" lang="es-ES" sz="1600" spc="-1" strike="noStrike">
                <a:solidFill>
                  <a:srgbClr val="ffffff"/>
                </a:solidFill>
                <a:latin typeface="Calibri"/>
                <a:ea typeface="Calibri"/>
              </a:rPr>
              <a:t>Se diferencian de los árboles de decisión en que, en  lugar de predecir una clase en cada nodo, predicen un valor.  </a:t>
            </a:r>
            <a:endParaRPr b="0" lang="en-US" sz="1600" spc="-1" strike="noStrike">
              <a:latin typeface="Arial"/>
            </a:endParaRPr>
          </a:p>
          <a:p>
            <a:pPr marL="285840" indent="-285840">
              <a:lnSpc>
                <a:spcPct val="107000"/>
              </a:lnSpc>
              <a:spcAft>
                <a:spcPts val="799"/>
              </a:spcAft>
              <a:buClr>
                <a:srgbClr val="000000"/>
              </a:buClr>
              <a:buFont typeface="Arial"/>
              <a:buChar char="•"/>
            </a:pPr>
            <a:r>
              <a:rPr b="0" lang="es-ES" sz="1600" spc="-1" strike="noStrike">
                <a:solidFill>
                  <a:srgbClr val="ffffff"/>
                </a:solidFill>
                <a:latin typeface="Calibri"/>
                <a:ea typeface="Calibri"/>
              </a:rPr>
              <a:t>Esta predicción es el </a:t>
            </a:r>
            <a:r>
              <a:rPr b="1" lang="es-ES" sz="1600" spc="-1" strike="noStrike">
                <a:solidFill>
                  <a:srgbClr val="ffffff"/>
                </a:solidFill>
                <a:latin typeface="Calibri"/>
                <a:ea typeface="Calibri"/>
              </a:rPr>
              <a:t>valor objetivo promedio</a:t>
            </a:r>
            <a:r>
              <a:rPr b="0" lang="es-ES" sz="1600" spc="-1" strike="noStrike">
                <a:solidFill>
                  <a:srgbClr val="ffffff"/>
                </a:solidFill>
                <a:latin typeface="Calibri"/>
                <a:ea typeface="Calibri"/>
              </a:rPr>
              <a:t> de las instancias de entrenamiento asociadas con este nodo.</a:t>
            </a:r>
            <a:endParaRPr b="0" lang="en-US" sz="1600" spc="-1" strike="noStrike">
              <a:latin typeface="Arial"/>
            </a:endParaRPr>
          </a:p>
          <a:p>
            <a:pPr marL="285840" indent="-285840">
              <a:lnSpc>
                <a:spcPct val="107000"/>
              </a:lnSpc>
              <a:spcAft>
                <a:spcPts val="799"/>
              </a:spcAft>
              <a:buClr>
                <a:srgbClr val="000000"/>
              </a:buClr>
              <a:buFont typeface="Arial"/>
              <a:buChar char="•"/>
            </a:pPr>
            <a:r>
              <a:rPr b="0" lang="es-ES" sz="1600" spc="-1" strike="noStrike">
                <a:solidFill>
                  <a:srgbClr val="ffffff"/>
                </a:solidFill>
                <a:latin typeface="Calibri"/>
                <a:ea typeface="Calibri"/>
              </a:rPr>
              <a:t>El algoritmo funciona casi de la misma manera, excepto que en lugar de intentar dividir el conjunto de entrenamiento de una manera que minimice la impureza, ahora intenta </a:t>
            </a:r>
            <a:r>
              <a:rPr b="1" lang="es-ES" sz="1600" spc="-1" strike="noStrike">
                <a:solidFill>
                  <a:srgbClr val="ffffff"/>
                </a:solidFill>
                <a:latin typeface="Calibri"/>
                <a:ea typeface="Calibri"/>
              </a:rPr>
              <a:t>minimizar l</a:t>
            </a:r>
            <a:r>
              <a:rPr b="0" lang="es-ES" sz="1600" spc="-1" strike="noStrike">
                <a:solidFill>
                  <a:srgbClr val="ffffff"/>
                </a:solidFill>
                <a:latin typeface="Calibri"/>
                <a:ea typeface="Calibri"/>
              </a:rPr>
              <a:t>a </a:t>
            </a:r>
            <a:r>
              <a:rPr b="1" lang="es-ES" sz="1600" spc="-1" strike="noStrike">
                <a:solidFill>
                  <a:srgbClr val="ffffff"/>
                </a:solidFill>
                <a:latin typeface="Calibri"/>
                <a:ea typeface="Calibri"/>
              </a:rPr>
              <a:t>variación de los datos (MSE).</a:t>
            </a:r>
            <a:endParaRPr b="0" lang="en-US" sz="16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pic>
        <p:nvPicPr>
          <p:cNvPr id="130" name="Google Shape;206;ga6d56d0a45_0_0" descr=""/>
          <p:cNvPicPr/>
          <p:nvPr/>
        </p:nvPicPr>
        <p:blipFill>
          <a:blip r:embed="rId1"/>
          <a:stretch/>
        </p:blipFill>
        <p:spPr>
          <a:xfrm>
            <a:off x="2553480" y="4455720"/>
            <a:ext cx="7186680" cy="1149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s-ES" sz="4400" spc="-1" strike="noStrike">
                <a:solidFill>
                  <a:schemeClr val="accent1"/>
                </a:solidFill>
                <a:latin typeface="Calibri"/>
                <a:ea typeface="Calibri"/>
              </a:rPr>
              <a:t>Ejemplo</a:t>
            </a:r>
            <a:endParaRPr b="0" lang="en-US" sz="4400" spc="-1" strike="noStrike">
              <a:solidFill>
                <a:srgbClr val="000000"/>
              </a:solidFill>
              <a:latin typeface="Arial"/>
            </a:endParaRPr>
          </a:p>
        </p:txBody>
      </p:sp>
      <p:pic>
        <p:nvPicPr>
          <p:cNvPr id="132" name="Google Shape;205;ga6d56d0a45_0_0" descr=""/>
          <p:cNvPicPr/>
          <p:nvPr/>
        </p:nvPicPr>
        <p:blipFill>
          <a:blip r:embed="rId1"/>
          <a:stretch/>
        </p:blipFill>
        <p:spPr>
          <a:xfrm>
            <a:off x="5702760" y="1027800"/>
            <a:ext cx="4723920" cy="2757240"/>
          </a:xfrm>
          <a:prstGeom prst="rect">
            <a:avLst/>
          </a:prstGeom>
          <a:ln w="0">
            <a:noFill/>
          </a:ln>
        </p:spPr>
      </p:pic>
      <p:pic>
        <p:nvPicPr>
          <p:cNvPr id="133" name="Google Shape;204;ga6d56d0a45_0_0" descr=""/>
          <p:cNvPicPr/>
          <p:nvPr/>
        </p:nvPicPr>
        <p:blipFill>
          <a:blip r:embed="rId2"/>
          <a:stretch/>
        </p:blipFill>
        <p:spPr>
          <a:xfrm>
            <a:off x="4021560" y="3885480"/>
            <a:ext cx="6405120" cy="26071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s-ES" sz="4400" spc="-1" strike="noStrike">
                <a:solidFill>
                  <a:srgbClr val="ff0000"/>
                </a:solidFill>
                <a:latin typeface="Calibri"/>
                <a:ea typeface="Calibri"/>
              </a:rPr>
              <a:t>Feature importance</a:t>
            </a:r>
            <a:endParaRPr b="0" lang="en-US" sz="4400" spc="-1" strike="noStrike">
              <a:solidFill>
                <a:srgbClr val="000000"/>
              </a:solidFill>
              <a:latin typeface="Arial"/>
            </a:endParaRPr>
          </a:p>
        </p:txBody>
      </p:sp>
      <p:sp>
        <p:nvSpPr>
          <p:cNvPr id="135" name="PlaceHolder 2"/>
          <p:cNvSpPr>
            <a:spLocks noGrp="1"/>
          </p:cNvSpPr>
          <p:nvPr>
            <p:ph/>
          </p:nvPr>
        </p:nvSpPr>
        <p:spPr>
          <a:xfrm>
            <a:off x="6629400" y="1825560"/>
            <a:ext cx="4723920" cy="4350960"/>
          </a:xfrm>
          <a:prstGeom prst="rect">
            <a:avLst/>
          </a:prstGeom>
          <a:noFill/>
          <a:ln w="0">
            <a:noFill/>
          </a:ln>
        </p:spPr>
        <p:txBody>
          <a:bodyPr anchor="t">
            <a:normAutofit fontScale="86000"/>
          </a:bodyPr>
          <a:p>
            <a:pPr marL="343080" indent="-343080">
              <a:lnSpc>
                <a:spcPct val="107000"/>
              </a:lnSpc>
              <a:spcBef>
                <a:spcPts val="1001"/>
              </a:spcBef>
              <a:buClr>
                <a:srgbClr val="ffffff"/>
              </a:buClr>
              <a:buFont typeface="Symbol"/>
              <a:buChar char=""/>
            </a:pPr>
            <a:r>
              <a:rPr b="0" lang="es-ES" sz="1600" spc="-1" strike="noStrike">
                <a:solidFill>
                  <a:srgbClr val="ffffff"/>
                </a:solidFill>
                <a:latin typeface="Calibri"/>
                <a:ea typeface="Calibri"/>
              </a:rPr>
              <a:t>El árbol de decisión es un modelo  intrínsecamente explicable a través del atributo features_importance_ </a:t>
            </a:r>
            <a:endParaRPr b="0" lang="en-US" sz="1600" spc="-1" strike="noStrike">
              <a:solidFill>
                <a:srgbClr val="000000"/>
              </a:solidFill>
              <a:latin typeface="Arial"/>
            </a:endParaRPr>
          </a:p>
          <a:p>
            <a:pPr indent="0">
              <a:lnSpc>
                <a:spcPct val="107000"/>
              </a:lnSpc>
              <a:spcBef>
                <a:spcPts val="1001"/>
              </a:spcBef>
              <a:buNone/>
            </a:pPr>
            <a:endParaRPr b="0" lang="en-US" sz="1600" spc="-1" strike="noStrike">
              <a:solidFill>
                <a:srgbClr val="000000"/>
              </a:solidFill>
              <a:latin typeface="Arial"/>
            </a:endParaRPr>
          </a:p>
          <a:p>
            <a:pPr marL="343080" indent="-343080">
              <a:lnSpc>
                <a:spcPct val="107000"/>
              </a:lnSpc>
              <a:spcBef>
                <a:spcPts val="1001"/>
              </a:spcBef>
              <a:buClr>
                <a:srgbClr val="ffffff"/>
              </a:buClr>
              <a:buFont typeface="Symbol"/>
              <a:buChar char=""/>
            </a:pPr>
            <a:r>
              <a:rPr b="0" lang="es-ES" sz="1600" spc="-1" strike="noStrike">
                <a:solidFill>
                  <a:srgbClr val="ffffff"/>
                </a:solidFill>
                <a:latin typeface="Calibri"/>
                <a:ea typeface="Calibri"/>
              </a:rPr>
              <a:t>Este atributo devuelve, una vez entrenado el modelo, la importancia relativa (de 0 a 1) de cada variable de entrada a efectos de predecir el target. Cuanto más cerca de 1, mayor es la importancia de la variable a estos efectos.</a:t>
            </a:r>
            <a:endParaRPr b="0" lang="en-US" sz="1600" spc="-1" strike="noStrike">
              <a:solidFill>
                <a:srgbClr val="000000"/>
              </a:solidFill>
              <a:latin typeface="Arial"/>
            </a:endParaRPr>
          </a:p>
          <a:p>
            <a:pPr indent="0">
              <a:lnSpc>
                <a:spcPct val="107000"/>
              </a:lnSpc>
              <a:spcBef>
                <a:spcPts val="1001"/>
              </a:spcBef>
              <a:buNone/>
            </a:pPr>
            <a:endParaRPr b="0" lang="en-US" sz="1600" spc="-1" strike="noStrike">
              <a:solidFill>
                <a:srgbClr val="000000"/>
              </a:solidFill>
              <a:latin typeface="Arial"/>
            </a:endParaRPr>
          </a:p>
          <a:p>
            <a:pPr marL="343080" indent="-343080">
              <a:lnSpc>
                <a:spcPct val="107000"/>
              </a:lnSpc>
              <a:spcBef>
                <a:spcPts val="1001"/>
              </a:spcBef>
              <a:buClr>
                <a:srgbClr val="ffffff"/>
              </a:buClr>
              <a:buFont typeface="Symbol"/>
              <a:buChar char=""/>
            </a:pPr>
            <a:r>
              <a:rPr b="0" lang="es-ES" sz="1600" spc="-1" strike="noStrike">
                <a:solidFill>
                  <a:srgbClr val="ffffff"/>
                </a:solidFill>
                <a:latin typeface="Calibri"/>
                <a:ea typeface="Calibri"/>
              </a:rPr>
              <a:t>La importancia relativa de cada variable se calcula como como la disminución de la impureza del nodo de decisión ponderada por la probabilidad de alcanzar ese nodo.</a:t>
            </a:r>
            <a:endParaRPr b="0" lang="en-US" sz="1600" spc="-1" strike="noStrike">
              <a:solidFill>
                <a:srgbClr val="000000"/>
              </a:solidFill>
              <a:latin typeface="Arial"/>
            </a:endParaRPr>
          </a:p>
          <a:p>
            <a:pPr indent="0">
              <a:lnSpc>
                <a:spcPct val="107000"/>
              </a:lnSpc>
              <a:spcBef>
                <a:spcPts val="1001"/>
              </a:spcBef>
              <a:buNone/>
            </a:pPr>
            <a:endParaRPr b="0" lang="en-US" sz="1600" spc="-1" strike="noStrike">
              <a:solidFill>
                <a:srgbClr val="000000"/>
              </a:solidFill>
              <a:latin typeface="Arial"/>
            </a:endParaRPr>
          </a:p>
          <a:p>
            <a:pPr marL="343080" indent="-343080">
              <a:lnSpc>
                <a:spcPct val="107000"/>
              </a:lnSpc>
              <a:spcBef>
                <a:spcPts val="1001"/>
              </a:spcBef>
              <a:buClr>
                <a:srgbClr val="ffffff"/>
              </a:buClr>
              <a:buFont typeface="Symbol"/>
              <a:buChar char=""/>
            </a:pPr>
            <a:r>
              <a:rPr b="0" lang="es-ES" sz="1600" spc="-1" strike="noStrike">
                <a:solidFill>
                  <a:srgbClr val="ffffff"/>
                </a:solidFill>
                <a:latin typeface="Calibri"/>
                <a:ea typeface="Calibri"/>
              </a:rPr>
              <a:t> </a:t>
            </a:r>
            <a:r>
              <a:rPr b="0" lang="es-ES" sz="1600" spc="-1" strike="noStrike">
                <a:solidFill>
                  <a:srgbClr val="ffffff"/>
                </a:solidFill>
                <a:latin typeface="Calibri"/>
                <a:ea typeface="Calibri"/>
              </a:rPr>
              <a:t>Este mismo enfoque, con algún ajuste, se puede utilizar con algoritmos que utilizan conjuntos de árboles de decisión, como el random forest y los algoritmos de gradient boosting.</a:t>
            </a:r>
            <a:endParaRPr b="0" lang="en-US" sz="1600" spc="-1" strike="noStrike">
              <a:solidFill>
                <a:srgbClr val="000000"/>
              </a:solidFill>
              <a:latin typeface="Arial"/>
            </a:endParaRPr>
          </a:p>
          <a:p>
            <a:pPr indent="0">
              <a:lnSpc>
                <a:spcPct val="90000"/>
              </a:lnSpc>
              <a:spcBef>
                <a:spcPts val="1001"/>
              </a:spcBef>
              <a:buNone/>
            </a:pPr>
            <a:endParaRPr b="0" lang="en-US" sz="2800" spc="-1" strike="noStrike">
              <a:solidFill>
                <a:srgbClr val="000000"/>
              </a:solidFill>
              <a:latin typeface="Arial"/>
            </a:endParaRPr>
          </a:p>
        </p:txBody>
      </p:sp>
      <p:pic>
        <p:nvPicPr>
          <p:cNvPr id="136" name="Imagen 3" descr="Tabla&#10;&#10;Descripción generada automáticamente"/>
          <p:cNvPicPr/>
          <p:nvPr/>
        </p:nvPicPr>
        <p:blipFill>
          <a:blip r:embed="rId1"/>
          <a:stretch/>
        </p:blipFill>
        <p:spPr>
          <a:xfrm>
            <a:off x="4266000" y="1917360"/>
            <a:ext cx="2064960" cy="4167360"/>
          </a:xfrm>
          <a:prstGeom prst="rect">
            <a:avLst/>
          </a:prstGeom>
          <a:ln w="0">
            <a:noFill/>
          </a:ln>
        </p:spPr>
      </p:pic>
      <p:pic>
        <p:nvPicPr>
          <p:cNvPr id="137" name="Imagen 5" descr=""/>
          <p:cNvPicPr/>
          <p:nvPr/>
        </p:nvPicPr>
        <p:blipFill>
          <a:blip r:embed="rId2"/>
          <a:stretch/>
        </p:blipFill>
        <p:spPr>
          <a:xfrm>
            <a:off x="556560" y="1917360"/>
            <a:ext cx="3520440" cy="2751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Algoritmos de machine learning </a:t>
            </a:r>
            <a:endParaRPr b="0" lang="en-US" sz="4400" spc="-1" strike="noStrike">
              <a:solidFill>
                <a:srgbClr val="000000"/>
              </a:solidFill>
              <a:latin typeface="Arial"/>
            </a:endParaRPr>
          </a:p>
        </p:txBody>
      </p:sp>
      <p:sp>
        <p:nvSpPr>
          <p:cNvPr id="91" name="PlaceHolder 2"/>
          <p:cNvSpPr>
            <a:spLocks noGrp="1"/>
          </p:cNvSpPr>
          <p:nvPr>
            <p:ph/>
          </p:nvPr>
        </p:nvSpPr>
        <p:spPr>
          <a:xfrm>
            <a:off x="943920" y="2049480"/>
            <a:ext cx="5257440" cy="3821760"/>
          </a:xfrm>
          <a:prstGeom prst="rect">
            <a:avLst/>
          </a:prstGeom>
          <a:noFill/>
          <a:ln w="0">
            <a:noFill/>
          </a:ln>
        </p:spPr>
        <p:txBody>
          <a:bodyPr anchor="t">
            <a:noAutofit/>
          </a:bodyPr>
          <a:p>
            <a:pPr marL="228600" indent="-228600">
              <a:lnSpc>
                <a:spcPct val="90000"/>
              </a:lnSpc>
              <a:buClr>
                <a:srgbClr val="ffffff"/>
              </a:buClr>
              <a:buFont typeface="Arial"/>
              <a:buChar char="•"/>
            </a:pPr>
            <a:r>
              <a:rPr b="0" lang="en-GB" sz="2400" spc="-1" strike="noStrike">
                <a:solidFill>
                  <a:schemeClr val="lt1"/>
                </a:solidFill>
                <a:latin typeface="Calibri"/>
                <a:ea typeface="Calibri"/>
              </a:rPr>
              <a:t>Aprendizaje supervisado:</a:t>
            </a:r>
            <a:endParaRPr b="0" lang="en-US" sz="2400" spc="-1" strike="noStrike">
              <a:solidFill>
                <a:srgbClr val="000000"/>
              </a:solidFill>
              <a:latin typeface="Arial"/>
            </a:endParaRPr>
          </a:p>
          <a:p>
            <a:pPr lvl="1" marL="685800" indent="-228600">
              <a:lnSpc>
                <a:spcPct val="90000"/>
              </a:lnSpc>
              <a:spcBef>
                <a:spcPts val="499"/>
              </a:spcBef>
              <a:buClr>
                <a:srgbClr val="ffffff"/>
              </a:buClr>
              <a:buFont typeface="Arial"/>
              <a:buChar char="•"/>
            </a:pPr>
            <a:r>
              <a:rPr b="0" lang="en-GB" sz="2000" spc="-1" strike="noStrike">
                <a:solidFill>
                  <a:schemeClr val="lt1"/>
                </a:solidFill>
                <a:latin typeface="Calibri"/>
                <a:ea typeface="Calibri"/>
              </a:rPr>
              <a:t>Regresión</a:t>
            </a:r>
            <a:endParaRPr b="0" lang="en-US" sz="2000" spc="-1" strike="noStrike">
              <a:solidFill>
                <a:srgbClr val="000000"/>
              </a:solidFill>
              <a:latin typeface="Arial"/>
            </a:endParaRPr>
          </a:p>
          <a:p>
            <a:pPr lvl="1" marL="685800" indent="-228600">
              <a:lnSpc>
                <a:spcPct val="90000"/>
              </a:lnSpc>
              <a:spcBef>
                <a:spcPts val="499"/>
              </a:spcBef>
              <a:buClr>
                <a:srgbClr val="ffffff"/>
              </a:buClr>
              <a:buFont typeface="Arial"/>
              <a:buChar char="•"/>
            </a:pPr>
            <a:r>
              <a:rPr b="0" lang="en-GB" sz="2000" spc="-1" strike="noStrike">
                <a:solidFill>
                  <a:schemeClr val="lt1"/>
                </a:solidFill>
                <a:latin typeface="Calibri"/>
                <a:ea typeface="Calibri"/>
              </a:rPr>
              <a:t>Clasificación</a:t>
            </a:r>
            <a:endParaRPr b="0" lang="en-US" sz="2000" spc="-1" strike="noStrike">
              <a:solidFill>
                <a:srgbClr val="000000"/>
              </a:solidFill>
              <a:latin typeface="Arial"/>
            </a:endParaRPr>
          </a:p>
          <a:p>
            <a:pPr marL="685800" indent="0">
              <a:lnSpc>
                <a:spcPct val="90000"/>
              </a:lnSpc>
              <a:spcBef>
                <a:spcPts val="499"/>
              </a:spcBef>
              <a:buNone/>
              <a:tabLst>
                <a:tab algn="l" pos="0"/>
              </a:tabLst>
            </a:pPr>
            <a:endParaRPr b="0" lang="en-US" sz="2000" spc="-1" strike="noStrike">
              <a:solidFill>
                <a:srgbClr val="000000"/>
              </a:solidFill>
              <a:latin typeface="Arial"/>
            </a:endParaRPr>
          </a:p>
          <a:p>
            <a:pPr marL="228600" indent="-228600">
              <a:lnSpc>
                <a:spcPct val="90000"/>
              </a:lnSpc>
              <a:spcBef>
                <a:spcPts val="1001"/>
              </a:spcBef>
              <a:buClr>
                <a:srgbClr val="ffffff"/>
              </a:buClr>
              <a:buFont typeface="Arial"/>
              <a:buChar char="•"/>
              <a:tabLst>
                <a:tab algn="l" pos="0"/>
              </a:tabLst>
            </a:pPr>
            <a:r>
              <a:rPr b="0" lang="en-GB" sz="2400" spc="-1" strike="noStrike">
                <a:solidFill>
                  <a:schemeClr val="lt1"/>
                </a:solidFill>
                <a:latin typeface="Calibri"/>
                <a:ea typeface="Calibri"/>
              </a:rPr>
              <a:t>Aprendizaje no supervisado:</a:t>
            </a:r>
            <a:endParaRPr b="0" lang="en-US" sz="2400" spc="-1" strike="noStrike">
              <a:solidFill>
                <a:srgbClr val="000000"/>
              </a:solidFill>
              <a:latin typeface="Arial"/>
            </a:endParaRPr>
          </a:p>
          <a:p>
            <a:pPr lvl="1" marL="685800" indent="-228600">
              <a:lnSpc>
                <a:spcPct val="90000"/>
              </a:lnSpc>
              <a:spcBef>
                <a:spcPts val="499"/>
              </a:spcBef>
              <a:buClr>
                <a:srgbClr val="ffffff"/>
              </a:buClr>
              <a:buFont typeface="Arial"/>
              <a:buChar char="•"/>
              <a:tabLst>
                <a:tab algn="l" pos="0"/>
              </a:tabLst>
            </a:pPr>
            <a:r>
              <a:rPr b="0" lang="en-GB" sz="2000" spc="-1" strike="noStrike">
                <a:solidFill>
                  <a:schemeClr val="lt1"/>
                </a:solidFill>
                <a:latin typeface="Calibri"/>
                <a:ea typeface="Calibri"/>
              </a:rPr>
              <a:t>Clusterización</a:t>
            </a:r>
            <a:endParaRPr b="0" lang="en-US" sz="2000" spc="-1" strike="noStrike">
              <a:solidFill>
                <a:srgbClr val="000000"/>
              </a:solidFill>
              <a:latin typeface="Arial"/>
            </a:endParaRPr>
          </a:p>
          <a:p>
            <a:pPr lvl="1" marL="685800" indent="-228600">
              <a:lnSpc>
                <a:spcPct val="90000"/>
              </a:lnSpc>
              <a:spcBef>
                <a:spcPts val="499"/>
              </a:spcBef>
              <a:buClr>
                <a:srgbClr val="ffffff"/>
              </a:buClr>
              <a:buFont typeface="Arial"/>
              <a:buChar char="•"/>
              <a:tabLst>
                <a:tab algn="l" pos="0"/>
              </a:tabLst>
            </a:pPr>
            <a:r>
              <a:rPr b="0" lang="en-GB" sz="2000" spc="-1" strike="noStrike">
                <a:solidFill>
                  <a:schemeClr val="lt1"/>
                </a:solidFill>
                <a:latin typeface="Calibri"/>
                <a:ea typeface="Calibri"/>
              </a:rPr>
              <a:t>Reducción de dimensionalidad</a:t>
            </a:r>
            <a:endParaRPr b="0" lang="en-US" sz="2000" spc="-1" strike="noStrike">
              <a:solidFill>
                <a:srgbClr val="000000"/>
              </a:solidFill>
              <a:latin typeface="Arial"/>
            </a:endParaRPr>
          </a:p>
          <a:p>
            <a:pPr marL="685800" indent="0">
              <a:lnSpc>
                <a:spcPct val="90000"/>
              </a:lnSpc>
              <a:spcBef>
                <a:spcPts val="499"/>
              </a:spcBef>
              <a:buNone/>
              <a:tabLst>
                <a:tab algn="l" pos="0"/>
              </a:tabLst>
            </a:pPr>
            <a:endParaRPr b="0" lang="en-US" sz="2000" spc="-1" strike="noStrike">
              <a:solidFill>
                <a:srgbClr val="000000"/>
              </a:solidFill>
              <a:latin typeface="Arial"/>
            </a:endParaRPr>
          </a:p>
          <a:p>
            <a:pPr marL="228600" indent="-228600">
              <a:lnSpc>
                <a:spcPct val="90000"/>
              </a:lnSpc>
              <a:spcBef>
                <a:spcPts val="1001"/>
              </a:spcBef>
              <a:buClr>
                <a:srgbClr val="ffffff"/>
              </a:buClr>
              <a:buFont typeface="Arial"/>
              <a:buChar char="•"/>
              <a:tabLst>
                <a:tab algn="l" pos="0"/>
              </a:tabLst>
            </a:pPr>
            <a:r>
              <a:rPr b="0" lang="en-GB" sz="2400" spc="-1" strike="noStrike">
                <a:solidFill>
                  <a:schemeClr val="lt1"/>
                </a:solidFill>
                <a:latin typeface="Calibri"/>
                <a:ea typeface="Calibri"/>
              </a:rPr>
              <a:t>Aprendizaje por refuerzo</a:t>
            </a:r>
            <a:endParaRPr b="0" lang="en-US" sz="2400" spc="-1" strike="noStrike">
              <a:solidFill>
                <a:srgbClr val="000000"/>
              </a:solidFill>
              <a:latin typeface="Arial"/>
            </a:endParaRPr>
          </a:p>
          <a:p>
            <a:pPr marL="228600" indent="0">
              <a:lnSpc>
                <a:spcPct val="90000"/>
              </a:lnSpc>
              <a:spcBef>
                <a:spcPts val="1001"/>
              </a:spcBef>
              <a:buNone/>
              <a:tabLst>
                <a:tab algn="l" pos="0"/>
              </a:tabLst>
            </a:pPr>
            <a:endParaRPr b="0" lang="en-US" sz="2800" spc="-1" strike="noStrike">
              <a:solidFill>
                <a:srgbClr val="000000"/>
              </a:solidFill>
              <a:latin typeface="Arial"/>
            </a:endParaRPr>
          </a:p>
        </p:txBody>
      </p:sp>
      <p:pic>
        <p:nvPicPr>
          <p:cNvPr id="92" name="Google Shape;97;ga1eac15f37_0_5" descr=""/>
          <p:cNvPicPr/>
          <p:nvPr/>
        </p:nvPicPr>
        <p:blipFill>
          <a:blip r:embed="rId1"/>
          <a:stretch/>
        </p:blipFill>
        <p:spPr>
          <a:xfrm>
            <a:off x="5722560" y="1641240"/>
            <a:ext cx="5866920" cy="46382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882440" y="2330280"/>
            <a:ext cx="84268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¿Cuándo usar árboles de decisión?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Trees vs Linear Regression</a:t>
            </a:r>
            <a:endParaRPr b="0" lang="en-US" sz="4400" spc="-1" strike="noStrike">
              <a:solidFill>
                <a:srgbClr val="000000"/>
              </a:solidFill>
              <a:latin typeface="Arial"/>
            </a:endParaRPr>
          </a:p>
        </p:txBody>
      </p:sp>
      <p:pic>
        <p:nvPicPr>
          <p:cNvPr id="140" name="Google Shape;219;ga1eac15f37_0_126" descr=""/>
          <p:cNvPicPr/>
          <p:nvPr/>
        </p:nvPicPr>
        <p:blipFill>
          <a:blip r:embed="rId1"/>
          <a:stretch/>
        </p:blipFill>
        <p:spPr>
          <a:xfrm>
            <a:off x="3719520" y="2450520"/>
            <a:ext cx="4110840" cy="3965400"/>
          </a:xfrm>
          <a:prstGeom prst="rect">
            <a:avLst/>
          </a:prstGeom>
          <a:ln w="0">
            <a:noFill/>
          </a:ln>
        </p:spPr>
      </p:pic>
      <p:sp>
        <p:nvSpPr>
          <p:cNvPr id="141" name="Google Shape;220;ga1eac15f37_0_126"/>
          <p:cNvSpPr/>
          <p:nvPr/>
        </p:nvSpPr>
        <p:spPr>
          <a:xfrm>
            <a:off x="838080" y="1690920"/>
            <a:ext cx="10515240" cy="969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2000" spc="-1" strike="noStrike">
                <a:solidFill>
                  <a:schemeClr val="lt1"/>
                </a:solidFill>
                <a:latin typeface="Calibri"/>
                <a:ea typeface="Calibri"/>
              </a:rPr>
              <a:t>La importancia del análisis exploratorio</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Google Shape;226;ga1eac15f37_0_134"/>
          <p:cNvSpPr/>
          <p:nvPr/>
        </p:nvSpPr>
        <p:spPr>
          <a:xfrm>
            <a:off x="807840" y="1463400"/>
            <a:ext cx="5287680" cy="4543560"/>
          </a:xfrm>
          <a:prstGeom prst="rect">
            <a:avLst/>
          </a:prstGeom>
          <a:noFill/>
          <a:ln w="0">
            <a:noFill/>
          </a:ln>
        </p:spPr>
        <p:style>
          <a:lnRef idx="0"/>
          <a:fillRef idx="0"/>
          <a:effectRef idx="0"/>
          <a:fontRef idx="minor"/>
        </p:style>
        <p:txBody>
          <a:bodyPr tIns="91440" bIns="91440" anchor="t">
            <a:noAutofit/>
          </a:bodyPr>
          <a:p>
            <a:pPr>
              <a:lnSpc>
                <a:spcPct val="115000"/>
              </a:lnSpc>
              <a:spcBef>
                <a:spcPts val="2401"/>
              </a:spcBef>
              <a:tabLst>
                <a:tab algn="l" pos="0"/>
              </a:tabLst>
            </a:pPr>
            <a:r>
              <a:rPr b="1" lang="en-GB" sz="2100" spc="-1" strike="noStrike">
                <a:solidFill>
                  <a:schemeClr val="lt1"/>
                </a:solidFill>
                <a:latin typeface="Calibri"/>
                <a:ea typeface="Calibri"/>
              </a:rPr>
              <a:t>Ventajas </a:t>
            </a:r>
            <a:endParaRPr b="0" lang="en-US" sz="2100" spc="-1" strike="noStrike">
              <a:latin typeface="Arial"/>
            </a:endParaRPr>
          </a:p>
          <a:p>
            <a:pPr marL="457200" indent="-349200">
              <a:lnSpc>
                <a:spcPct val="115000"/>
              </a:lnSpc>
              <a:spcBef>
                <a:spcPts val="601"/>
              </a:spcBef>
              <a:buClr>
                <a:srgbClr val="ffffff"/>
              </a:buClr>
              <a:buFont typeface="Arial"/>
              <a:buChar char="●"/>
              <a:tabLst>
                <a:tab algn="l" pos="0"/>
              </a:tabLst>
            </a:pPr>
            <a:r>
              <a:rPr b="0" lang="es-ES" sz="1900" spc="-1" strike="noStrike">
                <a:solidFill>
                  <a:srgbClr val="ffffff"/>
                </a:solidFill>
                <a:latin typeface="Calibri"/>
                <a:ea typeface="Calibri"/>
              </a:rPr>
              <a:t>Computacionalmente son eficientes</a:t>
            </a:r>
            <a:endParaRPr b="0" lang="en-US" sz="1900" spc="-1" strike="noStrike">
              <a:latin typeface="Arial"/>
            </a:endParaRPr>
          </a:p>
          <a:p>
            <a:pPr marL="457200" indent="-349200">
              <a:lnSpc>
                <a:spcPct val="115000"/>
              </a:lnSpc>
              <a:buClr>
                <a:srgbClr val="ffffff"/>
              </a:buClr>
              <a:buFont typeface="Arial"/>
              <a:buChar char="●"/>
              <a:tabLst>
                <a:tab algn="l" pos="0"/>
              </a:tabLst>
            </a:pPr>
            <a:r>
              <a:rPr b="0" lang="en-US" sz="2000" spc="-1" strike="noStrike">
                <a:solidFill>
                  <a:srgbClr val="ffffff"/>
                </a:solidFill>
                <a:latin typeface="Calibri"/>
                <a:ea typeface="Arial"/>
              </a:rPr>
              <a:t>Requiere muy poco preprocesado (no hace falta estandarizar ni normalizar valores)</a:t>
            </a:r>
            <a:endParaRPr b="0" lang="en-US" sz="2000" spc="-1" strike="noStrike">
              <a:latin typeface="Arial"/>
            </a:endParaRPr>
          </a:p>
          <a:p>
            <a:pPr marL="457200" indent="-349200">
              <a:lnSpc>
                <a:spcPct val="115000"/>
              </a:lnSpc>
              <a:buClr>
                <a:srgbClr val="ffffff"/>
              </a:buClr>
              <a:buFont typeface="Arial"/>
              <a:buChar char="●"/>
              <a:tabLst>
                <a:tab algn="l" pos="0"/>
              </a:tabLst>
            </a:pPr>
            <a:r>
              <a:rPr b="0" lang="en-GB" sz="2000" spc="-1" strike="noStrike">
                <a:solidFill>
                  <a:srgbClr val="ffffff"/>
                </a:solidFill>
                <a:latin typeface="Calibri"/>
                <a:ea typeface="Arial"/>
              </a:rPr>
              <a:t>Son robustos frente a outliers.</a:t>
            </a:r>
            <a:endParaRPr b="0" lang="en-US" sz="2000" spc="-1" strike="noStrike">
              <a:latin typeface="Arial"/>
            </a:endParaRPr>
          </a:p>
          <a:p>
            <a:pPr marL="457200" indent="-349200">
              <a:lnSpc>
                <a:spcPct val="115000"/>
              </a:lnSpc>
              <a:buClr>
                <a:srgbClr val="ffffff"/>
              </a:buClr>
              <a:buFont typeface="Arial"/>
              <a:buChar char="●"/>
              <a:tabLst>
                <a:tab algn="l" pos="0"/>
              </a:tabLst>
            </a:pPr>
            <a:r>
              <a:rPr b="0" lang="en-GB" sz="2000" spc="-1" strike="noStrike">
                <a:solidFill>
                  <a:srgbClr val="ffffff"/>
                </a:solidFill>
                <a:latin typeface="Calibri"/>
                <a:ea typeface="Arial"/>
              </a:rPr>
              <a:t>Resistentes a variables irrelevantes.</a:t>
            </a:r>
            <a:endParaRPr b="0" lang="en-US" sz="2000" spc="-1" strike="noStrike">
              <a:latin typeface="Arial"/>
            </a:endParaRPr>
          </a:p>
          <a:p>
            <a:pPr marL="457200" indent="-349200">
              <a:lnSpc>
                <a:spcPct val="115000"/>
              </a:lnSpc>
              <a:buClr>
                <a:srgbClr val="ffffff"/>
              </a:buClr>
              <a:buFont typeface="Arial"/>
              <a:buChar char="●"/>
              <a:tabLst>
                <a:tab algn="l" pos="0"/>
              </a:tabLst>
            </a:pPr>
            <a:r>
              <a:rPr b="0" lang="en-GB" sz="1900" spc="-1" strike="noStrike">
                <a:solidFill>
                  <a:srgbClr val="ffffff"/>
                </a:solidFill>
                <a:latin typeface="Calibri"/>
                <a:ea typeface="Calibri"/>
              </a:rPr>
              <a:t>Si son cortos, son muy sencillos de explicar e interpretables. Manejan un solo parametro (tree size). </a:t>
            </a:r>
            <a:endParaRPr b="0" lang="en-US" sz="1900" spc="-1" strike="noStrike">
              <a:latin typeface="Arial"/>
            </a:endParaRPr>
          </a:p>
          <a:p>
            <a:pPr marL="457200" indent="-349200">
              <a:lnSpc>
                <a:spcPct val="115000"/>
              </a:lnSpc>
              <a:buClr>
                <a:srgbClr val="ffffff"/>
              </a:buClr>
              <a:buFont typeface="Arial"/>
              <a:buChar char="●"/>
              <a:tabLst>
                <a:tab algn="l" pos="0"/>
              </a:tabLst>
            </a:pPr>
            <a:r>
              <a:rPr b="0" lang="en-GB" sz="1900" spc="-1" strike="noStrike">
                <a:solidFill>
                  <a:srgbClr val="ffffff"/>
                </a:solidFill>
                <a:latin typeface="Calibri"/>
                <a:ea typeface="Calibri"/>
              </a:rPr>
              <a:t>Se pueden visualizar y de forma muy intuitiva.</a:t>
            </a:r>
            <a:endParaRPr b="0" lang="en-US" sz="1900" spc="-1" strike="noStrike">
              <a:latin typeface="Arial"/>
            </a:endParaRPr>
          </a:p>
          <a:p>
            <a:pPr marL="457200" indent="-349200">
              <a:lnSpc>
                <a:spcPct val="115000"/>
              </a:lnSpc>
              <a:buClr>
                <a:srgbClr val="ffffff"/>
              </a:buClr>
              <a:buFont typeface="Arial"/>
              <a:buChar char="●"/>
              <a:tabLst>
                <a:tab algn="l" pos="0"/>
              </a:tabLst>
            </a:pPr>
            <a:r>
              <a:rPr b="0" lang="en-GB" sz="1900" spc="-1" strike="noStrike">
                <a:solidFill>
                  <a:srgbClr val="ffffff"/>
                </a:solidFill>
                <a:latin typeface="Calibri"/>
                <a:ea typeface="Calibri"/>
              </a:rPr>
              <a:t>Se puede usar con pocos o muchos datos de entrenamiento.</a:t>
            </a: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p:txBody>
      </p:sp>
      <p:sp>
        <p:nvSpPr>
          <p:cNvPr id="143"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Ventajas e Inconvenientes</a:t>
            </a:r>
            <a:endParaRPr b="0" lang="en-US" sz="4400" spc="-1" strike="noStrike">
              <a:solidFill>
                <a:srgbClr val="000000"/>
              </a:solidFill>
              <a:latin typeface="Arial"/>
            </a:endParaRPr>
          </a:p>
        </p:txBody>
      </p:sp>
      <p:sp>
        <p:nvSpPr>
          <p:cNvPr id="144" name="Google Shape;228;ga1eac15f37_0_134"/>
          <p:cNvSpPr/>
          <p:nvPr/>
        </p:nvSpPr>
        <p:spPr>
          <a:xfrm>
            <a:off x="6126120" y="1463400"/>
            <a:ext cx="5495040" cy="3530880"/>
          </a:xfrm>
          <a:prstGeom prst="rect">
            <a:avLst/>
          </a:prstGeom>
          <a:noFill/>
          <a:ln w="0">
            <a:noFill/>
          </a:ln>
        </p:spPr>
        <p:style>
          <a:lnRef idx="0"/>
          <a:fillRef idx="0"/>
          <a:effectRef idx="0"/>
          <a:fontRef idx="minor"/>
        </p:style>
        <p:txBody>
          <a:bodyPr tIns="91440" bIns="91440" anchor="t">
            <a:noAutofit/>
          </a:bodyPr>
          <a:p>
            <a:pPr>
              <a:lnSpc>
                <a:spcPct val="115000"/>
              </a:lnSpc>
              <a:spcBef>
                <a:spcPts val="2401"/>
              </a:spcBef>
              <a:tabLst>
                <a:tab algn="l" pos="0"/>
              </a:tabLst>
            </a:pPr>
            <a:r>
              <a:rPr b="1" lang="en-GB" sz="2100" spc="-1" strike="noStrike">
                <a:solidFill>
                  <a:schemeClr val="lt1"/>
                </a:solidFill>
                <a:latin typeface="Calibri"/>
                <a:ea typeface="Calibri"/>
              </a:rPr>
              <a:t>Inconvenientes </a:t>
            </a:r>
            <a:endParaRPr b="0" lang="en-US" sz="2100" spc="-1" strike="noStrike">
              <a:latin typeface="Arial"/>
            </a:endParaRPr>
          </a:p>
          <a:p>
            <a:pPr marL="457200" indent="-349200">
              <a:lnSpc>
                <a:spcPct val="115000"/>
              </a:lnSpc>
              <a:buClr>
                <a:srgbClr val="ffffff"/>
              </a:buClr>
              <a:buFont typeface="Arial"/>
              <a:buChar char="●"/>
              <a:tabLst>
                <a:tab algn="l" pos="0"/>
              </a:tabLst>
            </a:pPr>
            <a:r>
              <a:rPr b="0" lang="es-ES" sz="1900" spc="-1" strike="noStrike">
                <a:solidFill>
                  <a:srgbClr val="ffffff"/>
                </a:solidFill>
                <a:latin typeface="Calibri"/>
                <a:ea typeface="Calibri"/>
              </a:rPr>
              <a:t>No es muy preciso.</a:t>
            </a:r>
            <a:endParaRPr b="0" lang="en-US" sz="1900" spc="-1" strike="noStrike">
              <a:latin typeface="Arial"/>
            </a:endParaRPr>
          </a:p>
          <a:p>
            <a:pPr marL="457200" indent="-349200">
              <a:lnSpc>
                <a:spcPct val="115000"/>
              </a:lnSpc>
              <a:buClr>
                <a:srgbClr val="ffffff"/>
              </a:buClr>
              <a:buFont typeface="Arial"/>
              <a:buChar char="●"/>
              <a:tabLst>
                <a:tab algn="l" pos="0"/>
              </a:tabLst>
            </a:pPr>
            <a:r>
              <a:rPr b="1" lang="en-GB" sz="1900" spc="-1" strike="noStrike">
                <a:solidFill>
                  <a:srgbClr val="ffffff"/>
                </a:solidFill>
                <a:latin typeface="Calibri"/>
                <a:ea typeface="Arial"/>
              </a:rPr>
              <a:t>Inestabilidad</a:t>
            </a:r>
            <a:r>
              <a:rPr b="1" lang="en-GB" sz="1900" spc="-1" strike="noStrike">
                <a:solidFill>
                  <a:srgbClr val="ffffff"/>
                </a:solidFill>
                <a:latin typeface="Calibri"/>
                <a:ea typeface="Calibri"/>
              </a:rPr>
              <a:t>.</a:t>
            </a:r>
            <a:r>
              <a:rPr b="0" lang="en-GB" sz="1900" spc="-1" strike="noStrike">
                <a:solidFill>
                  <a:srgbClr val="ffffff"/>
                </a:solidFill>
                <a:latin typeface="Calibri"/>
                <a:ea typeface="Calibri"/>
              </a:rPr>
              <a:t> M</a:t>
            </a:r>
            <a:r>
              <a:rPr b="0" lang="es-ES" sz="2000" spc="-1" strike="noStrike">
                <a:solidFill>
                  <a:srgbClr val="ffffff"/>
                </a:solidFill>
                <a:latin typeface="Calibri"/>
                <a:ea typeface="Arial"/>
              </a:rPr>
              <a:t>uy sensible a pequeñas variaciones en los datos de entrenamiento.</a:t>
            </a:r>
            <a:endParaRPr b="0" lang="en-US" sz="2000" spc="-1" strike="noStrike">
              <a:latin typeface="Arial"/>
            </a:endParaRPr>
          </a:p>
          <a:p>
            <a:pPr marL="457200" indent="-349200">
              <a:lnSpc>
                <a:spcPct val="115000"/>
              </a:lnSpc>
              <a:buClr>
                <a:srgbClr val="ffffff"/>
              </a:buClr>
              <a:buFont typeface="Arial"/>
              <a:buChar char="●"/>
              <a:tabLst>
                <a:tab algn="l" pos="0"/>
              </a:tabLst>
            </a:pPr>
            <a:r>
              <a:rPr b="0" lang="en-GB" sz="1900" spc="-1" strike="noStrike">
                <a:solidFill>
                  <a:srgbClr val="ffffff"/>
                </a:solidFill>
                <a:latin typeface="Calibri"/>
                <a:ea typeface="Calibri"/>
              </a:rPr>
              <a:t>Muy propenso al </a:t>
            </a:r>
            <a:r>
              <a:rPr b="1" lang="en-GB" sz="1900" spc="-1" strike="noStrike">
                <a:solidFill>
                  <a:srgbClr val="ffffff"/>
                </a:solidFill>
                <a:latin typeface="Calibri"/>
                <a:ea typeface="Calibri"/>
              </a:rPr>
              <a:t>overfitting</a:t>
            </a:r>
            <a:r>
              <a:rPr b="0" lang="en-GB" sz="1900" spc="-1" strike="noStrike">
                <a:solidFill>
                  <a:srgbClr val="ffffff"/>
                </a:solidFill>
                <a:latin typeface="Calibri"/>
                <a:ea typeface="Calibri"/>
              </a:rPr>
              <a:t> si no se controla el tamaño del árbol.</a:t>
            </a:r>
            <a:endParaRPr b="0" lang="en-US" sz="1900" spc="-1" strike="noStrike">
              <a:latin typeface="Arial"/>
            </a:endParaRPr>
          </a:p>
          <a:p>
            <a:pPr marL="457200" indent="-349200">
              <a:lnSpc>
                <a:spcPct val="115000"/>
              </a:lnSpc>
              <a:buClr>
                <a:srgbClr val="ffffff"/>
              </a:buClr>
              <a:buFont typeface="Arial"/>
              <a:buChar char="●"/>
              <a:tabLst>
                <a:tab algn="l" pos="0"/>
              </a:tabLst>
            </a:pPr>
            <a:r>
              <a:rPr b="0" lang="en-GB" sz="1900" spc="-1" strike="noStrike">
                <a:solidFill>
                  <a:srgbClr val="ffffff"/>
                </a:solidFill>
                <a:latin typeface="Calibri"/>
                <a:ea typeface="Calibri"/>
              </a:rPr>
              <a:t>Arboles grandes son difíciles de interpretar.</a:t>
            </a:r>
            <a:endParaRPr b="0" lang="en-US" sz="1900" spc="-1" strike="noStrike">
              <a:latin typeface="Arial"/>
            </a:endParaRPr>
          </a:p>
          <a:p>
            <a:pPr marL="457200" indent="-349200">
              <a:lnSpc>
                <a:spcPct val="115000"/>
              </a:lnSpc>
              <a:buClr>
                <a:srgbClr val="ffffff"/>
              </a:buClr>
              <a:buFont typeface="Arial"/>
              <a:buChar char="●"/>
              <a:tabLst>
                <a:tab algn="l" pos="0"/>
              </a:tabLst>
            </a:pPr>
            <a:r>
              <a:rPr b="0" lang="es-ES" sz="1900" spc="-1" strike="noStrike">
                <a:solidFill>
                  <a:srgbClr val="ffffff"/>
                </a:solidFill>
                <a:latin typeface="Calibri"/>
                <a:ea typeface="Calibri"/>
              </a:rPr>
              <a:t>Cada split depende del anterior, por lo que</a:t>
            </a:r>
            <a:r>
              <a:rPr b="1" lang="es-ES" sz="1900" spc="-1" strike="noStrike">
                <a:solidFill>
                  <a:srgbClr val="ffffff"/>
                </a:solidFill>
                <a:latin typeface="Calibri"/>
                <a:ea typeface="Calibri"/>
              </a:rPr>
              <a:t> los errores </a:t>
            </a:r>
            <a:r>
              <a:rPr b="0" lang="es-ES" sz="1900" spc="-1" strike="noStrike">
                <a:solidFill>
                  <a:srgbClr val="ffffff"/>
                </a:solidFill>
                <a:latin typeface="Calibri"/>
                <a:ea typeface="Calibri"/>
              </a:rPr>
              <a:t>cometidos se propagan.</a:t>
            </a:r>
            <a:endParaRPr b="0" lang="en-US" sz="1900" spc="-1" strike="noStrike">
              <a:latin typeface="Arial"/>
            </a:endParaRPr>
          </a:p>
          <a:p>
            <a:pPr>
              <a:lnSpc>
                <a:spcPct val="115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s-ES" sz="4400" spc="-1" strike="noStrike">
                <a:solidFill>
                  <a:srgbClr val="ff0000"/>
                </a:solidFill>
                <a:latin typeface="Calibri"/>
                <a:ea typeface="Calibri"/>
              </a:rPr>
              <a:t>A efectos prácticos…</a:t>
            </a:r>
            <a:endParaRPr b="0" lang="en-US" sz="4400" spc="-1" strike="noStrike">
              <a:solidFill>
                <a:srgbClr val="000000"/>
              </a:solidFill>
              <a:latin typeface="Arial"/>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anchor="t">
            <a:noAutofit/>
          </a:bodyPr>
          <a:p>
            <a:pPr marL="343080" indent="-343080">
              <a:lnSpc>
                <a:spcPct val="107000"/>
              </a:lnSpc>
              <a:spcBef>
                <a:spcPts val="1001"/>
              </a:spcBef>
              <a:spcAft>
                <a:spcPts val="799"/>
              </a:spcAft>
              <a:buClr>
                <a:srgbClr val="ffffff"/>
              </a:buClr>
              <a:buFont typeface="Symbol"/>
              <a:buChar char=""/>
            </a:pPr>
            <a:r>
              <a:rPr b="0" lang="es-ES" sz="1800" spc="-1" strike="noStrike">
                <a:solidFill>
                  <a:srgbClr val="ffffff"/>
                </a:solidFill>
                <a:latin typeface="Calibri"/>
                <a:ea typeface="Calibri"/>
              </a:rPr>
              <a:t>Algoritmo con una precisión muy mejorable por modelos más complejos como los ensembles o las redes neuronales.</a:t>
            </a:r>
            <a:endParaRPr b="0" lang="en-US" sz="1800" spc="-1" strike="noStrike">
              <a:solidFill>
                <a:srgbClr val="000000"/>
              </a:solidFill>
              <a:latin typeface="Arial"/>
            </a:endParaRPr>
          </a:p>
          <a:p>
            <a:pPr marL="343080" indent="-343080">
              <a:lnSpc>
                <a:spcPct val="107000"/>
              </a:lnSpc>
              <a:spcBef>
                <a:spcPts val="1001"/>
              </a:spcBef>
              <a:spcAft>
                <a:spcPts val="799"/>
              </a:spcAft>
              <a:buClr>
                <a:srgbClr val="ffffff"/>
              </a:buClr>
              <a:buFont typeface="Symbol"/>
              <a:buChar char=""/>
            </a:pPr>
            <a:r>
              <a:rPr b="0" lang="es-ES" sz="1800" spc="-1" strike="noStrike">
                <a:solidFill>
                  <a:srgbClr val="ffffff"/>
                </a:solidFill>
                <a:latin typeface="Calibri"/>
                <a:ea typeface="Calibri"/>
              </a:rPr>
              <a:t>Sin embargo, es interesante conocerlo y saber interpretarlo por dos razones:</a:t>
            </a:r>
            <a:endParaRPr b="0" lang="en-US" sz="1800" spc="-1" strike="noStrike">
              <a:solidFill>
                <a:srgbClr val="000000"/>
              </a:solidFill>
              <a:latin typeface="Arial"/>
            </a:endParaRPr>
          </a:p>
          <a:p>
            <a:pPr lvl="1" marL="800280" indent="-343080">
              <a:lnSpc>
                <a:spcPct val="107000"/>
              </a:lnSpc>
              <a:spcBef>
                <a:spcPts val="499"/>
              </a:spcBef>
              <a:spcAft>
                <a:spcPts val="799"/>
              </a:spcAft>
              <a:buClr>
                <a:srgbClr val="ffffff"/>
              </a:buClr>
              <a:buFont typeface="Symbol"/>
              <a:buChar char=""/>
            </a:pPr>
            <a:r>
              <a:rPr b="0" lang="es-ES" sz="1800" spc="-1" strike="noStrike">
                <a:solidFill>
                  <a:srgbClr val="ffffff"/>
                </a:solidFill>
                <a:latin typeface="Calibri"/>
                <a:ea typeface="Calibri"/>
              </a:rPr>
              <a:t>Es un </a:t>
            </a:r>
            <a:r>
              <a:rPr b="0" lang="es-ES" sz="1800" spc="-1" strike="noStrike">
                <a:solidFill>
                  <a:schemeClr val="accent1"/>
                </a:solidFill>
                <a:latin typeface="Calibri"/>
                <a:ea typeface="Calibri"/>
              </a:rPr>
              <a:t>buen modelo para resolver problemas de negocio</a:t>
            </a:r>
            <a:r>
              <a:rPr b="0" lang="es-ES" sz="1800" spc="-1" strike="noStrike">
                <a:solidFill>
                  <a:srgbClr val="ffffff"/>
                </a:solidFill>
                <a:latin typeface="Calibri"/>
                <a:ea typeface="Calibri"/>
              </a:rPr>
              <a:t>, en la medida en que obtenga un buen resultado para el conjunto de datos analizados.</a:t>
            </a:r>
            <a:endParaRPr b="0" lang="en-US" sz="1800" spc="-1" strike="noStrike">
              <a:solidFill>
                <a:srgbClr val="000000"/>
              </a:solidFill>
              <a:latin typeface="Arial"/>
            </a:endParaRPr>
          </a:p>
          <a:p>
            <a:pPr lvl="2" marL="1257480" indent="-343080">
              <a:lnSpc>
                <a:spcPct val="107000"/>
              </a:lnSpc>
              <a:spcBef>
                <a:spcPts val="499"/>
              </a:spcBef>
              <a:spcAft>
                <a:spcPts val="799"/>
              </a:spcAft>
              <a:buClr>
                <a:srgbClr val="ffffff"/>
              </a:buClr>
              <a:buFont typeface="Symbol"/>
              <a:buChar char=""/>
            </a:pPr>
            <a:r>
              <a:rPr b="0" lang="es-ES" sz="1400" spc="-1" strike="noStrike">
                <a:solidFill>
                  <a:srgbClr val="ffffff"/>
                </a:solidFill>
                <a:latin typeface="Calibri"/>
                <a:ea typeface="Calibri"/>
              </a:rPr>
              <a:t>Es sencillo de explicar (salvo que sea muy profundo).</a:t>
            </a:r>
            <a:endParaRPr b="0" lang="en-US" sz="1400" spc="-1" strike="noStrike">
              <a:solidFill>
                <a:srgbClr val="000000"/>
              </a:solidFill>
              <a:latin typeface="Arial"/>
            </a:endParaRPr>
          </a:p>
          <a:p>
            <a:pPr lvl="2" marL="1257480" indent="-343080">
              <a:lnSpc>
                <a:spcPct val="107000"/>
              </a:lnSpc>
              <a:spcBef>
                <a:spcPts val="499"/>
              </a:spcBef>
              <a:spcAft>
                <a:spcPts val="799"/>
              </a:spcAft>
              <a:buClr>
                <a:srgbClr val="ffffff"/>
              </a:buClr>
              <a:buFont typeface="Symbol"/>
              <a:buChar char=""/>
            </a:pPr>
            <a:r>
              <a:rPr b="0" lang="es-ES" sz="1400" spc="-1" strike="noStrike">
                <a:solidFill>
                  <a:srgbClr val="ffffff"/>
                </a:solidFill>
                <a:latin typeface="Calibri"/>
                <a:ea typeface="Calibri"/>
              </a:rPr>
              <a:t>Se puede visualizar de forma bastante intuitiva, lo que ayuda mucho a su comprensión  por los usuarios de negocio.</a:t>
            </a:r>
            <a:endParaRPr b="0" lang="en-US" sz="1400" spc="-1" strike="noStrike">
              <a:solidFill>
                <a:srgbClr val="000000"/>
              </a:solidFill>
              <a:latin typeface="Arial"/>
            </a:endParaRPr>
          </a:p>
          <a:p>
            <a:pPr lvl="2" marL="1257480" indent="-343080">
              <a:lnSpc>
                <a:spcPct val="107000"/>
              </a:lnSpc>
              <a:spcBef>
                <a:spcPts val="499"/>
              </a:spcBef>
              <a:spcAft>
                <a:spcPts val="799"/>
              </a:spcAft>
              <a:buClr>
                <a:srgbClr val="ffffff"/>
              </a:buClr>
              <a:buFont typeface="Symbol"/>
              <a:buChar char=""/>
            </a:pPr>
            <a:r>
              <a:rPr b="0" lang="es-ES" sz="1400" spc="-1" strike="noStrike">
                <a:solidFill>
                  <a:srgbClr val="ffffff"/>
                </a:solidFill>
                <a:latin typeface="Calibri"/>
                <a:ea typeface="Calibri"/>
              </a:rPr>
              <a:t>Es un modelo  intrínsecamente explicable a través del atributo </a:t>
            </a:r>
            <a:r>
              <a:rPr b="0" i="1" lang="es-ES" sz="1400" spc="-1" strike="noStrike">
                <a:solidFill>
                  <a:srgbClr val="ffffff"/>
                </a:solidFill>
                <a:latin typeface="Calibri"/>
                <a:ea typeface="Calibri"/>
              </a:rPr>
              <a:t>features_importance_.  </a:t>
            </a:r>
            <a:endParaRPr b="0" lang="en-US" sz="1400" spc="-1" strike="noStrike">
              <a:solidFill>
                <a:srgbClr val="000000"/>
              </a:solidFill>
              <a:latin typeface="Arial"/>
            </a:endParaRPr>
          </a:p>
          <a:p>
            <a:pPr lvl="1" marL="800280" indent="-343080">
              <a:lnSpc>
                <a:spcPct val="107000"/>
              </a:lnSpc>
              <a:spcBef>
                <a:spcPts val="499"/>
              </a:spcBef>
              <a:spcAft>
                <a:spcPts val="799"/>
              </a:spcAft>
              <a:buClr>
                <a:srgbClr val="ffffff"/>
              </a:buClr>
              <a:buFont typeface="Symbol"/>
              <a:buChar char=""/>
            </a:pPr>
            <a:r>
              <a:rPr b="0" lang="es-ES" sz="1800" spc="-1" strike="noStrike">
                <a:solidFill>
                  <a:srgbClr val="ffffff"/>
                </a:solidFill>
                <a:latin typeface="Calibri"/>
                <a:ea typeface="Calibri"/>
              </a:rPr>
              <a:t>Es </a:t>
            </a:r>
            <a:r>
              <a:rPr b="0" lang="es-ES" sz="1800" spc="-1" strike="noStrike">
                <a:solidFill>
                  <a:schemeClr val="accent1"/>
                </a:solidFill>
                <a:latin typeface="Calibri"/>
                <a:ea typeface="Calibri"/>
              </a:rPr>
              <a:t>necesario para comprender algoritmos más complejos</a:t>
            </a:r>
            <a:r>
              <a:rPr b="0" lang="es-ES" sz="1800" spc="-1" strike="noStrike">
                <a:solidFill>
                  <a:srgbClr val="ffffff"/>
                </a:solidFill>
                <a:latin typeface="Calibri"/>
                <a:ea typeface="Calibri"/>
              </a:rPr>
              <a:t> consistentes en la combinación de arboles de decisión,</a:t>
            </a:r>
            <a:r>
              <a:rPr b="0" i="1" lang="es-ES" sz="1800" spc="-1" strike="noStrike">
                <a:solidFill>
                  <a:srgbClr val="ffffff"/>
                </a:solidFill>
                <a:latin typeface="Calibri"/>
                <a:ea typeface="Calibri"/>
              </a:rPr>
              <a:t> </a:t>
            </a:r>
            <a:r>
              <a:rPr b="0" lang="es-ES" sz="1800" spc="-1" strike="noStrike">
                <a:solidFill>
                  <a:srgbClr val="ffffff"/>
                </a:solidFill>
                <a:latin typeface="Calibri"/>
                <a:ea typeface="Calibri"/>
              </a:rPr>
              <a:t>como el random forest, gradient boosting o XG boost.</a:t>
            </a:r>
            <a:endParaRPr b="0" lang="en-US" sz="1800" spc="-1" strike="noStrike">
              <a:solidFill>
                <a:srgbClr val="000000"/>
              </a:solidFill>
              <a:latin typeface="Arial"/>
            </a:endParaRPr>
          </a:p>
          <a:p>
            <a:pPr indent="0">
              <a:lnSpc>
                <a:spcPct val="90000"/>
              </a:lnSpc>
              <a:spcBef>
                <a:spcPts val="1001"/>
              </a:spcBef>
              <a:buNone/>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2291400" y="2936520"/>
            <a:ext cx="8037720" cy="1325160"/>
          </a:xfrm>
          <a:prstGeom prst="rect">
            <a:avLst/>
          </a:prstGeom>
          <a:noFill/>
          <a:ln w="0">
            <a:noFill/>
          </a:ln>
        </p:spPr>
        <p:txBody>
          <a:bodyPr anchor="ctr">
            <a:normAutofit/>
          </a:bodyPr>
          <a:p>
            <a:pPr indent="0" algn="ctr">
              <a:lnSpc>
                <a:spcPct val="90000"/>
              </a:lnSpc>
              <a:buNone/>
              <a:tabLst>
                <a:tab algn="l" pos="0"/>
              </a:tabLst>
            </a:pPr>
            <a:r>
              <a:rPr b="0" lang="en-GB" sz="4400" spc="-1" strike="noStrike">
                <a:solidFill>
                  <a:schemeClr val="accent1"/>
                </a:solidFill>
                <a:latin typeface="Calibri"/>
                <a:ea typeface="Calibri"/>
              </a:rPr>
              <a:t>¡Demo time!</a:t>
            </a:r>
            <a:endParaRPr b="0" lang="en-US" sz="4400" spc="-1" strike="noStrike">
              <a:solidFill>
                <a:srgbClr val="000000"/>
              </a:solidFill>
              <a:latin typeface="Arial"/>
            </a:endParaRPr>
          </a:p>
          <a:p>
            <a:pPr indent="0" algn="ctr">
              <a:lnSpc>
                <a:spcPct val="90000"/>
              </a:lnSpc>
              <a:buNone/>
              <a:tabLst>
                <a:tab algn="l" pos="0"/>
              </a:tabLst>
            </a:pPr>
            <a:r>
              <a:rPr b="0" lang="en-GB" sz="2200" spc="-1" strike="noStrike" u="sng">
                <a:solidFill>
                  <a:schemeClr val="hlink"/>
                </a:solidFill>
                <a:uFillTx/>
                <a:latin typeface="Arial"/>
                <a:ea typeface="Arial"/>
                <a:hlinkClick r:id="rId1"/>
              </a:rPr>
              <a:t>http://www.r2d3.us/visual-intro-to-machine-learning-part-1/</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76640" y="2330280"/>
            <a:ext cx="76384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Definición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520"/>
          </a:xfrm>
          <a:prstGeom prst="rect">
            <a:avLst/>
          </a:prstGeom>
          <a:noFill/>
          <a:ln w="0">
            <a:noFill/>
          </a:ln>
        </p:spPr>
        <p:txBody>
          <a:bodyPr anchor="ctr">
            <a:normAutofit/>
          </a:bodyPr>
          <a:p>
            <a:pPr indent="0">
              <a:lnSpc>
                <a:spcPct val="90000"/>
              </a:lnSpc>
              <a:buNone/>
              <a:tabLst>
                <a:tab algn="l" pos="0"/>
              </a:tabLst>
            </a:pPr>
            <a:r>
              <a:rPr b="0" lang="en-GB" sz="4400" spc="-1" strike="noStrike">
                <a:solidFill>
                  <a:srgbClr val="ff0000"/>
                </a:solidFill>
                <a:latin typeface="Calibri"/>
                <a:ea typeface="Calibri"/>
              </a:rPr>
              <a:t>Definición</a:t>
            </a:r>
            <a:endParaRPr b="0" lang="en-US" sz="4400" spc="-1" strike="noStrike">
              <a:solidFill>
                <a:srgbClr val="000000"/>
              </a:solidFill>
              <a:latin typeface="Arial"/>
            </a:endParaRPr>
          </a:p>
        </p:txBody>
      </p:sp>
      <p:sp>
        <p:nvSpPr>
          <p:cNvPr id="95" name="PlaceHolder 2"/>
          <p:cNvSpPr>
            <a:spLocks noGrp="1"/>
          </p:cNvSpPr>
          <p:nvPr>
            <p:ph/>
          </p:nvPr>
        </p:nvSpPr>
        <p:spPr>
          <a:xfrm>
            <a:off x="838080" y="1385640"/>
            <a:ext cx="3463200" cy="519840"/>
          </a:xfrm>
          <a:prstGeom prst="rect">
            <a:avLst/>
          </a:prstGeom>
          <a:noFill/>
          <a:ln w="0">
            <a:noFill/>
          </a:ln>
        </p:spPr>
        <p:txBody>
          <a:bodyPr anchor="t">
            <a:normAutofit fontScale="62000"/>
          </a:bodyPr>
          <a:p>
            <a:pPr indent="0">
              <a:lnSpc>
                <a:spcPct val="90000"/>
              </a:lnSpc>
              <a:buNone/>
              <a:tabLst>
                <a:tab algn="l" pos="0"/>
              </a:tabLst>
            </a:pPr>
            <a:r>
              <a:rPr b="1" lang="en-GB" sz="2500" spc="-1" strike="noStrike">
                <a:solidFill>
                  <a:schemeClr val="lt1"/>
                </a:solidFill>
                <a:latin typeface="Calibri"/>
                <a:ea typeface="Calibri"/>
              </a:rPr>
              <a:t>Algoritmo supervisado</a:t>
            </a:r>
            <a:endParaRPr b="0" lang="en-US" sz="2500" spc="-1" strike="noStrike">
              <a:solidFill>
                <a:srgbClr val="000000"/>
              </a:solidFill>
              <a:latin typeface="Arial"/>
            </a:endParaRPr>
          </a:p>
          <a:p>
            <a:pPr indent="0">
              <a:lnSpc>
                <a:spcPct val="90000"/>
              </a:lnSpc>
              <a:buNone/>
              <a:tabLst>
                <a:tab algn="l" pos="0"/>
              </a:tabLst>
            </a:pPr>
            <a:r>
              <a:rPr b="1" lang="en-GB" sz="2500" spc="-1" strike="noStrike">
                <a:solidFill>
                  <a:schemeClr val="lt1"/>
                </a:solidFill>
                <a:latin typeface="Calibri"/>
                <a:ea typeface="Calibri"/>
              </a:rPr>
              <a:t>White box</a:t>
            </a:r>
            <a:endParaRPr b="0" lang="en-US" sz="2500" spc="-1" strike="noStrike">
              <a:solidFill>
                <a:srgbClr val="000000"/>
              </a:solidFill>
              <a:latin typeface="Arial"/>
            </a:endParaRPr>
          </a:p>
          <a:p>
            <a:pPr marL="228600" indent="0">
              <a:lnSpc>
                <a:spcPct val="90000"/>
              </a:lnSpc>
              <a:spcBef>
                <a:spcPts val="1001"/>
              </a:spcBef>
              <a:buNone/>
              <a:tabLst>
                <a:tab algn="l" pos="0"/>
              </a:tabLst>
            </a:pPr>
            <a:endParaRPr b="0" lang="en-US" sz="2900" spc="-1" strike="noStrike">
              <a:solidFill>
                <a:srgbClr val="000000"/>
              </a:solidFill>
              <a:latin typeface="Arial"/>
            </a:endParaRPr>
          </a:p>
        </p:txBody>
      </p:sp>
      <p:sp>
        <p:nvSpPr>
          <p:cNvPr id="96" name="PlaceHolder 3"/>
          <p:cNvSpPr>
            <a:spLocks noGrp="1"/>
          </p:cNvSpPr>
          <p:nvPr>
            <p:ph/>
          </p:nvPr>
        </p:nvSpPr>
        <p:spPr>
          <a:xfrm>
            <a:off x="6272280" y="898560"/>
            <a:ext cx="5452560" cy="746640"/>
          </a:xfrm>
          <a:prstGeom prst="rect">
            <a:avLst/>
          </a:prstGeom>
          <a:noFill/>
          <a:ln w="0">
            <a:noFill/>
          </a:ln>
        </p:spPr>
        <p:txBody>
          <a:bodyPr anchor="t">
            <a:noAutofit/>
          </a:bodyPr>
          <a:p>
            <a:pPr indent="0" algn="ctr">
              <a:lnSpc>
                <a:spcPct val="90000"/>
              </a:lnSpc>
              <a:buNone/>
              <a:tabLst>
                <a:tab algn="l" pos="0"/>
              </a:tabLst>
            </a:pPr>
            <a:r>
              <a:rPr b="1" lang="en-GB" sz="2500" spc="-1" strike="noStrike">
                <a:solidFill>
                  <a:schemeClr val="lt1"/>
                </a:solidFill>
                <a:latin typeface="Calibri"/>
                <a:ea typeface="Calibri"/>
              </a:rPr>
              <a:t>Clasificación y Regresión</a:t>
            </a:r>
            <a:endParaRPr b="0" lang="en-US" sz="2500" spc="-1" strike="noStrike">
              <a:solidFill>
                <a:srgbClr val="000000"/>
              </a:solidFill>
              <a:latin typeface="Arial"/>
            </a:endParaRPr>
          </a:p>
          <a:p>
            <a:pPr marL="228600" indent="0" algn="ctr">
              <a:lnSpc>
                <a:spcPct val="90000"/>
              </a:lnSpc>
              <a:spcBef>
                <a:spcPts val="1001"/>
              </a:spcBef>
              <a:buNone/>
              <a:tabLst>
                <a:tab algn="l" pos="0"/>
              </a:tabLst>
            </a:pPr>
            <a:endParaRPr b="0" lang="en-US" sz="2900" spc="-1" strike="noStrike">
              <a:solidFill>
                <a:srgbClr val="000000"/>
              </a:solidFill>
              <a:latin typeface="Arial"/>
            </a:endParaRPr>
          </a:p>
        </p:txBody>
      </p:sp>
      <p:sp>
        <p:nvSpPr>
          <p:cNvPr id="97" name="PlaceHolder 4"/>
          <p:cNvSpPr>
            <a:spLocks noGrp="1"/>
          </p:cNvSpPr>
          <p:nvPr>
            <p:ph/>
          </p:nvPr>
        </p:nvSpPr>
        <p:spPr>
          <a:xfrm>
            <a:off x="1668600" y="3463920"/>
            <a:ext cx="3362400" cy="746640"/>
          </a:xfrm>
          <a:prstGeom prst="rect">
            <a:avLst/>
          </a:prstGeom>
          <a:noFill/>
          <a:ln w="0">
            <a:noFill/>
          </a:ln>
        </p:spPr>
        <p:txBody>
          <a:bodyPr anchor="t">
            <a:noAutofit/>
          </a:bodyPr>
          <a:p>
            <a:pPr indent="0" algn="ctr">
              <a:lnSpc>
                <a:spcPct val="90000"/>
              </a:lnSpc>
              <a:buNone/>
              <a:tabLst>
                <a:tab algn="l" pos="0"/>
              </a:tabLst>
            </a:pPr>
            <a:r>
              <a:rPr b="1" lang="en-GB" sz="2500" spc="-1" strike="noStrike">
                <a:solidFill>
                  <a:schemeClr val="lt1"/>
                </a:solidFill>
                <a:latin typeface="Calibri"/>
                <a:ea typeface="Calibri"/>
              </a:rPr>
              <a:t>No lineal</a:t>
            </a:r>
            <a:endParaRPr b="0" lang="en-US" sz="2500" spc="-1" strike="noStrike">
              <a:solidFill>
                <a:srgbClr val="000000"/>
              </a:solidFill>
              <a:latin typeface="Arial"/>
            </a:endParaRPr>
          </a:p>
          <a:p>
            <a:pPr marL="228600" indent="0" algn="ctr">
              <a:lnSpc>
                <a:spcPct val="90000"/>
              </a:lnSpc>
              <a:spcBef>
                <a:spcPts val="1001"/>
              </a:spcBef>
              <a:buNone/>
              <a:tabLst>
                <a:tab algn="l" pos="0"/>
              </a:tabLst>
            </a:pPr>
            <a:endParaRPr b="0" lang="en-US" sz="2900" spc="-1" strike="noStrike">
              <a:solidFill>
                <a:srgbClr val="000000"/>
              </a:solidFill>
              <a:latin typeface="Arial"/>
            </a:endParaRPr>
          </a:p>
        </p:txBody>
      </p:sp>
      <p:pic>
        <p:nvPicPr>
          <p:cNvPr id="98" name="Google Shape;113;p2" descr=""/>
          <p:cNvPicPr/>
          <p:nvPr/>
        </p:nvPicPr>
        <p:blipFill>
          <a:blip r:embed="rId1"/>
          <a:stretch/>
        </p:blipFill>
        <p:spPr>
          <a:xfrm>
            <a:off x="189000" y="3855240"/>
            <a:ext cx="3436920" cy="2718360"/>
          </a:xfrm>
          <a:prstGeom prst="rect">
            <a:avLst/>
          </a:prstGeom>
          <a:ln w="0">
            <a:noFill/>
          </a:ln>
        </p:spPr>
      </p:pic>
      <p:pic>
        <p:nvPicPr>
          <p:cNvPr id="99" name="Google Shape;114;p2" descr=""/>
          <p:cNvPicPr/>
          <p:nvPr/>
        </p:nvPicPr>
        <p:blipFill>
          <a:blip r:embed="rId2"/>
          <a:stretch/>
        </p:blipFill>
        <p:spPr>
          <a:xfrm>
            <a:off x="3024360" y="3802680"/>
            <a:ext cx="3544200" cy="2803320"/>
          </a:xfrm>
          <a:prstGeom prst="rect">
            <a:avLst/>
          </a:prstGeom>
          <a:ln w="0">
            <a:noFill/>
          </a:ln>
        </p:spPr>
      </p:pic>
      <p:pic>
        <p:nvPicPr>
          <p:cNvPr id="100" name="Imagen 10" descr="Diagrama&#10;&#10;Descripción generada automáticamente"/>
          <p:cNvPicPr/>
          <p:nvPr/>
        </p:nvPicPr>
        <p:blipFill>
          <a:blip r:embed="rId3"/>
          <a:stretch/>
        </p:blipFill>
        <p:spPr>
          <a:xfrm>
            <a:off x="7411320" y="1382760"/>
            <a:ext cx="3053880" cy="2534400"/>
          </a:xfrm>
          <a:prstGeom prst="rect">
            <a:avLst/>
          </a:prstGeom>
          <a:ln w="0">
            <a:noFill/>
          </a:ln>
        </p:spPr>
      </p:pic>
      <p:pic>
        <p:nvPicPr>
          <p:cNvPr id="101" name="Imagen 2" descr="Un letrero de color blanco&#10;&#10;Descripción generada automáticamente con confianza media"/>
          <p:cNvPicPr/>
          <p:nvPr/>
        </p:nvPicPr>
        <p:blipFill>
          <a:blip r:embed="rId4"/>
          <a:stretch/>
        </p:blipFill>
        <p:spPr>
          <a:xfrm>
            <a:off x="7402320" y="4080240"/>
            <a:ext cx="3076200" cy="2349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Algunos términos importantes</a:t>
            </a:r>
            <a:endParaRPr b="0" lang="en-US" sz="4400" spc="-1" strike="noStrike">
              <a:solidFill>
                <a:srgbClr val="000000"/>
              </a:solidFill>
              <a:latin typeface="Arial"/>
            </a:endParaRPr>
          </a:p>
        </p:txBody>
      </p:sp>
      <p:sp>
        <p:nvSpPr>
          <p:cNvPr id="103" name="Google Shape;123;ga1eac15f37_0_43"/>
          <p:cNvSpPr/>
          <p:nvPr/>
        </p:nvSpPr>
        <p:spPr>
          <a:xfrm>
            <a:off x="838080" y="1668960"/>
            <a:ext cx="5393160" cy="4826880"/>
          </a:xfrm>
          <a:prstGeom prst="rect">
            <a:avLst/>
          </a:prstGeom>
          <a:noFill/>
          <a:ln w="0">
            <a:noFill/>
          </a:ln>
        </p:spPr>
        <p:style>
          <a:lnRef idx="0"/>
          <a:fillRef idx="0"/>
          <a:effectRef idx="0"/>
          <a:fontRef idx="minor"/>
        </p:style>
        <p:txBody>
          <a:bodyPr tIns="91440" bIns="91440" anchor="t">
            <a:noAutofit/>
          </a:bodyPr>
          <a:p>
            <a:pPr>
              <a:lnSpc>
                <a:spcPct val="100000"/>
              </a:lnSpc>
            </a:pPr>
            <a:r>
              <a:rPr b="1" lang="es-ES" sz="1600" spc="-1" strike="noStrike">
                <a:solidFill>
                  <a:schemeClr val="lt1"/>
                </a:solidFill>
                <a:latin typeface="Calibri"/>
                <a:ea typeface="Calibri"/>
              </a:rPr>
              <a:t>CART algorithm</a:t>
            </a:r>
            <a:endParaRPr b="0" lang="en-US" sz="1600" spc="-1" strike="noStrike">
              <a:latin typeface="Arial"/>
            </a:endParaRPr>
          </a:p>
          <a:p>
            <a:pPr>
              <a:lnSpc>
                <a:spcPct val="100000"/>
              </a:lnSpc>
            </a:pPr>
            <a:r>
              <a:rPr b="0" lang="es-ES" sz="1600" spc="-1" strike="noStrike">
                <a:solidFill>
                  <a:schemeClr val="lt1"/>
                </a:solidFill>
                <a:latin typeface="Calibri"/>
                <a:ea typeface="Calibri"/>
              </a:rPr>
              <a:t>Algoritmo utilizado por Sklearn. Produce árboles binarios y se puede utilizar para regresión y para clasificación. </a:t>
            </a:r>
            <a:endParaRPr b="0" lang="en-US" sz="1600" spc="-1" strike="noStrike">
              <a:latin typeface="Arial"/>
            </a:endParaRPr>
          </a:p>
          <a:p>
            <a:pPr>
              <a:lnSpc>
                <a:spcPct val="100000"/>
              </a:lnSpc>
            </a:pPr>
            <a:endParaRPr b="0" lang="en-US" sz="1600" spc="-1" strike="noStrike">
              <a:latin typeface="Arial"/>
            </a:endParaRPr>
          </a:p>
          <a:p>
            <a:pPr>
              <a:lnSpc>
                <a:spcPct val="100000"/>
              </a:lnSpc>
              <a:tabLst>
                <a:tab algn="l" pos="0"/>
              </a:tabLst>
            </a:pPr>
            <a:r>
              <a:rPr b="1" lang="es-ES" sz="1600" spc="-1" strike="noStrike">
                <a:solidFill>
                  <a:srgbClr val="ffffff"/>
                </a:solidFill>
                <a:latin typeface="Calibri"/>
                <a:ea typeface="Calibri"/>
              </a:rPr>
              <a:t>Root node</a:t>
            </a:r>
            <a:endParaRPr b="0" lang="en-US" sz="1600" spc="-1" strike="noStrike">
              <a:latin typeface="Arial"/>
            </a:endParaRPr>
          </a:p>
          <a:p>
            <a:pPr>
              <a:lnSpc>
                <a:spcPct val="100000"/>
              </a:lnSpc>
              <a:tabLst>
                <a:tab algn="l" pos="0"/>
              </a:tabLst>
            </a:pPr>
            <a:r>
              <a:rPr b="0" lang="es-ES" sz="1600" spc="-1" strike="noStrike">
                <a:solidFill>
                  <a:srgbClr val="ffffff"/>
                </a:solidFill>
                <a:latin typeface="Calibri"/>
                <a:ea typeface="Calibri"/>
              </a:rPr>
              <a:t>Representa toda la muestra, que luego se subdivide.</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s-ES" sz="1600" spc="-1" strike="noStrike">
                <a:solidFill>
                  <a:srgbClr val="ffffff"/>
                </a:solidFill>
                <a:latin typeface="Calibri"/>
                <a:ea typeface="Calibri"/>
              </a:rPr>
              <a:t>Decision node</a:t>
            </a:r>
            <a:endParaRPr b="0" lang="en-US" sz="1600" spc="-1" strike="noStrike">
              <a:latin typeface="Arial"/>
            </a:endParaRPr>
          </a:p>
          <a:p>
            <a:pPr>
              <a:lnSpc>
                <a:spcPct val="100000"/>
              </a:lnSpc>
              <a:tabLst>
                <a:tab algn="l" pos="0"/>
              </a:tabLst>
            </a:pPr>
            <a:r>
              <a:rPr b="0" lang="es-ES" sz="1600" spc="-1" strike="noStrike">
                <a:solidFill>
                  <a:schemeClr val="lt1"/>
                </a:solidFill>
                <a:latin typeface="Calibri"/>
                <a:ea typeface="Calibri"/>
              </a:rPr>
              <a:t>Nodo que se divide a su vez en otros subnodos. </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s-ES" sz="1600" spc="-1" strike="noStrike">
                <a:solidFill>
                  <a:srgbClr val="ffffff"/>
                </a:solidFill>
                <a:latin typeface="Calibri"/>
                <a:ea typeface="Calibri"/>
              </a:rPr>
              <a:t>Terminal node o leaf node</a:t>
            </a:r>
            <a:endParaRPr b="0" lang="en-US" sz="1600" spc="-1" strike="noStrike">
              <a:latin typeface="Arial"/>
            </a:endParaRPr>
          </a:p>
          <a:p>
            <a:pPr>
              <a:lnSpc>
                <a:spcPct val="100000"/>
              </a:lnSpc>
              <a:tabLst>
                <a:tab algn="l" pos="0"/>
              </a:tabLst>
            </a:pPr>
            <a:r>
              <a:rPr b="0" lang="es-ES" sz="1600" spc="-1" strike="noStrike">
                <a:solidFill>
                  <a:schemeClr val="lt1"/>
                </a:solidFill>
                <a:latin typeface="Calibri"/>
                <a:ea typeface="Calibri"/>
              </a:rPr>
              <a:t>Nodo que no se puede subdividir en otros subnodos.</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s-ES" sz="1600" spc="-1" strike="noStrike">
                <a:solidFill>
                  <a:schemeClr val="lt1"/>
                </a:solidFill>
                <a:latin typeface="Calibri"/>
                <a:ea typeface="Calibri"/>
              </a:rPr>
              <a:t>Splitting</a:t>
            </a:r>
            <a:endParaRPr b="0" lang="en-US" sz="1600" spc="-1" strike="noStrike">
              <a:latin typeface="Arial"/>
            </a:endParaRPr>
          </a:p>
          <a:p>
            <a:pPr>
              <a:lnSpc>
                <a:spcPct val="100000"/>
              </a:lnSpc>
              <a:tabLst>
                <a:tab algn="l" pos="0"/>
              </a:tabLst>
            </a:pPr>
            <a:r>
              <a:rPr b="0" lang="es-ES" sz="1600" spc="-1" strike="noStrike">
                <a:solidFill>
                  <a:schemeClr val="lt1"/>
                </a:solidFill>
                <a:latin typeface="Calibri"/>
                <a:ea typeface="Calibri"/>
              </a:rPr>
              <a:t>División de un nodo en dos ramas basada en condiciones if-else.</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r>
              <a:rPr b="1" lang="es-ES" sz="1600" spc="-1" strike="noStrike">
                <a:solidFill>
                  <a:schemeClr val="lt1"/>
                </a:solidFill>
                <a:latin typeface="Calibri"/>
                <a:ea typeface="Calibri"/>
              </a:rPr>
              <a:t>Profundidad del árbol (Depth)</a:t>
            </a:r>
            <a:endParaRPr b="0" lang="en-US" sz="1600" spc="-1" strike="noStrike">
              <a:latin typeface="Arial"/>
            </a:endParaRPr>
          </a:p>
          <a:p>
            <a:pPr>
              <a:lnSpc>
                <a:spcPct val="100000"/>
              </a:lnSpc>
              <a:tabLst>
                <a:tab algn="l" pos="0"/>
              </a:tabLst>
            </a:pPr>
            <a:r>
              <a:rPr b="0" lang="es-ES" sz="1600" spc="-1" strike="noStrike">
                <a:solidFill>
                  <a:schemeClr val="lt1"/>
                </a:solidFill>
                <a:latin typeface="Calibri"/>
                <a:ea typeface="Calibri"/>
              </a:rPr>
              <a:t>Cuántos niveles tiene el árbol. En este ejmplo serían tres.</a:t>
            </a:r>
            <a:endParaRPr b="0" lang="en-US" sz="16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p:txBody>
      </p:sp>
      <p:pic>
        <p:nvPicPr>
          <p:cNvPr id="104" name="Imagen 2" descr="Diagrama&#10;&#10;Descripción generada automáticamente"/>
          <p:cNvPicPr/>
          <p:nvPr/>
        </p:nvPicPr>
        <p:blipFill>
          <a:blip r:embed="rId1"/>
          <a:stretch/>
        </p:blipFill>
        <p:spPr>
          <a:xfrm>
            <a:off x="6231960" y="1872000"/>
            <a:ext cx="5679000" cy="3790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276640" y="2330280"/>
            <a:ext cx="76384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¿Cómo creamos un árbol de decision?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276640" y="2330280"/>
            <a:ext cx="7638480" cy="2197440"/>
          </a:xfrm>
          <a:prstGeom prst="rect">
            <a:avLst/>
          </a:prstGeom>
          <a:noFill/>
          <a:ln w="0">
            <a:noFill/>
          </a:ln>
        </p:spPr>
        <p:txBody>
          <a:bodyPr anchor="ctr">
            <a:noAutofit/>
          </a:bodyPr>
          <a:p>
            <a:pPr indent="0" algn="ctr">
              <a:lnSpc>
                <a:spcPct val="90000"/>
              </a:lnSpc>
              <a:buNone/>
              <a:tabLst>
                <a:tab algn="l" pos="0"/>
              </a:tabLst>
            </a:pPr>
            <a:r>
              <a:rPr b="0" lang="en-GB" sz="5400" spc="-1" strike="noStrike">
                <a:solidFill>
                  <a:srgbClr val="ff0000"/>
                </a:solidFill>
                <a:latin typeface="Calibri"/>
                <a:ea typeface="Calibri"/>
              </a:rPr>
              <a:t>Decision tree classifier</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520"/>
          </a:xfrm>
          <a:prstGeom prst="rect">
            <a:avLst/>
          </a:prstGeom>
          <a:noFill/>
          <a:ln w="0">
            <a:noFill/>
          </a:ln>
        </p:spPr>
        <p:txBody>
          <a:bodyPr anchor="ctr">
            <a:noAutofit/>
          </a:bodyPr>
          <a:p>
            <a:pPr indent="0">
              <a:lnSpc>
                <a:spcPct val="90000"/>
              </a:lnSpc>
              <a:buNone/>
              <a:tabLst>
                <a:tab algn="l" pos="0"/>
              </a:tabLst>
            </a:pPr>
            <a:r>
              <a:rPr b="0" lang="en-GB" sz="4400" spc="-1" strike="noStrike">
                <a:solidFill>
                  <a:srgbClr val="ff0000"/>
                </a:solidFill>
                <a:latin typeface="Calibri"/>
                <a:ea typeface="Calibri"/>
              </a:rPr>
              <a:t>Funcionamiento</a:t>
            </a:r>
            <a:endParaRPr b="0" lang="en-US" sz="4400" spc="-1" strike="noStrike">
              <a:solidFill>
                <a:srgbClr val="000000"/>
              </a:solidFill>
              <a:latin typeface="Arial"/>
            </a:endParaRPr>
          </a:p>
        </p:txBody>
      </p:sp>
      <p:sp>
        <p:nvSpPr>
          <p:cNvPr id="108" name="Google Shape;137;ga1eac15f37_0_54"/>
          <p:cNvSpPr/>
          <p:nvPr/>
        </p:nvSpPr>
        <p:spPr>
          <a:xfrm>
            <a:off x="838080" y="1398600"/>
            <a:ext cx="5734800" cy="4244760"/>
          </a:xfrm>
          <a:prstGeom prst="rect">
            <a:avLst/>
          </a:prstGeom>
          <a:noFill/>
          <a:ln w="0">
            <a:noFill/>
          </a:ln>
        </p:spPr>
        <p:style>
          <a:lnRef idx="0"/>
          <a:fillRef idx="0"/>
          <a:effectRef idx="0"/>
          <a:fontRef idx="minor"/>
        </p:style>
        <p:txBody>
          <a:bodyPr tIns="91440" bIns="91440" anchor="t">
            <a:noAutofit/>
          </a:bodyPr>
          <a:p>
            <a:pPr marL="444600" indent="-343080">
              <a:lnSpc>
                <a:spcPct val="100000"/>
              </a:lnSpc>
              <a:buClr>
                <a:srgbClr val="ffffff"/>
              </a:buClr>
              <a:buFont typeface="Arial"/>
              <a:buAutoNum type="arabicPeriod"/>
            </a:pPr>
            <a:r>
              <a:rPr b="1" lang="es-ES" sz="1600" spc="-1" strike="noStrike">
                <a:solidFill>
                  <a:srgbClr val="ffffff"/>
                </a:solidFill>
                <a:latin typeface="Calibri"/>
                <a:ea typeface="Calibri"/>
              </a:rPr>
              <a:t>Dividimos el espacio muestral con la variable más predictiva (la que mejor separa los datos) </a:t>
            </a:r>
            <a:endParaRPr b="0" lang="en-US" sz="1600" spc="-1" strike="noStrike">
              <a:latin typeface="Arial"/>
            </a:endParaRPr>
          </a:p>
          <a:p>
            <a:pPr>
              <a:lnSpc>
                <a:spcPct val="100000"/>
              </a:lnSpc>
            </a:pPr>
            <a:endParaRPr b="0" lang="en-US" sz="1600" spc="-1" strike="noStrike">
              <a:latin typeface="Arial"/>
            </a:endParaRPr>
          </a:p>
          <a:p>
            <a:pPr marL="444600" indent="-343080">
              <a:lnSpc>
                <a:spcPct val="100000"/>
              </a:lnSpc>
              <a:buClr>
                <a:srgbClr val="ffffff"/>
              </a:buClr>
              <a:buFont typeface="Arial"/>
              <a:buAutoNum type="arabicPeriod"/>
            </a:pPr>
            <a:r>
              <a:rPr b="1" lang="es-ES" sz="1600" spc="-1" strike="noStrike">
                <a:solidFill>
                  <a:srgbClr val="ffffff"/>
                </a:solidFill>
                <a:latin typeface="Calibri"/>
                <a:ea typeface="Calibri"/>
              </a:rPr>
              <a:t>Tras esta división, el árbol se vuelve a dividir en el siguiente nivel </a:t>
            </a:r>
            <a:r>
              <a:rPr b="0" lang="es-ES" sz="1600" spc="-1" strike="noStrike">
                <a:solidFill>
                  <a:srgbClr val="ffffff"/>
                </a:solidFill>
                <a:latin typeface="Calibri"/>
                <a:ea typeface="Calibri"/>
              </a:rPr>
              <a:t>con la siguiente variable que mejor separa los datos del nodo.</a:t>
            </a:r>
            <a:endParaRPr b="0" lang="en-US" sz="1600" spc="-1" strike="noStrike">
              <a:latin typeface="Arial"/>
            </a:endParaRPr>
          </a:p>
          <a:p>
            <a:pPr>
              <a:lnSpc>
                <a:spcPct val="100000"/>
              </a:lnSpc>
            </a:pPr>
            <a:endParaRPr b="0" lang="en-US" sz="1600" spc="-1" strike="noStrike">
              <a:latin typeface="Arial"/>
            </a:endParaRPr>
          </a:p>
          <a:p>
            <a:pPr marL="444600" indent="-343080">
              <a:lnSpc>
                <a:spcPct val="100000"/>
              </a:lnSpc>
              <a:buClr>
                <a:srgbClr val="ffffff"/>
              </a:buClr>
              <a:buFont typeface="Arial"/>
              <a:buAutoNum type="arabicPeriod"/>
            </a:pPr>
            <a:r>
              <a:rPr b="0" lang="es-ES" sz="1600" spc="-1" strike="noStrike">
                <a:solidFill>
                  <a:schemeClr val="lt1"/>
                </a:solidFill>
                <a:latin typeface="Calibri"/>
                <a:ea typeface="Calibri"/>
              </a:rPr>
              <a:t>Y así, hasta que alcanzamos un criterio de parada:</a:t>
            </a:r>
            <a:endParaRPr b="0" lang="en-US" sz="1600" spc="-1" strike="noStrike">
              <a:latin typeface="Arial"/>
            </a:endParaRPr>
          </a:p>
          <a:p>
            <a:pPr lvl="1" marL="914400" indent="-355680">
              <a:lnSpc>
                <a:spcPct val="100000"/>
              </a:lnSpc>
              <a:buClr>
                <a:srgbClr val="ffffff"/>
              </a:buClr>
              <a:buFont typeface="Arial"/>
              <a:buAutoNum type="arabicPeriod"/>
            </a:pPr>
            <a:r>
              <a:rPr b="0" lang="es-ES" sz="1600" spc="-1" strike="noStrike">
                <a:solidFill>
                  <a:schemeClr val="lt1"/>
                </a:solidFill>
                <a:latin typeface="Calibri"/>
                <a:ea typeface="Calibri"/>
              </a:rPr>
              <a:t>Están todos los elementos de la clase clasificados perfectamente (</a:t>
            </a:r>
            <a:r>
              <a:rPr b="1" lang="es-ES" sz="1600" spc="-1" strike="noStrike">
                <a:solidFill>
                  <a:schemeClr val="lt1"/>
                </a:solidFill>
                <a:latin typeface="Calibri"/>
                <a:ea typeface="Calibri"/>
              </a:rPr>
              <a:t>WARNING</a:t>
            </a:r>
            <a:r>
              <a:rPr b="0" lang="es-ES" sz="1600" spc="-1" strike="noStrike">
                <a:solidFill>
                  <a:schemeClr val="lt1"/>
                </a:solidFill>
                <a:latin typeface="Calibri"/>
                <a:ea typeface="Calibri"/>
              </a:rPr>
              <a:t>)</a:t>
            </a:r>
            <a:endParaRPr b="0" lang="en-US" sz="1600" spc="-1" strike="noStrike">
              <a:latin typeface="Arial"/>
            </a:endParaRPr>
          </a:p>
          <a:p>
            <a:pPr lvl="1" marL="914400" indent="-355680">
              <a:lnSpc>
                <a:spcPct val="100000"/>
              </a:lnSpc>
              <a:buClr>
                <a:srgbClr val="ffffff"/>
              </a:buClr>
              <a:buFont typeface="Arial"/>
              <a:buAutoNum type="arabicPeriod"/>
            </a:pPr>
            <a:r>
              <a:rPr b="0" lang="es-ES" sz="1600" spc="-1" strike="noStrike">
                <a:solidFill>
                  <a:srgbClr val="ffffff"/>
                </a:solidFill>
                <a:latin typeface="Calibri"/>
                <a:ea typeface="Arial"/>
              </a:rPr>
              <a:t>No puede encontrar una división que reduzca la impureza del nodo.</a:t>
            </a:r>
            <a:endParaRPr b="0" lang="en-US" sz="1600" spc="-1" strike="noStrike">
              <a:latin typeface="Arial"/>
            </a:endParaRPr>
          </a:p>
          <a:p>
            <a:pPr lvl="1" marL="914400" indent="-355680">
              <a:lnSpc>
                <a:spcPct val="100000"/>
              </a:lnSpc>
              <a:buClr>
                <a:srgbClr val="ffffff"/>
              </a:buClr>
              <a:buFont typeface="Arial"/>
              <a:buAutoNum type="arabicPeriod"/>
            </a:pPr>
            <a:r>
              <a:rPr b="0" lang="es-ES" sz="1600" spc="-1" strike="noStrike">
                <a:solidFill>
                  <a:schemeClr val="lt1"/>
                </a:solidFill>
                <a:latin typeface="Calibri"/>
                <a:ea typeface="Calibri"/>
              </a:rPr>
              <a:t>El árbol alcanza un tamaño predefinido.</a:t>
            </a:r>
            <a:endParaRPr b="0" lang="en-US" sz="1600" spc="-1" strike="noStrike">
              <a:latin typeface="Arial"/>
            </a:endParaRPr>
          </a:p>
          <a:p>
            <a:pPr>
              <a:lnSpc>
                <a:spcPct val="100000"/>
              </a:lnSpc>
            </a:pPr>
            <a:endParaRPr b="0" lang="en-US" sz="1600" spc="-1" strike="noStrike">
              <a:latin typeface="Arial"/>
            </a:endParaRPr>
          </a:p>
          <a:p>
            <a:pPr marL="444600" indent="-343080">
              <a:lnSpc>
                <a:spcPct val="100000"/>
              </a:lnSpc>
              <a:buClr>
                <a:srgbClr val="ffffff"/>
              </a:buClr>
              <a:buFont typeface="Arial"/>
              <a:buAutoNum type="arabicPeriod"/>
            </a:pPr>
            <a:r>
              <a:rPr b="0" lang="es-ES" sz="1600" spc="-1" strike="noStrike">
                <a:solidFill>
                  <a:srgbClr val="ffffff"/>
                </a:solidFill>
                <a:latin typeface="Calibri"/>
                <a:ea typeface="Arial"/>
              </a:rPr>
              <a:t>La clase asignada al nodo es el </a:t>
            </a:r>
            <a:r>
              <a:rPr b="1" lang="es-ES" sz="1600" spc="-1" strike="noStrike">
                <a:solidFill>
                  <a:srgbClr val="ffffff"/>
                </a:solidFill>
                <a:latin typeface="Calibri"/>
                <a:ea typeface="Arial"/>
              </a:rPr>
              <a:t>modo</a:t>
            </a:r>
            <a:r>
              <a:rPr b="0" lang="es-ES" sz="1600" spc="-1" strike="noStrike">
                <a:solidFill>
                  <a:srgbClr val="ffffff"/>
                </a:solidFill>
                <a:latin typeface="Calibri"/>
                <a:ea typeface="Arial"/>
              </a:rPr>
              <a:t> de las clases de la instancias que caen en esa región. Esa será la predicción para nuevas instancias</a:t>
            </a:r>
            <a:r>
              <a:rPr b="1" lang="es-ES" sz="1600" spc="-1" strike="noStrike">
                <a:solidFill>
                  <a:srgbClr val="ffffff"/>
                </a:solidFill>
                <a:latin typeface="Calibri"/>
                <a:ea typeface="Arial"/>
              </a:rPr>
              <a:t>.</a:t>
            </a:r>
            <a:endParaRPr b="0" lang="en-US" sz="16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pic>
        <p:nvPicPr>
          <p:cNvPr id="109" name="Imagen 4" descr=""/>
          <p:cNvPicPr/>
          <p:nvPr/>
        </p:nvPicPr>
        <p:blipFill>
          <a:blip r:embed="rId1"/>
          <a:stretch/>
        </p:blipFill>
        <p:spPr>
          <a:xfrm>
            <a:off x="7543800" y="3535920"/>
            <a:ext cx="4082760" cy="2956680"/>
          </a:xfrm>
          <a:prstGeom prst="rect">
            <a:avLst/>
          </a:prstGeom>
          <a:ln w="0">
            <a:noFill/>
          </a:ln>
        </p:spPr>
      </p:pic>
      <p:pic>
        <p:nvPicPr>
          <p:cNvPr id="110" name="Imagen 13" descr=""/>
          <p:cNvPicPr/>
          <p:nvPr/>
        </p:nvPicPr>
        <p:blipFill>
          <a:blip r:embed="rId2"/>
          <a:stretch/>
        </p:blipFill>
        <p:spPr>
          <a:xfrm>
            <a:off x="7543800" y="552240"/>
            <a:ext cx="4082760" cy="2769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276640" y="2330280"/>
            <a:ext cx="7638480" cy="2197440"/>
          </a:xfrm>
          <a:prstGeom prst="rect">
            <a:avLst/>
          </a:prstGeom>
          <a:noFill/>
          <a:ln w="0">
            <a:noFill/>
          </a:ln>
        </p:spPr>
        <p:txBody>
          <a:bodyPr anchor="ctr">
            <a:noAutofit/>
          </a:bodyPr>
          <a:p>
            <a:pPr indent="0" algn="ctr">
              <a:lnSpc>
                <a:spcPct val="90000"/>
              </a:lnSpc>
              <a:buNone/>
              <a:tabLst>
                <a:tab algn="l" pos="0"/>
              </a:tabLst>
            </a:pPr>
            <a:r>
              <a:rPr b="0" lang="en-GB" sz="4400" spc="-1" strike="noStrike">
                <a:solidFill>
                  <a:srgbClr val="ff0000"/>
                </a:solidFill>
                <a:latin typeface="Calibri"/>
                <a:ea typeface="Calibri"/>
              </a:rPr>
              <a:t>¿Cuál es la feature más predictiva? ¿Cómo elegimos los splits?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484</TotalTime>
  <Application>LibreOffice/7.4.1.2$Windows_X86_64 LibreOffice_project/3c58a8f3a960df8bc8fd77b461821e42c061c5f0</Application>
  <AppVersion>15.0000</AppVersion>
  <Words>1107</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2020-05-12T19:48:30Z</dcterms:created>
  <dc:creator>Gabriel VT</dc:creator>
  <dc:description/>
  <dc:language>en-US</dc:language>
  <cp:lastModifiedBy/>
  <dcterms:modified xsi:type="dcterms:W3CDTF">2023-01-25T21:31:55Z</dcterms:modified>
  <cp:revision>110</cp:revision>
  <dc:subject/>
  <dc:title>Machine Learning – Decision Trees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Panorámica</vt:lpwstr>
  </property>
  <property fmtid="{D5CDD505-2E9C-101B-9397-08002B2CF9AE}" pid="4" name="Slides">
    <vt:i4>24</vt:i4>
  </property>
</Properties>
</file>