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9" r:id="rId10"/>
    <p:sldId id="293" r:id="rId11"/>
    <p:sldId id="296" r:id="rId12"/>
    <p:sldId id="294" r:id="rId13"/>
    <p:sldId id="297" r:id="rId14"/>
    <p:sldId id="290" r:id="rId15"/>
    <p:sldId id="291" r:id="rId16"/>
    <p:sldId id="295" r:id="rId17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CR A Extended" panose="02010509020102010303" pitchFamily="50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edHyTytPmK5I93pWU5uULatPo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1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54" y="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4667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4224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44437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1674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0863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4262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8742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643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1250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0236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1025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45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3401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128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951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t="13565"/>
          <a:stretch/>
        </p:blipFill>
        <p:spPr>
          <a:xfrm>
            <a:off x="12234014" y="8373206"/>
            <a:ext cx="5951473" cy="179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6;p1">
            <a:extLst>
              <a:ext uri="{FF2B5EF4-FFF2-40B4-BE49-F238E27FC236}">
                <a16:creationId xmlns:a16="http://schemas.microsoft.com/office/drawing/2014/main" id="{BD82853F-E30F-46EC-9DB3-1E9A0FED87FB}"/>
              </a:ext>
            </a:extLst>
          </p:cNvPr>
          <p:cNvSpPr txBox="1"/>
          <p:nvPr/>
        </p:nvSpPr>
        <p:spPr>
          <a:xfrm>
            <a:off x="-1155793" y="9530713"/>
            <a:ext cx="7607100" cy="142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OCR A Extended" panose="02010509020102010303" pitchFamily="50" charset="0"/>
                <a:sym typeface="Muli"/>
              </a:rPr>
              <a:t>TALLER DE DATA SCIENCE</a:t>
            </a:r>
            <a:endParaRPr sz="2800" b="0" i="0" u="none" strike="noStrike" cap="none" dirty="0">
              <a:solidFill>
                <a:srgbClr val="FFFFFF"/>
              </a:solidFill>
              <a:latin typeface="OCR A Extended" panose="02010509020102010303" pitchFamily="50" charset="0"/>
              <a:sym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679C38-B472-4D6C-99ED-CA63A095C566}"/>
              </a:ext>
            </a:extLst>
          </p:cNvPr>
          <p:cNvSpPr/>
          <p:nvPr/>
        </p:nvSpPr>
        <p:spPr>
          <a:xfrm>
            <a:off x="671974" y="5712919"/>
            <a:ext cx="8058150" cy="270843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b="1" i="0" u="none" strike="noStrike" cap="none" spc="0" dirty="0">
                <a:ln w="25400">
                  <a:solidFill>
                    <a:srgbClr val="E6212A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rgbClr val="E6212A"/>
                  </a:outerShdw>
                  <a:reflection blurRad="6350" stA="50000" endA="300" endPos="50000" dist="60007" dir="5400000" sy="-100000" algn="bl" rotWithShape="0"/>
                </a:effectLst>
                <a:latin typeface="OCR A Extended" panose="02010509020102010303" pitchFamily="50" charset="0"/>
                <a:sym typeface="Muli"/>
              </a:rPr>
              <a:t>¿NOS MIENTEN LOS DATOS?</a:t>
            </a:r>
            <a:endParaRPr lang="es-ES" sz="8500" b="1" cap="none" spc="0" dirty="0">
              <a:ln w="25400">
                <a:solidFill>
                  <a:srgbClr val="E6212A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rgbClr val="E6212A"/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t="13565"/>
          <a:stretch/>
        </p:blipFill>
        <p:spPr>
          <a:xfrm>
            <a:off x="12234014" y="8373206"/>
            <a:ext cx="5951473" cy="17984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6;p1">
            <a:extLst>
              <a:ext uri="{FF2B5EF4-FFF2-40B4-BE49-F238E27FC236}">
                <a16:creationId xmlns:a16="http://schemas.microsoft.com/office/drawing/2014/main" id="{BD82853F-E30F-46EC-9DB3-1E9A0FED87FB}"/>
              </a:ext>
            </a:extLst>
          </p:cNvPr>
          <p:cNvSpPr txBox="1"/>
          <p:nvPr/>
        </p:nvSpPr>
        <p:spPr>
          <a:xfrm>
            <a:off x="-1155793" y="9530713"/>
            <a:ext cx="7607100" cy="142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OCR A Extended" panose="02010509020102010303" pitchFamily="50" charset="0"/>
                <a:sym typeface="Muli"/>
              </a:rPr>
              <a:t>TALLER DE DATA SCIENCE</a:t>
            </a:r>
            <a:endParaRPr sz="2800" b="0" i="0" u="none" strike="noStrike" cap="none" dirty="0">
              <a:solidFill>
                <a:srgbClr val="FFFFFF"/>
              </a:solidFill>
              <a:latin typeface="OCR A Extended" panose="02010509020102010303" pitchFamily="50" charset="0"/>
              <a:sym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434F000-EBD4-4720-AAEF-800027CB6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247" y="1859284"/>
            <a:ext cx="8115600" cy="6568431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83737D7F-4F86-444D-848D-F56B3F1F5FB9}"/>
              </a:ext>
            </a:extLst>
          </p:cNvPr>
          <p:cNvSpPr/>
          <p:nvPr/>
        </p:nvSpPr>
        <p:spPr>
          <a:xfrm>
            <a:off x="838201" y="453679"/>
            <a:ext cx="16626840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5400">
                  <a:solidFill>
                    <a:srgbClr val="E6212A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rgbClr val="E6212A"/>
                  </a:outerShdw>
                  <a:reflection blurRad="6350" stA="50000" endA="300" endPos="50000" dist="60007" dir="5400000" sy="-100000" algn="bl" rotWithShape="0"/>
                </a:effectLst>
                <a:latin typeface="OCR A Extended" panose="02010509020102010303" pitchFamily="50" charset="0"/>
                <a:sym typeface="Muli"/>
              </a:rPr>
              <a:t>USO DE COLORES</a:t>
            </a:r>
            <a:endParaRPr lang="es-ES" sz="5400" b="1" cap="none" spc="0" dirty="0">
              <a:ln w="25400">
                <a:solidFill>
                  <a:srgbClr val="E6212A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rgbClr val="E6212A"/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F81977-EA2C-4DD8-8BD7-907A609A0E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141" b="24766"/>
          <a:stretch/>
        </p:blipFill>
        <p:spPr>
          <a:xfrm>
            <a:off x="11662497" y="1920239"/>
            <a:ext cx="4505325" cy="64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48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t="13565"/>
          <a:stretch/>
        </p:blipFill>
        <p:spPr>
          <a:xfrm>
            <a:off x="12234014" y="8373206"/>
            <a:ext cx="5951473" cy="17984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6;p1">
            <a:extLst>
              <a:ext uri="{FF2B5EF4-FFF2-40B4-BE49-F238E27FC236}">
                <a16:creationId xmlns:a16="http://schemas.microsoft.com/office/drawing/2014/main" id="{BD82853F-E30F-46EC-9DB3-1E9A0FED87FB}"/>
              </a:ext>
            </a:extLst>
          </p:cNvPr>
          <p:cNvSpPr txBox="1"/>
          <p:nvPr/>
        </p:nvSpPr>
        <p:spPr>
          <a:xfrm>
            <a:off x="-1155793" y="9530713"/>
            <a:ext cx="7607100" cy="142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OCR A Extended" panose="02010509020102010303" pitchFamily="50" charset="0"/>
                <a:sym typeface="Muli"/>
              </a:rPr>
              <a:t>TALLER DE DATA SCIENCE</a:t>
            </a:r>
            <a:endParaRPr sz="2800" b="0" i="0" u="none" strike="noStrike" cap="none" dirty="0">
              <a:solidFill>
                <a:srgbClr val="FFFFFF"/>
              </a:solidFill>
              <a:latin typeface="OCR A Extended" panose="02010509020102010303" pitchFamily="50" charset="0"/>
              <a:sym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679C38-B472-4D6C-99ED-CA63A095C566}"/>
              </a:ext>
            </a:extLst>
          </p:cNvPr>
          <p:cNvSpPr/>
          <p:nvPr/>
        </p:nvSpPr>
        <p:spPr>
          <a:xfrm>
            <a:off x="838201" y="453679"/>
            <a:ext cx="16626840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5400">
                  <a:solidFill>
                    <a:srgbClr val="E6212A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rgbClr val="E6212A"/>
                  </a:outerShdw>
                  <a:reflection blurRad="6350" stA="50000" endA="300" endPos="50000" dist="60007" dir="5400000" sy="-100000" algn="bl" rotWithShape="0"/>
                </a:effectLst>
                <a:latin typeface="OCR A Extended" panose="02010509020102010303" pitchFamily="50" charset="0"/>
                <a:sym typeface="Muli"/>
              </a:rPr>
              <a:t>USO DE COLORES</a:t>
            </a:r>
            <a:endParaRPr lang="es-ES" sz="5400" b="1" cap="none" spc="0" dirty="0">
              <a:ln w="25400">
                <a:solidFill>
                  <a:srgbClr val="E6212A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rgbClr val="E6212A"/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5400E1-312F-4319-A884-A6FC46BC3A08}"/>
              </a:ext>
            </a:extLst>
          </p:cNvPr>
          <p:cNvSpPr txBox="1"/>
          <p:nvPr/>
        </p:nvSpPr>
        <p:spPr>
          <a:xfrm>
            <a:off x="2948940" y="1937119"/>
            <a:ext cx="1239012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ESTÁ ESTUDIADO QUE NUESTRA MENTE ES CAPAZ DE ASOCIAR CIERTOS COLORES CON ESTADOS DE ÁNIMO, ES POR ELLO QUE EMPRESAS, POLÍTICA… LOS UTILIZAN PARA SUS LOGOS</a:t>
            </a:r>
          </a:p>
          <a:p>
            <a:endParaRPr lang="es-E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AZUL:  </a:t>
            </a:r>
            <a:r>
              <a:rPr lang="es-E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el color por excelencia del </a:t>
            </a: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equilibrio y la confianza, la seguridad y la relajación, la limpieza y la higiene.</a:t>
            </a: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ROJO: </a:t>
            </a:r>
            <a:r>
              <a:rPr lang="es-E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el color que más se relaciona con el </a:t>
            </a: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amor y la pasión, </a:t>
            </a:r>
            <a:r>
              <a:rPr lang="es-E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pero a la vez transmite</a:t>
            </a: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energía </a:t>
            </a:r>
            <a:r>
              <a:rPr lang="es-E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se asocia con el </a:t>
            </a: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peligro.</a:t>
            </a: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VERDE: </a:t>
            </a:r>
            <a:r>
              <a:rPr lang="es-E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el color de la </a:t>
            </a: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naturaleza y de las plantas, </a:t>
            </a:r>
            <a:r>
              <a:rPr lang="es-E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como tal se relaciona con todo aquello que tenga que ver con lo </a:t>
            </a: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natural, la salud y lo orgánico.</a:t>
            </a: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AMARILLO: </a:t>
            </a:r>
            <a:r>
              <a:rPr lang="es-E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color está directamente relacionado con la </a:t>
            </a: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luz, la felicidad, el calor y el verano, </a:t>
            </a:r>
            <a:r>
              <a:rPr lang="es-E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unido a ello con el </a:t>
            </a: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mundo infantil/juvenil, la diversión y la alegría.</a:t>
            </a:r>
          </a:p>
        </p:txBody>
      </p:sp>
    </p:spTree>
    <p:extLst>
      <p:ext uri="{BB962C8B-B14F-4D97-AF65-F5344CB8AC3E}">
        <p14:creationId xmlns:p14="http://schemas.microsoft.com/office/powerpoint/2010/main" val="341429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t="13565"/>
          <a:stretch/>
        </p:blipFill>
        <p:spPr>
          <a:xfrm>
            <a:off x="12234014" y="8373206"/>
            <a:ext cx="5951473" cy="17984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6;p1">
            <a:extLst>
              <a:ext uri="{FF2B5EF4-FFF2-40B4-BE49-F238E27FC236}">
                <a16:creationId xmlns:a16="http://schemas.microsoft.com/office/drawing/2014/main" id="{BD82853F-E30F-46EC-9DB3-1E9A0FED87FB}"/>
              </a:ext>
            </a:extLst>
          </p:cNvPr>
          <p:cNvSpPr txBox="1"/>
          <p:nvPr/>
        </p:nvSpPr>
        <p:spPr>
          <a:xfrm>
            <a:off x="-1155793" y="9530713"/>
            <a:ext cx="7607100" cy="142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OCR A Extended" panose="02010509020102010303" pitchFamily="50" charset="0"/>
                <a:sym typeface="Muli"/>
              </a:rPr>
              <a:t>TALLER DE DATA SCIENCE</a:t>
            </a:r>
            <a:endParaRPr sz="2800" b="0" i="0" u="none" strike="noStrike" cap="none" dirty="0">
              <a:solidFill>
                <a:srgbClr val="FFFFFF"/>
              </a:solidFill>
              <a:latin typeface="OCR A Extended" panose="02010509020102010303" pitchFamily="50" charset="0"/>
              <a:sym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679C38-B472-4D6C-99ED-CA63A095C566}"/>
              </a:ext>
            </a:extLst>
          </p:cNvPr>
          <p:cNvSpPr/>
          <p:nvPr/>
        </p:nvSpPr>
        <p:spPr>
          <a:xfrm>
            <a:off x="838201" y="453679"/>
            <a:ext cx="16626840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5400">
                  <a:solidFill>
                    <a:srgbClr val="E6212A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rgbClr val="E6212A"/>
                  </a:outerShdw>
                  <a:reflection blurRad="6350" stA="50000" endA="300" endPos="50000" dist="60007" dir="5400000" sy="-100000" algn="bl" rotWithShape="0"/>
                </a:effectLst>
                <a:latin typeface="OCR A Extended" panose="02010509020102010303" pitchFamily="50" charset="0"/>
                <a:sym typeface="Muli"/>
              </a:rPr>
              <a:t>USO DE COLORES</a:t>
            </a:r>
            <a:endParaRPr lang="es-ES" sz="5400" b="1" cap="none" spc="0" dirty="0">
              <a:ln w="25400">
                <a:solidFill>
                  <a:srgbClr val="E6212A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rgbClr val="E6212A"/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5400E1-312F-4319-A884-A6FC46BC3A08}"/>
              </a:ext>
            </a:extLst>
          </p:cNvPr>
          <p:cNvSpPr txBox="1"/>
          <p:nvPr/>
        </p:nvSpPr>
        <p:spPr>
          <a:xfrm>
            <a:off x="2956561" y="1960597"/>
            <a:ext cx="1239012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95000"/>
                </a:schemeClr>
              </a:buClr>
            </a:pPr>
            <a:endParaRPr lang="es-E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NARANJA: </a:t>
            </a:r>
            <a:r>
              <a:rPr lang="es-E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un color que se asocia con la </a:t>
            </a: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juventud, la diversión y la calidez. </a:t>
            </a:r>
            <a:r>
              <a:rPr lang="es-E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igual que el amarillo se identifica con el </a:t>
            </a: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mundo juvenil y la vitalidad. </a:t>
            </a:r>
            <a:r>
              <a:rPr lang="es-E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ser un color cálido cercano al rojo también</a:t>
            </a: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estimula el apetito.</a:t>
            </a: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NEGRO: </a:t>
            </a:r>
            <a:r>
              <a:rPr lang="es-E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el color que más fácilmente se asocia con la </a:t>
            </a: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elegancia, el prestigio y la sofisticación.</a:t>
            </a: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BLANCO: </a:t>
            </a:r>
            <a:r>
              <a:rPr lang="es-E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Está directamente relacionado con la </a:t>
            </a: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limpieza, la pulcritud, la higiene y la pureza. </a:t>
            </a:r>
            <a:r>
              <a:rPr lang="es-E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También se asocia con la </a:t>
            </a: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tranquilidad y la inocencia. </a:t>
            </a: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MARRÓN: </a:t>
            </a:r>
            <a:r>
              <a:rPr lang="es-E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igual que el verde, se asocia con la </a:t>
            </a: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naturaleza y la Tierra, con la madera y lo orgánico. </a:t>
            </a:r>
            <a:r>
              <a:rPr lang="es-E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ello es perfecto para todo aquello relacionado con lo </a:t>
            </a: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natural.</a:t>
            </a:r>
          </a:p>
        </p:txBody>
      </p:sp>
    </p:spTree>
    <p:extLst>
      <p:ext uri="{BB962C8B-B14F-4D97-AF65-F5344CB8AC3E}">
        <p14:creationId xmlns:p14="http://schemas.microsoft.com/office/powerpoint/2010/main" val="109841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t="13565"/>
          <a:stretch/>
        </p:blipFill>
        <p:spPr>
          <a:xfrm>
            <a:off x="12234014" y="8373206"/>
            <a:ext cx="5951473" cy="17984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6;p1">
            <a:extLst>
              <a:ext uri="{FF2B5EF4-FFF2-40B4-BE49-F238E27FC236}">
                <a16:creationId xmlns:a16="http://schemas.microsoft.com/office/drawing/2014/main" id="{BD82853F-E30F-46EC-9DB3-1E9A0FED87FB}"/>
              </a:ext>
            </a:extLst>
          </p:cNvPr>
          <p:cNvSpPr txBox="1"/>
          <p:nvPr/>
        </p:nvSpPr>
        <p:spPr>
          <a:xfrm>
            <a:off x="-1155793" y="9530713"/>
            <a:ext cx="7607100" cy="142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OCR A Extended" panose="02010509020102010303" pitchFamily="50" charset="0"/>
                <a:sym typeface="Muli"/>
              </a:rPr>
              <a:t>TALLER DE DATA SCIENCE</a:t>
            </a:r>
            <a:endParaRPr sz="2800" b="0" i="0" u="none" strike="noStrike" cap="none" dirty="0">
              <a:solidFill>
                <a:srgbClr val="FFFFFF"/>
              </a:solidFill>
              <a:latin typeface="OCR A Extended" panose="02010509020102010303" pitchFamily="50" charset="0"/>
              <a:sym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679C38-B472-4D6C-99ED-CA63A095C566}"/>
              </a:ext>
            </a:extLst>
          </p:cNvPr>
          <p:cNvSpPr/>
          <p:nvPr/>
        </p:nvSpPr>
        <p:spPr>
          <a:xfrm>
            <a:off x="838201" y="453679"/>
            <a:ext cx="16626840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5400">
                  <a:solidFill>
                    <a:srgbClr val="E6212A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rgbClr val="E6212A"/>
                  </a:outerShdw>
                  <a:reflection blurRad="6350" stA="50000" endA="300" endPos="50000" dist="60007" dir="5400000" sy="-100000" algn="bl" rotWithShape="0"/>
                </a:effectLst>
                <a:latin typeface="OCR A Extended" panose="02010509020102010303" pitchFamily="50" charset="0"/>
                <a:sym typeface="Muli"/>
              </a:rPr>
              <a:t>SESGOS E INTERPRETACIÓN</a:t>
            </a:r>
            <a:endParaRPr lang="es-ES" sz="5400" b="1" cap="none" spc="0" dirty="0">
              <a:ln w="25400">
                <a:solidFill>
                  <a:srgbClr val="E6212A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rgbClr val="E6212A"/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pic>
        <p:nvPicPr>
          <p:cNvPr id="1026" name="Picture 2" descr="A mí me funcionó. El sesgo del superviviente. | La Ciencia para todos">
            <a:extLst>
              <a:ext uri="{FF2B5EF4-FFF2-40B4-BE49-F238E27FC236}">
                <a16:creationId xmlns:a16="http://schemas.microsoft.com/office/drawing/2014/main" id="{D49C5943-886D-4596-8BBC-3F07454F0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956" y="2595380"/>
            <a:ext cx="6841330" cy="509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03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t="13565"/>
          <a:stretch/>
        </p:blipFill>
        <p:spPr>
          <a:xfrm>
            <a:off x="12234014" y="8373206"/>
            <a:ext cx="5951473" cy="17984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6;p1">
            <a:extLst>
              <a:ext uri="{FF2B5EF4-FFF2-40B4-BE49-F238E27FC236}">
                <a16:creationId xmlns:a16="http://schemas.microsoft.com/office/drawing/2014/main" id="{BD82853F-E30F-46EC-9DB3-1E9A0FED87FB}"/>
              </a:ext>
            </a:extLst>
          </p:cNvPr>
          <p:cNvSpPr txBox="1"/>
          <p:nvPr/>
        </p:nvSpPr>
        <p:spPr>
          <a:xfrm>
            <a:off x="-1155793" y="9530713"/>
            <a:ext cx="7607100" cy="142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OCR A Extended" panose="02010509020102010303" pitchFamily="50" charset="0"/>
                <a:sym typeface="Muli"/>
              </a:rPr>
              <a:t>TALLER DE DATA SCIENCE</a:t>
            </a:r>
            <a:endParaRPr sz="2800" b="0" i="0" u="none" strike="noStrike" cap="none" dirty="0">
              <a:solidFill>
                <a:srgbClr val="FFFFFF"/>
              </a:solidFill>
              <a:latin typeface="OCR A Extended" panose="02010509020102010303" pitchFamily="50" charset="0"/>
              <a:sym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679C38-B472-4D6C-99ED-CA63A095C566}"/>
              </a:ext>
            </a:extLst>
          </p:cNvPr>
          <p:cNvSpPr/>
          <p:nvPr/>
        </p:nvSpPr>
        <p:spPr>
          <a:xfrm>
            <a:off x="838201" y="453679"/>
            <a:ext cx="16626840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5400">
                  <a:solidFill>
                    <a:srgbClr val="E6212A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rgbClr val="E6212A"/>
                  </a:outerShdw>
                  <a:reflection blurRad="6350" stA="50000" endA="300" endPos="50000" dist="60007" dir="5400000" sy="-100000" algn="bl" rotWithShape="0"/>
                </a:effectLst>
                <a:latin typeface="OCR A Extended" panose="02010509020102010303" pitchFamily="50" charset="0"/>
                <a:sym typeface="Muli"/>
              </a:rPr>
              <a:t>PARADOJA DE SIMPSON</a:t>
            </a:r>
            <a:endParaRPr lang="es-ES" sz="5400" b="1" cap="none" spc="0" dirty="0">
              <a:ln w="25400">
                <a:solidFill>
                  <a:srgbClr val="E6212A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rgbClr val="E6212A"/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pic>
        <p:nvPicPr>
          <p:cNvPr id="8194" name="Picture 2" descr="Imagen">
            <a:extLst>
              <a:ext uri="{FF2B5EF4-FFF2-40B4-BE49-F238E27FC236}">
                <a16:creationId xmlns:a16="http://schemas.microsoft.com/office/drawing/2014/main" id="{805C61A0-502A-49B7-8BB0-7EFB81CE9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590" y="1951872"/>
            <a:ext cx="10370820" cy="638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987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t="13565"/>
          <a:stretch/>
        </p:blipFill>
        <p:spPr>
          <a:xfrm>
            <a:off x="12234014" y="8373206"/>
            <a:ext cx="5951473" cy="17984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6;p1">
            <a:extLst>
              <a:ext uri="{FF2B5EF4-FFF2-40B4-BE49-F238E27FC236}">
                <a16:creationId xmlns:a16="http://schemas.microsoft.com/office/drawing/2014/main" id="{BD82853F-E30F-46EC-9DB3-1E9A0FED87FB}"/>
              </a:ext>
            </a:extLst>
          </p:cNvPr>
          <p:cNvSpPr txBox="1"/>
          <p:nvPr/>
        </p:nvSpPr>
        <p:spPr>
          <a:xfrm>
            <a:off x="-1155793" y="9530713"/>
            <a:ext cx="7607100" cy="142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OCR A Extended" panose="02010509020102010303" pitchFamily="50" charset="0"/>
                <a:sym typeface="Muli"/>
              </a:rPr>
              <a:t>TALLER DE DATA SCIENCE</a:t>
            </a:r>
            <a:endParaRPr sz="2800" b="0" i="0" u="none" strike="noStrike" cap="none" dirty="0">
              <a:solidFill>
                <a:srgbClr val="FFFFFF"/>
              </a:solidFill>
              <a:latin typeface="OCR A Extended" panose="02010509020102010303" pitchFamily="50" charset="0"/>
              <a:sym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679C38-B472-4D6C-99ED-CA63A095C566}"/>
              </a:ext>
            </a:extLst>
          </p:cNvPr>
          <p:cNvSpPr/>
          <p:nvPr/>
        </p:nvSpPr>
        <p:spPr>
          <a:xfrm>
            <a:off x="838201" y="453679"/>
            <a:ext cx="16626840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5400">
                  <a:solidFill>
                    <a:srgbClr val="E6212A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rgbClr val="E6212A"/>
                  </a:outerShdw>
                  <a:reflection blurRad="6350" stA="50000" endA="300" endPos="50000" dist="60007" dir="5400000" sy="-100000" algn="bl" rotWithShape="0"/>
                </a:effectLst>
                <a:latin typeface="OCR A Extended" panose="02010509020102010303" pitchFamily="50" charset="0"/>
                <a:sym typeface="Muli"/>
              </a:rPr>
              <a:t>PARADOJA DE SIMPSON</a:t>
            </a:r>
            <a:endParaRPr lang="es-ES" sz="5400" b="1" cap="none" spc="0" dirty="0">
              <a:ln w="25400">
                <a:solidFill>
                  <a:srgbClr val="E6212A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rgbClr val="E6212A"/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graphicFrame>
        <p:nvGraphicFramePr>
          <p:cNvPr id="6" name="Tabla 19">
            <a:extLst>
              <a:ext uri="{FF2B5EF4-FFF2-40B4-BE49-F238E27FC236}">
                <a16:creationId xmlns:a16="http://schemas.microsoft.com/office/drawing/2014/main" id="{52885B2E-2826-497D-A101-17B935D53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86126"/>
              </p:ext>
            </p:extLst>
          </p:nvPr>
        </p:nvGraphicFramePr>
        <p:xfrm>
          <a:off x="5435275" y="2863794"/>
          <a:ext cx="7417449" cy="1432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72483">
                  <a:extLst>
                    <a:ext uri="{9D8B030D-6E8A-4147-A177-3AD203B41FA5}">
                      <a16:colId xmlns:a16="http://schemas.microsoft.com/office/drawing/2014/main" val="781090534"/>
                    </a:ext>
                  </a:extLst>
                </a:gridCol>
                <a:gridCol w="2472483">
                  <a:extLst>
                    <a:ext uri="{9D8B030D-6E8A-4147-A177-3AD203B41FA5}">
                      <a16:colId xmlns:a16="http://schemas.microsoft.com/office/drawing/2014/main" val="1695765712"/>
                    </a:ext>
                  </a:extLst>
                </a:gridCol>
                <a:gridCol w="2472483">
                  <a:extLst>
                    <a:ext uri="{9D8B030D-6E8A-4147-A177-3AD203B41FA5}">
                      <a16:colId xmlns:a16="http://schemas.microsoft.com/office/drawing/2014/main" val="2776511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sz="2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SOLICITUDES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2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ADMISIONES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44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HOMBRES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03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MUJERES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9180"/>
                  </a:ext>
                </a:extLst>
              </a:tr>
            </a:tbl>
          </a:graphicData>
        </a:graphic>
      </p:graphicFrame>
      <p:graphicFrame>
        <p:nvGraphicFramePr>
          <p:cNvPr id="7" name="Tabla 19">
            <a:extLst>
              <a:ext uri="{FF2B5EF4-FFF2-40B4-BE49-F238E27FC236}">
                <a16:creationId xmlns:a16="http://schemas.microsoft.com/office/drawing/2014/main" id="{61F5A989-6446-4EF7-993A-2D664B22A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0039"/>
              </p:ext>
            </p:extLst>
          </p:nvPr>
        </p:nvGraphicFramePr>
        <p:xfrm>
          <a:off x="3453252" y="4683658"/>
          <a:ext cx="11396738" cy="3688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2730">
                  <a:extLst>
                    <a:ext uri="{9D8B030D-6E8A-4147-A177-3AD203B41FA5}">
                      <a16:colId xmlns:a16="http://schemas.microsoft.com/office/drawing/2014/main" val="781090534"/>
                    </a:ext>
                  </a:extLst>
                </a:gridCol>
                <a:gridCol w="2151002">
                  <a:extLst>
                    <a:ext uri="{9D8B030D-6E8A-4147-A177-3AD203B41FA5}">
                      <a16:colId xmlns:a16="http://schemas.microsoft.com/office/drawing/2014/main" val="1695765712"/>
                    </a:ext>
                  </a:extLst>
                </a:gridCol>
                <a:gridCol w="2151002">
                  <a:extLst>
                    <a:ext uri="{9D8B030D-6E8A-4147-A177-3AD203B41FA5}">
                      <a16:colId xmlns:a16="http://schemas.microsoft.com/office/drawing/2014/main" val="2776511565"/>
                    </a:ext>
                  </a:extLst>
                </a:gridCol>
                <a:gridCol w="2151002">
                  <a:extLst>
                    <a:ext uri="{9D8B030D-6E8A-4147-A177-3AD203B41FA5}">
                      <a16:colId xmlns:a16="http://schemas.microsoft.com/office/drawing/2014/main" val="1944672270"/>
                    </a:ext>
                  </a:extLst>
                </a:gridCol>
                <a:gridCol w="2151002">
                  <a:extLst>
                    <a:ext uri="{9D8B030D-6E8A-4147-A177-3AD203B41FA5}">
                      <a16:colId xmlns:a16="http://schemas.microsoft.com/office/drawing/2014/main" val="2006904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DEPARTAMENTO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SOLICITUDES HOMBRES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2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ADMISIONES HOMBRES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SOLICITUDES MUJERES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2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ADMISIONES MUJERES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44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03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9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3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1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1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989429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8C3F0F65-C4FD-47D2-A256-D550DE4D0F2B}"/>
              </a:ext>
            </a:extLst>
          </p:cNvPr>
          <p:cNvSpPr txBox="1"/>
          <p:nvPr/>
        </p:nvSpPr>
        <p:spPr>
          <a:xfrm>
            <a:off x="3154679" y="2001547"/>
            <a:ext cx="1197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DATOS DE ADMISIÓN DE LA UCLA (UNIVERSIDAD DE CALIFORNIA)</a:t>
            </a:r>
          </a:p>
        </p:txBody>
      </p:sp>
    </p:spTree>
    <p:extLst>
      <p:ext uri="{BB962C8B-B14F-4D97-AF65-F5344CB8AC3E}">
        <p14:creationId xmlns:p14="http://schemas.microsoft.com/office/powerpoint/2010/main" val="2903633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t="13565"/>
          <a:stretch/>
        </p:blipFill>
        <p:spPr>
          <a:xfrm>
            <a:off x="12234014" y="8373206"/>
            <a:ext cx="5951473" cy="17984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6;p1">
            <a:extLst>
              <a:ext uri="{FF2B5EF4-FFF2-40B4-BE49-F238E27FC236}">
                <a16:creationId xmlns:a16="http://schemas.microsoft.com/office/drawing/2014/main" id="{BD82853F-E30F-46EC-9DB3-1E9A0FED87FB}"/>
              </a:ext>
            </a:extLst>
          </p:cNvPr>
          <p:cNvSpPr txBox="1"/>
          <p:nvPr/>
        </p:nvSpPr>
        <p:spPr>
          <a:xfrm>
            <a:off x="-1155793" y="9530713"/>
            <a:ext cx="7607100" cy="142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OCR A Extended" panose="02010509020102010303" pitchFamily="50" charset="0"/>
                <a:sym typeface="Muli"/>
              </a:rPr>
              <a:t>TALLER DE DATA SCIENCE</a:t>
            </a:r>
            <a:endParaRPr sz="2800" b="0" i="0" u="none" strike="noStrike" cap="none" dirty="0">
              <a:solidFill>
                <a:srgbClr val="FFFFFF"/>
              </a:solidFill>
              <a:latin typeface="OCR A Extended" panose="02010509020102010303" pitchFamily="50" charset="0"/>
              <a:sym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679C38-B472-4D6C-99ED-CA63A095C566}"/>
              </a:ext>
            </a:extLst>
          </p:cNvPr>
          <p:cNvSpPr/>
          <p:nvPr/>
        </p:nvSpPr>
        <p:spPr>
          <a:xfrm>
            <a:off x="1667661" y="758778"/>
            <a:ext cx="14587519" cy="140038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b="1" dirty="0">
                <a:ln w="25400">
                  <a:solidFill>
                    <a:srgbClr val="E6212A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rgbClr val="E6212A"/>
                  </a:outerShdw>
                  <a:reflection blurRad="6350" stA="50000" endA="300" endPos="50000" dist="60007" dir="5400000" sy="-100000" algn="bl" rotWithShape="0"/>
                </a:effectLst>
                <a:latin typeface="OCR A Extended" panose="02010509020102010303" pitchFamily="50" charset="0"/>
                <a:sym typeface="Muli"/>
              </a:rPr>
              <a:t>CONCLUSIONES</a:t>
            </a:r>
            <a:endParaRPr lang="es-ES" sz="8500" b="1" cap="none" spc="0" dirty="0">
              <a:ln w="25400">
                <a:solidFill>
                  <a:srgbClr val="E6212A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rgbClr val="E6212A"/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18E6EC2-CDC7-40CD-89A1-20278A0DBEAB}"/>
              </a:ext>
            </a:extLst>
          </p:cNvPr>
          <p:cNvSpPr txBox="1"/>
          <p:nvPr/>
        </p:nvSpPr>
        <p:spPr>
          <a:xfrm>
            <a:off x="2948939" y="2730667"/>
            <a:ext cx="1371028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TODO LO ANTERIOR, PODEMOS LLEGAR A LAS SIGUIENTES CONCLUSIONES:</a:t>
            </a:r>
          </a:p>
          <a:p>
            <a:pPr>
              <a:buClr>
                <a:schemeClr val="bg1">
                  <a:lumMod val="95000"/>
                </a:schemeClr>
              </a:buClr>
            </a:pPr>
            <a:endParaRPr lang="es-E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datos no mienten, dependen de cómo te lo cuenten.</a:t>
            </a: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¿Qué queremos que piense nuestra audiencia? Podemos representar lo mismo de diversas formas,  elegir la gráfica adecuada es clave para lograr nuestro objetivo.</a:t>
            </a: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muestra de nuestros datos puede condicionar los estadísticos. </a:t>
            </a: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uso de colores es clave en la lectura de una gráfica.</a:t>
            </a: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interpretación de los datos estará sesgada por el enfoque del ponente.</a:t>
            </a: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17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t="13565"/>
          <a:stretch/>
        </p:blipFill>
        <p:spPr>
          <a:xfrm>
            <a:off x="12234014" y="8373206"/>
            <a:ext cx="5951473" cy="17984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6;p1">
            <a:extLst>
              <a:ext uri="{FF2B5EF4-FFF2-40B4-BE49-F238E27FC236}">
                <a16:creationId xmlns:a16="http://schemas.microsoft.com/office/drawing/2014/main" id="{BD82853F-E30F-46EC-9DB3-1E9A0FED87FB}"/>
              </a:ext>
            </a:extLst>
          </p:cNvPr>
          <p:cNvSpPr txBox="1"/>
          <p:nvPr/>
        </p:nvSpPr>
        <p:spPr>
          <a:xfrm>
            <a:off x="-1155793" y="9530713"/>
            <a:ext cx="7607100" cy="142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OCR A Extended" panose="02010509020102010303" pitchFamily="50" charset="0"/>
                <a:sym typeface="Muli"/>
              </a:rPr>
              <a:t>TALLER DE DATA SCIENCE</a:t>
            </a:r>
            <a:endParaRPr sz="2800" b="0" i="0" u="none" strike="noStrike" cap="none" dirty="0">
              <a:solidFill>
                <a:srgbClr val="FFFFFF"/>
              </a:solidFill>
              <a:latin typeface="OCR A Extended" panose="02010509020102010303" pitchFamily="50" charset="0"/>
              <a:sym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679C38-B472-4D6C-99ED-CA63A095C566}"/>
              </a:ext>
            </a:extLst>
          </p:cNvPr>
          <p:cNvSpPr/>
          <p:nvPr/>
        </p:nvSpPr>
        <p:spPr>
          <a:xfrm>
            <a:off x="1667661" y="758778"/>
            <a:ext cx="14587519" cy="140038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b="1" dirty="0">
                <a:ln w="25400">
                  <a:solidFill>
                    <a:srgbClr val="E6212A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rgbClr val="E6212A"/>
                  </a:outerShdw>
                  <a:reflection blurRad="6350" stA="50000" endA="300" endPos="50000" dist="60007" dir="5400000" sy="-100000" algn="bl" rotWithShape="0"/>
                </a:effectLst>
                <a:latin typeface="OCR A Extended" panose="02010509020102010303" pitchFamily="50" charset="0"/>
                <a:sym typeface="Muli"/>
              </a:rPr>
              <a:t>LOS DATOS</a:t>
            </a:r>
            <a:endParaRPr lang="es-ES" sz="8500" b="1" cap="none" spc="0" dirty="0">
              <a:ln w="25400">
                <a:solidFill>
                  <a:srgbClr val="E6212A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rgbClr val="E6212A"/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pic>
        <p:nvPicPr>
          <p:cNvPr id="3074" name="Picture 2" descr="Data Fabric: Una solución unificada de gestión de datos en el cloud | NetApp">
            <a:extLst>
              <a:ext uri="{FF2B5EF4-FFF2-40B4-BE49-F238E27FC236}">
                <a16:creationId xmlns:a16="http://schemas.microsoft.com/office/drawing/2014/main" id="{A16778AA-2C29-452E-BEE2-A41FB9CA2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498" y="2527709"/>
            <a:ext cx="7201004" cy="600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58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t="13565"/>
          <a:stretch/>
        </p:blipFill>
        <p:spPr>
          <a:xfrm>
            <a:off x="12234014" y="8373206"/>
            <a:ext cx="5951473" cy="17984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6;p1">
            <a:extLst>
              <a:ext uri="{FF2B5EF4-FFF2-40B4-BE49-F238E27FC236}">
                <a16:creationId xmlns:a16="http://schemas.microsoft.com/office/drawing/2014/main" id="{BD82853F-E30F-46EC-9DB3-1E9A0FED87FB}"/>
              </a:ext>
            </a:extLst>
          </p:cNvPr>
          <p:cNvSpPr txBox="1"/>
          <p:nvPr/>
        </p:nvSpPr>
        <p:spPr>
          <a:xfrm>
            <a:off x="-1155793" y="9530713"/>
            <a:ext cx="7607100" cy="142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OCR A Extended" panose="02010509020102010303" pitchFamily="50" charset="0"/>
                <a:sym typeface="Muli"/>
              </a:rPr>
              <a:t>TALLER DE DATA SCIENCE</a:t>
            </a:r>
            <a:endParaRPr sz="2800" b="0" i="0" u="none" strike="noStrike" cap="none" dirty="0">
              <a:solidFill>
                <a:srgbClr val="FFFFFF"/>
              </a:solidFill>
              <a:latin typeface="OCR A Extended" panose="02010509020102010303" pitchFamily="50" charset="0"/>
              <a:sym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679C38-B472-4D6C-99ED-CA63A095C566}"/>
              </a:ext>
            </a:extLst>
          </p:cNvPr>
          <p:cNvSpPr/>
          <p:nvPr/>
        </p:nvSpPr>
        <p:spPr>
          <a:xfrm>
            <a:off x="1591461" y="788959"/>
            <a:ext cx="14587519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25400">
                  <a:solidFill>
                    <a:srgbClr val="E6212A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rgbClr val="E6212A"/>
                  </a:outerShdw>
                  <a:reflection blurRad="6350" stA="50000" endA="300" endPos="50000" dist="60007" dir="5400000" sy="-100000" algn="bl" rotWithShape="0"/>
                </a:effectLst>
                <a:latin typeface="OCR A Extended" panose="02010509020102010303" pitchFamily="50" charset="0"/>
                <a:sym typeface="Muli"/>
              </a:rPr>
              <a:t>ESTADÍSTICOS DESCRIPTIVOS</a:t>
            </a:r>
            <a:endParaRPr lang="es-ES" sz="6000" b="1" cap="none" spc="0" dirty="0">
              <a:ln w="25400">
                <a:solidFill>
                  <a:srgbClr val="E6212A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rgbClr val="E6212A"/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7" name="Google Shape;126;p5">
            <a:extLst>
              <a:ext uri="{FF2B5EF4-FFF2-40B4-BE49-F238E27FC236}">
                <a16:creationId xmlns:a16="http://schemas.microsoft.com/office/drawing/2014/main" id="{D7192CCE-8177-479F-AA31-3E737C2158DF}"/>
              </a:ext>
            </a:extLst>
          </p:cNvPr>
          <p:cNvSpPr txBox="1"/>
          <p:nvPr/>
        </p:nvSpPr>
        <p:spPr>
          <a:xfrm>
            <a:off x="1375511" y="2624945"/>
            <a:ext cx="8145575" cy="94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4400" b="1" dirty="0">
                <a:solidFill>
                  <a:srgbClr val="F10909"/>
                </a:solidFill>
                <a:latin typeface="Calibri" panose="020F0502020204030204" pitchFamily="34" charset="0"/>
                <a:cs typeface="Calibri" panose="020F0502020204030204" pitchFamily="34" charset="0"/>
                <a:sym typeface="Muli"/>
              </a:rPr>
              <a:t>MEDIA Y VARIANZA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" name="Gráfico 3" descr="Cara enfadada con colmillos">
            <a:extLst>
              <a:ext uri="{FF2B5EF4-FFF2-40B4-BE49-F238E27FC236}">
                <a16:creationId xmlns:a16="http://schemas.microsoft.com/office/drawing/2014/main" id="{06EB0913-9EB1-451C-96D9-44A2A689F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51183" y="6535939"/>
            <a:ext cx="1565941" cy="1518488"/>
          </a:xfrm>
          <a:prstGeom prst="rect">
            <a:avLst/>
          </a:prstGeom>
        </p:spPr>
      </p:pic>
      <p:pic>
        <p:nvPicPr>
          <p:cNvPr id="14" name="Gráfico 13" descr="Cara sonriente con ojos cerrados">
            <a:extLst>
              <a:ext uri="{FF2B5EF4-FFF2-40B4-BE49-F238E27FC236}">
                <a16:creationId xmlns:a16="http://schemas.microsoft.com/office/drawing/2014/main" id="{3605D3C0-A670-4985-8860-5164FB17C4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836" y="4910345"/>
            <a:ext cx="1891208" cy="2068510"/>
          </a:xfrm>
          <a:prstGeom prst="rect">
            <a:avLst/>
          </a:prstGeom>
        </p:spPr>
      </p:pic>
      <p:pic>
        <p:nvPicPr>
          <p:cNvPr id="16" name="Gráfico 15" descr="Cara con ojos en forma de corazón">
            <a:extLst>
              <a:ext uri="{FF2B5EF4-FFF2-40B4-BE49-F238E27FC236}">
                <a16:creationId xmlns:a16="http://schemas.microsoft.com/office/drawing/2014/main" id="{719B77FF-EBBD-446A-BB59-3FBABB202C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94120" y="4973876"/>
            <a:ext cx="1809126" cy="1912504"/>
          </a:xfrm>
          <a:prstGeom prst="rect">
            <a:avLst/>
          </a:prstGeom>
        </p:spPr>
      </p:pic>
      <p:sp>
        <p:nvSpPr>
          <p:cNvPr id="17" name="Bocadillo: ovalado 16">
            <a:extLst>
              <a:ext uri="{FF2B5EF4-FFF2-40B4-BE49-F238E27FC236}">
                <a16:creationId xmlns:a16="http://schemas.microsoft.com/office/drawing/2014/main" id="{7B254F15-DA53-4154-9E4E-DB50C9A58B37}"/>
              </a:ext>
            </a:extLst>
          </p:cNvPr>
          <p:cNvSpPr/>
          <p:nvPr/>
        </p:nvSpPr>
        <p:spPr>
          <a:xfrm>
            <a:off x="3261360" y="3810981"/>
            <a:ext cx="3032760" cy="1738464"/>
          </a:xfrm>
          <a:prstGeom prst="wedgeEllipseCallout">
            <a:avLst>
              <a:gd name="adj1" fmla="val -54575"/>
              <a:gd name="adj2" fmla="val 5181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E03F223-E8DC-48E2-8C6E-6EF19308557F}"/>
              </a:ext>
            </a:extLst>
          </p:cNvPr>
          <p:cNvSpPr txBox="1"/>
          <p:nvPr/>
        </p:nvSpPr>
        <p:spPr>
          <a:xfrm>
            <a:off x="3566158" y="4048400"/>
            <a:ext cx="2575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EL SUELDO MEDIO DE INICIO ES DE 80.000 €</a:t>
            </a:r>
          </a:p>
        </p:txBody>
      </p:sp>
      <p:graphicFrame>
        <p:nvGraphicFramePr>
          <p:cNvPr id="19" name="Tabla 19">
            <a:extLst>
              <a:ext uri="{FF2B5EF4-FFF2-40B4-BE49-F238E27FC236}">
                <a16:creationId xmlns:a16="http://schemas.microsoft.com/office/drawing/2014/main" id="{D5975076-64F2-47E7-A1C9-8D9A96EF9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800042"/>
              </p:ext>
            </p:extLst>
          </p:nvPr>
        </p:nvGraphicFramePr>
        <p:xfrm>
          <a:off x="10870552" y="2982485"/>
          <a:ext cx="4156088" cy="463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8044">
                  <a:extLst>
                    <a:ext uri="{9D8B030D-6E8A-4147-A177-3AD203B41FA5}">
                      <a16:colId xmlns:a16="http://schemas.microsoft.com/office/drawing/2014/main" val="1695765712"/>
                    </a:ext>
                  </a:extLst>
                </a:gridCol>
                <a:gridCol w="2078044">
                  <a:extLst>
                    <a:ext uri="{9D8B030D-6E8A-4147-A177-3AD203B41FA5}">
                      <a16:colId xmlns:a16="http://schemas.microsoft.com/office/drawing/2014/main" val="2776511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2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EMPLEADO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44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03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EMPLEADO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9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EMPLEADO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54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EMPLEADO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0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EMPLEADO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7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EMPLEADO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7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EMPLEADO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90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EMPLEADO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29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HIJO DEL JEFE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38716"/>
                  </a:ext>
                </a:extLst>
              </a:tr>
            </a:tbl>
          </a:graphicData>
        </a:graphic>
      </p:graphicFrame>
      <p:sp>
        <p:nvSpPr>
          <p:cNvPr id="22" name="Bocadillo: ovalado 21">
            <a:extLst>
              <a:ext uri="{FF2B5EF4-FFF2-40B4-BE49-F238E27FC236}">
                <a16:creationId xmlns:a16="http://schemas.microsoft.com/office/drawing/2014/main" id="{1601B87F-2F58-480C-BF27-DE9335C53511}"/>
              </a:ext>
            </a:extLst>
          </p:cNvPr>
          <p:cNvSpPr/>
          <p:nvPr/>
        </p:nvSpPr>
        <p:spPr>
          <a:xfrm>
            <a:off x="15712055" y="4679499"/>
            <a:ext cx="2410137" cy="1518488"/>
          </a:xfrm>
          <a:prstGeom prst="wedgeEllipseCallout">
            <a:avLst>
              <a:gd name="adj1" fmla="val -23591"/>
              <a:gd name="adj2" fmla="val 7389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EBD8523-FA47-4C3A-8A6D-4DD1E1B6227C}"/>
              </a:ext>
            </a:extLst>
          </p:cNvPr>
          <p:cNvSpPr txBox="1"/>
          <p:nvPr/>
        </p:nvSpPr>
        <p:spPr>
          <a:xfrm>
            <a:off x="16016853" y="5038838"/>
            <a:ext cx="2575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Y MIRA QUÉ VARIANZA…</a:t>
            </a:r>
          </a:p>
        </p:txBody>
      </p:sp>
    </p:spTree>
    <p:extLst>
      <p:ext uri="{BB962C8B-B14F-4D97-AF65-F5344CB8AC3E}">
        <p14:creationId xmlns:p14="http://schemas.microsoft.com/office/powerpoint/2010/main" val="163899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t="13565"/>
          <a:stretch/>
        </p:blipFill>
        <p:spPr>
          <a:xfrm>
            <a:off x="12234014" y="8373206"/>
            <a:ext cx="5951473" cy="17984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6;p1">
            <a:extLst>
              <a:ext uri="{FF2B5EF4-FFF2-40B4-BE49-F238E27FC236}">
                <a16:creationId xmlns:a16="http://schemas.microsoft.com/office/drawing/2014/main" id="{BD82853F-E30F-46EC-9DB3-1E9A0FED87FB}"/>
              </a:ext>
            </a:extLst>
          </p:cNvPr>
          <p:cNvSpPr txBox="1"/>
          <p:nvPr/>
        </p:nvSpPr>
        <p:spPr>
          <a:xfrm>
            <a:off x="-1155793" y="9530713"/>
            <a:ext cx="7607100" cy="142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OCR A Extended" panose="02010509020102010303" pitchFamily="50" charset="0"/>
                <a:sym typeface="Muli"/>
              </a:rPr>
              <a:t>TALLER DE DATA SCIENCE</a:t>
            </a:r>
            <a:endParaRPr sz="2800" b="0" i="0" u="none" strike="noStrike" cap="none" dirty="0">
              <a:solidFill>
                <a:srgbClr val="FFFFFF"/>
              </a:solidFill>
              <a:latin typeface="OCR A Extended" panose="02010509020102010303" pitchFamily="50" charset="0"/>
              <a:sym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679C38-B472-4D6C-99ED-CA63A095C566}"/>
              </a:ext>
            </a:extLst>
          </p:cNvPr>
          <p:cNvSpPr/>
          <p:nvPr/>
        </p:nvSpPr>
        <p:spPr>
          <a:xfrm>
            <a:off x="1591461" y="788959"/>
            <a:ext cx="14587519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25400">
                  <a:solidFill>
                    <a:srgbClr val="E6212A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rgbClr val="E6212A"/>
                  </a:outerShdw>
                  <a:reflection blurRad="6350" stA="50000" endA="300" endPos="50000" dist="60007" dir="5400000" sy="-100000" algn="bl" rotWithShape="0"/>
                </a:effectLst>
                <a:latin typeface="OCR A Extended" panose="02010509020102010303" pitchFamily="50" charset="0"/>
                <a:sym typeface="Muli"/>
              </a:rPr>
              <a:t>ESTADÍSTICOS DESCRIPTIVOS</a:t>
            </a:r>
            <a:endParaRPr lang="es-ES" sz="6000" b="1" cap="none" spc="0" dirty="0">
              <a:ln w="25400">
                <a:solidFill>
                  <a:srgbClr val="E6212A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rgbClr val="E6212A"/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7" name="Google Shape;126;p5">
            <a:extLst>
              <a:ext uri="{FF2B5EF4-FFF2-40B4-BE49-F238E27FC236}">
                <a16:creationId xmlns:a16="http://schemas.microsoft.com/office/drawing/2014/main" id="{D7192CCE-8177-479F-AA31-3E737C2158DF}"/>
              </a:ext>
            </a:extLst>
          </p:cNvPr>
          <p:cNvSpPr txBox="1"/>
          <p:nvPr/>
        </p:nvSpPr>
        <p:spPr>
          <a:xfrm>
            <a:off x="1375511" y="2624945"/>
            <a:ext cx="8145575" cy="94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4400" b="1" dirty="0">
                <a:solidFill>
                  <a:srgbClr val="F10909"/>
                </a:solidFill>
                <a:latin typeface="Calibri" panose="020F0502020204030204" pitchFamily="34" charset="0"/>
                <a:cs typeface="Calibri" panose="020F0502020204030204" pitchFamily="34" charset="0"/>
                <a:sym typeface="Muli"/>
              </a:rPr>
              <a:t>MODA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" name="Gráfico 3" descr="Cara enfadada con colmillos">
            <a:extLst>
              <a:ext uri="{FF2B5EF4-FFF2-40B4-BE49-F238E27FC236}">
                <a16:creationId xmlns:a16="http://schemas.microsoft.com/office/drawing/2014/main" id="{06EB0913-9EB1-451C-96D9-44A2A689F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48799" y="6531301"/>
            <a:ext cx="1565941" cy="1518488"/>
          </a:xfrm>
          <a:prstGeom prst="rect">
            <a:avLst/>
          </a:prstGeom>
        </p:spPr>
      </p:pic>
      <p:pic>
        <p:nvPicPr>
          <p:cNvPr id="14" name="Gráfico 13" descr="Cara sonriente con ojos cerrados">
            <a:extLst>
              <a:ext uri="{FF2B5EF4-FFF2-40B4-BE49-F238E27FC236}">
                <a16:creationId xmlns:a16="http://schemas.microsoft.com/office/drawing/2014/main" id="{3605D3C0-A670-4985-8860-5164FB17C4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836" y="4910345"/>
            <a:ext cx="1891208" cy="2068510"/>
          </a:xfrm>
          <a:prstGeom prst="rect">
            <a:avLst/>
          </a:prstGeom>
        </p:spPr>
      </p:pic>
      <p:sp>
        <p:nvSpPr>
          <p:cNvPr id="17" name="Bocadillo: ovalado 16">
            <a:extLst>
              <a:ext uri="{FF2B5EF4-FFF2-40B4-BE49-F238E27FC236}">
                <a16:creationId xmlns:a16="http://schemas.microsoft.com/office/drawing/2014/main" id="{7B254F15-DA53-4154-9E4E-DB50C9A58B37}"/>
              </a:ext>
            </a:extLst>
          </p:cNvPr>
          <p:cNvSpPr/>
          <p:nvPr/>
        </p:nvSpPr>
        <p:spPr>
          <a:xfrm>
            <a:off x="3261360" y="3810981"/>
            <a:ext cx="3032760" cy="1738464"/>
          </a:xfrm>
          <a:prstGeom prst="wedgeEllipseCallout">
            <a:avLst>
              <a:gd name="adj1" fmla="val -54575"/>
              <a:gd name="adj2" fmla="val 5181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E03F223-E8DC-48E2-8C6E-6EF19308557F}"/>
              </a:ext>
            </a:extLst>
          </p:cNvPr>
          <p:cNvSpPr txBox="1"/>
          <p:nvPr/>
        </p:nvSpPr>
        <p:spPr>
          <a:xfrm>
            <a:off x="3566158" y="4246520"/>
            <a:ext cx="2575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LA MODA DE MIS NOTAS ES DE 8</a:t>
            </a:r>
          </a:p>
        </p:txBody>
      </p:sp>
      <p:graphicFrame>
        <p:nvGraphicFramePr>
          <p:cNvPr id="19" name="Tabla 19">
            <a:extLst>
              <a:ext uri="{FF2B5EF4-FFF2-40B4-BE49-F238E27FC236}">
                <a16:creationId xmlns:a16="http://schemas.microsoft.com/office/drawing/2014/main" id="{D5975076-64F2-47E7-A1C9-8D9A96EF9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095592"/>
              </p:ext>
            </p:extLst>
          </p:nvPr>
        </p:nvGraphicFramePr>
        <p:xfrm>
          <a:off x="10870552" y="2540525"/>
          <a:ext cx="4156088" cy="554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8044">
                  <a:extLst>
                    <a:ext uri="{9D8B030D-6E8A-4147-A177-3AD203B41FA5}">
                      <a16:colId xmlns:a16="http://schemas.microsoft.com/office/drawing/2014/main" val="1695765712"/>
                    </a:ext>
                  </a:extLst>
                </a:gridCol>
                <a:gridCol w="2078044">
                  <a:extLst>
                    <a:ext uri="{9D8B030D-6E8A-4147-A177-3AD203B41FA5}">
                      <a16:colId xmlns:a16="http://schemas.microsoft.com/office/drawing/2014/main" val="2776511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2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NÚMERO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44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03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9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54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0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7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7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90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29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3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5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96116"/>
                  </a:ext>
                </a:extLst>
              </a:tr>
            </a:tbl>
          </a:graphicData>
        </a:graphic>
      </p:graphicFrame>
      <p:pic>
        <p:nvPicPr>
          <p:cNvPr id="6" name="Gráfico 5" descr="Una cara hablando">
            <a:extLst>
              <a:ext uri="{FF2B5EF4-FFF2-40B4-BE49-F238E27FC236}">
                <a16:creationId xmlns:a16="http://schemas.microsoft.com/office/drawing/2014/main" id="{60933D88-0563-40CA-BEBA-4C3082F583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94120" y="4910345"/>
            <a:ext cx="1741902" cy="206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6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t="13565"/>
          <a:stretch/>
        </p:blipFill>
        <p:spPr>
          <a:xfrm>
            <a:off x="12234014" y="8373206"/>
            <a:ext cx="5951473" cy="17984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6;p1">
            <a:extLst>
              <a:ext uri="{FF2B5EF4-FFF2-40B4-BE49-F238E27FC236}">
                <a16:creationId xmlns:a16="http://schemas.microsoft.com/office/drawing/2014/main" id="{BD82853F-E30F-46EC-9DB3-1E9A0FED87FB}"/>
              </a:ext>
            </a:extLst>
          </p:cNvPr>
          <p:cNvSpPr txBox="1"/>
          <p:nvPr/>
        </p:nvSpPr>
        <p:spPr>
          <a:xfrm>
            <a:off x="-1155793" y="9530713"/>
            <a:ext cx="7607100" cy="142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OCR A Extended" panose="02010509020102010303" pitchFamily="50" charset="0"/>
                <a:sym typeface="Muli"/>
              </a:rPr>
              <a:t>TALLER DE DATA SCIENCE</a:t>
            </a:r>
            <a:endParaRPr sz="2800" b="0" i="0" u="none" strike="noStrike" cap="none" dirty="0">
              <a:solidFill>
                <a:srgbClr val="FFFFFF"/>
              </a:solidFill>
              <a:latin typeface="OCR A Extended" panose="02010509020102010303" pitchFamily="50" charset="0"/>
              <a:sym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679C38-B472-4D6C-99ED-CA63A095C566}"/>
              </a:ext>
            </a:extLst>
          </p:cNvPr>
          <p:cNvSpPr/>
          <p:nvPr/>
        </p:nvSpPr>
        <p:spPr>
          <a:xfrm>
            <a:off x="1591461" y="788959"/>
            <a:ext cx="14587519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25400">
                  <a:solidFill>
                    <a:srgbClr val="E6212A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rgbClr val="E6212A"/>
                  </a:outerShdw>
                  <a:reflection blurRad="6350" stA="50000" endA="300" endPos="50000" dist="60007" dir="5400000" sy="-100000" algn="bl" rotWithShape="0"/>
                </a:effectLst>
                <a:latin typeface="OCR A Extended" panose="02010509020102010303" pitchFamily="50" charset="0"/>
                <a:sym typeface="Muli"/>
              </a:rPr>
              <a:t>ESTADÍSTICOS DESCRIPTIVOS</a:t>
            </a:r>
            <a:endParaRPr lang="es-ES" sz="6000" b="1" cap="none" spc="0" dirty="0">
              <a:ln w="25400">
                <a:solidFill>
                  <a:srgbClr val="E6212A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rgbClr val="E6212A"/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7" name="Google Shape;126;p5">
            <a:extLst>
              <a:ext uri="{FF2B5EF4-FFF2-40B4-BE49-F238E27FC236}">
                <a16:creationId xmlns:a16="http://schemas.microsoft.com/office/drawing/2014/main" id="{D7192CCE-8177-479F-AA31-3E737C2158DF}"/>
              </a:ext>
            </a:extLst>
          </p:cNvPr>
          <p:cNvSpPr txBox="1"/>
          <p:nvPr/>
        </p:nvSpPr>
        <p:spPr>
          <a:xfrm>
            <a:off x="1375511" y="2624945"/>
            <a:ext cx="8145575" cy="94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4400" b="1" dirty="0">
                <a:solidFill>
                  <a:srgbClr val="F10909"/>
                </a:solidFill>
                <a:latin typeface="Calibri" panose="020F0502020204030204" pitchFamily="34" charset="0"/>
                <a:cs typeface="Calibri" panose="020F0502020204030204" pitchFamily="34" charset="0"/>
                <a:sym typeface="Muli"/>
              </a:rPr>
              <a:t>CORRELACIÓN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A414B2A-0803-4307-99AC-4D0097AE9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114" y="4038600"/>
            <a:ext cx="11694916" cy="407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80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t="13565"/>
          <a:stretch/>
        </p:blipFill>
        <p:spPr>
          <a:xfrm>
            <a:off x="12234014" y="8373206"/>
            <a:ext cx="5951473" cy="17984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6;p1">
            <a:extLst>
              <a:ext uri="{FF2B5EF4-FFF2-40B4-BE49-F238E27FC236}">
                <a16:creationId xmlns:a16="http://schemas.microsoft.com/office/drawing/2014/main" id="{BD82853F-E30F-46EC-9DB3-1E9A0FED87FB}"/>
              </a:ext>
            </a:extLst>
          </p:cNvPr>
          <p:cNvSpPr txBox="1"/>
          <p:nvPr/>
        </p:nvSpPr>
        <p:spPr>
          <a:xfrm>
            <a:off x="-1155793" y="9530713"/>
            <a:ext cx="7607100" cy="142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OCR A Extended" panose="02010509020102010303" pitchFamily="50" charset="0"/>
                <a:sym typeface="Muli"/>
              </a:rPr>
              <a:t>TALLER DE DATA SCIENCE</a:t>
            </a:r>
            <a:endParaRPr sz="2800" b="0" i="0" u="none" strike="noStrike" cap="none" dirty="0">
              <a:solidFill>
                <a:srgbClr val="FFFFFF"/>
              </a:solidFill>
              <a:latin typeface="OCR A Extended" panose="02010509020102010303" pitchFamily="50" charset="0"/>
              <a:sym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679C38-B472-4D6C-99ED-CA63A095C566}"/>
              </a:ext>
            </a:extLst>
          </p:cNvPr>
          <p:cNvSpPr/>
          <p:nvPr/>
        </p:nvSpPr>
        <p:spPr>
          <a:xfrm>
            <a:off x="838201" y="453679"/>
            <a:ext cx="16626840" cy="175432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5400">
                  <a:solidFill>
                    <a:srgbClr val="E6212A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rgbClr val="E6212A"/>
                  </a:outerShdw>
                  <a:reflection blurRad="6350" stA="50000" endA="300" endPos="50000" dist="60007" dir="5400000" sy="-100000" algn="bl" rotWithShape="0"/>
                </a:effectLst>
                <a:latin typeface="OCR A Extended" panose="02010509020102010303" pitchFamily="50" charset="0"/>
                <a:sym typeface="Muli"/>
              </a:rPr>
              <a:t>ENTONCES, ¿CON TODOS LOS ESTADÍSTICOS TENDREMOS TODA LA INFORMACIÓN?</a:t>
            </a:r>
            <a:endParaRPr lang="es-ES" sz="5400" b="1" cap="none" spc="0" dirty="0">
              <a:ln w="25400">
                <a:solidFill>
                  <a:srgbClr val="E6212A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rgbClr val="E6212A"/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39EB3E-B35A-4C98-9F38-32F4B0F9E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956" y="2468880"/>
            <a:ext cx="9656401" cy="680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1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t="13565"/>
          <a:stretch/>
        </p:blipFill>
        <p:spPr>
          <a:xfrm>
            <a:off x="12234014" y="8373206"/>
            <a:ext cx="5951473" cy="17984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6;p1">
            <a:extLst>
              <a:ext uri="{FF2B5EF4-FFF2-40B4-BE49-F238E27FC236}">
                <a16:creationId xmlns:a16="http://schemas.microsoft.com/office/drawing/2014/main" id="{BD82853F-E30F-46EC-9DB3-1E9A0FED87FB}"/>
              </a:ext>
            </a:extLst>
          </p:cNvPr>
          <p:cNvSpPr txBox="1"/>
          <p:nvPr/>
        </p:nvSpPr>
        <p:spPr>
          <a:xfrm>
            <a:off x="-1155793" y="9530713"/>
            <a:ext cx="7607100" cy="142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OCR A Extended" panose="02010509020102010303" pitchFamily="50" charset="0"/>
                <a:sym typeface="Muli"/>
              </a:rPr>
              <a:t>TALLER DE DATA SCIENCE</a:t>
            </a:r>
            <a:endParaRPr sz="2800" b="0" i="0" u="none" strike="noStrike" cap="none" dirty="0">
              <a:solidFill>
                <a:srgbClr val="FFFFFF"/>
              </a:solidFill>
              <a:latin typeface="OCR A Extended" panose="02010509020102010303" pitchFamily="50" charset="0"/>
              <a:sym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679C38-B472-4D6C-99ED-CA63A095C566}"/>
              </a:ext>
            </a:extLst>
          </p:cNvPr>
          <p:cNvSpPr/>
          <p:nvPr/>
        </p:nvSpPr>
        <p:spPr>
          <a:xfrm>
            <a:off x="838201" y="453679"/>
            <a:ext cx="16626840" cy="175432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5400">
                  <a:solidFill>
                    <a:srgbClr val="E6212A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rgbClr val="E6212A"/>
                  </a:outerShdw>
                  <a:reflection blurRad="6350" stA="50000" endA="300" endPos="50000" dist="60007" dir="5400000" sy="-100000" algn="bl" rotWithShape="0"/>
                </a:effectLst>
                <a:latin typeface="OCR A Extended" panose="02010509020102010303" pitchFamily="50" charset="0"/>
                <a:sym typeface="Muli"/>
              </a:rPr>
              <a:t>LO MEJOR SERÁ ENTONCES TENER LOS ESTADÍSTICOS Y UNA REPRESENTACIÓN, ¿NO?</a:t>
            </a:r>
            <a:endParaRPr lang="es-ES" sz="5400" b="1" cap="none" spc="0" dirty="0">
              <a:ln w="25400">
                <a:solidFill>
                  <a:srgbClr val="E6212A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rgbClr val="E6212A"/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699E7EC-01B9-49DC-9DCA-8B9DB121C7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2" r="41528" b="27354"/>
          <a:stretch/>
        </p:blipFill>
        <p:spPr bwMode="auto">
          <a:xfrm>
            <a:off x="1209860" y="3543805"/>
            <a:ext cx="6277100" cy="411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What's Wrong with this Apple Keynote Pie Chart">
            <a:extLst>
              <a:ext uri="{FF2B5EF4-FFF2-40B4-BE49-F238E27FC236}">
                <a16:creationId xmlns:a16="http://schemas.microsoft.com/office/drawing/2014/main" id="{4444356D-B812-4A28-B2FD-E2E9B68B8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41" y="3391582"/>
            <a:ext cx="83058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41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t="13565"/>
          <a:stretch/>
        </p:blipFill>
        <p:spPr>
          <a:xfrm>
            <a:off x="12234014" y="8373206"/>
            <a:ext cx="5951473" cy="17984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6;p1">
            <a:extLst>
              <a:ext uri="{FF2B5EF4-FFF2-40B4-BE49-F238E27FC236}">
                <a16:creationId xmlns:a16="http://schemas.microsoft.com/office/drawing/2014/main" id="{BD82853F-E30F-46EC-9DB3-1E9A0FED87FB}"/>
              </a:ext>
            </a:extLst>
          </p:cNvPr>
          <p:cNvSpPr txBox="1"/>
          <p:nvPr/>
        </p:nvSpPr>
        <p:spPr>
          <a:xfrm>
            <a:off x="-1155793" y="9530713"/>
            <a:ext cx="7607100" cy="142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OCR A Extended" panose="02010509020102010303" pitchFamily="50" charset="0"/>
                <a:sym typeface="Muli"/>
              </a:rPr>
              <a:t>TALLER DE DATA SCIENCE</a:t>
            </a:r>
            <a:endParaRPr sz="2800" b="0" i="0" u="none" strike="noStrike" cap="none" dirty="0">
              <a:solidFill>
                <a:srgbClr val="FFFFFF"/>
              </a:solidFill>
              <a:latin typeface="OCR A Extended" panose="02010509020102010303" pitchFamily="50" charset="0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2173B4-14ED-433C-928E-57C68B30D6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41" b="24766"/>
          <a:stretch/>
        </p:blipFill>
        <p:spPr>
          <a:xfrm>
            <a:off x="1527897" y="1386840"/>
            <a:ext cx="4505325" cy="6446520"/>
          </a:xfrm>
          <a:prstGeom prst="rect">
            <a:avLst/>
          </a:prstGeom>
        </p:spPr>
      </p:pic>
      <p:pic>
        <p:nvPicPr>
          <p:cNvPr id="5124" name="Picture 4" descr="Omitting the baseline is a deceptive data visualization technique.">
            <a:extLst>
              <a:ext uri="{FF2B5EF4-FFF2-40B4-BE49-F238E27FC236}">
                <a16:creationId xmlns:a16="http://schemas.microsoft.com/office/drawing/2014/main" id="{652EB67B-2562-4BA7-8535-C1423229D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63" b="16779"/>
          <a:stretch/>
        </p:blipFill>
        <p:spPr bwMode="auto">
          <a:xfrm>
            <a:off x="7482944" y="441960"/>
            <a:ext cx="9502140" cy="321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ata-viz-mistakes-2-not-to-scale-2">
            <a:extLst>
              <a:ext uri="{FF2B5EF4-FFF2-40B4-BE49-F238E27FC236}">
                <a16:creationId xmlns:a16="http://schemas.microsoft.com/office/drawing/2014/main" id="{7E809D56-4944-4C21-BAA5-096CA9E88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944" y="4249887"/>
            <a:ext cx="9052178" cy="393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352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t="13565"/>
          <a:stretch/>
        </p:blipFill>
        <p:spPr>
          <a:xfrm>
            <a:off x="12234014" y="8373206"/>
            <a:ext cx="5951473" cy="17984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6;p1">
            <a:extLst>
              <a:ext uri="{FF2B5EF4-FFF2-40B4-BE49-F238E27FC236}">
                <a16:creationId xmlns:a16="http://schemas.microsoft.com/office/drawing/2014/main" id="{BD82853F-E30F-46EC-9DB3-1E9A0FED87FB}"/>
              </a:ext>
            </a:extLst>
          </p:cNvPr>
          <p:cNvSpPr txBox="1"/>
          <p:nvPr/>
        </p:nvSpPr>
        <p:spPr>
          <a:xfrm>
            <a:off x="-1155793" y="9530713"/>
            <a:ext cx="7607100" cy="142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OCR A Extended" panose="02010509020102010303" pitchFamily="50" charset="0"/>
                <a:sym typeface="Muli"/>
              </a:rPr>
              <a:t>TALLER DE DATA SCIENCE</a:t>
            </a:r>
            <a:endParaRPr sz="2800" b="0" i="0" u="none" strike="noStrike" cap="none" dirty="0">
              <a:solidFill>
                <a:srgbClr val="FFFFFF"/>
              </a:solidFill>
              <a:latin typeface="OCR A Extended" panose="02010509020102010303" pitchFamily="50" charset="0"/>
              <a:sym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679C38-B472-4D6C-99ED-CA63A095C566}"/>
              </a:ext>
            </a:extLst>
          </p:cNvPr>
          <p:cNvSpPr/>
          <p:nvPr/>
        </p:nvSpPr>
        <p:spPr>
          <a:xfrm>
            <a:off x="838201" y="453679"/>
            <a:ext cx="16626840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5400">
                  <a:solidFill>
                    <a:srgbClr val="E6212A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rgbClr val="E6212A"/>
                  </a:outerShdw>
                  <a:reflection blurRad="6350" stA="50000" endA="300" endPos="50000" dist="60007" dir="5400000" sy="-100000" algn="bl" rotWithShape="0"/>
                </a:effectLst>
                <a:latin typeface="OCR A Extended" panose="02010509020102010303" pitchFamily="50" charset="0"/>
                <a:sym typeface="Muli"/>
              </a:rPr>
              <a:t>Y NO SOLO ESO…</a:t>
            </a:r>
            <a:endParaRPr lang="es-ES" sz="5400" b="1" cap="none" spc="0" dirty="0">
              <a:ln w="25400">
                <a:solidFill>
                  <a:srgbClr val="E6212A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rgbClr val="E6212A"/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C4438E2-2B78-484D-9ADE-AAEF673AEC6C}"/>
              </a:ext>
            </a:extLst>
          </p:cNvPr>
          <p:cNvSpPr txBox="1"/>
          <p:nvPr/>
        </p:nvSpPr>
        <p:spPr>
          <a:xfrm>
            <a:off x="1584960" y="2776205"/>
            <a:ext cx="43586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TAMBIÉN JUEGAN CON NUESTRO SUBCONSCIENTE, PROVOCAN SESGOS…</a:t>
            </a: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Encuestas políticas</a:t>
            </a: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Opiniones</a:t>
            </a: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Uso de colores</a:t>
            </a: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Psicología …</a:t>
            </a:r>
          </a:p>
        </p:txBody>
      </p:sp>
      <p:pic>
        <p:nvPicPr>
          <p:cNvPr id="7170" name="Picture 2" descr="The Monty Hall Problem: Demystified - Rapid Insight">
            <a:extLst>
              <a:ext uri="{FF2B5EF4-FFF2-40B4-BE49-F238E27FC236}">
                <a16:creationId xmlns:a16="http://schemas.microsoft.com/office/drawing/2014/main" id="{2707EB38-D9D7-4862-ACF6-9631F197D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665" y="3173913"/>
            <a:ext cx="7002976" cy="393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22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5963</TotalTime>
  <Words>669</Words>
  <Application>Microsoft Office PowerPoint</Application>
  <PresentationFormat>Personalizado</PresentationFormat>
  <Paragraphs>158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OCR A Extended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alejandro medina santano</cp:lastModifiedBy>
  <cp:revision>11</cp:revision>
  <dcterms:created xsi:type="dcterms:W3CDTF">2006-08-16T00:00:00Z</dcterms:created>
  <dcterms:modified xsi:type="dcterms:W3CDTF">2022-03-07T10:05:01Z</dcterms:modified>
</cp:coreProperties>
</file>