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113A7A-3F32-4AC0-B809-5A7B230FE648}">
  <a:tblStyle styleId="{64113A7A-3F32-4AC0-B809-5A7B230FE6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e6e4117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e6e4117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147abbb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147abbb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github.com/isourab009/Super-market-sales-analysis/blob/main/supermarket_sales%20-%20Sheet1.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D5CE"/>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155750" y="402550"/>
            <a:ext cx="9144000" cy="11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Sales Analyse Presentations</a:t>
            </a:r>
            <a:endParaRPr sz="4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800">
                <a:solidFill>
                  <a:srgbClr val="FFFF00"/>
                </a:solidFill>
              </a:rPr>
              <a:t>Sourab Hossain</a:t>
            </a:r>
            <a:endParaRPr b="1" sz="2800">
              <a:solidFill>
                <a:srgbClr val="FFFF00"/>
              </a:solidFill>
            </a:endParaRPr>
          </a:p>
        </p:txBody>
      </p:sp>
      <p:sp>
        <p:nvSpPr>
          <p:cNvPr id="88" name="Google Shape;88;p13"/>
          <p:cNvSpPr txBox="1"/>
          <p:nvPr/>
        </p:nvSpPr>
        <p:spPr>
          <a:xfrm>
            <a:off x="455425" y="1570250"/>
            <a:ext cx="6049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latin typeface="Lato"/>
                <a:ea typeface="Lato"/>
                <a:cs typeface="Lato"/>
                <a:sym typeface="Lato"/>
              </a:rPr>
              <a:t>Data: Super Market Sale</a:t>
            </a:r>
            <a:endParaRPr sz="35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D5CE"/>
        </a:solidFill>
      </p:bgPr>
    </p:bg>
    <p:spTree>
      <p:nvGrpSpPr>
        <p:cNvPr id="92" name="Shape 92"/>
        <p:cNvGrpSpPr/>
        <p:nvPr/>
      </p:nvGrpSpPr>
      <p:grpSpPr>
        <a:xfrm>
          <a:off x="0" y="0"/>
          <a:ext cx="0" cy="0"/>
          <a:chOff x="0" y="0"/>
          <a:chExt cx="0" cy="0"/>
        </a:xfrm>
      </p:grpSpPr>
      <p:sp>
        <p:nvSpPr>
          <p:cNvPr id="93" name="Google Shape;93;p14"/>
          <p:cNvSpPr txBox="1"/>
          <p:nvPr>
            <p:ph idx="4294967295" type="title"/>
          </p:nvPr>
        </p:nvSpPr>
        <p:spPr>
          <a:xfrm>
            <a:off x="535775" y="301725"/>
            <a:ext cx="5197200" cy="87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100" u="sng">
                <a:solidFill>
                  <a:srgbClr val="FFFF00"/>
                </a:solidFill>
              </a:rPr>
              <a:t>Introduction</a:t>
            </a:r>
            <a:endParaRPr sz="2900" u="sng">
              <a:solidFill>
                <a:srgbClr val="FFFF00"/>
              </a:solidFill>
            </a:endParaRPr>
          </a:p>
        </p:txBody>
      </p:sp>
      <p:sp>
        <p:nvSpPr>
          <p:cNvPr id="94" name="Google Shape;94;p14"/>
          <p:cNvSpPr txBox="1"/>
          <p:nvPr>
            <p:ph idx="4294967295" type="title"/>
          </p:nvPr>
        </p:nvSpPr>
        <p:spPr>
          <a:xfrm>
            <a:off x="535775" y="1128525"/>
            <a:ext cx="5197200" cy="2443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This analytical report's goal is to offer a comprehensive analysis of a supermarket's sales data. The data set includes details on the sales of various products over a three-month period in the supermarket. This report aims to shed light on the performance of the supermarket, the trends in product sales, and consumer behaviour.</a:t>
            </a:r>
            <a:endParaRPr sz="1700">
              <a:latin typeface="Lato"/>
              <a:ea typeface="Lato"/>
              <a:cs typeface="Lato"/>
              <a:sym typeface="Lato"/>
            </a:endParaRPr>
          </a:p>
        </p:txBody>
      </p:sp>
      <p:sp>
        <p:nvSpPr>
          <p:cNvPr id="95" name="Google Shape;95;p14"/>
          <p:cNvSpPr txBox="1"/>
          <p:nvPr/>
        </p:nvSpPr>
        <p:spPr>
          <a:xfrm>
            <a:off x="535775" y="3572325"/>
            <a:ext cx="6379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FFFFF"/>
                </a:solidFill>
                <a:latin typeface="Lato"/>
                <a:ea typeface="Lato"/>
                <a:cs typeface="Lato"/>
                <a:sym typeface="Lato"/>
              </a:rPr>
              <a:t>Data :- </a:t>
            </a:r>
            <a:r>
              <a:rPr b="1" lang="en" sz="3200">
                <a:solidFill>
                  <a:srgbClr val="FFFF00"/>
                </a:solidFill>
                <a:uFill>
                  <a:noFill/>
                </a:uFill>
                <a:latin typeface="Lato"/>
                <a:ea typeface="Lato"/>
                <a:cs typeface="Lato"/>
                <a:sym typeface="Lato"/>
                <a:hlinkClick r:id="rId3">
                  <a:extLst>
                    <a:ext uri="{A12FA001-AC4F-418D-AE19-62706E023703}">
                      <ahyp:hlinkClr val="tx"/>
                    </a:ext>
                  </a:extLst>
                </a:hlinkClick>
              </a:rPr>
              <a:t>Super Market Sales</a:t>
            </a:r>
            <a:r>
              <a:rPr b="1" lang="en" sz="3200">
                <a:solidFill>
                  <a:srgbClr val="FFFF00"/>
                </a:solidFill>
                <a:latin typeface="Lato"/>
                <a:ea typeface="Lato"/>
                <a:cs typeface="Lato"/>
                <a:sym typeface="Lato"/>
              </a:rPr>
              <a:t>   </a:t>
            </a:r>
            <a:r>
              <a:rPr i="1" lang="en" sz="2300">
                <a:solidFill>
                  <a:schemeClr val="lt1"/>
                </a:solidFill>
                <a:latin typeface="Lato"/>
                <a:ea typeface="Lato"/>
                <a:cs typeface="Lato"/>
                <a:sym typeface="Lato"/>
              </a:rPr>
              <a:t>(Link)</a:t>
            </a:r>
            <a:endParaRPr i="1" sz="2300">
              <a:solidFill>
                <a:schemeClr val="lt1"/>
              </a:solidFill>
              <a:latin typeface="Lato"/>
              <a:ea typeface="Lato"/>
              <a:cs typeface="Lato"/>
              <a:sym typeface="Lato"/>
            </a:endParaRPr>
          </a:p>
          <a:p>
            <a:pPr indent="0" lvl="0" marL="0" rtl="0" algn="l">
              <a:spcBef>
                <a:spcPts val="0"/>
              </a:spcBef>
              <a:spcAft>
                <a:spcPts val="0"/>
              </a:spcAft>
              <a:buNone/>
            </a:pPr>
            <a:r>
              <a:rPr lang="en" sz="2300">
                <a:solidFill>
                  <a:schemeClr val="lt1"/>
                </a:solidFill>
                <a:latin typeface="Lato"/>
                <a:ea typeface="Lato"/>
                <a:cs typeface="Lato"/>
                <a:sym typeface="Lato"/>
              </a:rPr>
              <a:t>Source = Kagle</a:t>
            </a:r>
            <a:endParaRPr sz="2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D5CE"/>
        </a:solidFill>
      </p:bgPr>
    </p:bg>
    <p:spTree>
      <p:nvGrpSpPr>
        <p:cNvPr id="99" name="Shape 99"/>
        <p:cNvGrpSpPr/>
        <p:nvPr/>
      </p:nvGrpSpPr>
      <p:grpSpPr>
        <a:xfrm>
          <a:off x="0" y="0"/>
          <a:ext cx="0" cy="0"/>
          <a:chOff x="0" y="0"/>
          <a:chExt cx="0" cy="0"/>
        </a:xfrm>
      </p:grpSpPr>
      <p:sp>
        <p:nvSpPr>
          <p:cNvPr id="100" name="Google Shape;100;p15"/>
          <p:cNvSpPr txBox="1"/>
          <p:nvPr>
            <p:ph idx="2" type="body"/>
          </p:nvPr>
        </p:nvSpPr>
        <p:spPr>
          <a:xfrm>
            <a:off x="4717800" y="709325"/>
            <a:ext cx="4426200" cy="4978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Quantity: Quantity of the product sold</a:t>
            </a:r>
            <a:endParaRPr sz="1200">
              <a:solidFill>
                <a:schemeClr val="dk2"/>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Tax: Tax applied on the product</a:t>
            </a:r>
            <a:endParaRPr sz="1200">
              <a:solidFill>
                <a:schemeClr val="dk2"/>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Total: Total price of the product (including tax)</a:t>
            </a:r>
            <a:endParaRPr sz="1200">
              <a:solidFill>
                <a:schemeClr val="dk2"/>
              </a:solidFill>
              <a:latin typeface="Raleway"/>
              <a:ea typeface="Raleway"/>
              <a:cs typeface="Raleway"/>
              <a:sym typeface="Raleway"/>
            </a:endParaRPr>
          </a:p>
          <a:p>
            <a:pPr indent="-304800" lvl="0" marL="457200" rtl="0" algn="l">
              <a:spcBef>
                <a:spcPts val="100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Date: Date of the transaction</a:t>
            </a:r>
            <a:endParaRPr sz="1200">
              <a:solidFill>
                <a:schemeClr val="dk2"/>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Time: Time of the transaction</a:t>
            </a:r>
            <a:endParaRPr sz="1200">
              <a:solidFill>
                <a:schemeClr val="dk2"/>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Payment: Payment method (Cash or Credit card)</a:t>
            </a:r>
            <a:endParaRPr sz="1200">
              <a:solidFill>
                <a:schemeClr val="dk2"/>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cogs: Cost of goods sold</a:t>
            </a:r>
            <a:endParaRPr sz="1200">
              <a:solidFill>
                <a:schemeClr val="dk2"/>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gross margin percentage: Gross margin percentage of the product</a:t>
            </a:r>
            <a:endParaRPr sz="1200">
              <a:solidFill>
                <a:schemeClr val="dk2"/>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gross income: Gross income of the product</a:t>
            </a:r>
            <a:endParaRPr sz="1200">
              <a:solidFill>
                <a:schemeClr val="dk2"/>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Rating: Customer satisfaction rating (on a scale of 1 to 10)</a:t>
            </a:r>
            <a:endParaRPr sz="1200">
              <a:solidFill>
                <a:schemeClr val="dk2"/>
              </a:solidFill>
              <a:latin typeface="Raleway"/>
              <a:ea typeface="Raleway"/>
              <a:cs typeface="Raleway"/>
              <a:sym typeface="Raleway"/>
            </a:endParaRPr>
          </a:p>
          <a:p>
            <a:pPr indent="0" lvl="0" marL="457200" rtl="0" algn="l">
              <a:spcBef>
                <a:spcPts val="1000"/>
              </a:spcBef>
              <a:spcAft>
                <a:spcPts val="1000"/>
              </a:spcAft>
              <a:buNone/>
            </a:pPr>
            <a:r>
              <a:t/>
            </a:r>
            <a:endParaRPr sz="1200">
              <a:solidFill>
                <a:schemeClr val="dk2"/>
              </a:solidFill>
              <a:latin typeface="Raleway"/>
              <a:ea typeface="Raleway"/>
              <a:cs typeface="Raleway"/>
              <a:sym typeface="Raleway"/>
            </a:endParaRPr>
          </a:p>
        </p:txBody>
      </p:sp>
      <p:sp>
        <p:nvSpPr>
          <p:cNvPr id="101" name="Google Shape;101;p15"/>
          <p:cNvSpPr txBox="1"/>
          <p:nvPr>
            <p:ph type="title"/>
          </p:nvPr>
        </p:nvSpPr>
        <p:spPr>
          <a:xfrm>
            <a:off x="0" y="63425"/>
            <a:ext cx="3321900" cy="6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solidFill>
                  <a:srgbClr val="11D5CE"/>
                </a:solidFill>
              </a:rPr>
              <a:t>Data Overview :</a:t>
            </a:r>
            <a:endParaRPr sz="2000" u="sng">
              <a:solidFill>
                <a:srgbClr val="11D5CE"/>
              </a:solidFill>
            </a:endParaRPr>
          </a:p>
        </p:txBody>
      </p:sp>
      <p:sp>
        <p:nvSpPr>
          <p:cNvPr id="102" name="Google Shape;102;p15"/>
          <p:cNvSpPr txBox="1"/>
          <p:nvPr>
            <p:ph idx="1" type="subTitle"/>
          </p:nvPr>
        </p:nvSpPr>
        <p:spPr>
          <a:xfrm>
            <a:off x="95550" y="618725"/>
            <a:ext cx="4426200" cy="452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dataset contains 1,000 observations and 17 variables. The variables are as follows:</a:t>
            </a:r>
            <a:endParaRPr/>
          </a:p>
          <a:p>
            <a:pPr indent="0" lvl="0" marL="0" rtl="0" algn="l">
              <a:spcBef>
                <a:spcPts val="0"/>
              </a:spcBef>
              <a:spcAft>
                <a:spcPts val="0"/>
              </a:spcAft>
              <a:buNone/>
            </a:pPr>
            <a:r>
              <a:t/>
            </a:r>
            <a:endParaRPr/>
          </a:p>
          <a:p>
            <a:pPr indent="-317500" lvl="0" marL="457200" rtl="0" algn="l">
              <a:lnSpc>
                <a:spcPct val="115000"/>
              </a:lnSpc>
              <a:spcBef>
                <a:spcPts val="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Invoice ID: Unique identification number for each transaction</a:t>
            </a:r>
            <a:endParaRPr sz="1200">
              <a:solidFill>
                <a:schemeClr val="dk2"/>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Branch: Branch of the supermarket</a:t>
            </a:r>
            <a:endParaRPr sz="1200">
              <a:solidFill>
                <a:schemeClr val="dk2"/>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City: City where the branch is located</a:t>
            </a:r>
            <a:endParaRPr sz="1200">
              <a:solidFill>
                <a:schemeClr val="dk2"/>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Customer Type: Type of customer (Member or Normal)</a:t>
            </a:r>
            <a:endParaRPr sz="1200">
              <a:solidFill>
                <a:schemeClr val="dk2"/>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Gender: Gender of the customer</a:t>
            </a:r>
            <a:endParaRPr sz="1200">
              <a:solidFill>
                <a:schemeClr val="dk2"/>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Product Line: Product category (Electronic accessories, Fashion accessories, Food and beverages, Health and beauty, Home and lifestyle, Sports and travel)</a:t>
            </a:r>
            <a:endParaRPr sz="1200">
              <a:solidFill>
                <a:schemeClr val="dk2"/>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Unit Price: Price of the product</a:t>
            </a:r>
            <a:endParaRPr sz="1200">
              <a:solidFill>
                <a:schemeClr val="dk2"/>
              </a:solidFill>
              <a:latin typeface="Raleway"/>
              <a:ea typeface="Raleway"/>
              <a:cs typeface="Raleway"/>
              <a:sym typeface="Raleway"/>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D5CE"/>
        </a:solidFill>
      </p:bgPr>
    </p:bg>
    <p:spTree>
      <p:nvGrpSpPr>
        <p:cNvPr id="106" name="Shape 106"/>
        <p:cNvGrpSpPr/>
        <p:nvPr/>
      </p:nvGrpSpPr>
      <p:grpSpPr>
        <a:xfrm>
          <a:off x="0" y="0"/>
          <a:ext cx="0" cy="0"/>
          <a:chOff x="0" y="0"/>
          <a:chExt cx="0" cy="0"/>
        </a:xfrm>
      </p:grpSpPr>
      <p:sp>
        <p:nvSpPr>
          <p:cNvPr id="107" name="Google Shape;107;p16"/>
          <p:cNvSpPr txBox="1"/>
          <p:nvPr>
            <p:ph type="title"/>
          </p:nvPr>
        </p:nvSpPr>
        <p:spPr>
          <a:xfrm>
            <a:off x="177475" y="0"/>
            <a:ext cx="4234800" cy="11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11D5CE"/>
                </a:solidFill>
              </a:rPr>
              <a:t>Sales Performance By Location:</a:t>
            </a:r>
            <a:endParaRPr sz="3200">
              <a:solidFill>
                <a:srgbClr val="11D5CE"/>
              </a:solidFill>
            </a:endParaRPr>
          </a:p>
        </p:txBody>
      </p:sp>
      <p:sp>
        <p:nvSpPr>
          <p:cNvPr id="108" name="Google Shape;108;p16"/>
          <p:cNvSpPr txBox="1"/>
          <p:nvPr>
            <p:ph idx="2" type="body"/>
          </p:nvPr>
        </p:nvSpPr>
        <p:spPr>
          <a:xfrm>
            <a:off x="4964725" y="3449750"/>
            <a:ext cx="3937800" cy="151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rgbClr val="000000"/>
                </a:solidFill>
              </a:rPr>
              <a:t>-As we can see, Location 3 generated the highest total revenue, while Location 1 generated the lowest revenue. However, the average gross margin was similar across all locations, at around 4.2%. This suggests that the supermarket was able to maintain a consistent profit margin across all locations.</a:t>
            </a:r>
            <a:endParaRPr>
              <a:solidFill>
                <a:srgbClr val="000000"/>
              </a:solidFill>
            </a:endParaRPr>
          </a:p>
        </p:txBody>
      </p:sp>
      <p:sp>
        <p:nvSpPr>
          <p:cNvPr id="109" name="Google Shape;109;p16"/>
          <p:cNvSpPr txBox="1"/>
          <p:nvPr>
            <p:ph idx="1" type="subTitle"/>
          </p:nvPr>
        </p:nvSpPr>
        <p:spPr>
          <a:xfrm>
            <a:off x="72325" y="1171500"/>
            <a:ext cx="4340100" cy="14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sales data provided shows that the supermarket operates in three different locations, with each location generating different levels of revenue. The following table shows the total revenue generated by each location during the three-month period:</a:t>
            </a:r>
            <a:endParaRPr sz="1400"/>
          </a:p>
        </p:txBody>
      </p:sp>
      <p:pic>
        <p:nvPicPr>
          <p:cNvPr id="110" name="Google Shape;110;p16"/>
          <p:cNvPicPr preferRelativeResize="0"/>
          <p:nvPr/>
        </p:nvPicPr>
        <p:blipFill rotWithShape="1">
          <a:blip r:embed="rId3">
            <a:alphaModFix/>
          </a:blip>
          <a:srcRect b="0" l="2081" r="53147" t="14958"/>
          <a:stretch/>
        </p:blipFill>
        <p:spPr>
          <a:xfrm>
            <a:off x="4964725" y="294350"/>
            <a:ext cx="3506000" cy="3025500"/>
          </a:xfrm>
          <a:prstGeom prst="rect">
            <a:avLst/>
          </a:prstGeom>
          <a:noFill/>
          <a:ln>
            <a:noFill/>
          </a:ln>
        </p:spPr>
      </p:pic>
      <p:graphicFrame>
        <p:nvGraphicFramePr>
          <p:cNvPr id="111" name="Google Shape;111;p16"/>
          <p:cNvGraphicFramePr/>
          <p:nvPr/>
        </p:nvGraphicFramePr>
        <p:xfrm>
          <a:off x="177475" y="2663650"/>
          <a:ext cx="3000000" cy="3000000"/>
        </p:xfrm>
        <a:graphic>
          <a:graphicData uri="http://schemas.openxmlformats.org/drawingml/2006/table">
            <a:tbl>
              <a:tblPr>
                <a:noFill/>
                <a:tableStyleId>{64113A7A-3F32-4AC0-B809-5A7B230FE648}</a:tableStyleId>
              </a:tblPr>
              <a:tblGrid>
                <a:gridCol w="1239525"/>
                <a:gridCol w="1637975"/>
                <a:gridCol w="1357300"/>
              </a:tblGrid>
              <a:tr h="570500">
                <a:tc>
                  <a:txBody>
                    <a:bodyPr/>
                    <a:lstStyle/>
                    <a:p>
                      <a:pPr indent="0" lvl="0" marL="0" rtl="0" algn="l">
                        <a:spcBef>
                          <a:spcPts val="0"/>
                        </a:spcBef>
                        <a:spcAft>
                          <a:spcPts val="0"/>
                        </a:spcAft>
                        <a:buNone/>
                      </a:pPr>
                      <a:r>
                        <a:rPr b="1" lang="en"/>
                        <a:t>     </a:t>
                      </a:r>
                      <a:r>
                        <a:rPr b="1" lang="en" u="sng"/>
                        <a:t>Location </a:t>
                      </a:r>
                      <a:endParaRPr b="1" u="sng"/>
                    </a:p>
                  </a:txBody>
                  <a:tcPr marT="91425" marB="91425" marR="91425" marL="91425"/>
                </a:tc>
                <a:tc>
                  <a:txBody>
                    <a:bodyPr/>
                    <a:lstStyle/>
                    <a:p>
                      <a:pPr indent="0" lvl="0" marL="0" rtl="0" algn="l">
                        <a:spcBef>
                          <a:spcPts val="0"/>
                        </a:spcBef>
                        <a:spcAft>
                          <a:spcPts val="0"/>
                        </a:spcAft>
                        <a:buNone/>
                      </a:pPr>
                      <a:r>
                        <a:rPr b="1" lang="en" u="sng"/>
                        <a:t>Total Revenue($)</a:t>
                      </a:r>
                      <a:endParaRPr b="1" u="sng"/>
                    </a:p>
                  </a:txBody>
                  <a:tcPr marT="91425" marB="91425" marR="91425" marL="91425"/>
                </a:tc>
                <a:tc>
                  <a:txBody>
                    <a:bodyPr/>
                    <a:lstStyle/>
                    <a:p>
                      <a:pPr indent="0" lvl="0" marL="0" rtl="0" algn="l">
                        <a:spcBef>
                          <a:spcPts val="0"/>
                        </a:spcBef>
                        <a:spcAft>
                          <a:spcPts val="0"/>
                        </a:spcAft>
                        <a:buNone/>
                      </a:pPr>
                      <a:r>
                        <a:rPr b="1" lang="en"/>
                        <a:t>% Total Sales</a:t>
                      </a:r>
                      <a:endParaRPr b="1"/>
                    </a:p>
                  </a:txBody>
                  <a:tcPr marT="91425" marB="91425" marR="91425" marL="91425"/>
                </a:tc>
              </a:tr>
              <a:tr h="570500">
                <a:tc>
                  <a:txBody>
                    <a:bodyPr/>
                    <a:lstStyle/>
                    <a:p>
                      <a:pPr indent="0" lvl="0" marL="0" rtl="0" algn="l">
                        <a:spcBef>
                          <a:spcPts val="0"/>
                        </a:spcBef>
                        <a:spcAft>
                          <a:spcPts val="0"/>
                        </a:spcAft>
                        <a:buNone/>
                      </a:pPr>
                      <a:r>
                        <a:rPr lang="en"/>
                        <a:t>    Naypyitaw</a:t>
                      </a:r>
                      <a:endParaRPr/>
                    </a:p>
                  </a:txBody>
                  <a:tcPr marT="91425" marB="91425" marR="91425" marL="91425"/>
                </a:tc>
                <a:tc>
                  <a:txBody>
                    <a:bodyPr/>
                    <a:lstStyle/>
                    <a:p>
                      <a:pPr indent="0" lvl="0" marL="0" rtl="0" algn="l">
                        <a:spcBef>
                          <a:spcPts val="0"/>
                        </a:spcBef>
                        <a:spcAft>
                          <a:spcPts val="0"/>
                        </a:spcAft>
                        <a:buNone/>
                      </a:pPr>
                      <a:r>
                        <a:rPr lang="en"/>
                        <a:t> </a:t>
                      </a:r>
                      <a:r>
                        <a:rPr lang="en"/>
                        <a:t>110568.7065</a:t>
                      </a:r>
                      <a:endParaRPr/>
                    </a:p>
                  </a:txBody>
                  <a:tcPr marT="91425" marB="91425" marR="91425" marL="91425"/>
                </a:tc>
                <a:tc>
                  <a:txBody>
                    <a:bodyPr/>
                    <a:lstStyle/>
                    <a:p>
                      <a:pPr indent="0" lvl="0" marL="0" rtl="0" algn="l">
                        <a:spcBef>
                          <a:spcPts val="0"/>
                        </a:spcBef>
                        <a:spcAft>
                          <a:spcPts val="0"/>
                        </a:spcAft>
                        <a:buNone/>
                      </a:pPr>
                      <a:r>
                        <a:rPr lang="en"/>
                        <a:t>   </a:t>
                      </a:r>
                      <a:r>
                        <a:rPr lang="en"/>
                        <a:t>34.235322</a:t>
                      </a:r>
                      <a:endParaRPr/>
                    </a:p>
                  </a:txBody>
                  <a:tcPr marT="91425" marB="91425" marR="91425" marL="91425"/>
                </a:tc>
              </a:tr>
              <a:tr h="593250">
                <a:tc>
                  <a:txBody>
                    <a:bodyPr/>
                    <a:lstStyle/>
                    <a:p>
                      <a:pPr indent="0" lvl="0" marL="0" rtl="0" algn="l">
                        <a:spcBef>
                          <a:spcPts val="0"/>
                        </a:spcBef>
                        <a:spcAft>
                          <a:spcPts val="0"/>
                        </a:spcAft>
                        <a:buNone/>
                      </a:pPr>
                      <a:r>
                        <a:rPr lang="en"/>
                        <a:t>     </a:t>
                      </a:r>
                      <a:r>
                        <a:rPr lang="en"/>
                        <a:t>Yangon</a:t>
                      </a:r>
                      <a:endParaRPr/>
                    </a:p>
                  </a:txBody>
                  <a:tcPr marT="91425" marB="91425" marR="91425" marL="91425"/>
                </a:tc>
                <a:tc>
                  <a:txBody>
                    <a:bodyPr/>
                    <a:lstStyle/>
                    <a:p>
                      <a:pPr indent="0" lvl="0" marL="0" rtl="0" algn="l">
                        <a:spcBef>
                          <a:spcPts val="0"/>
                        </a:spcBef>
                        <a:spcAft>
                          <a:spcPts val="0"/>
                        </a:spcAft>
                        <a:buNone/>
                      </a:pPr>
                      <a:r>
                        <a:rPr lang="en"/>
                        <a:t> </a:t>
                      </a:r>
                      <a:r>
                        <a:rPr lang="en"/>
                        <a:t>106200.3705</a:t>
                      </a:r>
                      <a:endParaRPr/>
                    </a:p>
                  </a:txBody>
                  <a:tcPr marT="91425" marB="91425" marR="91425" marL="91425"/>
                </a:tc>
                <a:tc>
                  <a:txBody>
                    <a:bodyPr/>
                    <a:lstStyle/>
                    <a:p>
                      <a:pPr indent="0" lvl="0" marL="0" rtl="0" algn="l">
                        <a:spcBef>
                          <a:spcPts val="0"/>
                        </a:spcBef>
                        <a:spcAft>
                          <a:spcPts val="0"/>
                        </a:spcAft>
                        <a:buNone/>
                      </a:pPr>
                      <a:r>
                        <a:rPr lang="en"/>
                        <a:t>   </a:t>
                      </a:r>
                      <a:r>
                        <a:rPr lang="en"/>
                        <a:t>32.882757</a:t>
                      </a:r>
                      <a:endParaRPr/>
                    </a:p>
                  </a:txBody>
                  <a:tcPr marT="91425" marB="91425" marR="91425" marL="91425"/>
                </a:tc>
              </a:tr>
              <a:tr h="570500">
                <a:tc>
                  <a:txBody>
                    <a:bodyPr/>
                    <a:lstStyle/>
                    <a:p>
                      <a:pPr indent="0" lvl="0" marL="0" rtl="0" algn="l">
                        <a:spcBef>
                          <a:spcPts val="0"/>
                        </a:spcBef>
                        <a:spcAft>
                          <a:spcPts val="0"/>
                        </a:spcAft>
                        <a:buNone/>
                      </a:pPr>
                      <a:r>
                        <a:rPr lang="en"/>
                        <a:t>    </a:t>
                      </a:r>
                      <a:r>
                        <a:rPr lang="en"/>
                        <a:t>Mandalay</a:t>
                      </a:r>
                      <a:endParaRPr/>
                    </a:p>
                  </a:txBody>
                  <a:tcPr marT="91425" marB="91425" marR="91425" marL="91425"/>
                </a:tc>
                <a:tc>
                  <a:txBody>
                    <a:bodyPr/>
                    <a:lstStyle/>
                    <a:p>
                      <a:pPr indent="0" lvl="0" marL="0" rtl="0" algn="l">
                        <a:spcBef>
                          <a:spcPts val="0"/>
                        </a:spcBef>
                        <a:spcAft>
                          <a:spcPts val="0"/>
                        </a:spcAft>
                        <a:buNone/>
                      </a:pPr>
                      <a:r>
                        <a:rPr lang="en"/>
                        <a:t> </a:t>
                      </a:r>
                      <a:r>
                        <a:rPr lang="en"/>
                        <a:t>106197.6720</a:t>
                      </a:r>
                      <a:endParaRPr/>
                    </a:p>
                  </a:txBody>
                  <a:tcPr marT="91425" marB="91425" marR="91425" marL="91425"/>
                </a:tc>
                <a:tc>
                  <a:txBody>
                    <a:bodyPr/>
                    <a:lstStyle/>
                    <a:p>
                      <a:pPr indent="0" lvl="0" marL="0" rtl="0" algn="l">
                        <a:spcBef>
                          <a:spcPts val="0"/>
                        </a:spcBef>
                        <a:spcAft>
                          <a:spcPts val="0"/>
                        </a:spcAft>
                        <a:buNone/>
                      </a:pPr>
                      <a:r>
                        <a:rPr lang="en"/>
                        <a:t>   32.881921</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D5CE"/>
        </a:solid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102475" y="0"/>
            <a:ext cx="5703900" cy="107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140" u="sng">
                <a:solidFill>
                  <a:srgbClr val="FFFF00"/>
                </a:solidFill>
              </a:rPr>
              <a:t>Sales Performance By Gender :</a:t>
            </a:r>
            <a:endParaRPr sz="3140" u="sng">
              <a:solidFill>
                <a:srgbClr val="FFFF00"/>
              </a:solidFill>
            </a:endParaRPr>
          </a:p>
        </p:txBody>
      </p:sp>
      <p:sp>
        <p:nvSpPr>
          <p:cNvPr id="117" name="Google Shape;117;p17"/>
          <p:cNvSpPr txBox="1"/>
          <p:nvPr>
            <p:ph idx="4294967295" type="body"/>
          </p:nvPr>
        </p:nvSpPr>
        <p:spPr>
          <a:xfrm>
            <a:off x="102475" y="1191425"/>
            <a:ext cx="4711500" cy="36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chemeClr val="lt1"/>
                </a:solidFill>
              </a:rPr>
              <a:t>Female customers outnumber male customers 3:2. Male customers sold 241,083.35 USD, while female customers sold 224,346.96 USD. Despite having more female customers, male customers spend more. Female customers spent 51.3 USD per transaction, compared to 49.4 USD for male customers. Female customers may buy more expensive items or more items per transaction. While there are some sales performance differences between male and female customers, overall sales figures for both groups are relatively close, and there is no clear gender-based difference in shopping behaviour.</a:t>
            </a:r>
            <a:endParaRPr sz="1500">
              <a:solidFill>
                <a:schemeClr val="lt1"/>
              </a:solidFill>
            </a:endParaRPr>
          </a:p>
        </p:txBody>
      </p:sp>
      <p:pic>
        <p:nvPicPr>
          <p:cNvPr id="118" name="Google Shape;118;p17"/>
          <p:cNvPicPr preferRelativeResize="0"/>
          <p:nvPr/>
        </p:nvPicPr>
        <p:blipFill rotWithShape="1">
          <a:blip r:embed="rId3">
            <a:alphaModFix/>
          </a:blip>
          <a:srcRect b="0" l="0" r="33849" t="24127"/>
          <a:stretch/>
        </p:blipFill>
        <p:spPr>
          <a:xfrm>
            <a:off x="4996500" y="216975"/>
            <a:ext cx="3866000" cy="2176175"/>
          </a:xfrm>
          <a:prstGeom prst="rect">
            <a:avLst/>
          </a:prstGeom>
          <a:noFill/>
          <a:ln>
            <a:noFill/>
          </a:ln>
        </p:spPr>
      </p:pic>
      <p:graphicFrame>
        <p:nvGraphicFramePr>
          <p:cNvPr id="119" name="Google Shape;119;p17"/>
          <p:cNvGraphicFramePr/>
          <p:nvPr/>
        </p:nvGraphicFramePr>
        <p:xfrm>
          <a:off x="4996500" y="2478190"/>
          <a:ext cx="3000000" cy="3000000"/>
        </p:xfrm>
        <a:graphic>
          <a:graphicData uri="http://schemas.openxmlformats.org/drawingml/2006/table">
            <a:tbl>
              <a:tblPr>
                <a:noFill/>
                <a:tableStyleId>{64113A7A-3F32-4AC0-B809-5A7B230FE648}</a:tableStyleId>
              </a:tblPr>
              <a:tblGrid>
                <a:gridCol w="1288675"/>
                <a:gridCol w="1288675"/>
                <a:gridCol w="1288675"/>
              </a:tblGrid>
              <a:tr h="734675">
                <a:tc>
                  <a:txBody>
                    <a:bodyPr/>
                    <a:lstStyle/>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a:t>
                      </a:r>
                      <a:r>
                        <a:rPr b="1" lang="en" sz="1600" u="sng">
                          <a:solidFill>
                            <a:schemeClr val="lt1"/>
                          </a:solidFill>
                        </a:rPr>
                        <a:t>Gender </a:t>
                      </a:r>
                      <a:endParaRPr b="1" sz="1600" u="sng">
                        <a:solidFill>
                          <a:schemeClr val="lt1"/>
                        </a:solidFill>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a:t>   </a:t>
                      </a:r>
                      <a:r>
                        <a:rPr b="1" lang="en" sz="1700" u="sng">
                          <a:solidFill>
                            <a:schemeClr val="lt1"/>
                          </a:solidFill>
                        </a:rPr>
                        <a:t>Total ($)</a:t>
                      </a:r>
                      <a:endParaRPr b="1" sz="1700" u="sng">
                        <a:solidFill>
                          <a:schemeClr val="lt1"/>
                        </a:solidFill>
                      </a:endParaRPr>
                    </a:p>
                  </a:txBody>
                  <a:tcPr marT="91425" marB="91425" marR="91425" marL="91425"/>
                </a:tc>
                <a:tc>
                  <a:txBody>
                    <a:bodyPr/>
                    <a:lstStyle/>
                    <a:p>
                      <a:pPr indent="0" lvl="0" marL="0" rtl="0" algn="l">
                        <a:spcBef>
                          <a:spcPts val="0"/>
                        </a:spcBef>
                        <a:spcAft>
                          <a:spcPts val="0"/>
                        </a:spcAft>
                        <a:buNone/>
                      </a:pPr>
                      <a:r>
                        <a:t/>
                      </a:r>
                      <a:endParaRPr b="1" sz="1600" u="sng">
                        <a:solidFill>
                          <a:schemeClr val="lt1"/>
                        </a:solidFill>
                      </a:endParaRPr>
                    </a:p>
                    <a:p>
                      <a:pPr indent="0" lvl="0" marL="0" rtl="0" algn="l">
                        <a:spcBef>
                          <a:spcPts val="0"/>
                        </a:spcBef>
                        <a:spcAft>
                          <a:spcPts val="0"/>
                        </a:spcAft>
                        <a:buNone/>
                      </a:pPr>
                      <a:r>
                        <a:rPr b="1" lang="en" sz="1600" u="sng">
                          <a:solidFill>
                            <a:schemeClr val="lt1"/>
                          </a:solidFill>
                        </a:rPr>
                        <a:t>Percentage</a:t>
                      </a:r>
                      <a:endParaRPr b="1" sz="1600" u="sng">
                        <a:solidFill>
                          <a:schemeClr val="lt1"/>
                        </a:solidFill>
                      </a:endParaRPr>
                    </a:p>
                  </a:txBody>
                  <a:tcPr marT="91425" marB="91425" marR="91425" marL="91425"/>
                </a:tc>
              </a:tr>
              <a:tr h="609575">
                <a:tc>
                  <a:txBody>
                    <a:bodyPr/>
                    <a:lstStyle/>
                    <a:p>
                      <a:pPr indent="0" lvl="0" marL="0" rtl="0" algn="l">
                        <a:spcBef>
                          <a:spcPts val="0"/>
                        </a:spcBef>
                        <a:spcAft>
                          <a:spcPts val="0"/>
                        </a:spcAft>
                        <a:buNone/>
                      </a:pPr>
                      <a:r>
                        <a:rPr lang="en"/>
                        <a:t>    </a:t>
                      </a:r>
                      <a:r>
                        <a:rPr lang="en" sz="1900"/>
                        <a:t>Male</a:t>
                      </a:r>
                      <a:endParaRPr sz="1900"/>
                    </a:p>
                  </a:txBody>
                  <a:tcPr marT="91425" marB="91425" marR="91425" marL="91425"/>
                </a:tc>
                <a:tc>
                  <a:txBody>
                    <a:bodyPr/>
                    <a:lstStyle/>
                    <a:p>
                      <a:pPr indent="0" lvl="0" marL="0" rtl="0" algn="l">
                        <a:spcBef>
                          <a:spcPts val="0"/>
                        </a:spcBef>
                        <a:spcAft>
                          <a:spcPts val="0"/>
                        </a:spcAft>
                        <a:buNone/>
                      </a:pPr>
                      <a:r>
                        <a:rPr lang="en"/>
                        <a:t> </a:t>
                      </a:r>
                      <a:r>
                        <a:rPr lang="en"/>
                        <a:t>155083.824</a:t>
                      </a:r>
                      <a:endParaRPr/>
                    </a:p>
                  </a:txBody>
                  <a:tcPr marT="91425" marB="91425" marR="91425" marL="91425"/>
                </a:tc>
                <a:tc>
                  <a:txBody>
                    <a:bodyPr/>
                    <a:lstStyle/>
                    <a:p>
                      <a:pPr indent="0" lvl="0" marL="0" rtl="0" algn="l">
                        <a:spcBef>
                          <a:spcPts val="0"/>
                        </a:spcBef>
                        <a:spcAft>
                          <a:spcPts val="0"/>
                        </a:spcAft>
                        <a:buNone/>
                      </a:pPr>
                      <a:r>
                        <a:rPr lang="en"/>
                        <a:t>      43.6%</a:t>
                      </a:r>
                      <a:endParaRPr/>
                    </a:p>
                  </a:txBody>
                  <a:tcPr marT="91425" marB="91425" marR="91425" marL="91425"/>
                </a:tc>
              </a:tr>
              <a:tr h="720075">
                <a:tc>
                  <a:txBody>
                    <a:bodyPr/>
                    <a:lstStyle/>
                    <a:p>
                      <a:pPr indent="0" lvl="0" marL="0" rtl="0" algn="l">
                        <a:spcBef>
                          <a:spcPts val="0"/>
                        </a:spcBef>
                        <a:spcAft>
                          <a:spcPts val="0"/>
                        </a:spcAft>
                        <a:buNone/>
                      </a:pPr>
                      <a:r>
                        <a:rPr lang="en"/>
                        <a:t>   </a:t>
                      </a:r>
                      <a:r>
                        <a:rPr lang="en" sz="1900"/>
                        <a:t>Female</a:t>
                      </a:r>
                      <a:endParaRPr sz="1900"/>
                    </a:p>
                  </a:txBody>
                  <a:tcPr marT="91425" marB="91425" marR="91425" marL="91425"/>
                </a:tc>
                <a:tc>
                  <a:txBody>
                    <a:bodyPr/>
                    <a:lstStyle/>
                    <a:p>
                      <a:pPr indent="0" lvl="0" marL="0" rtl="0" algn="l">
                        <a:spcBef>
                          <a:spcPts val="0"/>
                        </a:spcBef>
                        <a:spcAft>
                          <a:spcPts val="0"/>
                        </a:spcAft>
                        <a:buNone/>
                      </a:pPr>
                      <a:r>
                        <a:rPr lang="en"/>
                        <a:t> 167882.925</a:t>
                      </a:r>
                      <a:endParaRPr/>
                    </a:p>
                  </a:txBody>
                  <a:tcPr marT="91425" marB="91425" marR="91425" marL="91425"/>
                </a:tc>
                <a:tc>
                  <a:txBody>
                    <a:bodyPr/>
                    <a:lstStyle/>
                    <a:p>
                      <a:pPr indent="0" lvl="0" marL="0" rtl="0" algn="l">
                        <a:spcBef>
                          <a:spcPts val="0"/>
                        </a:spcBef>
                        <a:spcAft>
                          <a:spcPts val="0"/>
                        </a:spcAft>
                        <a:buNone/>
                      </a:pPr>
                      <a:r>
                        <a:rPr lang="en"/>
                        <a:t>       56.4%</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D0CE">
            <a:alpha val="95000"/>
          </a:srgbClr>
        </a:solidFill>
      </p:bgPr>
    </p:bg>
    <p:spTree>
      <p:nvGrpSpPr>
        <p:cNvPr id="123" name="Shape 123"/>
        <p:cNvGrpSpPr/>
        <p:nvPr/>
      </p:nvGrpSpPr>
      <p:grpSpPr>
        <a:xfrm>
          <a:off x="0" y="0"/>
          <a:ext cx="0" cy="0"/>
          <a:chOff x="0" y="0"/>
          <a:chExt cx="0" cy="0"/>
        </a:xfrm>
      </p:grpSpPr>
      <p:sp>
        <p:nvSpPr>
          <p:cNvPr id="124" name="Google Shape;124;p18"/>
          <p:cNvSpPr txBox="1"/>
          <p:nvPr>
            <p:ph idx="4294967295" type="body"/>
          </p:nvPr>
        </p:nvSpPr>
        <p:spPr>
          <a:xfrm>
            <a:off x="102475" y="1191425"/>
            <a:ext cx="4711500" cy="36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6A00"/>
                </a:solidFill>
              </a:rPr>
              <a:t>Cash accounts for 34.7% of sales, according to sales data. 34.1% of sales use e-wallets. Credit card sales account for 31.2%. Cash has the highest average transaction amount, followed by E-wallet and Credit Card.</a:t>
            </a:r>
            <a:endParaRPr sz="1500">
              <a:solidFill>
                <a:srgbClr val="FF6A00"/>
              </a:solidFill>
            </a:endParaRPr>
          </a:p>
          <a:p>
            <a:pPr indent="0" lvl="0" marL="0" rtl="0" algn="l">
              <a:spcBef>
                <a:spcPts val="1200"/>
              </a:spcBef>
              <a:spcAft>
                <a:spcPts val="0"/>
              </a:spcAft>
              <a:buNone/>
            </a:pPr>
            <a:r>
              <a:rPr lang="en" sz="1500">
                <a:solidFill>
                  <a:srgbClr val="FF6A00"/>
                </a:solidFill>
              </a:rPr>
              <a:t>E-wallet payments have the highest average gross margin, the difference between the cost of goods sold and the selling price. The company earns more from E-wallet purchases. E-wallet transactions are small compared to Cash and Credit Card transactions, so this finding may not apply to all customers.</a:t>
            </a:r>
            <a:endParaRPr sz="1500">
              <a:solidFill>
                <a:srgbClr val="FF6A00"/>
              </a:solidFill>
            </a:endParaRPr>
          </a:p>
          <a:p>
            <a:pPr indent="0" lvl="0" marL="0" rtl="0" algn="l">
              <a:spcBef>
                <a:spcPts val="1200"/>
              </a:spcBef>
              <a:spcAft>
                <a:spcPts val="1200"/>
              </a:spcAft>
              <a:buNone/>
            </a:pPr>
            <a:r>
              <a:t/>
            </a:r>
            <a:endParaRPr sz="1500">
              <a:solidFill>
                <a:srgbClr val="FF6A00"/>
              </a:solidFill>
            </a:endParaRPr>
          </a:p>
        </p:txBody>
      </p:sp>
      <p:sp>
        <p:nvSpPr>
          <p:cNvPr id="125" name="Google Shape;125;p18"/>
          <p:cNvSpPr txBox="1"/>
          <p:nvPr>
            <p:ph type="title"/>
          </p:nvPr>
        </p:nvSpPr>
        <p:spPr>
          <a:xfrm>
            <a:off x="102475" y="0"/>
            <a:ext cx="4893900" cy="107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840" u="sng">
                <a:solidFill>
                  <a:srgbClr val="11D5CE"/>
                </a:solidFill>
              </a:rPr>
              <a:t>Sales By Payment Method :</a:t>
            </a:r>
            <a:endParaRPr sz="3840" u="sng">
              <a:solidFill>
                <a:srgbClr val="11D5CE"/>
              </a:solidFill>
            </a:endParaRPr>
          </a:p>
        </p:txBody>
      </p:sp>
      <p:pic>
        <p:nvPicPr>
          <p:cNvPr id="126" name="Google Shape;126;p18"/>
          <p:cNvPicPr preferRelativeResize="0"/>
          <p:nvPr/>
        </p:nvPicPr>
        <p:blipFill rotWithShape="1">
          <a:blip r:embed="rId3">
            <a:alphaModFix/>
          </a:blip>
          <a:srcRect b="12180" l="-1272" r="6287" t="0"/>
          <a:stretch/>
        </p:blipFill>
        <p:spPr>
          <a:xfrm>
            <a:off x="5259300" y="0"/>
            <a:ext cx="3492725" cy="2300500"/>
          </a:xfrm>
          <a:prstGeom prst="rect">
            <a:avLst/>
          </a:prstGeom>
          <a:noFill/>
          <a:ln>
            <a:noFill/>
          </a:ln>
        </p:spPr>
      </p:pic>
      <p:graphicFrame>
        <p:nvGraphicFramePr>
          <p:cNvPr id="127" name="Google Shape;127;p18"/>
          <p:cNvGraphicFramePr/>
          <p:nvPr/>
        </p:nvGraphicFramePr>
        <p:xfrm>
          <a:off x="4996500" y="2478190"/>
          <a:ext cx="3000000" cy="3000000"/>
        </p:xfrm>
        <a:graphic>
          <a:graphicData uri="http://schemas.openxmlformats.org/drawingml/2006/table">
            <a:tbl>
              <a:tblPr>
                <a:noFill/>
                <a:tableStyleId>{64113A7A-3F32-4AC0-B809-5A7B230FE648}</a:tableStyleId>
              </a:tblPr>
              <a:tblGrid>
                <a:gridCol w="1935150"/>
                <a:gridCol w="1935150"/>
              </a:tblGrid>
              <a:tr h="632075">
                <a:tc>
                  <a:txBody>
                    <a:bodyPr/>
                    <a:lstStyle/>
                    <a:p>
                      <a:pPr indent="0" lvl="0" marL="0" rtl="0" algn="l">
                        <a:spcBef>
                          <a:spcPts val="0"/>
                        </a:spcBef>
                        <a:spcAft>
                          <a:spcPts val="0"/>
                        </a:spcAft>
                        <a:buNone/>
                      </a:pPr>
                      <a:r>
                        <a:rPr lang="en" sz="1000"/>
                        <a:t>    </a:t>
                      </a:r>
                      <a:r>
                        <a:rPr b="1" lang="en" sz="2400" u="sng">
                          <a:solidFill>
                            <a:srgbClr val="00FF00"/>
                          </a:solidFill>
                        </a:rPr>
                        <a:t>Payment</a:t>
                      </a:r>
                      <a:endParaRPr b="1" sz="2400" u="sng">
                        <a:solidFill>
                          <a:srgbClr val="00FF00"/>
                        </a:solidFill>
                      </a:endParaRPr>
                    </a:p>
                  </a:txBody>
                  <a:tcPr marT="91425" marB="91425" marR="91425" marL="91425">
                    <a:lnL cap="flat" cmpd="sng" w="38100">
                      <a:solidFill>
                        <a:srgbClr val="11D5CE"/>
                      </a:solidFill>
                      <a:prstDash val="solid"/>
                      <a:round/>
                      <a:headEnd len="sm" w="sm" type="none"/>
                      <a:tailEnd len="sm" w="sm" type="none"/>
                    </a:lnL>
                    <a:lnR cap="flat" cmpd="sng" w="38100">
                      <a:solidFill>
                        <a:srgbClr val="11D5CE"/>
                      </a:solidFill>
                      <a:prstDash val="solid"/>
                      <a:round/>
                      <a:headEnd len="sm" w="sm" type="none"/>
                      <a:tailEnd len="sm" w="sm" type="none"/>
                    </a:lnR>
                    <a:lnT cap="flat" cmpd="sng" w="38100">
                      <a:solidFill>
                        <a:srgbClr val="11D5CE"/>
                      </a:solidFill>
                      <a:prstDash val="solid"/>
                      <a:round/>
                      <a:headEnd len="sm" w="sm" type="none"/>
                      <a:tailEnd len="sm" w="sm" type="none"/>
                    </a:lnT>
                    <a:lnB cap="flat" cmpd="sng" w="38100">
                      <a:solidFill>
                        <a:srgbClr val="11D5C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b="1" lang="en" sz="2400" u="sng">
                          <a:solidFill>
                            <a:srgbClr val="00FF00"/>
                          </a:solidFill>
                        </a:rPr>
                        <a:t>Total</a:t>
                      </a:r>
                      <a:endParaRPr b="1" sz="2400" u="sng">
                        <a:solidFill>
                          <a:srgbClr val="00FF00"/>
                        </a:solidFill>
                      </a:endParaRPr>
                    </a:p>
                  </a:txBody>
                  <a:tcPr marT="91425" marB="91425" marR="91425" marL="91425">
                    <a:lnL cap="flat" cmpd="sng" w="38100">
                      <a:solidFill>
                        <a:srgbClr val="11D5CE"/>
                      </a:solidFill>
                      <a:prstDash val="solid"/>
                      <a:round/>
                      <a:headEnd len="sm" w="sm" type="none"/>
                      <a:tailEnd len="sm" w="sm" type="none"/>
                    </a:lnL>
                    <a:lnR cap="flat" cmpd="sng" w="38100">
                      <a:solidFill>
                        <a:srgbClr val="11D5CE"/>
                      </a:solidFill>
                      <a:prstDash val="solid"/>
                      <a:round/>
                      <a:headEnd len="sm" w="sm" type="none"/>
                      <a:tailEnd len="sm" w="sm" type="none"/>
                    </a:lnR>
                    <a:lnT cap="flat" cmpd="sng" w="38100">
                      <a:solidFill>
                        <a:srgbClr val="11D5CE"/>
                      </a:solidFill>
                      <a:prstDash val="solid"/>
                      <a:round/>
                      <a:headEnd len="sm" w="sm" type="none"/>
                      <a:tailEnd len="sm" w="sm" type="none"/>
                    </a:lnT>
                    <a:lnB cap="flat" cmpd="sng" w="38100">
                      <a:solidFill>
                        <a:srgbClr val="11D5CE"/>
                      </a:solidFill>
                      <a:prstDash val="solid"/>
                      <a:round/>
                      <a:headEnd len="sm" w="sm" type="none"/>
                      <a:tailEnd len="sm" w="sm" type="none"/>
                    </a:lnB>
                  </a:tcPr>
                </a:tc>
              </a:tr>
              <a:tr h="524450">
                <a:tc>
                  <a:txBody>
                    <a:bodyPr/>
                    <a:lstStyle/>
                    <a:p>
                      <a:pPr indent="0" lvl="0" marL="0" rtl="0" algn="l">
                        <a:spcBef>
                          <a:spcPts val="0"/>
                        </a:spcBef>
                        <a:spcAft>
                          <a:spcPts val="0"/>
                        </a:spcAft>
                        <a:buNone/>
                      </a:pPr>
                      <a:r>
                        <a:rPr lang="en"/>
                        <a:t>    </a:t>
                      </a:r>
                      <a:r>
                        <a:rPr lang="en" sz="1900"/>
                        <a:t>Cash</a:t>
                      </a:r>
                      <a:endParaRPr sz="1900"/>
                    </a:p>
                  </a:txBody>
                  <a:tcPr marT="91425" marB="91425" marR="91425" marL="91425">
                    <a:lnL cap="flat" cmpd="sng" w="38100">
                      <a:solidFill>
                        <a:srgbClr val="11D5CE"/>
                      </a:solidFill>
                      <a:prstDash val="solid"/>
                      <a:round/>
                      <a:headEnd len="sm" w="sm" type="none"/>
                      <a:tailEnd len="sm" w="sm" type="none"/>
                    </a:lnL>
                    <a:lnR cap="flat" cmpd="sng" w="38100">
                      <a:solidFill>
                        <a:srgbClr val="11D5CE"/>
                      </a:solidFill>
                      <a:prstDash val="solid"/>
                      <a:round/>
                      <a:headEnd len="sm" w="sm" type="none"/>
                      <a:tailEnd len="sm" w="sm" type="none"/>
                    </a:lnR>
                    <a:lnT cap="flat" cmpd="sng" w="38100">
                      <a:solidFill>
                        <a:srgbClr val="11D5CE"/>
                      </a:solidFill>
                      <a:prstDash val="solid"/>
                      <a:round/>
                      <a:headEnd len="sm" w="sm" type="none"/>
                      <a:tailEnd len="sm" w="sm" type="none"/>
                    </a:lnT>
                    <a:lnB cap="flat" cmpd="sng" w="38100">
                      <a:solidFill>
                        <a:srgbClr val="11D5C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a:t>112206.570</a:t>
                      </a:r>
                      <a:endParaRPr/>
                    </a:p>
                  </a:txBody>
                  <a:tcPr marT="91425" marB="91425" marR="91425" marL="91425">
                    <a:lnL cap="flat" cmpd="sng" w="38100">
                      <a:solidFill>
                        <a:srgbClr val="11D5CE"/>
                      </a:solidFill>
                      <a:prstDash val="solid"/>
                      <a:round/>
                      <a:headEnd len="sm" w="sm" type="none"/>
                      <a:tailEnd len="sm" w="sm" type="none"/>
                    </a:lnL>
                    <a:lnR cap="flat" cmpd="sng" w="38100">
                      <a:solidFill>
                        <a:srgbClr val="11D5CE"/>
                      </a:solidFill>
                      <a:prstDash val="solid"/>
                      <a:round/>
                      <a:headEnd len="sm" w="sm" type="none"/>
                      <a:tailEnd len="sm" w="sm" type="none"/>
                    </a:lnR>
                    <a:lnT cap="flat" cmpd="sng" w="38100">
                      <a:solidFill>
                        <a:srgbClr val="11D5CE"/>
                      </a:solidFill>
                      <a:prstDash val="solid"/>
                      <a:round/>
                      <a:headEnd len="sm" w="sm" type="none"/>
                      <a:tailEnd len="sm" w="sm" type="none"/>
                    </a:lnT>
                    <a:lnB cap="flat" cmpd="sng" w="38100">
                      <a:solidFill>
                        <a:srgbClr val="11D5CE"/>
                      </a:solidFill>
                      <a:prstDash val="solid"/>
                      <a:round/>
                      <a:headEnd len="sm" w="sm" type="none"/>
                      <a:tailEnd len="sm" w="sm" type="none"/>
                    </a:lnB>
                  </a:tcPr>
                </a:tc>
              </a:tr>
              <a:tr h="524450">
                <a:tc>
                  <a:txBody>
                    <a:bodyPr/>
                    <a:lstStyle/>
                    <a:p>
                      <a:pPr indent="0" lvl="0" marL="0" rtl="0" algn="l">
                        <a:spcBef>
                          <a:spcPts val="0"/>
                        </a:spcBef>
                        <a:spcAft>
                          <a:spcPts val="0"/>
                        </a:spcAft>
                        <a:buNone/>
                      </a:pPr>
                      <a:r>
                        <a:rPr lang="en" sz="1900"/>
                        <a:t>  Credit Card</a:t>
                      </a:r>
                      <a:endParaRPr sz="1900"/>
                    </a:p>
                  </a:txBody>
                  <a:tcPr marT="91425" marB="91425" marR="91425" marL="91425">
                    <a:lnL cap="flat" cmpd="sng" w="38100">
                      <a:solidFill>
                        <a:srgbClr val="11D5CE"/>
                      </a:solidFill>
                      <a:prstDash val="solid"/>
                      <a:round/>
                      <a:headEnd len="sm" w="sm" type="none"/>
                      <a:tailEnd len="sm" w="sm" type="none"/>
                    </a:lnL>
                    <a:lnR cap="flat" cmpd="sng" w="38100">
                      <a:solidFill>
                        <a:srgbClr val="11D5CE"/>
                      </a:solidFill>
                      <a:prstDash val="solid"/>
                      <a:round/>
                      <a:headEnd len="sm" w="sm" type="none"/>
                      <a:tailEnd len="sm" w="sm" type="none"/>
                    </a:lnR>
                    <a:lnT cap="flat" cmpd="sng" w="38100">
                      <a:solidFill>
                        <a:srgbClr val="11D5CE"/>
                      </a:solidFill>
                      <a:prstDash val="solid"/>
                      <a:round/>
                      <a:headEnd len="sm" w="sm" type="none"/>
                      <a:tailEnd len="sm" w="sm" type="none"/>
                    </a:lnT>
                    <a:lnB cap="flat" cmpd="sng" w="38100">
                      <a:solidFill>
                        <a:srgbClr val="11D5CE"/>
                      </a:solidFill>
                      <a:prstDash val="solid"/>
                      <a:round/>
                      <a:headEnd len="sm" w="sm" type="none"/>
                      <a:tailEnd len="sm" w="sm" type="none"/>
                    </a:lnB>
                  </a:tcPr>
                </a:tc>
                <a:tc>
                  <a:txBody>
                    <a:bodyPr/>
                    <a:lstStyle/>
                    <a:p>
                      <a:pPr indent="0" lvl="0" marL="0" rtl="0" algn="l">
                        <a:spcBef>
                          <a:spcPts val="0"/>
                        </a:spcBef>
                        <a:spcAft>
                          <a:spcPts val="0"/>
                        </a:spcAft>
                        <a:buNone/>
                      </a:pPr>
                      <a:r>
                        <a:rPr lang="en"/>
                        <a:t>     100767.072</a:t>
                      </a:r>
                      <a:endParaRPr/>
                    </a:p>
                  </a:txBody>
                  <a:tcPr marT="91425" marB="91425" marR="91425" marL="91425">
                    <a:lnL cap="flat" cmpd="sng" w="38100">
                      <a:solidFill>
                        <a:srgbClr val="11D5CE"/>
                      </a:solidFill>
                      <a:prstDash val="solid"/>
                      <a:round/>
                      <a:headEnd len="sm" w="sm" type="none"/>
                      <a:tailEnd len="sm" w="sm" type="none"/>
                    </a:lnL>
                    <a:lnR cap="flat" cmpd="sng" w="38100">
                      <a:solidFill>
                        <a:srgbClr val="11D5CE"/>
                      </a:solidFill>
                      <a:prstDash val="solid"/>
                      <a:round/>
                      <a:headEnd len="sm" w="sm" type="none"/>
                      <a:tailEnd len="sm" w="sm" type="none"/>
                    </a:lnR>
                    <a:lnT cap="flat" cmpd="sng" w="38100">
                      <a:solidFill>
                        <a:srgbClr val="11D5CE"/>
                      </a:solidFill>
                      <a:prstDash val="solid"/>
                      <a:round/>
                      <a:headEnd len="sm" w="sm" type="none"/>
                      <a:tailEnd len="sm" w="sm" type="none"/>
                    </a:lnT>
                    <a:lnB cap="flat" cmpd="sng" w="38100">
                      <a:solidFill>
                        <a:srgbClr val="11D5CE"/>
                      </a:solidFill>
                      <a:prstDash val="solid"/>
                      <a:round/>
                      <a:headEnd len="sm" w="sm" type="none"/>
                      <a:tailEnd len="sm" w="sm" type="none"/>
                    </a:lnB>
                  </a:tcPr>
                </a:tc>
              </a:tr>
              <a:tr h="619525">
                <a:tc>
                  <a:txBody>
                    <a:bodyPr/>
                    <a:lstStyle/>
                    <a:p>
                      <a:pPr indent="0" lvl="0" marL="0" rtl="0" algn="l">
                        <a:spcBef>
                          <a:spcPts val="0"/>
                        </a:spcBef>
                        <a:spcAft>
                          <a:spcPts val="0"/>
                        </a:spcAft>
                        <a:buNone/>
                      </a:pPr>
                      <a:r>
                        <a:rPr lang="en"/>
                        <a:t>   </a:t>
                      </a:r>
                      <a:r>
                        <a:rPr lang="en" sz="1900"/>
                        <a:t>E-wallet</a:t>
                      </a:r>
                      <a:endParaRPr sz="1900"/>
                    </a:p>
                  </a:txBody>
                  <a:tcPr marT="91425" marB="91425" marR="91425" marL="91425">
                    <a:lnL cap="flat" cmpd="sng" w="38100">
                      <a:solidFill>
                        <a:srgbClr val="11D5CE"/>
                      </a:solidFill>
                      <a:prstDash val="solid"/>
                      <a:round/>
                      <a:headEnd len="sm" w="sm" type="none"/>
                      <a:tailEnd len="sm" w="sm" type="none"/>
                    </a:lnL>
                    <a:lnR cap="flat" cmpd="sng" w="38100">
                      <a:solidFill>
                        <a:srgbClr val="11D5CE"/>
                      </a:solidFill>
                      <a:prstDash val="solid"/>
                      <a:round/>
                      <a:headEnd len="sm" w="sm" type="none"/>
                      <a:tailEnd len="sm" w="sm" type="none"/>
                    </a:lnR>
                    <a:lnT cap="flat" cmpd="sng" w="38100">
                      <a:solidFill>
                        <a:srgbClr val="11D5CE"/>
                      </a:solidFill>
                      <a:prstDash val="solid"/>
                      <a:round/>
                      <a:headEnd len="sm" w="sm" type="none"/>
                      <a:tailEnd len="sm" w="sm" type="none"/>
                    </a:lnT>
                    <a:lnB cap="flat" cmpd="sng" w="38100">
                      <a:solidFill>
                        <a:srgbClr val="11D5C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a:t>109993.107</a:t>
                      </a:r>
                      <a:endParaRPr/>
                    </a:p>
                  </a:txBody>
                  <a:tcPr marT="91425" marB="91425" marR="91425" marL="91425">
                    <a:lnL cap="flat" cmpd="sng" w="38100">
                      <a:solidFill>
                        <a:srgbClr val="11D5CE"/>
                      </a:solidFill>
                      <a:prstDash val="solid"/>
                      <a:round/>
                      <a:headEnd len="sm" w="sm" type="none"/>
                      <a:tailEnd len="sm" w="sm" type="none"/>
                    </a:lnL>
                    <a:lnR cap="flat" cmpd="sng" w="38100">
                      <a:solidFill>
                        <a:srgbClr val="11D5CE"/>
                      </a:solidFill>
                      <a:prstDash val="solid"/>
                      <a:round/>
                      <a:headEnd len="sm" w="sm" type="none"/>
                      <a:tailEnd len="sm" w="sm" type="none"/>
                    </a:lnR>
                    <a:lnT cap="flat" cmpd="sng" w="38100">
                      <a:solidFill>
                        <a:srgbClr val="11D5CE"/>
                      </a:solidFill>
                      <a:prstDash val="solid"/>
                      <a:round/>
                      <a:headEnd len="sm" w="sm" type="none"/>
                      <a:tailEnd len="sm" w="sm" type="none"/>
                    </a:lnT>
                    <a:lnB cap="flat" cmpd="sng" w="38100">
                      <a:solidFill>
                        <a:srgbClr val="11D5C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D5CE"/>
        </a:solidFill>
      </p:bgPr>
    </p:bg>
    <p:spTree>
      <p:nvGrpSpPr>
        <p:cNvPr id="131" name="Shape 131"/>
        <p:cNvGrpSpPr/>
        <p:nvPr/>
      </p:nvGrpSpPr>
      <p:grpSpPr>
        <a:xfrm>
          <a:off x="0" y="0"/>
          <a:ext cx="0" cy="0"/>
          <a:chOff x="0" y="0"/>
          <a:chExt cx="0" cy="0"/>
        </a:xfrm>
      </p:grpSpPr>
      <p:sp>
        <p:nvSpPr>
          <p:cNvPr id="132" name="Google Shape;132;p19"/>
          <p:cNvSpPr txBox="1"/>
          <p:nvPr>
            <p:ph type="title"/>
          </p:nvPr>
        </p:nvSpPr>
        <p:spPr>
          <a:xfrm>
            <a:off x="0" y="-39850"/>
            <a:ext cx="4572000" cy="11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solidFill>
                  <a:srgbClr val="FFFF00"/>
                </a:solidFill>
              </a:rPr>
              <a:t>Sales Performances by Product Category:</a:t>
            </a:r>
            <a:endParaRPr sz="3040">
              <a:solidFill>
                <a:srgbClr val="FFFF00"/>
              </a:solidFill>
            </a:endParaRPr>
          </a:p>
        </p:txBody>
      </p:sp>
      <p:sp>
        <p:nvSpPr>
          <p:cNvPr id="133" name="Google Shape;133;p19"/>
          <p:cNvSpPr txBox="1"/>
          <p:nvPr>
            <p:ph idx="1" type="subTitle"/>
          </p:nvPr>
        </p:nvSpPr>
        <p:spPr>
          <a:xfrm>
            <a:off x="0" y="1273200"/>
            <a:ext cx="4638300" cy="3640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320">
                <a:solidFill>
                  <a:srgbClr val="FF0000"/>
                </a:solidFill>
              </a:rPr>
              <a:t>Sales Performance by Product Category analyses a company's total sales by product category. We can assess the company's product performance and identify areas for improvement by grouping sales data by product category and calculating total sales.</a:t>
            </a:r>
            <a:endParaRPr sz="1320">
              <a:solidFill>
                <a:srgbClr val="FF0000"/>
              </a:solidFill>
            </a:endParaRPr>
          </a:p>
          <a:p>
            <a:pPr indent="0" lvl="0" marL="0" rtl="0" algn="l">
              <a:lnSpc>
                <a:spcPct val="80000"/>
              </a:lnSpc>
              <a:spcBef>
                <a:spcPts val="0"/>
              </a:spcBef>
              <a:spcAft>
                <a:spcPts val="0"/>
              </a:spcAft>
              <a:buSzPts val="770"/>
              <a:buNone/>
            </a:pPr>
            <a:r>
              <a:t/>
            </a:r>
            <a:endParaRPr sz="1320">
              <a:solidFill>
                <a:srgbClr val="FF0000"/>
              </a:solidFill>
            </a:endParaRPr>
          </a:p>
          <a:p>
            <a:pPr indent="0" lvl="0" marL="0" rtl="0" algn="l">
              <a:lnSpc>
                <a:spcPct val="80000"/>
              </a:lnSpc>
              <a:spcBef>
                <a:spcPts val="0"/>
              </a:spcBef>
              <a:spcAft>
                <a:spcPts val="0"/>
              </a:spcAft>
              <a:buSzPts val="770"/>
              <a:buNone/>
            </a:pPr>
            <a:r>
              <a:rPr lang="en" sz="1320">
                <a:solidFill>
                  <a:srgbClr val="FF0000"/>
                </a:solidFill>
              </a:rPr>
              <a:t>The company's best-selling product category is "Sports and travel," with $55,122.82 in sales. Food and beverages and fashion accessories followed with $54,513.24 and $54,305.98, respectively. 'Home and lifestyle' sold $53,861.91 and 'Electronic accessories' $54,337.53. Health and beauty had the lowest sales, $49,677.66.</a:t>
            </a:r>
            <a:endParaRPr sz="1320">
              <a:solidFill>
                <a:srgbClr val="FF0000"/>
              </a:solidFill>
            </a:endParaRPr>
          </a:p>
          <a:p>
            <a:pPr indent="0" lvl="0" marL="0" rtl="0" algn="l">
              <a:lnSpc>
                <a:spcPct val="80000"/>
              </a:lnSpc>
              <a:spcBef>
                <a:spcPts val="0"/>
              </a:spcBef>
              <a:spcAft>
                <a:spcPts val="0"/>
              </a:spcAft>
              <a:buSzPts val="770"/>
              <a:buNone/>
            </a:pPr>
            <a:r>
              <a:t/>
            </a:r>
            <a:endParaRPr sz="1320">
              <a:solidFill>
                <a:srgbClr val="FF0000"/>
              </a:solidFill>
            </a:endParaRPr>
          </a:p>
          <a:p>
            <a:pPr indent="0" lvl="0" marL="0" rtl="0" algn="l">
              <a:lnSpc>
                <a:spcPct val="80000"/>
              </a:lnSpc>
              <a:spcBef>
                <a:spcPts val="0"/>
              </a:spcBef>
              <a:spcAft>
                <a:spcPts val="0"/>
              </a:spcAft>
              <a:buSzPts val="770"/>
              <a:buNone/>
            </a:pPr>
            <a:r>
              <a:rPr lang="en" sz="1320">
                <a:solidFill>
                  <a:srgbClr val="FF0000"/>
                </a:solidFill>
              </a:rPr>
              <a:t>These results suggest that the company's focus on sports and travel products has generated sales and may have room for growth. The company may benefit from expanding its food and beverage and fashion accessory offerings due to their high sales.</a:t>
            </a:r>
            <a:endParaRPr sz="1320">
              <a:solidFill>
                <a:srgbClr val="FF0000"/>
              </a:solidFill>
            </a:endParaRPr>
          </a:p>
          <a:p>
            <a:pPr indent="0" lvl="0" marL="0" rtl="0" algn="l">
              <a:lnSpc>
                <a:spcPct val="80000"/>
              </a:lnSpc>
              <a:spcBef>
                <a:spcPts val="0"/>
              </a:spcBef>
              <a:spcAft>
                <a:spcPts val="0"/>
              </a:spcAft>
              <a:buSzPts val="770"/>
              <a:buNone/>
            </a:pPr>
            <a:r>
              <a:t/>
            </a:r>
            <a:endParaRPr sz="1320">
              <a:solidFill>
                <a:srgbClr val="FF0000"/>
              </a:solidFill>
            </a:endParaRPr>
          </a:p>
          <a:p>
            <a:pPr indent="0" lvl="0" marL="0" rtl="0" algn="l">
              <a:lnSpc>
                <a:spcPct val="80000"/>
              </a:lnSpc>
              <a:spcBef>
                <a:spcPts val="0"/>
              </a:spcBef>
              <a:spcAft>
                <a:spcPts val="0"/>
              </a:spcAft>
              <a:buSzPts val="770"/>
              <a:buNone/>
            </a:pPr>
            <a:r>
              <a:rPr lang="en" sz="1320">
                <a:solidFill>
                  <a:srgbClr val="FF0000"/>
                </a:solidFill>
              </a:rPr>
              <a:t>The Sales Performance by Product Category report shows the company's performance across product categories and can help optimise sales and profitability through strategic decision-making and marketing.</a:t>
            </a:r>
            <a:endParaRPr sz="1320">
              <a:solidFill>
                <a:srgbClr val="FF0000"/>
              </a:solidFill>
            </a:endParaRPr>
          </a:p>
        </p:txBody>
      </p:sp>
      <p:graphicFrame>
        <p:nvGraphicFramePr>
          <p:cNvPr id="134" name="Google Shape;134;p19"/>
          <p:cNvGraphicFramePr/>
          <p:nvPr/>
        </p:nvGraphicFramePr>
        <p:xfrm>
          <a:off x="5143800" y="2089980"/>
          <a:ext cx="3000000" cy="3000000"/>
        </p:xfrm>
        <a:graphic>
          <a:graphicData uri="http://schemas.openxmlformats.org/drawingml/2006/table">
            <a:tbl>
              <a:tblPr>
                <a:noFill/>
                <a:tableStyleId>{64113A7A-3F32-4AC0-B809-5A7B230FE648}</a:tableStyleId>
              </a:tblPr>
              <a:tblGrid>
                <a:gridCol w="1811100"/>
                <a:gridCol w="1811100"/>
              </a:tblGrid>
              <a:tr h="481775">
                <a:tc>
                  <a:txBody>
                    <a:bodyPr/>
                    <a:lstStyle/>
                    <a:p>
                      <a:pPr indent="0" lvl="0" marL="0" rtl="0" algn="l">
                        <a:spcBef>
                          <a:spcPts val="0"/>
                        </a:spcBef>
                        <a:spcAft>
                          <a:spcPts val="0"/>
                        </a:spcAft>
                        <a:buNone/>
                      </a:pPr>
                      <a:r>
                        <a:rPr b="1" lang="en" sz="1800"/>
                        <a:t> </a:t>
                      </a:r>
                      <a:r>
                        <a:rPr b="1" lang="en" sz="1800">
                          <a:solidFill>
                            <a:srgbClr val="FFFF00"/>
                          </a:solidFill>
                        </a:rPr>
                        <a:t>Product line</a:t>
                      </a:r>
                      <a:endParaRPr/>
                    </a:p>
                  </a:txBody>
                  <a:tcPr marT="91425" marB="91425" marR="91425" marL="91425"/>
                </a:tc>
                <a:tc>
                  <a:txBody>
                    <a:bodyPr/>
                    <a:lstStyle/>
                    <a:p>
                      <a:pPr indent="0" lvl="0" marL="0" rtl="0" algn="l">
                        <a:spcBef>
                          <a:spcPts val="0"/>
                        </a:spcBef>
                        <a:spcAft>
                          <a:spcPts val="0"/>
                        </a:spcAft>
                        <a:buNone/>
                      </a:pPr>
                      <a:r>
                        <a:rPr b="1" lang="en" sz="1800">
                          <a:solidFill>
                            <a:srgbClr val="FFFF00"/>
                          </a:solidFill>
                        </a:rPr>
                        <a:t>       Total ($)</a:t>
                      </a:r>
                      <a:endParaRPr b="1" sz="1800">
                        <a:solidFill>
                          <a:srgbClr val="FFFF00"/>
                        </a:solidFill>
                      </a:endParaRPr>
                    </a:p>
                  </a:txBody>
                  <a:tcPr marT="91425" marB="91425" marR="91425" marL="91425"/>
                </a:tc>
              </a:tr>
              <a:tr h="386600">
                <a:tc>
                  <a:txBody>
                    <a:bodyPr/>
                    <a:lstStyle/>
                    <a:p>
                      <a:pPr indent="0" lvl="0" marL="0" rtl="0" algn="l">
                        <a:spcBef>
                          <a:spcPts val="0"/>
                        </a:spcBef>
                        <a:spcAft>
                          <a:spcPts val="0"/>
                        </a:spcAft>
                        <a:buNone/>
                      </a:pPr>
                      <a:r>
                        <a:rPr lang="en">
                          <a:solidFill>
                            <a:srgbClr val="3274A1"/>
                          </a:solidFill>
                        </a:rPr>
                        <a:t>Fashion accessories</a:t>
                      </a:r>
                      <a:endParaRPr>
                        <a:solidFill>
                          <a:srgbClr val="3274A1"/>
                        </a:solidFill>
                      </a:endParaRPr>
                    </a:p>
                  </a:txBody>
                  <a:tcPr marT="91425" marB="91425" marR="91425" marL="91425"/>
                </a:tc>
                <a:tc>
                  <a:txBody>
                    <a:bodyPr/>
                    <a:lstStyle/>
                    <a:p>
                      <a:pPr indent="0" lvl="0" marL="0" rtl="0" algn="l">
                        <a:spcBef>
                          <a:spcPts val="0"/>
                        </a:spcBef>
                        <a:spcAft>
                          <a:spcPts val="0"/>
                        </a:spcAft>
                        <a:buNone/>
                      </a:pPr>
                      <a:r>
                        <a:rPr lang="en">
                          <a:solidFill>
                            <a:srgbClr val="3274A1"/>
                          </a:solidFill>
                        </a:rPr>
                        <a:t>       54305.98</a:t>
                      </a:r>
                      <a:endParaRPr>
                        <a:solidFill>
                          <a:srgbClr val="3274A1"/>
                        </a:solidFill>
                      </a:endParaRPr>
                    </a:p>
                  </a:txBody>
                  <a:tcPr marT="91425" marB="91425" marR="91425" marL="91425"/>
                </a:tc>
              </a:tr>
              <a:tr h="386600">
                <a:tc>
                  <a:txBody>
                    <a:bodyPr/>
                    <a:lstStyle/>
                    <a:p>
                      <a:pPr indent="0" lvl="0" marL="0" rtl="0" algn="l">
                        <a:spcBef>
                          <a:spcPts val="0"/>
                        </a:spcBef>
                        <a:spcAft>
                          <a:spcPts val="0"/>
                        </a:spcAft>
                        <a:buNone/>
                      </a:pPr>
                      <a:r>
                        <a:rPr lang="en">
                          <a:solidFill>
                            <a:srgbClr val="E1812C"/>
                          </a:solidFill>
                        </a:rPr>
                        <a:t>Food  &amp;  beverages</a:t>
                      </a:r>
                      <a:endParaRPr>
                        <a:solidFill>
                          <a:srgbClr val="E1812C"/>
                        </a:solidFill>
                      </a:endParaRPr>
                    </a:p>
                  </a:txBody>
                  <a:tcPr marT="91425" marB="91425" marR="91425" marL="91425"/>
                </a:tc>
                <a:tc>
                  <a:txBody>
                    <a:bodyPr/>
                    <a:lstStyle/>
                    <a:p>
                      <a:pPr indent="0" lvl="0" marL="0" rtl="0" algn="l">
                        <a:spcBef>
                          <a:spcPts val="0"/>
                        </a:spcBef>
                        <a:spcAft>
                          <a:spcPts val="0"/>
                        </a:spcAft>
                        <a:buNone/>
                      </a:pPr>
                      <a:r>
                        <a:rPr lang="en">
                          <a:solidFill>
                            <a:srgbClr val="E1812C"/>
                          </a:solidFill>
                        </a:rPr>
                        <a:t>       54513.24</a:t>
                      </a:r>
                      <a:endParaRPr>
                        <a:solidFill>
                          <a:srgbClr val="E1812C"/>
                        </a:solidFill>
                      </a:endParaRPr>
                    </a:p>
                  </a:txBody>
                  <a:tcPr marT="91425" marB="91425" marR="91425" marL="91425"/>
                </a:tc>
              </a:tr>
              <a:tr h="414975">
                <a:tc>
                  <a:txBody>
                    <a:bodyPr/>
                    <a:lstStyle/>
                    <a:p>
                      <a:pPr indent="0" lvl="0" marL="0" rtl="0" algn="l">
                        <a:spcBef>
                          <a:spcPts val="0"/>
                        </a:spcBef>
                        <a:spcAft>
                          <a:spcPts val="0"/>
                        </a:spcAft>
                        <a:buNone/>
                      </a:pPr>
                      <a:r>
                        <a:rPr lang="en">
                          <a:solidFill>
                            <a:srgbClr val="3A923A"/>
                          </a:solidFill>
                        </a:rPr>
                        <a:t>Sports and travel</a:t>
                      </a:r>
                      <a:endParaRPr>
                        <a:solidFill>
                          <a:srgbClr val="3A923A"/>
                        </a:solidFill>
                      </a:endParaRPr>
                    </a:p>
                  </a:txBody>
                  <a:tcPr marT="91425" marB="91425" marR="91425" marL="91425"/>
                </a:tc>
                <a:tc>
                  <a:txBody>
                    <a:bodyPr/>
                    <a:lstStyle/>
                    <a:p>
                      <a:pPr indent="0" lvl="0" marL="0" rtl="0" algn="l">
                        <a:spcBef>
                          <a:spcPts val="0"/>
                        </a:spcBef>
                        <a:spcAft>
                          <a:spcPts val="0"/>
                        </a:spcAft>
                        <a:buNone/>
                      </a:pPr>
                      <a:r>
                        <a:rPr lang="en">
                          <a:solidFill>
                            <a:srgbClr val="3A923A"/>
                          </a:solidFill>
                        </a:rPr>
                        <a:t>       55122.82</a:t>
                      </a:r>
                      <a:endParaRPr>
                        <a:solidFill>
                          <a:srgbClr val="3A923A"/>
                        </a:solidFill>
                      </a:endParaRPr>
                    </a:p>
                  </a:txBody>
                  <a:tcPr marT="91425" marB="91425" marR="91425" marL="91425"/>
                </a:tc>
              </a:tr>
              <a:tr h="414975">
                <a:tc>
                  <a:txBody>
                    <a:bodyPr/>
                    <a:lstStyle/>
                    <a:p>
                      <a:pPr indent="0" lvl="0" marL="0" rtl="0" algn="l">
                        <a:spcBef>
                          <a:spcPts val="0"/>
                        </a:spcBef>
                        <a:spcAft>
                          <a:spcPts val="0"/>
                        </a:spcAft>
                        <a:buNone/>
                      </a:pPr>
                      <a:r>
                        <a:rPr lang="en">
                          <a:solidFill>
                            <a:srgbClr val="C03D3E"/>
                          </a:solidFill>
                        </a:rPr>
                        <a:t>Health &amp; beauty</a:t>
                      </a:r>
                      <a:endParaRPr>
                        <a:solidFill>
                          <a:srgbClr val="C03D3E"/>
                        </a:solidFill>
                      </a:endParaRPr>
                    </a:p>
                  </a:txBody>
                  <a:tcPr marT="91425" marB="91425" marR="91425" marL="91425"/>
                </a:tc>
                <a:tc>
                  <a:txBody>
                    <a:bodyPr/>
                    <a:lstStyle/>
                    <a:p>
                      <a:pPr indent="0" lvl="0" marL="0" rtl="0" algn="l">
                        <a:spcBef>
                          <a:spcPts val="0"/>
                        </a:spcBef>
                        <a:spcAft>
                          <a:spcPts val="0"/>
                        </a:spcAft>
                        <a:buNone/>
                      </a:pPr>
                      <a:r>
                        <a:rPr lang="en">
                          <a:solidFill>
                            <a:srgbClr val="C03D3E"/>
                          </a:solidFill>
                        </a:rPr>
                        <a:t>        53861.91</a:t>
                      </a:r>
                      <a:endParaRPr>
                        <a:solidFill>
                          <a:srgbClr val="C03D3E"/>
                        </a:solidFill>
                      </a:endParaRPr>
                    </a:p>
                  </a:txBody>
                  <a:tcPr marT="91425" marB="91425" marR="91425" marL="91425"/>
                </a:tc>
              </a:tr>
              <a:tr h="386600">
                <a:tc>
                  <a:txBody>
                    <a:bodyPr/>
                    <a:lstStyle/>
                    <a:p>
                      <a:pPr indent="0" lvl="0" marL="0" rtl="0" algn="l">
                        <a:spcBef>
                          <a:spcPts val="0"/>
                        </a:spcBef>
                        <a:spcAft>
                          <a:spcPts val="0"/>
                        </a:spcAft>
                        <a:buNone/>
                      </a:pPr>
                      <a:r>
                        <a:rPr lang="en">
                          <a:solidFill>
                            <a:srgbClr val="9372B2"/>
                          </a:solidFill>
                        </a:rPr>
                        <a:t>Home and lifestyle</a:t>
                      </a:r>
                      <a:endParaRPr>
                        <a:solidFill>
                          <a:srgbClr val="9372B2"/>
                        </a:solidFill>
                      </a:endParaRPr>
                    </a:p>
                  </a:txBody>
                  <a:tcPr marT="91425" marB="91425" marR="91425" marL="91425"/>
                </a:tc>
                <a:tc>
                  <a:txBody>
                    <a:bodyPr/>
                    <a:lstStyle/>
                    <a:p>
                      <a:pPr indent="0" lvl="0" marL="0" rtl="0" algn="l">
                        <a:spcBef>
                          <a:spcPts val="0"/>
                        </a:spcBef>
                        <a:spcAft>
                          <a:spcPts val="0"/>
                        </a:spcAft>
                        <a:buNone/>
                      </a:pPr>
                      <a:r>
                        <a:rPr lang="en">
                          <a:solidFill>
                            <a:srgbClr val="9372B2"/>
                          </a:solidFill>
                        </a:rPr>
                        <a:t>       49677.66</a:t>
                      </a:r>
                      <a:endParaRPr>
                        <a:solidFill>
                          <a:srgbClr val="9372B2"/>
                        </a:solidFill>
                      </a:endParaRPr>
                    </a:p>
                  </a:txBody>
                  <a:tcPr marT="91425" marB="91425" marR="91425" marL="91425"/>
                </a:tc>
              </a:tr>
              <a:tr h="414975">
                <a:tc>
                  <a:txBody>
                    <a:bodyPr/>
                    <a:lstStyle/>
                    <a:p>
                      <a:pPr indent="0" lvl="0" marL="0" rtl="0" algn="l">
                        <a:spcBef>
                          <a:spcPts val="0"/>
                        </a:spcBef>
                        <a:spcAft>
                          <a:spcPts val="0"/>
                        </a:spcAft>
                        <a:buNone/>
                      </a:pPr>
                      <a:r>
                        <a:rPr lang="en">
                          <a:solidFill>
                            <a:srgbClr val="845B53"/>
                          </a:solidFill>
                        </a:rPr>
                        <a:t>Elec - accessories</a:t>
                      </a:r>
                      <a:endParaRPr>
                        <a:solidFill>
                          <a:srgbClr val="845B53"/>
                        </a:solidFill>
                      </a:endParaRPr>
                    </a:p>
                  </a:txBody>
                  <a:tcPr marT="91425" marB="91425" marR="91425" marL="91425"/>
                </a:tc>
                <a:tc>
                  <a:txBody>
                    <a:bodyPr/>
                    <a:lstStyle/>
                    <a:p>
                      <a:pPr indent="0" lvl="0" marL="0" rtl="0" algn="l">
                        <a:spcBef>
                          <a:spcPts val="0"/>
                        </a:spcBef>
                        <a:spcAft>
                          <a:spcPts val="0"/>
                        </a:spcAft>
                        <a:buNone/>
                      </a:pPr>
                      <a:r>
                        <a:rPr lang="en">
                          <a:solidFill>
                            <a:srgbClr val="845B53"/>
                          </a:solidFill>
                        </a:rPr>
                        <a:t>       </a:t>
                      </a:r>
                      <a:r>
                        <a:rPr lang="en">
                          <a:solidFill>
                            <a:srgbClr val="845B53"/>
                          </a:solidFill>
                        </a:rPr>
                        <a:t>54337.53</a:t>
                      </a:r>
                      <a:endParaRPr>
                        <a:solidFill>
                          <a:srgbClr val="845B53"/>
                        </a:solidFill>
                      </a:endParaRPr>
                    </a:p>
                  </a:txBody>
                  <a:tcPr marT="91425" marB="91425" marR="91425" marL="91425"/>
                </a:tc>
              </a:tr>
            </a:tbl>
          </a:graphicData>
        </a:graphic>
      </p:graphicFrame>
      <p:pic>
        <p:nvPicPr>
          <p:cNvPr id="135" name="Google Shape;135;p19"/>
          <p:cNvPicPr preferRelativeResize="0"/>
          <p:nvPr/>
        </p:nvPicPr>
        <p:blipFill rotWithShape="1">
          <a:blip r:embed="rId3">
            <a:alphaModFix/>
          </a:blip>
          <a:srcRect b="35048" l="5743" r="34117" t="0"/>
          <a:stretch/>
        </p:blipFill>
        <p:spPr>
          <a:xfrm>
            <a:off x="5143800" y="217575"/>
            <a:ext cx="3622200" cy="1872400"/>
          </a:xfrm>
          <a:prstGeom prst="rect">
            <a:avLst/>
          </a:prstGeom>
          <a:noFill/>
          <a:ln>
            <a:noFill/>
          </a:ln>
        </p:spPr>
      </p:pic>
      <p:sp>
        <p:nvSpPr>
          <p:cNvPr id="136" name="Google Shape;136;p19"/>
          <p:cNvSpPr txBox="1"/>
          <p:nvPr/>
        </p:nvSpPr>
        <p:spPr>
          <a:xfrm rot="5400000">
            <a:off x="5331575" y="1060800"/>
            <a:ext cx="1457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Fashion accessories</a:t>
            </a:r>
            <a:endParaRPr b="1" sz="1100">
              <a:solidFill>
                <a:schemeClr val="lt1"/>
              </a:solidFill>
              <a:latin typeface="Lato"/>
              <a:ea typeface="Lato"/>
              <a:cs typeface="Lato"/>
              <a:sym typeface="Lato"/>
            </a:endParaRPr>
          </a:p>
          <a:p>
            <a:pPr indent="0" lvl="0" marL="0" rtl="0" algn="l">
              <a:spcBef>
                <a:spcPts val="0"/>
              </a:spcBef>
              <a:spcAft>
                <a:spcPts val="0"/>
              </a:spcAft>
              <a:buNone/>
            </a:pPr>
            <a:r>
              <a:t/>
            </a:r>
            <a:endParaRPr b="1" sz="400">
              <a:solidFill>
                <a:schemeClr val="lt1"/>
              </a:solidFill>
              <a:latin typeface="Lato"/>
              <a:ea typeface="Lato"/>
              <a:cs typeface="Lato"/>
              <a:sym typeface="Lato"/>
            </a:endParaRPr>
          </a:p>
        </p:txBody>
      </p:sp>
      <p:sp>
        <p:nvSpPr>
          <p:cNvPr id="137" name="Google Shape;137;p19"/>
          <p:cNvSpPr txBox="1"/>
          <p:nvPr/>
        </p:nvSpPr>
        <p:spPr>
          <a:xfrm rot="5397891">
            <a:off x="5774631" y="1086900"/>
            <a:ext cx="146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   Food  &amp;  beverages</a:t>
            </a:r>
            <a:endParaRPr b="1" sz="1100">
              <a:solidFill>
                <a:schemeClr val="lt1"/>
              </a:solidFill>
              <a:latin typeface="Lato"/>
              <a:ea typeface="Lato"/>
              <a:cs typeface="Lato"/>
              <a:sym typeface="Lato"/>
            </a:endParaRPr>
          </a:p>
        </p:txBody>
      </p:sp>
      <p:sp>
        <p:nvSpPr>
          <p:cNvPr id="138" name="Google Shape;138;p19"/>
          <p:cNvSpPr txBox="1"/>
          <p:nvPr/>
        </p:nvSpPr>
        <p:spPr>
          <a:xfrm rot="5400000">
            <a:off x="7514225" y="1049850"/>
            <a:ext cx="14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     Elec - accessories</a:t>
            </a:r>
            <a:endParaRPr b="1" sz="1100">
              <a:solidFill>
                <a:schemeClr val="lt1"/>
              </a:solidFill>
              <a:latin typeface="Lato"/>
              <a:ea typeface="Lato"/>
              <a:cs typeface="Lato"/>
              <a:sym typeface="Lato"/>
            </a:endParaRPr>
          </a:p>
        </p:txBody>
      </p:sp>
      <p:sp>
        <p:nvSpPr>
          <p:cNvPr id="139" name="Google Shape;139;p19"/>
          <p:cNvSpPr txBox="1"/>
          <p:nvPr/>
        </p:nvSpPr>
        <p:spPr>
          <a:xfrm rot="5400000">
            <a:off x="6297638" y="1086900"/>
            <a:ext cx="1385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    Sports and travel</a:t>
            </a:r>
            <a:endParaRPr b="1" sz="1100">
              <a:solidFill>
                <a:schemeClr val="lt1"/>
              </a:solidFill>
              <a:latin typeface="Lato"/>
              <a:ea typeface="Lato"/>
              <a:cs typeface="Lato"/>
              <a:sym typeface="Lato"/>
            </a:endParaRPr>
          </a:p>
        </p:txBody>
      </p:sp>
      <p:sp>
        <p:nvSpPr>
          <p:cNvPr id="140" name="Google Shape;140;p19"/>
          <p:cNvSpPr txBox="1"/>
          <p:nvPr/>
        </p:nvSpPr>
        <p:spPr>
          <a:xfrm rot="5400000">
            <a:off x="6683475" y="1125300"/>
            <a:ext cx="1462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    Health &amp; beauty</a:t>
            </a:r>
            <a:endParaRPr b="1" sz="1100">
              <a:solidFill>
                <a:schemeClr val="lt1"/>
              </a:solidFill>
              <a:latin typeface="Lato"/>
              <a:ea typeface="Lato"/>
              <a:cs typeface="Lato"/>
              <a:sym typeface="Lato"/>
            </a:endParaRPr>
          </a:p>
        </p:txBody>
      </p:sp>
      <p:sp>
        <p:nvSpPr>
          <p:cNvPr id="141" name="Google Shape;141;p19"/>
          <p:cNvSpPr txBox="1"/>
          <p:nvPr/>
        </p:nvSpPr>
        <p:spPr>
          <a:xfrm rot="5400000">
            <a:off x="7109050" y="1049850"/>
            <a:ext cx="145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  Home and lifestyle</a:t>
            </a:r>
            <a:endParaRPr b="1" sz="11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D5CE"/>
        </a:solidFill>
      </p:bgPr>
    </p:bg>
    <p:spTree>
      <p:nvGrpSpPr>
        <p:cNvPr id="145" name="Shape 145"/>
        <p:cNvGrpSpPr/>
        <p:nvPr/>
      </p:nvGrpSpPr>
      <p:grpSpPr>
        <a:xfrm>
          <a:off x="0" y="0"/>
          <a:ext cx="0" cy="0"/>
          <a:chOff x="0" y="0"/>
          <a:chExt cx="0" cy="0"/>
        </a:xfrm>
      </p:grpSpPr>
      <p:sp>
        <p:nvSpPr>
          <p:cNvPr id="146" name="Google Shape;146;p20"/>
          <p:cNvSpPr txBox="1"/>
          <p:nvPr>
            <p:ph idx="2" type="body"/>
          </p:nvPr>
        </p:nvSpPr>
        <p:spPr>
          <a:xfrm>
            <a:off x="2051375" y="1674100"/>
            <a:ext cx="52137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1500">
                <a:solidFill>
                  <a:srgbClr val="11D5CE"/>
                </a:solidFill>
              </a:rPr>
              <a:t>The</a:t>
            </a:r>
            <a:r>
              <a:rPr lang="en" sz="11500">
                <a:solidFill>
                  <a:srgbClr val="CAD5D5"/>
                </a:solidFill>
              </a:rPr>
              <a:t>End</a:t>
            </a:r>
            <a:endParaRPr sz="11500">
              <a:solidFill>
                <a:srgbClr val="CAD5D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CAD5D5"/>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