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8" r:id="rId4"/>
    <p:sldId id="349" r:id="rId5"/>
    <p:sldId id="350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4" r:id="rId16"/>
    <p:sldId id="345" r:id="rId17"/>
    <p:sldId id="346" r:id="rId18"/>
    <p:sldId id="347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5599 520 24575,'-34'-12'0,"16"5"0,-27-7 0,-2 3 0,1 1 0,-51-3 0,-144 5 0,195 10 0,0 1 0,0 2 0,-70 18 0,-38 2 0,80-16 0,26-4 0,-63-2 0,67-4 0,0 3 0,-44 7 0,44-1 0,-21 4 0,0-2 0,-79 1 0,93-12 0,24-1 0,0 2 0,0 1 0,0 1 0,0 1 0,-43 12 0,35-6 0,0-2 0,-41 5 0,13-3 0,-20 10 0,59-12 0,1-1 0,-50 5 0,-113 4 0,18 3 0,-48 8 0,173-18 0,1 2 0,0 2 0,-68 29 0,-113 69 0,149-71 0,-48 14 0,11-7 0,25 0 0,2 4 0,2 3 0,-108 92 0,138-103 0,-212 190 0,-16 52 0,169-171 0,-113 148 0,161-184 0,26-34 0,-57 90 0,51-59 0,3 2 0,-51 137 0,37-27 0,-3 7 0,38-125 0,2 1 0,-10 98 0,20-118 0,1 23 0,3 125 0,4-112 0,0-61 0,1 1 0,1-1 0,1 0 0,1 0 0,1 0 0,10 24 0,3-2 0,48 85 0,-43-85 0,-3 2 0,25 77 0,-9-19 0,43 149 0,-36-102 0,-21-52 0,-10-38 0,-10-51 0,1 8 0,1 0 0,0 0 0,2 0 0,1-1 0,0 0 0,13 22 0,125 168 0,-106-158 0,90 83 0,-79-86 0,54 48 0,-90-84 0,0-1 0,1-1 0,0-1 0,1 0 0,26 10 0,96 19 0,-95-28 0,0 2 0,44 19 0,16 6 0,-43-17 0,-35-12 0,1-1 0,-1-2 0,43 3 0,-41-5 0,1 1 0,55 15 0,53 22 0,28 10 0,-120-38 0,1-1 0,1-3 0,-1-1 0,1-3 0,0-2 0,63-3 0,-67 2 0,0 2 0,79 18 0,-9-1 0,-101-20 0,69 11 0,114 1 0,-180-13 0,85 0 0,1-3 0,167-29 0,20-39 0,-217 49 0,-22 6 0,75-14 0,-97 25 0,38-14 0,1-1 0,10-2 0,-51 13 0,0 2 0,46-8 0,-51 12 0,0 0 0,0-2 0,-1 0 0,1-1 0,30-14 0,-19 4 0,-1-2 0,39-29 0,66-40 0,-69 47 0,31-15 0,27-36 0,118-79 0,-209 150 0,4-3 0,46-22 0,-42 26 0,0-1 0,-2-2 0,0-2 0,-2-2 0,67-59 0,-14 0 0,-5-4 0,122-165 0,-162 189 0,-4 5 0,60-69 0,-44 60 0,70-112 0,-53 70 0,-26 45 0,144-228 0,-173 258 0,-3-1 0,-1 0 0,-1-2 0,11-54 0,-10 14 0,7-100 0,-13-302 0,-11 321 0,1 130 0,-1 1 0,-2-1 0,-11-46 0,-34-81 0,6 22 0,23 77 0,-3 1 0,-2 1 0,-53-87 0,8 15 0,-150-227 0,201 327 0,-233-293 0,162 213 0,7 18 0,55 61 0,0-1 0,2-1 0,-25-40 0,41 56 0,-2-1 0,0 2 0,-1 0 0,0 0 0,-22-17 0,9 8 0,-23-26 0,35 33 0,-2 0 0,1 2 0,-34-24 0,-315-206 0,191 103 0,63 48 0,97 83-136,1 2-1,-2-1 1,1 2-1,-1-1 1,0 2-1,0 0 1,-1 1-1,0 0 0,-19-3 1,13 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24575,'97'-1'0,"104"3"0,-161 3-433,-1 3 0,61 18 1,-99-26 365,17 5-6759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29C-3F62-D61A-1803-51EA2B4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E71-8D16-ACA5-47C4-1EFBC0EB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13A-ED26-4B25-DD83-DB58252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C26-93AA-7B2B-A518-1DB6DB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4257-C0AA-6F31-F105-44D2C0A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50D-1B29-7995-73C6-C7A508C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E3C1-A532-2626-0E75-E9C4DF14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48A8-17EB-2AEC-7A6C-0BB9DA0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0F-0165-4261-756E-040281F9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D6C2-7C28-9DC6-70D2-1068059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33EB5-4A6F-04B6-FFC2-440EB128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A853-0DE7-2F5E-D2EA-086FC6BF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9051-796E-664B-97E4-5B5BC0B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7186-3771-A50E-7880-2220E83E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825D-F474-DD69-3B84-5E27D99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204-9DAF-ED2D-9593-28FD3EDB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640A-8C05-0066-5BED-E3261E0C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24F-602F-DF98-3011-9F7870C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1FCA-EEB4-6DB8-3200-03BFEC9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4C8-C7E2-6FC1-8B94-BE8480E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E93F-CCF1-4015-A60D-8412E393A3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26B-795D-B912-CFEE-309F3F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98A-A034-7E48-A79E-EDAE46D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0C6F-04EC-C379-264F-CA9C8EC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D07-3840-39F2-71B8-9A0ECA5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15-782E-606A-F2C5-5BA6586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39B-9D5A-4C66-8269-C8BD555C8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3D9-026A-F55B-D0E5-E31C45AE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C8D1-32A1-E881-5D43-7DDA11F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38C6-42B5-EC8A-166D-AF2DD57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35A-A9BA-A224-91EC-2636B08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C09F-73F6-8C54-F278-A588237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3E1E-E87A-416E-BAAC-99DB69559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8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763-4BD7-25B3-1102-5908025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31E-6454-507A-7900-B9BE6D1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F040-E5B4-9C7C-D58B-35A4610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263A-B3F3-5E99-5D8B-6F8E50B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BAA9-BE84-97FC-200C-4862F73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1BBA-C405-7E15-A487-EAC45A8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035-A34E-4522-A10B-AAFB880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5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3B-0C0D-F4A9-797D-41550E5C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97F6-0A43-12E1-4750-285B5585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E6C5-8603-F075-BD75-2EAE2DC5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372D-B9ED-892D-7DB2-2CB0048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B06C-ADC8-576F-C519-2072652E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C8EB-2680-F8BE-CBF0-0E2EB5B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4BFD-3CDA-9933-9229-3534D0E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CA57-04E4-A94F-25B3-28259FF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12-2D14-4244-ACA8-3B80DA14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5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80B-AFE2-EAA2-7022-D2C00F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8E91-876C-A77F-EF7B-9DA6D12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B6C-4B33-B59E-4BAC-1AF4289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C4E3-4711-0AFE-4941-59BEC2F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AC1C-F5C2-497D-9AD2-60514C88E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8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FBF9-9B29-47AD-B174-2ABB855F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51FEE-076A-C758-9489-A9FF658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E9B2-8EBE-951D-964A-7F2C3F1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684-76F7-4677-B6EA-26D236DCD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BF1-4D7D-A3E8-8FDF-245D491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B0B-240C-7670-A6F2-AFC6CCA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55CA-5117-A72B-B126-2909B3E9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A410-6D87-7950-3363-C6E3E6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19D8-E083-187F-7B28-77E42AF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BEED-0196-A23F-483A-F8865A5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CF11-24E3-4FF6-A635-ED1C2E5F4A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64C-98E2-92E0-38B4-8052522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74F-6B43-4250-CDC8-E355ED37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9CBD-DEEB-2A9D-BDF5-A374F39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896A-4F6E-7FA9-108F-07931B6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8603-EEDC-E699-A7D7-0063DC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A08-3322-2E06-771D-EA13B8C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ACC9-0296-F0C0-8CCB-5ED7EF9A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B04D-AE2F-269A-6376-71ED9094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000-6110-F2FA-EB4C-E7EAF03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5F24-875F-521C-7492-C2DC48E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259C-366E-2984-C2D8-F90AD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B84-3E84-4A80-97F2-2E8AFB5E0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8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4D3-34AE-15F4-9106-E18570B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A923-CF3B-CF15-D336-3C4FF6E8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1C77-2693-D550-9988-B1FEEEE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A081-599B-4A71-A7CD-4B90EE3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8B-90A7-A7AD-0998-F72994A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5DE-43B1-4B60-A0B3-D9F6842BE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0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07BB-66A5-6713-3D61-A89B2AB2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B488-70C0-CADB-FE4E-108F8B20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1BF8-9EDA-6BE2-16E2-12664733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D07-DCBC-029D-604A-683F2DC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CA3F-5F33-7C48-BE75-9928AE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42F8-B43A-4968-860A-1652739B73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451-DEC8-8021-6CCA-C1C39E5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164-0E03-6666-E647-D8C02B3F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4D7A-E44E-5618-8C6F-C8C3B10B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493-C8C5-E719-3D2C-B7B0D4A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9A9-BC94-28C9-B15B-5BF0DC8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48C3-1EF5-288F-E665-9AAE278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B2D-1620-DD9A-DB43-ADADA54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8C14-0E52-ADE3-FA89-7C398B5C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DBAE-5278-A608-29AD-21B6B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C78C-F7DE-6743-51B1-B4A7150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AEE1-3FBB-73D4-648B-526BAE4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B33-8C52-AE74-4DD1-36BDC5F9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575C-0A93-3D50-2C56-4B66A30A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DF5F-0E99-58A9-B749-B40A0E45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38B4-0C05-D46B-1D0E-378BF6F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6398-918B-03B5-69ED-CB4B9B31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B125-0C26-6F5B-53D7-175C46E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8F4E-E64C-40A7-C1C2-72D677D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C368-3215-AC20-5261-F5DF6B2C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8DD-6217-5367-6C49-93614A9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A8B7C-9D94-4C77-CDC5-07016B4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BDC5-A03F-417D-6753-74220ED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642B-7A4D-C203-43A9-3593BA4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18AA-B655-4B9A-1E35-8EA1967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E5C6-03F2-DD4F-4C5E-23867EF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85B1-D818-DB88-0AF8-40B23CD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A73-1EC8-523F-56B8-A47EAC56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6F2A-A9A9-0E80-BF3A-74DD8CA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3934-9B53-E4BD-BA0D-E7F9B27B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B434-BEAC-6363-32C6-97410B9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2B2A-67B2-AB4C-CBD7-5F32BB7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68A9-0030-ACC9-A106-5CAB5F5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417A-4ACD-98C8-814B-F63F6E6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24BF2-D7CB-9CAB-8BA2-37EE7DA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6B5-80AE-ED2F-66B7-9C46C9D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A52-C0FE-9AF3-3BFB-23207D19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444-BDEC-4087-F650-9A65233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FCC3-4EA2-3DA3-5CF3-EA51605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73F8-B720-F326-3E56-9414871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4E84-89E1-8315-867D-B2901731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48C1-AECE-FE10-3892-73F5B75F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9B1-F1FB-4C8F-94FA-A48907642DB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81-0F29-E2BD-1622-7FDD310B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03B-E8C9-0590-26E8-5A85B7A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1EE3-8E00-28A6-32C7-00E77E5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4F5-D333-0963-E34B-CFB5711C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E4BB-2699-4DB7-399D-452C60FC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C20F-C85A-6EA3-922F-FE22E6B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2A78-6F03-347F-B9CC-92FFAB34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D029-4C31-48BA-B7C0-D43EBBF3D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D1C8-6B45-2739-AC7C-EFEBCDBD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working with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AE2F-7EF1-81AB-FC1A-69DFCE528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Accessing a relational database using JDBC</a:t>
            </a:r>
          </a:p>
        </p:txBody>
      </p:sp>
    </p:spTree>
    <p:extLst>
      <p:ext uri="{BB962C8B-B14F-4D97-AF65-F5344CB8AC3E}">
        <p14:creationId xmlns:p14="http://schemas.microsoft.com/office/powerpoint/2010/main" val="22834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8FA0C9C-9724-8E45-3AB5-3070BD4C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</a:t>
            </a:r>
            <a:br>
              <a:rPr lang="en-US" altLang="en-US"/>
            </a:br>
            <a:r>
              <a:rPr lang="en-US" altLang="en-US"/>
              <a:t>Statement Class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20CDBE9-EE18-BC2B-C7A4-873B08FA4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Methods of the Statement class require a string parameter containing the SQL statement</a:t>
            </a:r>
          </a:p>
          <a:p>
            <a:r>
              <a:rPr lang="en-US" altLang="en-US" sz="2600" b="1" dirty="0" err="1"/>
              <a:t>executeQuery</a:t>
            </a:r>
            <a:r>
              <a:rPr lang="en-US" altLang="en-US" sz="2600" b="1" dirty="0"/>
              <a:t>()</a:t>
            </a:r>
          </a:p>
          <a:p>
            <a:pPr lvl="1"/>
            <a:r>
              <a:rPr lang="en-US" altLang="en-US" sz="2200" dirty="0"/>
              <a:t>requires a String argument (a SELECT statement)</a:t>
            </a:r>
          </a:p>
          <a:p>
            <a:pPr lvl="1"/>
            <a:r>
              <a:rPr lang="en-US" altLang="en-US" sz="2200" dirty="0"/>
              <a:t>returns a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 object representing the table returned</a:t>
            </a:r>
          </a:p>
          <a:p>
            <a:r>
              <a:rPr lang="en-US" altLang="en-US" sz="2600" b="1" dirty="0" err="1"/>
              <a:t>executeUpdate</a:t>
            </a:r>
            <a:r>
              <a:rPr lang="en-US" altLang="en-US" sz="2600" b="1" dirty="0"/>
              <a:t>()</a:t>
            </a:r>
          </a:p>
          <a:p>
            <a:pPr lvl="1"/>
            <a:r>
              <a:rPr lang="en-US" altLang="en-US" sz="2200" dirty="0"/>
              <a:t>requires a String argument</a:t>
            </a:r>
            <a:br>
              <a:rPr lang="en-US" altLang="en-US" sz="2200" dirty="0"/>
            </a:br>
            <a:r>
              <a:rPr lang="en-US" altLang="en-US" sz="2200" dirty="0"/>
              <a:t>(an INSERT, UPDATE, or DELETE statement)</a:t>
            </a:r>
          </a:p>
          <a:p>
            <a:pPr lvl="1"/>
            <a:r>
              <a:rPr lang="en-US" altLang="en-US" sz="2200" dirty="0"/>
              <a:t>returns an int (row count, in most 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A2363D4-ACF8-8ED4-8BB5-6BE3E4BE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ResultSet Interface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F77A470-ACC4-C5A5-2406-D73906961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ResultSet object represents the table returned by the select statement sent</a:t>
            </a:r>
          </a:p>
          <a:p>
            <a:r>
              <a:rPr lang="en-US" altLang="en-US"/>
              <a:t>Navigation/retrieval methods</a:t>
            </a:r>
          </a:p>
          <a:p>
            <a:pPr lvl="1"/>
            <a:r>
              <a:rPr lang="en-US" altLang="en-US"/>
              <a:t>next():  moves to the next row (first row if called for the first time), returns false if no rows remain</a:t>
            </a:r>
          </a:p>
          <a:p>
            <a:pPr lvl="1"/>
            <a:r>
              <a:rPr lang="en-US" altLang="en-US"/>
              <a:t>get</a:t>
            </a:r>
            <a:r>
              <a:rPr lang="en-US" altLang="en-US" b="1"/>
              <a:t>XXX</a:t>
            </a:r>
            <a:r>
              <a:rPr lang="en-US" altLang="en-US"/>
              <a:t>() methods return the value of a field for the current row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859F57E-7BFD-A846-9C7E-52AF8DCB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ResulSet example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90541BB-9D7C-82CC-8B54-EE42D34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ResultSet rs;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 = s.executeQuery(“SELECT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rs.next();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called </a:t>
            </a:r>
            <a:r>
              <a:rPr lang="en-US" altLang="en-US" i="1"/>
              <a:t>quantity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myvar = rs.getInt(“quantity”);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myvar = rs.getInt(2);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9587472C-E2AD-C36B-5B7F-5DA3E2D6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838200"/>
            <a:ext cx="2173737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Need braces because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ORDER is a reserved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word in SQL</a:t>
            </a:r>
          </a:p>
        </p:txBody>
      </p:sp>
      <p:sp>
        <p:nvSpPr>
          <p:cNvPr id="272389" name="Line 5">
            <a:extLst>
              <a:ext uri="{FF2B5EF4-FFF2-40B4-BE49-F238E27FC236}">
                <a16:creationId xmlns:a16="http://schemas.microsoft.com/office/drawing/2014/main" id="{782179D7-ADC1-48C4-A6D1-94AFCC53D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C7D88CE-B99B-CDF1-B68A-6BDEE939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executeQuery( ) 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8967EE6-5ECC-BD46-3C0D-FC067AEF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</a:t>
            </a:r>
            <a:br>
              <a:rPr lang="en-US" altLang="en-US"/>
            </a:br>
            <a:r>
              <a:rPr lang="en-US" altLang="en-US"/>
              <a:t>“SELECT * FROM STUDENT WHERE QPI &gt; 3.0”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rs.getString(“LastName”);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2B0A8C2-AAC1-85E8-88D5-89E6F60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executeUpdate( ) example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30FCB9A-7E8F-EA36-81A5-9CA5CB4FA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 = s.executeUpdate(</a:t>
            </a:r>
            <a:br>
              <a:rPr lang="en-US" altLang="en-US"/>
            </a:br>
            <a:r>
              <a:rPr lang="en-US" altLang="en-US"/>
              <a:t>“DELETE FROM EMPLOYEE WHERE DeptCode=‘CS’”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System.out.println( result + “ rows deleted.”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5AF9256E-CAF9-47E2-911F-C36EE8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PreparedStatement class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783549D-96E5-339D-5730-1500BA925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PreparedStatement:  a Statement that specifies parameters through Java code</a:t>
            </a:r>
          </a:p>
          <a:p>
            <a:r>
              <a:rPr lang="en-US" altLang="en-US"/>
              <a:t>The SQL statements take different forms when you specify different parameter values</a:t>
            </a:r>
          </a:p>
          <a:p>
            <a:r>
              <a:rPr lang="en-US" altLang="en-US"/>
              <a:t>Useful when query is performed repeatedly</a:t>
            </a:r>
          </a:p>
          <a:p>
            <a:r>
              <a:rPr lang="en-US" altLang="en-US"/>
              <a:t>Formatting of literal values is easier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5CD5BC13-D706-F473-FC70-749C2C97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1 (Statement)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8DE1695-EE37-6DEF-13F0-F8FF935F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ResultSet rs = s.executeQuery(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“SELECT * FROM STUDENT WHERE LastName = ‘” + lastName +”’”</a:t>
            </a:r>
            <a:br>
              <a:rPr lang="en-US" altLang="en-US" sz="1900"/>
            </a:br>
            <a:r>
              <a:rPr lang="en-US" altLang="en-US" sz="190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{</a:t>
            </a:r>
            <a:br>
              <a:rPr lang="en-US" altLang="en-US" sz="1900"/>
            </a:br>
            <a:r>
              <a:rPr lang="en-US" altLang="en-US" sz="1900"/>
              <a:t>String name = </a:t>
            </a:r>
            <a:br>
              <a:rPr lang="en-US" altLang="en-US" sz="1900"/>
            </a:br>
            <a:r>
              <a:rPr lang="en-US" altLang="en-US" sz="1900"/>
              <a:t>	rs.getString(“LastName”) + rs.getString(“FirstName”);</a:t>
            </a:r>
            <a:br>
              <a:rPr lang="en-US" altLang="en-US" sz="1900"/>
            </a:br>
            <a:r>
              <a:rPr lang="en-US" altLang="en-US" sz="1900"/>
              <a:t>int y = rs.getInt(“Year”);</a:t>
            </a:r>
            <a:br>
              <a:rPr lang="en-US" altLang="en-US" sz="1900"/>
            </a:br>
            <a:r>
              <a:rPr lang="en-US" altLang="en-US" sz="1900"/>
              <a:t>double qpi = rs.getDouble(“QPI”);</a:t>
            </a:r>
            <a:br>
              <a:rPr lang="en-US" altLang="en-US" sz="1900"/>
            </a:br>
            <a:r>
              <a:rPr lang="en-US" altLang="en-US" sz="1900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}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DC2A1C95-F8CF-0C5B-A2C4-26EAE8B4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981200"/>
            <a:ext cx="33956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Query string is built manually </a:t>
            </a:r>
          </a:p>
        </p:txBody>
      </p:sp>
      <p:sp>
        <p:nvSpPr>
          <p:cNvPr id="278533" name="Line 5">
            <a:extLst>
              <a:ext uri="{FF2B5EF4-FFF2-40B4-BE49-F238E27FC236}">
                <a16:creationId xmlns:a16="http://schemas.microsoft.com/office/drawing/2014/main" id="{F8CA915F-4D99-0645-686A-568FF2EF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50E3448-D43F-E21B-6076-876293CF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2 (PreparedStatement)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27C642B-380B-5B25-C001-6B48917A5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PreparedStatement s = con.prepareStatement(</a:t>
            </a:r>
            <a:br>
              <a:rPr lang="en-US" altLang="en-US"/>
            </a:br>
            <a:r>
              <a:rPr lang="en-US" altLang="en-US"/>
              <a:t>“SELECT * FROM STUDENT WHERE LastName = ?”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s.setString( 1, lastName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</a:t>
            </a:r>
            <a:br>
              <a:rPr lang="en-US" altLang="en-US"/>
            </a:br>
            <a:r>
              <a:rPr lang="en-US" altLang="en-US"/>
              <a:t>	rs.getString(“LastName”) + rs.getString(“FirstName”);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  <a:endParaRPr lang="en-US" altLang="en-US" sz="260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4036A62-9CE4-EF7A-DF89-01B8DD86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1"/>
            <a:ext cx="285908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appropriate literal</a:t>
            </a:r>
            <a:b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“inserted” in the query</a:t>
            </a:r>
          </a:p>
        </p:txBody>
      </p:sp>
      <p:sp>
        <p:nvSpPr>
          <p:cNvPr id="279557" name="Line 5">
            <a:extLst>
              <a:ext uri="{FF2B5EF4-FFF2-40B4-BE49-F238E27FC236}">
                <a16:creationId xmlns:a16="http://schemas.microsoft.com/office/drawing/2014/main" id="{2370F39B-7BCA-3207-A72B-8C1FF143C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93BE108-4E46-8ADE-1BCD-0ACAB55EB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0F43C8-E2BF-ADB8-2C1A-642F933BA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JDBC allows you to write Java programs that manipulate a database</a:t>
            </a:r>
          </a:p>
          <a:p>
            <a:r>
              <a:rPr lang="en-US" altLang="en-US"/>
              <a:t>A driver (often a separate product) is required that facilitates access</a:t>
            </a:r>
          </a:p>
          <a:p>
            <a:r>
              <a:rPr lang="en-US" altLang="en-US"/>
              <a:t>Key classes:  Connection, Statement, PreparedStatement, and ResultSet</a:t>
            </a:r>
          </a:p>
          <a:p>
            <a:r>
              <a:rPr lang="en-US" altLang="en-US"/>
              <a:t>Other features:  metadata and stored-proc invocation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1E43-A121-5DFC-1084-AAFB7D6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7744-4AD7-6319-337D-6295D145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038870"/>
            <a:ext cx="6192114" cy="392484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480DD4-BF64-2DD7-1E50-B710ED2DFAD1}"/>
              </a:ext>
            </a:extLst>
          </p:cNvPr>
          <p:cNvGrpSpPr/>
          <p:nvPr/>
        </p:nvGrpSpPr>
        <p:grpSpPr>
          <a:xfrm>
            <a:off x="2973513" y="2040868"/>
            <a:ext cx="2558160" cy="2318760"/>
            <a:chOff x="2973513" y="2040868"/>
            <a:chExt cx="2558160" cy="23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14:cNvPr>
                <p14:cNvContentPartPr/>
                <p14:nvPr/>
              </p14:nvContentPartPr>
              <p14:xfrm>
                <a:off x="2973513" y="2040868"/>
                <a:ext cx="2558160" cy="231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4513" y="2031868"/>
                  <a:ext cx="257580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14:cNvPr>
                <p14:cNvContentPartPr/>
                <p14:nvPr/>
              </p14:nvContentPartPr>
              <p14:xfrm>
                <a:off x="4944513" y="2209708"/>
                <a:ext cx="178920" cy="1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873" y="2201068"/>
                  <a:ext cx="1965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9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45C-C26C-FAC1-7CCE-72880C84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technologies to access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5200-8617-32EB-0F75-4BE6FEF7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JDBC (Java Database Connectivity): </a:t>
            </a:r>
            <a:r>
              <a:rPr lang="en-US" dirty="0"/>
              <a:t>It's a standard Java API for database-independent connectivity between the Java programming language and a wide range of databases.</a:t>
            </a:r>
          </a:p>
          <a:p>
            <a:r>
              <a:rPr lang="en-US" b="1" dirty="0"/>
              <a:t>Hibernate</a:t>
            </a:r>
            <a:r>
              <a:rPr lang="en-US" dirty="0"/>
              <a:t>: An open-source Object-Relational Mapping (ORM) framework that simplifies database access by converting Java objects into database tables and vice versa.</a:t>
            </a:r>
          </a:p>
          <a:p>
            <a:r>
              <a:rPr lang="en-US" b="1" dirty="0"/>
              <a:t>JPA (Java Persistence API)</a:t>
            </a:r>
            <a:r>
              <a:rPr lang="en-US" dirty="0"/>
              <a:t>: It's a specification that describes the management of relational data in applications using Java Platform, Standard Edition, and Java Platform, Enterprise Edition. Hibernate can be used as a JPA implementation.</a:t>
            </a:r>
          </a:p>
          <a:p>
            <a:r>
              <a:rPr lang="en-US" b="1" dirty="0"/>
              <a:t>Spring Data JPA</a:t>
            </a:r>
            <a:r>
              <a:rPr lang="en-US" dirty="0"/>
              <a:t>: It simplifies the implementation of JPA based repositories by reducing boilerplate code. It's a part of the larger Spring Framework.</a:t>
            </a:r>
          </a:p>
          <a:p>
            <a:r>
              <a:rPr lang="en-US" b="1" dirty="0"/>
              <a:t>Spring JDBC</a:t>
            </a:r>
            <a:r>
              <a:rPr lang="en-US" dirty="0"/>
              <a:t>: The Spring JDBC module provides a JDBC-abstraction layer that removes the need to do tedious JDBC coding and parsing of database-vendor specific error codes.</a:t>
            </a:r>
          </a:p>
          <a:p>
            <a:r>
              <a:rPr lang="en-US" b="1" dirty="0" err="1"/>
              <a:t>MyBatis</a:t>
            </a:r>
            <a:r>
              <a:rPr lang="en-US" dirty="0"/>
              <a:t>: An open-source, lightweight persistence framework that removes almost all of the JDBC code and sets the parameters and gets the results.</a:t>
            </a:r>
          </a:p>
          <a:p>
            <a:r>
              <a:rPr lang="en-US" b="1" dirty="0"/>
              <a:t>JOOQ (Java Object Oriented Querying)</a:t>
            </a:r>
            <a:r>
              <a:rPr lang="en-US" dirty="0"/>
              <a:t>: It implements the active record pattern. Its purpose is to be both relational and object-oriented by providing a domain-specific language to construct queries from classes generated from your database.</a:t>
            </a:r>
            <a:endParaRPr lang="en-US" b="1" dirty="0"/>
          </a:p>
          <a:p>
            <a:r>
              <a:rPr lang="en-US" b="1" dirty="0" err="1"/>
              <a:t>EclipseLink</a:t>
            </a:r>
            <a:r>
              <a:rPr lang="en-US" dirty="0"/>
              <a:t>: It's an open-source ORM solution for Java EE and Java SE platforms. </a:t>
            </a:r>
            <a:r>
              <a:rPr lang="en-US" dirty="0" err="1"/>
              <a:t>EclipseLink</a:t>
            </a:r>
            <a:r>
              <a:rPr lang="en-US" dirty="0"/>
              <a:t> supports a number of persistence standards including JPA, JAXB, JCA and SDO.</a:t>
            </a:r>
          </a:p>
          <a:p>
            <a:r>
              <a:rPr lang="en-US" b="1" dirty="0"/>
              <a:t>Apache Cayenne</a:t>
            </a:r>
            <a:r>
              <a:rPr lang="en-US" dirty="0"/>
              <a:t>: An open-source persistence framework providing object-relational mapping (ORM) and remoting services.</a:t>
            </a:r>
          </a:p>
          <a:p>
            <a:r>
              <a:rPr lang="en-US" b="1" dirty="0" err="1"/>
              <a:t>Querydsl</a:t>
            </a:r>
            <a:r>
              <a:rPr lang="en-US" dirty="0"/>
              <a:t>: It's a framework which enables the construction of statically typed SQL-like queries via its fluent API.</a:t>
            </a:r>
          </a:p>
        </p:txBody>
      </p:sp>
    </p:spTree>
    <p:extLst>
      <p:ext uri="{BB962C8B-B14F-4D97-AF65-F5344CB8AC3E}">
        <p14:creationId xmlns:p14="http://schemas.microsoft.com/office/powerpoint/2010/main" val="26903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F0B-5B83-7DF3-1F07-5CEADBD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(Java Database Connectivity)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10567-FB8E-3CC0-9BB2-201C567E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30" y="1825625"/>
            <a:ext cx="65123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104C3-493B-7922-674E-21BAEF994B22}"/>
              </a:ext>
            </a:extLst>
          </p:cNvPr>
          <p:cNvSpPr txBox="1"/>
          <p:nvPr/>
        </p:nvSpPr>
        <p:spPr>
          <a:xfrm>
            <a:off x="2839830" y="13888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OracleSansVF"/>
              </a:rPr>
              <a:t>Jave</a:t>
            </a:r>
            <a:r>
              <a:rPr lang="en-US" b="1" i="0" dirty="0">
                <a:solidFill>
                  <a:srgbClr val="000000"/>
                </a:solidFill>
                <a:effectLst/>
                <a:latin typeface="OracleSansVF"/>
              </a:rPr>
              <a:t> SE Platform at a Glance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43BA6-4D66-3EC4-A53D-E9F0C4E0ED79}"/>
              </a:ext>
            </a:extLst>
          </p:cNvPr>
          <p:cNvSpPr/>
          <p:nvPr/>
        </p:nvSpPr>
        <p:spPr>
          <a:xfrm>
            <a:off x="4820575" y="4001294"/>
            <a:ext cx="665825" cy="22447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DB93F-378E-5247-FCF7-136845CE3D77}"/>
              </a:ext>
            </a:extLst>
          </p:cNvPr>
          <p:cNvSpPr txBox="1"/>
          <p:nvPr/>
        </p:nvSpPr>
        <p:spPr>
          <a:xfrm>
            <a:off x="5486400" y="64014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https://docs.oracle.com/javase/tutorial/jdbc/basics/index.html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4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6DFEF67-BF33-CD2B-ABB0-CF7F54130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CD0C62-0D25-1D80-9943-58D59F6B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n-US" altLang="en-US" i="1" dirty="0"/>
              <a:t>Java Database Connectivity</a:t>
            </a:r>
            <a:endParaRPr lang="en-US" altLang="en-US" dirty="0"/>
          </a:p>
          <a:p>
            <a:r>
              <a:rPr lang="en-US" altLang="en-US" dirty="0"/>
              <a:t>Database Access Interface</a:t>
            </a:r>
          </a:p>
          <a:p>
            <a:pPr lvl="1"/>
            <a:r>
              <a:rPr lang="en-US" altLang="en-US" dirty="0"/>
              <a:t>provides access to a relational database (by </a:t>
            </a:r>
            <a:r>
              <a:rPr lang="en-US" altLang="en-US" i="1" dirty="0"/>
              <a:t>allowing SQL statements to be sent and executed through a Java program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JDBC package:  set of Java classes that facilitate this access (</a:t>
            </a:r>
            <a:r>
              <a:rPr lang="en-US" altLang="en-US" b="1" dirty="0" err="1"/>
              <a:t>java.sql</a:t>
            </a:r>
            <a:r>
              <a:rPr lang="en-US" altLang="en-US" b="1" dirty="0"/>
              <a:t>.*)</a:t>
            </a:r>
          </a:p>
          <a:p>
            <a:r>
              <a:rPr lang="en-US" altLang="en-US" dirty="0"/>
              <a:t>Comes with JDK (since 1.1)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E979-90EF-98E9-56BF-38C751C1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9" y="1825625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8D37614-E458-EFE6-CE54-DB471511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331DB2-D5BF-4AA6-A7F3-9E8999B62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Need a driver, specific to the DB product, to mediate between JDBC and the database</a:t>
            </a:r>
          </a:p>
          <a:p>
            <a:pPr lvl="1"/>
            <a:r>
              <a:rPr lang="en-US" altLang="en-US" dirty="0"/>
              <a:t>the driver is a Java class that needs to be loaded first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E68274BE-1CE5-1FE3-7807-014191D4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342" y="2615539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Relational</a:t>
            </a:r>
          </a:p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B2D81EAE-3C4C-1B1D-12FB-7938DBA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42" y="2615539"/>
            <a:ext cx="243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 Program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load driver</a:t>
            </a:r>
            <a:endParaRPr lang="en-US" alt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establish connection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265222" name="AutoShape 6">
            <a:extLst>
              <a:ext uri="{FF2B5EF4-FFF2-40B4-BE49-F238E27FC236}">
                <a16:creationId xmlns:a16="http://schemas.microsoft.com/office/drawing/2014/main" id="{436943E0-154B-DDEB-1C19-3B08BA3ED4B5}"/>
              </a:ext>
            </a:extLst>
          </p:cNvPr>
          <p:cNvCxnSpPr>
            <a:cxnSpLocks noChangeShapeType="1"/>
            <a:stCxn id="265221" idx="3"/>
            <a:endCxn id="265220" idx="1"/>
          </p:cNvCxnSpPr>
          <p:nvPr/>
        </p:nvCxnSpPr>
        <p:spPr bwMode="auto">
          <a:xfrm>
            <a:off x="5555942" y="3339439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C73EF-33DC-795C-ACA6-D75157A011C7}"/>
              </a:ext>
            </a:extLst>
          </p:cNvPr>
          <p:cNvGrpSpPr/>
          <p:nvPr/>
        </p:nvGrpSpPr>
        <p:grpSpPr>
          <a:xfrm>
            <a:off x="933384" y="4651899"/>
            <a:ext cx="4542873" cy="1962842"/>
            <a:chOff x="1084305" y="4458626"/>
            <a:chExt cx="4542873" cy="1962842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DEB5BB94-9F5E-CC87-C99D-7977F0E4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653" y="4962556"/>
              <a:ext cx="898525" cy="1390650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3" name="AutoShape 7">
              <a:extLst>
                <a:ext uri="{FF2B5EF4-FFF2-40B4-BE49-F238E27FC236}">
                  <a16:creationId xmlns:a16="http://schemas.microsoft.com/office/drawing/2014/main" id="{F86D775D-D78E-C0A1-61E9-6C747EA8A747}"/>
                </a:ext>
              </a:extLst>
            </p:cNvPr>
            <p:cNvCxnSpPr>
              <a:cxnSpLocks noChangeShapeType="1"/>
              <a:stCxn id="6" idx="3"/>
              <a:endCxn id="2" idx="2"/>
            </p:cNvCxnSpPr>
            <p:nvPr/>
          </p:nvCxnSpPr>
          <p:spPr bwMode="auto">
            <a:xfrm>
              <a:off x="3052253" y="5657881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75DF7878-6BA3-350E-F510-F063B7974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403" y="4894293"/>
              <a:ext cx="1847850" cy="1527175"/>
              <a:chOff x="912" y="2784"/>
              <a:chExt cx="1164" cy="962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1CD054F-6D0A-7E89-3988-C7FEF39E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869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Client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Application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9E48AB37-20A1-98A5-4220-096B87A20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2784"/>
                <a:ext cx="293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600"/>
                  <a:t>Driver (Type IV)</a:t>
                </a:r>
              </a:p>
            </p:txBody>
          </p:sp>
        </p:grp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569DC9E-89B2-14E4-DDCC-D1AC5E927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68203" y="4992718"/>
              <a:ext cx="425450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rIns="0">
              <a:spAutoFit/>
            </a:bodyPr>
            <a:lstStyle>
              <a:lvl1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>
                  <a:latin typeface="Garamond" panose="02020404030301010803" pitchFamily="18" charset="0"/>
                  <a:cs typeface="Times New Roman" panose="02020603050405020304" pitchFamily="18" charset="0"/>
                </a:rPr>
                <a:t>Database Specific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4BD32-2ADD-3DA7-D475-4A0E66C1AC82}"/>
                </a:ext>
              </a:extLst>
            </p:cNvPr>
            <p:cNvSpPr txBox="1"/>
            <p:nvPr/>
          </p:nvSpPr>
          <p:spPr>
            <a:xfrm>
              <a:off x="1084305" y="4458626"/>
              <a:ext cx="3659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IV driver is the most easy to use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BAD105-C69C-5A68-D495-AA38D7CD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Classes in JDBC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3E4FB56-F962-488A-2E71-69427358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Connection</a:t>
            </a:r>
          </a:p>
          <a:p>
            <a:pPr lvl="1"/>
            <a:r>
              <a:rPr lang="en-US" altLang="en-US" dirty="0"/>
              <a:t>need to create an instance of this class when establishing a connection to the database</a:t>
            </a:r>
          </a:p>
          <a:p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for issuing SQL statements</a:t>
            </a:r>
          </a:p>
          <a:p>
            <a:r>
              <a:rPr lang="en-US" altLang="en-US" dirty="0" err="1"/>
              <a:t>ResultSet</a:t>
            </a:r>
            <a:r>
              <a:rPr lang="en-US" altLang="en-US" dirty="0"/>
              <a:t> (interface)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err="1"/>
              <a:t>ResultSet</a:t>
            </a:r>
            <a:r>
              <a:rPr lang="en-US" altLang="en-US" dirty="0"/>
              <a:t> object represents the table returned  by an SQL select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FD82B-49E4-7BB0-28BA-9DAF857E7F9C}"/>
              </a:ext>
            </a:extLst>
          </p:cNvPr>
          <p:cNvGrpSpPr/>
          <p:nvPr/>
        </p:nvGrpSpPr>
        <p:grpSpPr>
          <a:xfrm>
            <a:off x="1824362" y="4178298"/>
            <a:ext cx="8075612" cy="2133600"/>
            <a:chOff x="457201" y="4343400"/>
            <a:chExt cx="8075612" cy="213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325ABC5B-D17B-C78D-4D37-ED2FA6A3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1" y="4460875"/>
              <a:ext cx="1195387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00B0F0"/>
                  </a:solidFill>
                  <a:latin typeface="Garamond" panose="02020404030301010803" pitchFamily="18" charset="0"/>
                </a:rPr>
                <a:t>DriverManager</a:t>
              </a:r>
              <a:endParaRPr lang="en-US" altLang="en-US" sz="1400" b="1" dirty="0">
                <a:solidFill>
                  <a:srgbClr val="00B0F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910C6124-7969-B580-80E8-33507530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38F9172-15F6-4DA2-D3A6-73DBBC2E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8" y="4460875"/>
              <a:ext cx="10969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Connection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B26C045-3010-6EC6-A437-AF7559AF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E1295A-1163-5CB1-24DF-D7560D28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856BEE5-B7FD-A37F-8A56-ECACD3F7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Statement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16EC6C8-0F65-580D-8ED8-EBC1F2F1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688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F6EE8E6-787F-8163-80BF-044932E4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Result</a:t>
              </a:r>
              <a:r>
                <a:rPr lang="en-US" altLang="en-US" sz="1400" dirty="0">
                  <a:solidFill>
                    <a:srgbClr val="00B0F0"/>
                  </a:solidFill>
                  <a:latin typeface="Garamond" panose="02020404030301010803" pitchFamily="18" charset="0"/>
                </a:rPr>
                <a:t> Set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9E87A6-8774-A8AE-6867-9BD9D5B8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207000"/>
              <a:ext cx="1096963" cy="35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Driver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E614795C-12AB-F1B9-B259-817254F4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6024563"/>
              <a:ext cx="992187" cy="452437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Database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87BF0F6-A857-61DF-02B9-26C0AB978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490855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0E2BC496-4C92-277F-21DE-F860A6D9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5313363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21CDCAB-F5CA-64FD-ED22-9D459CA9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383213"/>
              <a:ext cx="1028700" cy="56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Established </a:t>
              </a:r>
            </a:p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Link to DB</a:t>
              </a:r>
            </a:p>
          </p:txBody>
        </p:sp>
        <p:cxnSp>
          <p:nvCxnSpPr>
            <p:cNvPr id="16" name="AutoShape 20">
              <a:extLst>
                <a:ext uri="{FF2B5EF4-FFF2-40B4-BE49-F238E27FC236}">
                  <a16:creationId xmlns:a16="http://schemas.microsoft.com/office/drawing/2014/main" id="{F3FF2D4A-E51C-9A8A-5226-2A040A6EBE72}"/>
                </a:ext>
              </a:extLst>
            </p:cNvPr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16200000" flipH="1">
              <a:off x="5811837" y="4795838"/>
              <a:ext cx="466725" cy="711200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FAF20DA-B967-24AB-DF2F-3C4C35377697}"/>
                </a:ext>
              </a:extLst>
            </p:cNvPr>
            <p:cNvCxnSpPr>
              <a:cxnSpLocks noChangeShapeType="1"/>
              <a:stCxn id="11" idx="2"/>
              <a:endCxn id="12" idx="1"/>
            </p:cNvCxnSpPr>
            <p:nvPr/>
          </p:nvCxnSpPr>
          <p:spPr bwMode="auto">
            <a:xfrm>
              <a:off x="6950075" y="5562600"/>
              <a:ext cx="3175" cy="4619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:a16="http://schemas.microsoft.com/office/drawing/2014/main" id="{25EE5F29-DED7-0484-85B6-2C7A3ADDD4FE}"/>
                </a:ext>
              </a:extLst>
            </p:cNvPr>
            <p:cNvCxnSpPr>
              <a:cxnSpLocks noChangeShapeType="1"/>
              <a:stCxn id="11" idx="3"/>
              <a:endCxn id="10" idx="2"/>
            </p:cNvCxnSpPr>
            <p:nvPr/>
          </p:nvCxnSpPr>
          <p:spPr bwMode="auto">
            <a:xfrm flipV="1">
              <a:off x="7497763" y="4918075"/>
              <a:ext cx="487362" cy="466725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73AEBA79-BC27-4B53-6827-BB73946A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3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86A8AD6D-7A65-3AAA-099E-5240FA03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14863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9B7C516-CD3E-5C7B-4E3A-893016C7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7A4FAD0-FCBA-C851-9572-BEB9770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8153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Use the </a:t>
            </a:r>
            <a:r>
              <a:rPr lang="en-US" altLang="en-US" dirty="0" err="1"/>
              <a:t>getConnection</a:t>
            </a:r>
            <a:r>
              <a:rPr lang="en-US" altLang="en-US" dirty="0"/>
              <a:t>() method</a:t>
            </a:r>
          </a:p>
          <a:p>
            <a:pPr lvl="1"/>
            <a:r>
              <a:rPr lang="en-US" altLang="en-US" dirty="0"/>
              <a:t>under the </a:t>
            </a:r>
            <a:r>
              <a:rPr lang="en-US" altLang="en-US" dirty="0" err="1"/>
              <a:t>DriverManager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/>
              <a:t>String argument:  "</a:t>
            </a:r>
            <a:r>
              <a:rPr lang="en-US" altLang="en-US" i="1" dirty="0" err="1"/>
              <a:t>jdbc:driver:name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returns a Connection object</a:t>
            </a:r>
            <a:endParaRPr lang="en-US" altLang="en-US" i="1" dirty="0"/>
          </a:p>
          <a:p>
            <a:pPr lvl="1"/>
            <a:endParaRPr lang="en-US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 err="1"/>
              <a:t>Class.forName</a:t>
            </a:r>
            <a:r>
              <a:rPr lang="en-US" altLang="en-US" sz="2200" b="1" dirty="0"/>
              <a:t>(“</a:t>
            </a:r>
            <a:r>
              <a:rPr lang="en-US" altLang="en-US" sz="2200" b="1" dirty="0" err="1"/>
              <a:t>sun.jdbc.odbc.JdbcOdbcDriver</a:t>
            </a:r>
            <a:r>
              <a:rPr lang="en-US" altLang="en-US" sz="2200" b="1" dirty="0"/>
              <a:t>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// above line loads the </a:t>
            </a:r>
            <a:r>
              <a:rPr lang="en-US" altLang="en-US" sz="2200" dirty="0" err="1"/>
              <a:t>jdbc-odbc</a:t>
            </a:r>
            <a:r>
              <a:rPr lang="en-US" altLang="en-US" sz="2200" dirty="0"/>
              <a:t>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String 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 = “</a:t>
            </a:r>
            <a:r>
              <a:rPr lang="en-US" altLang="en-US" sz="2200" b="1" dirty="0" err="1"/>
              <a:t>jdbc:odbc:MyDB</a:t>
            </a:r>
            <a:r>
              <a:rPr lang="en-US" altLang="en-US" sz="2200" b="1" dirty="0"/>
              <a:t>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Connection c = </a:t>
            </a:r>
            <a:r>
              <a:rPr lang="en-US" altLang="en-US" sz="2200" b="1" dirty="0" err="1"/>
              <a:t>DriverManager.getConnection</a:t>
            </a:r>
            <a:r>
              <a:rPr lang="en-US" altLang="en-US" sz="2200" b="1" dirty="0"/>
              <a:t>(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7376407-D507-B776-577B-1C18F887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</a:t>
            </a:r>
            <a:br>
              <a:rPr lang="en-US" altLang="en-US"/>
            </a:br>
            <a:r>
              <a:rPr lang="en-US" altLang="en-US"/>
              <a:t>Statement Object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8B19224-9C6D-83E1-37FE-8792285D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Execute the </a:t>
            </a:r>
            <a:r>
              <a:rPr lang="en-US" altLang="en-US" dirty="0" err="1"/>
              <a:t>createStatement</a:t>
            </a:r>
            <a:r>
              <a:rPr lang="en-US" altLang="en-US" dirty="0"/>
              <a:t>() method on the Connection object</a:t>
            </a:r>
          </a:p>
          <a:p>
            <a:pPr lvl="1"/>
            <a:r>
              <a:rPr lang="en-US" altLang="en-US" dirty="0"/>
              <a:t>returns a Statement object</a:t>
            </a:r>
          </a:p>
          <a:p>
            <a:pPr lvl="1"/>
            <a:r>
              <a:rPr lang="en-US" altLang="en-US" dirty="0"/>
              <a:t>afterwards, run methods on the Statement object to execute an SQL statement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/>
              <a:t>Statement s = </a:t>
            </a:r>
            <a:r>
              <a:rPr lang="en-US" altLang="en-US" b="1" dirty="0" err="1"/>
              <a:t>c.createStatement</a:t>
            </a:r>
            <a:r>
              <a:rPr lang="en-US" altLang="en-US" b="1" dirty="0"/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1258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Garamond</vt:lpstr>
      <vt:lpstr>OracleSansVF</vt:lpstr>
      <vt:lpstr>Times New Roman</vt:lpstr>
      <vt:lpstr>Wingdings</vt:lpstr>
      <vt:lpstr>Office Theme</vt:lpstr>
      <vt:lpstr>1_Office Theme</vt:lpstr>
      <vt:lpstr>Java working with databases</vt:lpstr>
      <vt:lpstr>Type of databases</vt:lpstr>
      <vt:lpstr>Java technologies to access databases</vt:lpstr>
      <vt:lpstr>JDBC (Java Database Connectivity)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working with databases</dc:title>
  <dc:creator>Mihai Hulea</dc:creator>
  <cp:lastModifiedBy>Mihai Hulea</cp:lastModifiedBy>
  <cp:revision>4</cp:revision>
  <dcterms:created xsi:type="dcterms:W3CDTF">2023-05-13T19:00:23Z</dcterms:created>
  <dcterms:modified xsi:type="dcterms:W3CDTF">2023-05-16T19:39:14Z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2023-05-13T19:00:23Z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5191eb3e-b360-4c8a-a1b9-4433cd5242f1</vt:lpwstr>
  </property>
  <property fmtid="{D5CDD505-2E9C-101B-9397-08002B2CF9AE}" pid="8" name="MSIP_Label_5b58b62f-6f94-46bd-8089-18e64b0a9abb_ContentBits">
    <vt:lpwstr>0</vt:lpwstr>
  </property>
</Properties>
</file>