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Siler" initials="SS" lastIdx="2" clrIdx="0">
    <p:extLst>
      <p:ext uri="{19B8F6BF-5375-455C-9EA6-DF929625EA0E}">
        <p15:presenceInfo xmlns:p15="http://schemas.microsoft.com/office/powerpoint/2012/main" userId="Stephanie Si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EE"/>
    <a:srgbClr val="04D0EC"/>
    <a:srgbClr val="D0F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80" autoAdjust="0"/>
  </p:normalViewPr>
  <p:slideViewPr>
    <p:cSldViewPr snapToGrid="0">
      <p:cViewPr varScale="1">
        <p:scale>
          <a:sx n="82" d="100"/>
          <a:sy n="82"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9T12:42:10.898" idx="1">
    <p:pos x="2933" y="1454"/>
    <p:text>PROBLEM: better to have student set up (at least first) experiment in #6 in same session that chooses experiment. BUT, need to assign No-Choice students to analogous RQ. ALSO, it might be very difficult to squeeze in RQ mod in this session.</p:text>
    <p:extLst>
      <p:ext uri="{C676402C-5697-4E1C-873F-D02D1690AC5C}">
        <p15:threadingInfo xmlns:p15="http://schemas.microsoft.com/office/powerpoint/2012/main" timeZoneBias="240"/>
      </p:ext>
    </p:extLst>
  </p:cm>
  <p:cm authorId="1" dt="2018-05-10T10:36:22.014" idx="2">
    <p:pos x="926" y="2249"/>
    <p:text>Note that we don't have to give pretests the day before starting the RQ mod. (Though shouldn't be too much before starting, esp given potential variance in student attitudes about science.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10T10:36:22.014" idx="2">
    <p:pos x="926" y="2249"/>
    <p:text>Note that we don't have to give pretests the day before starting the RQ mod. (Though shouldn't be too much before starting, esp given potential variance in student attitudes about science.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1A4FCFD0-8619-4ABB-B7CC-FA99110B51F3}" type="datetimeFigureOut">
              <a:rPr lang="en-US" smtClean="0"/>
              <a:t>5/14/2018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FCA4B356-E53E-4436-8129-E2AD620257B4}" type="slidenum">
              <a:rPr lang="en-US" smtClean="0"/>
              <a:t>‹#›</a:t>
            </a:fld>
            <a:endParaRPr lang="en-US"/>
          </a:p>
        </p:txBody>
      </p:sp>
    </p:spTree>
    <p:extLst>
      <p:ext uri="{BB962C8B-B14F-4D97-AF65-F5344CB8AC3E}">
        <p14:creationId xmlns:p14="http://schemas.microsoft.com/office/powerpoint/2010/main" val="363596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 Use low-ability TED pathway (TED2_SPRING_2014: Condition: “ted2low” in TED ADMINISTRATOR, but modified as above (and next slide).</a:t>
            </a:r>
            <a:endParaRPr lang="en-US" dirty="0"/>
          </a:p>
        </p:txBody>
      </p:sp>
      <p:sp>
        <p:nvSpPr>
          <p:cNvPr id="4" name="Slide Number Placeholder 3"/>
          <p:cNvSpPr>
            <a:spLocks noGrp="1"/>
          </p:cNvSpPr>
          <p:nvPr>
            <p:ph type="sldNum" sz="quarter" idx="10"/>
          </p:nvPr>
        </p:nvSpPr>
        <p:spPr/>
        <p:txBody>
          <a:bodyPr/>
          <a:lstStyle/>
          <a:p>
            <a:fld id="{39A1337A-15D5-48B6-97C4-6E26DA4F6B6F}" type="slidenum">
              <a:rPr lang="en-US" smtClean="0"/>
              <a:t>1</a:t>
            </a:fld>
            <a:endParaRPr lang="en-US"/>
          </a:p>
        </p:txBody>
      </p:sp>
    </p:spTree>
    <p:extLst>
      <p:ext uri="{BB962C8B-B14F-4D97-AF65-F5344CB8AC3E}">
        <p14:creationId xmlns:p14="http://schemas.microsoft.com/office/powerpoint/2010/main" val="189574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 Files:</a:t>
            </a:r>
          </a:p>
          <a:p>
            <a:endParaRPr lang="en-US" dirty="0" smtClean="0"/>
          </a:p>
          <a:p>
            <a:r>
              <a:rPr lang="en-US" dirty="0" smtClean="0"/>
              <a:t>RQ mod: (1) TED2_RQmod_[date]_</a:t>
            </a:r>
            <a:r>
              <a:rPr lang="en-US" dirty="0" err="1" smtClean="0"/>
              <a:t>ChoiceCond_Generalized</a:t>
            </a:r>
            <a:r>
              <a:rPr lang="en-US" dirty="0" smtClean="0"/>
              <a:t>; (2) </a:t>
            </a:r>
            <a:r>
              <a:rPr lang="en-US" dirty="0" err="1" smtClean="0"/>
              <a:t>RQMod</a:t>
            </a:r>
            <a:r>
              <a:rPr lang="en-US" dirty="0" smtClean="0"/>
              <a:t>_[date]_</a:t>
            </a:r>
            <a:r>
              <a:rPr lang="en-US" dirty="0" err="1" smtClean="0"/>
              <a:t>withVariables_ChoiceNoChoice</a:t>
            </a:r>
            <a:r>
              <a:rPr lang="en-US" dirty="0" smtClean="0"/>
              <a:t> (this is the FINAL SCRIPT, with all 3 conditions); (3) </a:t>
            </a:r>
            <a:r>
              <a:rPr lang="en-US" dirty="0" err="1" smtClean="0"/>
              <a:t>Variables_ForRQs</a:t>
            </a:r>
            <a:r>
              <a:rPr lang="en-US" dirty="0" smtClean="0"/>
              <a:t>_[date]</a:t>
            </a:r>
          </a:p>
          <a:p>
            <a:endParaRPr lang="en-US" dirty="0" smtClean="0"/>
          </a:p>
          <a:p>
            <a:r>
              <a:rPr lang="en-US" dirty="0" smtClean="0"/>
              <a:t>#5 - #11 (all TED instruction): Script_for_TED_ISP_Study1</a:t>
            </a:r>
          </a:p>
          <a:p>
            <a:endParaRPr lang="en-US" dirty="0" smtClean="0"/>
          </a:p>
          <a:p>
            <a:r>
              <a:rPr lang="en-US" smtClean="0"/>
              <a:t>TED2_SPRING_2014: Condition: “ted2low” in TED ADMINISTRATOR</a:t>
            </a:r>
            <a:endParaRPr lang="en-US" dirty="0"/>
          </a:p>
        </p:txBody>
      </p:sp>
      <p:sp>
        <p:nvSpPr>
          <p:cNvPr id="4" name="Slide Number Placeholder 3"/>
          <p:cNvSpPr>
            <a:spLocks noGrp="1"/>
          </p:cNvSpPr>
          <p:nvPr>
            <p:ph type="sldNum" sz="quarter" idx="10"/>
          </p:nvPr>
        </p:nvSpPr>
        <p:spPr/>
        <p:txBody>
          <a:bodyPr/>
          <a:lstStyle/>
          <a:p>
            <a:fld id="{39A1337A-15D5-48B6-97C4-6E26DA4F6B6F}" type="slidenum">
              <a:rPr lang="en-US" smtClean="0"/>
              <a:t>2</a:t>
            </a:fld>
            <a:endParaRPr lang="en-US"/>
          </a:p>
        </p:txBody>
      </p:sp>
    </p:spTree>
    <p:extLst>
      <p:ext uri="{BB962C8B-B14F-4D97-AF65-F5344CB8AC3E}">
        <p14:creationId xmlns:p14="http://schemas.microsoft.com/office/powerpoint/2010/main" val="415470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 Files:</a:t>
            </a:r>
          </a:p>
          <a:p>
            <a:endParaRPr lang="en-US" dirty="0" smtClean="0"/>
          </a:p>
          <a:p>
            <a:r>
              <a:rPr lang="en-US" dirty="0" smtClean="0"/>
              <a:t>RQ mod: (1) TED2_RQmod_[date]_</a:t>
            </a:r>
            <a:r>
              <a:rPr lang="en-US" dirty="0" err="1" smtClean="0"/>
              <a:t>ChoiceCond_Generalized</a:t>
            </a:r>
            <a:r>
              <a:rPr lang="en-US" dirty="0" smtClean="0"/>
              <a:t>; (2) </a:t>
            </a:r>
            <a:r>
              <a:rPr lang="en-US" dirty="0" err="1" smtClean="0"/>
              <a:t>RQMod</a:t>
            </a:r>
            <a:r>
              <a:rPr lang="en-US" dirty="0" smtClean="0"/>
              <a:t>_[date]_</a:t>
            </a:r>
            <a:r>
              <a:rPr lang="en-US" dirty="0" err="1" smtClean="0"/>
              <a:t>withVariables_ChoiceNoChoice</a:t>
            </a:r>
            <a:r>
              <a:rPr lang="en-US" dirty="0" smtClean="0"/>
              <a:t> (this is the FINAL SCRIPT, with all 3 conditions); (3) </a:t>
            </a:r>
            <a:r>
              <a:rPr lang="en-US" dirty="0" err="1" smtClean="0"/>
              <a:t>Variables_ForRQs</a:t>
            </a:r>
            <a:r>
              <a:rPr lang="en-US" dirty="0" smtClean="0"/>
              <a:t>_[date]</a:t>
            </a:r>
          </a:p>
          <a:p>
            <a:endParaRPr lang="en-US" dirty="0" smtClean="0"/>
          </a:p>
          <a:p>
            <a:r>
              <a:rPr lang="en-US" dirty="0" smtClean="0"/>
              <a:t>#5 - #11 (all TED instruction): Script_for_TED_ISP_Study1</a:t>
            </a:r>
          </a:p>
          <a:p>
            <a:endParaRPr lang="en-US" dirty="0" smtClean="0"/>
          </a:p>
          <a:p>
            <a:r>
              <a:rPr lang="en-US" dirty="0" smtClean="0"/>
              <a:t>TED2_SPRING_2014: Condition: “ted2low” in TED ADMINISTRATOR</a:t>
            </a:r>
            <a:endParaRPr lang="en-US" dirty="0"/>
          </a:p>
        </p:txBody>
      </p:sp>
      <p:sp>
        <p:nvSpPr>
          <p:cNvPr id="4" name="Slide Number Placeholder 3"/>
          <p:cNvSpPr>
            <a:spLocks noGrp="1"/>
          </p:cNvSpPr>
          <p:nvPr>
            <p:ph type="sldNum" sz="quarter" idx="10"/>
          </p:nvPr>
        </p:nvSpPr>
        <p:spPr/>
        <p:txBody>
          <a:bodyPr/>
          <a:lstStyle/>
          <a:p>
            <a:fld id="{39A1337A-15D5-48B6-97C4-6E26DA4F6B6F}" type="slidenum">
              <a:rPr lang="en-US" smtClean="0"/>
              <a:t>3</a:t>
            </a:fld>
            <a:endParaRPr lang="en-US"/>
          </a:p>
        </p:txBody>
      </p:sp>
    </p:spTree>
    <p:extLst>
      <p:ext uri="{BB962C8B-B14F-4D97-AF65-F5344CB8AC3E}">
        <p14:creationId xmlns:p14="http://schemas.microsoft.com/office/powerpoint/2010/main" val="187162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coordinate this </a:t>
            </a:r>
            <a:r>
              <a:rPr lang="en-US" smtClean="0"/>
              <a:t>slide with PPTX: “Study1_MasteryStudents_Hsproblems”</a:t>
            </a:r>
            <a:endParaRPr lang="en-US" dirty="0"/>
          </a:p>
        </p:txBody>
      </p:sp>
      <p:sp>
        <p:nvSpPr>
          <p:cNvPr id="4" name="Slide Number Placeholder 3"/>
          <p:cNvSpPr>
            <a:spLocks noGrp="1"/>
          </p:cNvSpPr>
          <p:nvPr>
            <p:ph type="sldNum" sz="quarter" idx="10"/>
          </p:nvPr>
        </p:nvSpPr>
        <p:spPr/>
        <p:txBody>
          <a:bodyPr/>
          <a:lstStyle/>
          <a:p>
            <a:fld id="{39A1337A-15D5-48B6-97C4-6E26DA4F6B6F}" type="slidenum">
              <a:rPr lang="en-US" smtClean="0"/>
              <a:t>4</a:t>
            </a:fld>
            <a:endParaRPr lang="en-US"/>
          </a:p>
        </p:txBody>
      </p:sp>
    </p:spTree>
    <p:extLst>
      <p:ext uri="{BB962C8B-B14F-4D97-AF65-F5344CB8AC3E}">
        <p14:creationId xmlns:p14="http://schemas.microsoft.com/office/powerpoint/2010/main" val="228926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39BEA-798F-4A32-A53D-8517E1B36692}"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429490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39BEA-798F-4A32-A53D-8517E1B36692}"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299453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39BEA-798F-4A32-A53D-8517E1B36692}"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124816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39BEA-798F-4A32-A53D-8517E1B36692}"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65650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939BEA-798F-4A32-A53D-8517E1B36692}"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25066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939BEA-798F-4A32-A53D-8517E1B36692}"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175348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939BEA-798F-4A32-A53D-8517E1B36692}"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43719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939BEA-798F-4A32-A53D-8517E1B36692}"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12760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39BEA-798F-4A32-A53D-8517E1B36692}"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429226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939BEA-798F-4A32-A53D-8517E1B36692}"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325820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939BEA-798F-4A32-A53D-8517E1B36692}"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FEED0-C148-44D0-B426-D4F29A9AFC1D}" type="slidenum">
              <a:rPr lang="en-US" smtClean="0"/>
              <a:t>‹#›</a:t>
            </a:fld>
            <a:endParaRPr lang="en-US"/>
          </a:p>
        </p:txBody>
      </p:sp>
    </p:spTree>
    <p:extLst>
      <p:ext uri="{BB962C8B-B14F-4D97-AF65-F5344CB8AC3E}">
        <p14:creationId xmlns:p14="http://schemas.microsoft.com/office/powerpoint/2010/main" val="189194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39BEA-798F-4A32-A53D-8517E1B36692}" type="datetimeFigureOut">
              <a:rPr lang="en-US" smtClean="0"/>
              <a:t>5/14/2018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FEED0-C148-44D0-B426-D4F29A9AFC1D}" type="slidenum">
              <a:rPr lang="en-US" smtClean="0"/>
              <a:t>‹#›</a:t>
            </a:fld>
            <a:endParaRPr lang="en-US"/>
          </a:p>
        </p:txBody>
      </p:sp>
    </p:spTree>
    <p:extLst>
      <p:ext uri="{BB962C8B-B14F-4D97-AF65-F5344CB8AC3E}">
        <p14:creationId xmlns:p14="http://schemas.microsoft.com/office/powerpoint/2010/main" val="2064509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p:cNvSpPr/>
          <p:nvPr/>
        </p:nvSpPr>
        <p:spPr>
          <a:xfrm>
            <a:off x="4880479" y="3351261"/>
            <a:ext cx="340242" cy="1520456"/>
          </a:xfrm>
          <a:custGeom>
            <a:avLst/>
            <a:gdLst>
              <a:gd name="connsiteX0" fmla="*/ 0 w 340242"/>
              <a:gd name="connsiteY0" fmla="*/ 1520456 h 1520456"/>
              <a:gd name="connsiteX1" fmla="*/ 276446 w 340242"/>
              <a:gd name="connsiteY1" fmla="*/ 691117 h 1520456"/>
              <a:gd name="connsiteX2" fmla="*/ 340242 w 340242"/>
              <a:gd name="connsiteY2" fmla="*/ 0 h 1520456"/>
            </a:gdLst>
            <a:ahLst/>
            <a:cxnLst>
              <a:cxn ang="0">
                <a:pos x="connsiteX0" y="connsiteY0"/>
              </a:cxn>
              <a:cxn ang="0">
                <a:pos x="connsiteX1" y="connsiteY1"/>
              </a:cxn>
              <a:cxn ang="0">
                <a:pos x="connsiteX2" y="connsiteY2"/>
              </a:cxn>
            </a:cxnLst>
            <a:rect l="l" t="t" r="r" b="b"/>
            <a:pathLst>
              <a:path w="340242" h="1520456">
                <a:moveTo>
                  <a:pt x="0" y="1520456"/>
                </a:moveTo>
                <a:cubicBezTo>
                  <a:pt x="109869" y="1232491"/>
                  <a:pt x="219739" y="944526"/>
                  <a:pt x="276446" y="691117"/>
                </a:cubicBezTo>
                <a:cubicBezTo>
                  <a:pt x="333153" y="437708"/>
                  <a:pt x="336697" y="218854"/>
                  <a:pt x="340242" y="0"/>
                </a:cubicBezTo>
              </a:path>
            </a:pathLst>
          </a:custGeom>
          <a:noFill/>
          <a:ln>
            <a:solidFill>
              <a:srgbClr val="7EC234"/>
            </a:solidFill>
            <a:prstDash val="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9917503" y="3105511"/>
            <a:ext cx="327804" cy="2605177"/>
          </a:xfrm>
          <a:custGeom>
            <a:avLst/>
            <a:gdLst>
              <a:gd name="connsiteX0" fmla="*/ 8626 w 267430"/>
              <a:gd name="connsiteY0" fmla="*/ 0 h 2648309"/>
              <a:gd name="connsiteX1" fmla="*/ 267419 w 267430"/>
              <a:gd name="connsiteY1" fmla="*/ 1940943 h 2648309"/>
              <a:gd name="connsiteX2" fmla="*/ 0 w 267430"/>
              <a:gd name="connsiteY2" fmla="*/ 2648309 h 2648309"/>
            </a:gdLst>
            <a:ahLst/>
            <a:cxnLst>
              <a:cxn ang="0">
                <a:pos x="connsiteX0" y="connsiteY0"/>
              </a:cxn>
              <a:cxn ang="0">
                <a:pos x="connsiteX1" y="connsiteY1"/>
              </a:cxn>
              <a:cxn ang="0">
                <a:pos x="connsiteX2" y="connsiteY2"/>
              </a:cxn>
            </a:cxnLst>
            <a:rect l="l" t="t" r="r" b="b"/>
            <a:pathLst>
              <a:path w="267430" h="2648309">
                <a:moveTo>
                  <a:pt x="8626" y="0"/>
                </a:moveTo>
                <a:cubicBezTo>
                  <a:pt x="138741" y="749779"/>
                  <a:pt x="268857" y="1499558"/>
                  <a:pt x="267419" y="1940943"/>
                </a:cubicBezTo>
                <a:cubicBezTo>
                  <a:pt x="265981" y="2382328"/>
                  <a:pt x="132990" y="2515318"/>
                  <a:pt x="0" y="2648309"/>
                </a:cubicBezTo>
              </a:path>
            </a:pathLst>
          </a:custGeom>
          <a:noFill/>
          <a:ln>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a:stCxn id="29" idx="0"/>
            <a:endCxn id="9" idx="4"/>
          </p:cNvCxnSpPr>
          <p:nvPr/>
        </p:nvCxnSpPr>
        <p:spPr>
          <a:xfrm flipV="1">
            <a:off x="5828581" y="3376071"/>
            <a:ext cx="265112" cy="1178677"/>
          </a:xfrm>
          <a:prstGeom prst="straightConnector1">
            <a:avLst/>
          </a:prstGeom>
          <a:ln w="25400">
            <a:solidFill>
              <a:srgbClr val="EEB500"/>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4750280" y="5412574"/>
            <a:ext cx="797442" cy="600037"/>
          </a:xfrm>
          <a:custGeom>
            <a:avLst/>
            <a:gdLst>
              <a:gd name="connsiteX0" fmla="*/ 0 w 797442"/>
              <a:gd name="connsiteY0" fmla="*/ 489098 h 489098"/>
              <a:gd name="connsiteX1" fmla="*/ 510363 w 797442"/>
              <a:gd name="connsiteY1" fmla="*/ 212651 h 489098"/>
              <a:gd name="connsiteX2" fmla="*/ 786809 w 797442"/>
              <a:gd name="connsiteY2" fmla="*/ 10632 h 489098"/>
              <a:gd name="connsiteX3" fmla="*/ 786809 w 797442"/>
              <a:gd name="connsiteY3" fmla="*/ 10632 h 489098"/>
              <a:gd name="connsiteX4" fmla="*/ 797442 w 797442"/>
              <a:gd name="connsiteY4" fmla="*/ 0 h 48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442" h="489098">
                <a:moveTo>
                  <a:pt x="0" y="489098"/>
                </a:moveTo>
                <a:cubicBezTo>
                  <a:pt x="189614" y="390746"/>
                  <a:pt x="379228" y="292395"/>
                  <a:pt x="510363" y="212651"/>
                </a:cubicBezTo>
                <a:cubicBezTo>
                  <a:pt x="641498" y="132907"/>
                  <a:pt x="786809" y="10632"/>
                  <a:pt x="786809" y="10632"/>
                </a:cubicBezTo>
                <a:lnTo>
                  <a:pt x="786809" y="10632"/>
                </a:lnTo>
                <a:lnTo>
                  <a:pt x="797442" y="0"/>
                </a:lnTo>
              </a:path>
            </a:pathLst>
          </a:custGeom>
          <a:noFill/>
          <a:ln>
            <a:solidFill>
              <a:srgbClr val="EEB500"/>
            </a:solidFill>
            <a:prstDash val="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855210" y="3013027"/>
            <a:ext cx="386315" cy="7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07789" y="3026736"/>
            <a:ext cx="386315" cy="7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2"/>
          </p:cNvCxnSpPr>
          <p:nvPr/>
        </p:nvCxnSpPr>
        <p:spPr>
          <a:xfrm>
            <a:off x="5298558" y="3040913"/>
            <a:ext cx="467832" cy="8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7138489" y="3069717"/>
            <a:ext cx="893850" cy="28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9399159" y="4831614"/>
            <a:ext cx="3961" cy="399114"/>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6241446" y="3340631"/>
            <a:ext cx="2041452" cy="1765005"/>
          </a:xfrm>
          <a:custGeom>
            <a:avLst/>
            <a:gdLst>
              <a:gd name="connsiteX0" fmla="*/ 0 w 1998921"/>
              <a:gd name="connsiteY0" fmla="*/ 1743740 h 1743740"/>
              <a:gd name="connsiteX1" fmla="*/ 1329070 w 1998921"/>
              <a:gd name="connsiteY1" fmla="*/ 1084521 h 1743740"/>
              <a:gd name="connsiteX2" fmla="*/ 1998921 w 1998921"/>
              <a:gd name="connsiteY2" fmla="*/ 0 h 1743740"/>
            </a:gdLst>
            <a:ahLst/>
            <a:cxnLst>
              <a:cxn ang="0">
                <a:pos x="connsiteX0" y="connsiteY0"/>
              </a:cxn>
              <a:cxn ang="0">
                <a:pos x="connsiteX1" y="connsiteY1"/>
              </a:cxn>
              <a:cxn ang="0">
                <a:pos x="connsiteX2" y="connsiteY2"/>
              </a:cxn>
            </a:cxnLst>
            <a:rect l="l" t="t" r="r" b="b"/>
            <a:pathLst>
              <a:path w="1998921" h="1743740">
                <a:moveTo>
                  <a:pt x="0" y="1743740"/>
                </a:moveTo>
                <a:cubicBezTo>
                  <a:pt x="497958" y="1559442"/>
                  <a:pt x="995917" y="1375144"/>
                  <a:pt x="1329070" y="1084521"/>
                </a:cubicBezTo>
                <a:cubicBezTo>
                  <a:pt x="1662223" y="793898"/>
                  <a:pt x="1830572" y="396949"/>
                  <a:pt x="1998921" y="0"/>
                </a:cubicBezTo>
              </a:path>
            </a:pathLst>
          </a:custGeom>
          <a:noFill/>
          <a:ln>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p:cNvCxnSpPr/>
          <p:nvPr/>
        </p:nvCxnSpPr>
        <p:spPr>
          <a:xfrm flipV="1">
            <a:off x="9104396" y="3038206"/>
            <a:ext cx="709543" cy="25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2820169" y="1662691"/>
            <a:ext cx="2923953" cy="1137685"/>
          </a:xfrm>
          <a:custGeom>
            <a:avLst/>
            <a:gdLst>
              <a:gd name="connsiteX0" fmla="*/ 0 w 3636335"/>
              <a:gd name="connsiteY0" fmla="*/ 1180214 h 1180214"/>
              <a:gd name="connsiteX1" fmla="*/ 1690577 w 3636335"/>
              <a:gd name="connsiteY1" fmla="*/ 308345 h 1180214"/>
              <a:gd name="connsiteX2" fmla="*/ 3636335 w 3636335"/>
              <a:gd name="connsiteY2" fmla="*/ 0 h 1180214"/>
            </a:gdLst>
            <a:ahLst/>
            <a:cxnLst>
              <a:cxn ang="0">
                <a:pos x="connsiteX0" y="connsiteY0"/>
              </a:cxn>
              <a:cxn ang="0">
                <a:pos x="connsiteX1" y="connsiteY1"/>
              </a:cxn>
              <a:cxn ang="0">
                <a:pos x="connsiteX2" y="connsiteY2"/>
              </a:cxn>
            </a:cxnLst>
            <a:rect l="l" t="t" r="r" b="b"/>
            <a:pathLst>
              <a:path w="3636335" h="1180214">
                <a:moveTo>
                  <a:pt x="0" y="1180214"/>
                </a:moveTo>
                <a:cubicBezTo>
                  <a:pt x="542260" y="842630"/>
                  <a:pt x="1084521" y="505047"/>
                  <a:pt x="1690577" y="308345"/>
                </a:cubicBezTo>
                <a:cubicBezTo>
                  <a:pt x="2296633" y="111643"/>
                  <a:pt x="2966484" y="55821"/>
                  <a:pt x="3636335" y="0"/>
                </a:cubicBezTo>
              </a:path>
            </a:pathLst>
          </a:custGeom>
          <a:noFill/>
          <a:ln>
            <a:solidFill>
              <a:srgbClr val="7EC234"/>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067665" y="2757847"/>
            <a:ext cx="948706" cy="652796"/>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 DR test &amp;</a:t>
            </a:r>
          </a:p>
          <a:p>
            <a:pPr algn="ctr"/>
            <a:r>
              <a:rPr lang="en-US" sz="1200" dirty="0" smtClean="0">
                <a:solidFill>
                  <a:schemeClr val="tx1"/>
                </a:solidFill>
              </a:rPr>
              <a:t>#</a:t>
            </a:r>
            <a:r>
              <a:rPr lang="en-US" sz="1200" dirty="0">
                <a:solidFill>
                  <a:schemeClr val="tx1"/>
                </a:solidFill>
              </a:rPr>
              <a:t>2 Story pre</a:t>
            </a:r>
          </a:p>
        </p:txBody>
      </p:sp>
      <p:sp>
        <p:nvSpPr>
          <p:cNvPr id="6" name="Rectangle 5"/>
          <p:cNvSpPr/>
          <p:nvPr/>
        </p:nvSpPr>
        <p:spPr>
          <a:xfrm>
            <a:off x="3260788" y="2731029"/>
            <a:ext cx="623640" cy="6096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#3 Ramp pre</a:t>
            </a:r>
          </a:p>
        </p:txBody>
      </p:sp>
      <p:sp>
        <p:nvSpPr>
          <p:cNvPr id="8" name="Oval 7"/>
          <p:cNvSpPr/>
          <p:nvPr/>
        </p:nvSpPr>
        <p:spPr>
          <a:xfrm>
            <a:off x="4947683" y="2700671"/>
            <a:ext cx="712382" cy="629327"/>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#7 </a:t>
            </a:r>
            <a:r>
              <a:rPr lang="en-US" sz="1000" dirty="0" err="1">
                <a:solidFill>
                  <a:schemeClr val="tx1"/>
                </a:solidFill>
              </a:rPr>
              <a:t>ExpA</a:t>
            </a:r>
            <a:r>
              <a:rPr lang="en-US" sz="1000" dirty="0">
                <a:solidFill>
                  <a:schemeClr val="tx1"/>
                </a:solidFill>
              </a:rPr>
              <a:t> (CVS) w/ FF</a:t>
            </a:r>
          </a:p>
        </p:txBody>
      </p:sp>
      <p:sp>
        <p:nvSpPr>
          <p:cNvPr id="9" name="Oval 8"/>
          <p:cNvSpPr/>
          <p:nvPr/>
        </p:nvSpPr>
        <p:spPr>
          <a:xfrm>
            <a:off x="5766391" y="2721936"/>
            <a:ext cx="654605" cy="65413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#8 </a:t>
            </a:r>
            <a:r>
              <a:rPr lang="en-US" sz="1000" dirty="0" err="1">
                <a:solidFill>
                  <a:schemeClr val="tx1"/>
                </a:solidFill>
              </a:rPr>
              <a:t>ExpB</a:t>
            </a:r>
            <a:r>
              <a:rPr lang="en-US" sz="1000" dirty="0">
                <a:solidFill>
                  <a:schemeClr val="tx1"/>
                </a:solidFill>
              </a:rPr>
              <a:t> (MC) w/FF</a:t>
            </a:r>
          </a:p>
        </p:txBody>
      </p:sp>
      <p:sp>
        <p:nvSpPr>
          <p:cNvPr id="10" name="Oval 9"/>
          <p:cNvSpPr/>
          <p:nvPr/>
        </p:nvSpPr>
        <p:spPr>
          <a:xfrm>
            <a:off x="6542568" y="2700670"/>
            <a:ext cx="640363" cy="64704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#9 </a:t>
            </a:r>
            <a:r>
              <a:rPr lang="en-US" sz="1000" dirty="0" err="1">
                <a:solidFill>
                  <a:schemeClr val="tx1"/>
                </a:solidFill>
              </a:rPr>
              <a:t>ExpC</a:t>
            </a:r>
            <a:r>
              <a:rPr lang="en-US" sz="1000" dirty="0">
                <a:solidFill>
                  <a:schemeClr val="tx1"/>
                </a:solidFill>
              </a:rPr>
              <a:t> (SC) w/FF</a:t>
            </a:r>
          </a:p>
        </p:txBody>
      </p:sp>
      <p:cxnSp>
        <p:nvCxnSpPr>
          <p:cNvPr id="12" name="Straight Arrow Connector 11"/>
          <p:cNvCxnSpPr>
            <a:stCxn id="6" idx="3"/>
          </p:cNvCxnSpPr>
          <p:nvPr/>
        </p:nvCxnSpPr>
        <p:spPr>
          <a:xfrm>
            <a:off x="3884428" y="3035830"/>
            <a:ext cx="475056" cy="7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2"/>
          </p:cNvCxnSpPr>
          <p:nvPr/>
        </p:nvCxnSpPr>
        <p:spPr>
          <a:xfrm flipV="1">
            <a:off x="4433913" y="3015334"/>
            <a:ext cx="513771" cy="31132"/>
          </a:xfrm>
          <a:prstGeom prst="straightConnector1">
            <a:avLst/>
          </a:prstGeom>
          <a:ln w="19050">
            <a:solidFill>
              <a:srgbClr val="7EC23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Hexagon 17"/>
          <p:cNvSpPr/>
          <p:nvPr/>
        </p:nvSpPr>
        <p:spPr>
          <a:xfrm>
            <a:off x="5690960" y="1269286"/>
            <a:ext cx="750098" cy="637954"/>
          </a:xfrm>
          <a:prstGeom prst="hexagon">
            <a:avLst/>
          </a:prstGeom>
          <a:solidFill>
            <a:srgbClr val="CC0000">
              <a:alpha val="25000"/>
            </a:srgbClr>
          </a:solidFill>
          <a:ln w="34925">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Exit tutor</a:t>
            </a:r>
          </a:p>
        </p:txBody>
      </p:sp>
      <p:sp>
        <p:nvSpPr>
          <p:cNvPr id="19" name="Rectangle 18"/>
          <p:cNvSpPr/>
          <p:nvPr/>
        </p:nvSpPr>
        <p:spPr>
          <a:xfrm>
            <a:off x="1718796" y="186169"/>
            <a:ext cx="4178797" cy="8662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Exit tutor: #CVS designs </a:t>
            </a:r>
            <a:r>
              <a:rPr lang="en-US" sz="1200" u="sng" dirty="0">
                <a:solidFill>
                  <a:schemeClr val="tx1"/>
                </a:solidFill>
              </a:rPr>
              <a:t>&gt; </a:t>
            </a:r>
            <a:r>
              <a:rPr lang="en-US" sz="1200" dirty="0">
                <a:solidFill>
                  <a:schemeClr val="tx1"/>
                </a:solidFill>
              </a:rPr>
              <a:t> 4</a:t>
            </a:r>
            <a:endParaRPr lang="en-US" sz="1200" u="sng" dirty="0">
              <a:solidFill>
                <a:schemeClr val="tx1"/>
              </a:solidFill>
            </a:endParaRPr>
          </a:p>
          <a:p>
            <a:pPr marL="171450" indent="-171450">
              <a:buFont typeface="Arial" panose="020B0604020202020204" pitchFamily="34" charset="0"/>
              <a:buChar char="•"/>
            </a:pPr>
            <a:r>
              <a:rPr lang="en-US" sz="1200" dirty="0">
                <a:solidFill>
                  <a:schemeClr val="tx1"/>
                </a:solidFill>
              </a:rPr>
              <a:t>Higher–ability (DR </a:t>
            </a:r>
            <a:r>
              <a:rPr lang="en-US" sz="1200" u="sng" dirty="0">
                <a:solidFill>
                  <a:schemeClr val="tx1"/>
                </a:solidFill>
              </a:rPr>
              <a:t>&gt;</a:t>
            </a:r>
            <a:r>
              <a:rPr lang="en-US" sz="1200" dirty="0">
                <a:solidFill>
                  <a:schemeClr val="tx1"/>
                </a:solidFill>
              </a:rPr>
              <a:t> 2 &amp; #CVS designs story pre </a:t>
            </a:r>
            <a:r>
              <a:rPr lang="en-US" sz="1200" u="sng" dirty="0">
                <a:solidFill>
                  <a:schemeClr val="tx1"/>
                </a:solidFill>
              </a:rPr>
              <a:t>&gt;</a:t>
            </a:r>
            <a:r>
              <a:rPr lang="en-US" sz="1200" dirty="0">
                <a:solidFill>
                  <a:schemeClr val="tx1"/>
                </a:solidFill>
              </a:rPr>
              <a:t> 1)</a:t>
            </a:r>
          </a:p>
          <a:p>
            <a:pPr marL="171450" indent="-171450">
              <a:buFont typeface="Arial" panose="020B0604020202020204" pitchFamily="34" charset="0"/>
              <a:buChar char="•"/>
            </a:pPr>
            <a:r>
              <a:rPr lang="en-US" sz="1200" dirty="0">
                <a:solidFill>
                  <a:schemeClr val="tx1"/>
                </a:solidFill>
              </a:rPr>
              <a:t>Lower-ability (other) </a:t>
            </a:r>
          </a:p>
          <a:p>
            <a:pPr marL="171450" indent="-171450">
              <a:buFont typeface="Arial" panose="020B0604020202020204" pitchFamily="34" charset="0"/>
              <a:buChar char="•"/>
            </a:pPr>
            <a:r>
              <a:rPr lang="en-US" sz="1200" dirty="0">
                <a:solidFill>
                  <a:schemeClr val="tx1"/>
                </a:solidFill>
              </a:rPr>
              <a:t>Non-mastery students (high or low-ability)</a:t>
            </a:r>
          </a:p>
        </p:txBody>
      </p:sp>
      <p:sp>
        <p:nvSpPr>
          <p:cNvPr id="23" name="Rectangle 22"/>
          <p:cNvSpPr/>
          <p:nvPr/>
        </p:nvSpPr>
        <p:spPr>
          <a:xfrm>
            <a:off x="8861270" y="2690038"/>
            <a:ext cx="512769" cy="596627"/>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 Story post</a:t>
            </a:r>
          </a:p>
        </p:txBody>
      </p:sp>
      <p:sp>
        <p:nvSpPr>
          <p:cNvPr id="26" name="Rounded Rectangle 25"/>
          <p:cNvSpPr/>
          <p:nvPr/>
        </p:nvSpPr>
        <p:spPr>
          <a:xfrm>
            <a:off x="3912917" y="3755298"/>
            <a:ext cx="893135" cy="49973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#4 Procedural R0 training (4 reps max)</a:t>
            </a:r>
          </a:p>
        </p:txBody>
      </p:sp>
      <p:sp>
        <p:nvSpPr>
          <p:cNvPr id="27" name="Rounded Rectangle 26"/>
          <p:cNvSpPr/>
          <p:nvPr/>
        </p:nvSpPr>
        <p:spPr>
          <a:xfrm>
            <a:off x="3820634" y="4737038"/>
            <a:ext cx="1052623" cy="57924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#5 Procedural R0/1 training (3 max)</a:t>
            </a:r>
          </a:p>
        </p:txBody>
      </p:sp>
      <p:sp>
        <p:nvSpPr>
          <p:cNvPr id="28" name="Rounded Rectangle 27"/>
          <p:cNvSpPr/>
          <p:nvPr/>
        </p:nvSpPr>
        <p:spPr>
          <a:xfrm>
            <a:off x="3873796" y="5860612"/>
            <a:ext cx="999461" cy="6840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#6 Procedural R0/1/2 training </a:t>
            </a:r>
          </a:p>
          <a:p>
            <a:pPr algn="ctr"/>
            <a:r>
              <a:rPr lang="en-US" sz="1000" dirty="0">
                <a:solidFill>
                  <a:schemeClr val="tx1"/>
                </a:solidFill>
              </a:rPr>
              <a:t>(3 max)</a:t>
            </a:r>
          </a:p>
        </p:txBody>
      </p:sp>
      <p:sp>
        <p:nvSpPr>
          <p:cNvPr id="29" name="Rounded Rectangle 28"/>
          <p:cNvSpPr/>
          <p:nvPr/>
        </p:nvSpPr>
        <p:spPr>
          <a:xfrm>
            <a:off x="5371381" y="4554747"/>
            <a:ext cx="914400" cy="81951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rPr>
              <a:t>#10 Conceptual R0/1/2 training </a:t>
            </a:r>
          </a:p>
          <a:p>
            <a:pPr algn="ctr"/>
            <a:r>
              <a:rPr lang="en-US" sz="1000" dirty="0">
                <a:solidFill>
                  <a:schemeClr val="tx1"/>
                </a:solidFill>
              </a:rPr>
              <a:t>(3 max; 1 round after </a:t>
            </a:r>
            <a:r>
              <a:rPr lang="en-US" sz="1000" dirty="0" err="1">
                <a:solidFill>
                  <a:schemeClr val="tx1"/>
                </a:solidFill>
              </a:rPr>
              <a:t>Exp</a:t>
            </a:r>
            <a:r>
              <a:rPr lang="en-US" sz="1000" dirty="0">
                <a:solidFill>
                  <a:schemeClr val="tx1"/>
                </a:solidFill>
              </a:rPr>
              <a:t> C)</a:t>
            </a:r>
          </a:p>
        </p:txBody>
      </p:sp>
      <p:cxnSp>
        <p:nvCxnSpPr>
          <p:cNvPr id="36" name="Straight Arrow Connector 35"/>
          <p:cNvCxnSpPr>
            <a:endCxn id="26" idx="0"/>
          </p:cNvCxnSpPr>
          <p:nvPr/>
        </p:nvCxnSpPr>
        <p:spPr>
          <a:xfrm>
            <a:off x="4326988" y="3093473"/>
            <a:ext cx="32497" cy="661825"/>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3310838" y="3122763"/>
            <a:ext cx="1008121" cy="1844647"/>
          </a:xfrm>
          <a:custGeom>
            <a:avLst/>
            <a:gdLst>
              <a:gd name="connsiteX0" fmla="*/ 995485 w 995485"/>
              <a:gd name="connsiteY0" fmla="*/ 0 h 1871330"/>
              <a:gd name="connsiteX1" fmla="*/ 17289 w 995485"/>
              <a:gd name="connsiteY1" fmla="*/ 1435395 h 1871330"/>
              <a:gd name="connsiteX2" fmla="*/ 463857 w 995485"/>
              <a:gd name="connsiteY2" fmla="*/ 1871330 h 1871330"/>
            </a:gdLst>
            <a:ahLst/>
            <a:cxnLst>
              <a:cxn ang="0">
                <a:pos x="connsiteX0" y="connsiteY0"/>
              </a:cxn>
              <a:cxn ang="0">
                <a:pos x="connsiteX1" y="connsiteY1"/>
              </a:cxn>
              <a:cxn ang="0">
                <a:pos x="connsiteX2" y="connsiteY2"/>
              </a:cxn>
            </a:cxnLst>
            <a:rect l="l" t="t" r="r" b="b"/>
            <a:pathLst>
              <a:path w="995485" h="1871330">
                <a:moveTo>
                  <a:pt x="995485" y="0"/>
                </a:moveTo>
                <a:cubicBezTo>
                  <a:pt x="550689" y="561753"/>
                  <a:pt x="105894" y="1123507"/>
                  <a:pt x="17289" y="1435395"/>
                </a:cubicBezTo>
                <a:cubicBezTo>
                  <a:pt x="-71316" y="1747283"/>
                  <a:pt x="196270" y="1809306"/>
                  <a:pt x="463857" y="1871330"/>
                </a:cubicBezTo>
              </a:path>
            </a:pathLst>
          </a:custGeom>
          <a:noFill/>
          <a:ln>
            <a:solidFill>
              <a:schemeClr val="tx1"/>
            </a:solidFill>
            <a:prstDash val="soli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26" idx="2"/>
          </p:cNvCxnSpPr>
          <p:nvPr/>
        </p:nvCxnSpPr>
        <p:spPr>
          <a:xfrm>
            <a:off x="4359484" y="4255028"/>
            <a:ext cx="14178" cy="47137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28" idx="0"/>
          </p:cNvCxnSpPr>
          <p:nvPr/>
        </p:nvCxnSpPr>
        <p:spPr>
          <a:xfrm>
            <a:off x="4346946" y="5316278"/>
            <a:ext cx="26581" cy="544334"/>
          </a:xfrm>
          <a:prstGeom prst="straightConnector1">
            <a:avLst/>
          </a:prstGeom>
          <a:ln w="19050">
            <a:solidFill>
              <a:srgbClr val="EEB500"/>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7" name="Freeform 46"/>
          <p:cNvSpPr/>
          <p:nvPr/>
        </p:nvSpPr>
        <p:spPr>
          <a:xfrm>
            <a:off x="2934721" y="3051544"/>
            <a:ext cx="1311214" cy="2913321"/>
          </a:xfrm>
          <a:custGeom>
            <a:avLst/>
            <a:gdLst>
              <a:gd name="connsiteX0" fmla="*/ 1270391 w 1270391"/>
              <a:gd name="connsiteY0" fmla="*/ 0 h 2764465"/>
              <a:gd name="connsiteX1" fmla="*/ 5117 w 1270391"/>
              <a:gd name="connsiteY1" fmla="*/ 1573619 h 2764465"/>
              <a:gd name="connsiteX2" fmla="*/ 908884 w 1270391"/>
              <a:gd name="connsiteY2" fmla="*/ 2764465 h 2764465"/>
            </a:gdLst>
            <a:ahLst/>
            <a:cxnLst>
              <a:cxn ang="0">
                <a:pos x="connsiteX0" y="connsiteY0"/>
              </a:cxn>
              <a:cxn ang="0">
                <a:pos x="connsiteX1" y="connsiteY1"/>
              </a:cxn>
              <a:cxn ang="0">
                <a:pos x="connsiteX2" y="connsiteY2"/>
              </a:cxn>
            </a:cxnLst>
            <a:rect l="l" t="t" r="r" b="b"/>
            <a:pathLst>
              <a:path w="1270391" h="2764465">
                <a:moveTo>
                  <a:pt x="1270391" y="0"/>
                </a:moveTo>
                <a:cubicBezTo>
                  <a:pt x="667879" y="556437"/>
                  <a:pt x="65368" y="1112875"/>
                  <a:pt x="5117" y="1573619"/>
                </a:cubicBezTo>
                <a:cubicBezTo>
                  <a:pt x="-55134" y="2034363"/>
                  <a:pt x="426875" y="2399414"/>
                  <a:pt x="908884" y="2764465"/>
                </a:cubicBezTo>
              </a:path>
            </a:pathLst>
          </a:custGeom>
          <a:noFill/>
          <a:ln>
            <a:solidFill>
              <a:srgbClr val="EEB500"/>
            </a:solidFill>
            <a:prstDash val="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3345579" y="734650"/>
            <a:ext cx="435935"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623024" y="916939"/>
            <a:ext cx="435935"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20057" y="3397002"/>
            <a:ext cx="314189" cy="153888"/>
          </a:xfrm>
          <a:prstGeom prst="rect">
            <a:avLst/>
          </a:prstGeom>
          <a:solidFill>
            <a:schemeClr val="bg1"/>
          </a:solidFill>
        </p:spPr>
        <p:txBody>
          <a:bodyPr wrap="none" lIns="0" tIns="0" rIns="0" bIns="0" rtlCol="0">
            <a:spAutoFit/>
          </a:bodyPr>
          <a:lstStyle/>
          <a:p>
            <a:r>
              <a:rPr lang="en-US" sz="1000" dirty="0"/>
              <a:t>No R0</a:t>
            </a:r>
          </a:p>
        </p:txBody>
      </p:sp>
      <p:sp>
        <p:nvSpPr>
          <p:cNvPr id="53" name="TextBox 52"/>
          <p:cNvSpPr txBox="1"/>
          <p:nvPr/>
        </p:nvSpPr>
        <p:spPr>
          <a:xfrm>
            <a:off x="3167215" y="4565915"/>
            <a:ext cx="495327" cy="153888"/>
          </a:xfrm>
          <a:prstGeom prst="rect">
            <a:avLst/>
          </a:prstGeom>
          <a:solidFill>
            <a:schemeClr val="bg1"/>
          </a:solidFill>
        </p:spPr>
        <p:txBody>
          <a:bodyPr wrap="none" lIns="0" tIns="0" rIns="0" bIns="0" rtlCol="0">
            <a:spAutoFit/>
          </a:bodyPr>
          <a:lstStyle/>
          <a:p>
            <a:pPr algn="ctr"/>
            <a:r>
              <a:rPr lang="en-US" sz="1000" dirty="0"/>
              <a:t>R0; no R1</a:t>
            </a:r>
          </a:p>
        </p:txBody>
      </p:sp>
      <p:sp>
        <p:nvSpPr>
          <p:cNvPr id="54" name="TextBox 53"/>
          <p:cNvSpPr txBox="1"/>
          <p:nvPr/>
        </p:nvSpPr>
        <p:spPr>
          <a:xfrm>
            <a:off x="2580302" y="5070192"/>
            <a:ext cx="561051" cy="153888"/>
          </a:xfrm>
          <a:prstGeom prst="rect">
            <a:avLst/>
          </a:prstGeom>
          <a:solidFill>
            <a:schemeClr val="bg1"/>
          </a:solidFill>
        </p:spPr>
        <p:txBody>
          <a:bodyPr wrap="none" lIns="0" tIns="0" rIns="0" bIns="0" rtlCol="0">
            <a:spAutoFit/>
          </a:bodyPr>
          <a:lstStyle/>
          <a:p>
            <a:r>
              <a:rPr lang="en-US" sz="1000" dirty="0"/>
              <a:t>R01; no R2</a:t>
            </a:r>
          </a:p>
        </p:txBody>
      </p:sp>
      <p:cxnSp>
        <p:nvCxnSpPr>
          <p:cNvPr id="56" name="Straight Connector 55"/>
          <p:cNvCxnSpPr/>
          <p:nvPr/>
        </p:nvCxnSpPr>
        <p:spPr>
          <a:xfrm>
            <a:off x="5215371" y="524471"/>
            <a:ext cx="435935" cy="0"/>
          </a:xfrm>
          <a:prstGeom prst="line">
            <a:avLst/>
          </a:prstGeom>
          <a:ln w="19050">
            <a:solidFill>
              <a:srgbClr val="7EC234"/>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227061" y="4339622"/>
            <a:ext cx="314189" cy="153888"/>
          </a:xfrm>
          <a:prstGeom prst="rect">
            <a:avLst/>
          </a:prstGeom>
          <a:solidFill>
            <a:schemeClr val="bg1"/>
          </a:solidFill>
        </p:spPr>
        <p:txBody>
          <a:bodyPr wrap="none" lIns="0" tIns="0" rIns="0" bIns="0" rtlCol="0">
            <a:spAutoFit/>
          </a:bodyPr>
          <a:lstStyle/>
          <a:p>
            <a:pPr algn="ctr"/>
            <a:r>
              <a:rPr lang="en-US" sz="1000" dirty="0"/>
              <a:t>No R1</a:t>
            </a:r>
          </a:p>
        </p:txBody>
      </p:sp>
      <p:sp>
        <p:nvSpPr>
          <p:cNvPr id="61" name="TextBox 60"/>
          <p:cNvSpPr txBox="1"/>
          <p:nvPr/>
        </p:nvSpPr>
        <p:spPr>
          <a:xfrm>
            <a:off x="4263057" y="5425480"/>
            <a:ext cx="314189" cy="153888"/>
          </a:xfrm>
          <a:prstGeom prst="rect">
            <a:avLst/>
          </a:prstGeom>
          <a:solidFill>
            <a:schemeClr val="bg1"/>
          </a:solidFill>
        </p:spPr>
        <p:txBody>
          <a:bodyPr wrap="none" lIns="0" tIns="0" rIns="0" bIns="0" rtlCol="0">
            <a:spAutoFit/>
          </a:bodyPr>
          <a:lstStyle/>
          <a:p>
            <a:r>
              <a:rPr lang="en-US" sz="1000" dirty="0"/>
              <a:t>No R2</a:t>
            </a:r>
          </a:p>
        </p:txBody>
      </p:sp>
      <p:sp>
        <p:nvSpPr>
          <p:cNvPr id="7" name="Rectangle 6"/>
          <p:cNvSpPr/>
          <p:nvPr/>
        </p:nvSpPr>
        <p:spPr>
          <a:xfrm>
            <a:off x="4250553" y="2931979"/>
            <a:ext cx="170121" cy="170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54079" y="2946423"/>
            <a:ext cx="200376" cy="153888"/>
          </a:xfrm>
          <a:prstGeom prst="rect">
            <a:avLst/>
          </a:prstGeom>
          <a:solidFill>
            <a:schemeClr val="bg1"/>
          </a:solidFill>
        </p:spPr>
        <p:txBody>
          <a:bodyPr wrap="none" lIns="0" tIns="0" rIns="0" bIns="0" rtlCol="0">
            <a:spAutoFit/>
          </a:bodyPr>
          <a:lstStyle/>
          <a:p>
            <a:r>
              <a:rPr lang="en-US" sz="1000" dirty="0"/>
              <a:t>R01</a:t>
            </a:r>
          </a:p>
        </p:txBody>
      </p:sp>
      <p:cxnSp>
        <p:nvCxnSpPr>
          <p:cNvPr id="65" name="Straight Arrow Connector 64"/>
          <p:cNvCxnSpPr>
            <a:stCxn id="9" idx="6"/>
            <a:endCxn id="10" idx="2"/>
          </p:cNvCxnSpPr>
          <p:nvPr/>
        </p:nvCxnSpPr>
        <p:spPr>
          <a:xfrm flipV="1">
            <a:off x="6420995" y="3024193"/>
            <a:ext cx="121572" cy="248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356397" y="2965412"/>
            <a:ext cx="170121" cy="170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588371" y="2558571"/>
            <a:ext cx="376275" cy="461665"/>
          </a:xfrm>
          <a:prstGeom prst="rect">
            <a:avLst/>
          </a:prstGeom>
          <a:solidFill>
            <a:schemeClr val="bg1"/>
          </a:solidFill>
        </p:spPr>
        <p:txBody>
          <a:bodyPr wrap="square" lIns="45720" tIns="0" rIns="0" bIns="0" rtlCol="0">
            <a:spAutoFit/>
          </a:bodyPr>
          <a:lstStyle/>
          <a:p>
            <a:r>
              <a:rPr lang="en-US" sz="1000" dirty="0"/>
              <a:t>No </a:t>
            </a:r>
          </a:p>
          <a:p>
            <a:r>
              <a:rPr lang="en-US" sz="1000" dirty="0"/>
              <a:t>errors </a:t>
            </a:r>
          </a:p>
          <a:p>
            <a:r>
              <a:rPr lang="en-US" sz="1000" dirty="0"/>
              <a:t>FF</a:t>
            </a:r>
          </a:p>
        </p:txBody>
      </p:sp>
      <p:cxnSp>
        <p:nvCxnSpPr>
          <p:cNvPr id="92" name="Straight Arrow Connector 91"/>
          <p:cNvCxnSpPr/>
          <p:nvPr/>
        </p:nvCxnSpPr>
        <p:spPr>
          <a:xfrm>
            <a:off x="8279558" y="3043990"/>
            <a:ext cx="577701" cy="35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043166" y="2679406"/>
            <a:ext cx="572750" cy="64149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#11 Ramp</a:t>
            </a:r>
          </a:p>
          <a:p>
            <a:pPr algn="ctr"/>
            <a:r>
              <a:rPr lang="en-US" sz="1200" dirty="0">
                <a:solidFill>
                  <a:schemeClr val="tx1"/>
                </a:solidFill>
              </a:rPr>
              <a:t>post</a:t>
            </a:r>
          </a:p>
        </p:txBody>
      </p:sp>
      <p:cxnSp>
        <p:nvCxnSpPr>
          <p:cNvPr id="107" name="Straight Arrow Connector 106"/>
          <p:cNvCxnSpPr>
            <a:stCxn id="114" idx="2"/>
          </p:cNvCxnSpPr>
          <p:nvPr/>
        </p:nvCxnSpPr>
        <p:spPr>
          <a:xfrm flipH="1">
            <a:off x="9572447" y="3097619"/>
            <a:ext cx="323526" cy="1034435"/>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9249352" y="3367563"/>
            <a:ext cx="1125351" cy="307777"/>
          </a:xfrm>
          <a:prstGeom prst="rect">
            <a:avLst/>
          </a:prstGeom>
          <a:solidFill>
            <a:schemeClr val="bg1"/>
          </a:solidFill>
        </p:spPr>
        <p:txBody>
          <a:bodyPr wrap="square" lIns="0" tIns="0" rIns="0" bIns="0" rtlCol="0">
            <a:spAutoFit/>
          </a:bodyPr>
          <a:lstStyle/>
          <a:p>
            <a:pPr algn="ctr"/>
            <a:r>
              <a:rPr lang="en-US" sz="1000" dirty="0"/>
              <a:t>Non-mastery story post </a:t>
            </a:r>
            <a:r>
              <a:rPr lang="en-US" sz="800" dirty="0"/>
              <a:t>(#CVS designs  &lt; 4)</a:t>
            </a:r>
          </a:p>
        </p:txBody>
      </p:sp>
      <p:sp>
        <p:nvSpPr>
          <p:cNvPr id="116" name="Freeform 115"/>
          <p:cNvSpPr/>
          <p:nvPr/>
        </p:nvSpPr>
        <p:spPr>
          <a:xfrm flipH="1">
            <a:off x="6423804" y="1639020"/>
            <a:ext cx="3510950" cy="1331477"/>
          </a:xfrm>
          <a:custGeom>
            <a:avLst/>
            <a:gdLst>
              <a:gd name="connsiteX0" fmla="*/ 0 w 3636335"/>
              <a:gd name="connsiteY0" fmla="*/ 1180214 h 1180214"/>
              <a:gd name="connsiteX1" fmla="*/ 1690577 w 3636335"/>
              <a:gd name="connsiteY1" fmla="*/ 308345 h 1180214"/>
              <a:gd name="connsiteX2" fmla="*/ 3636335 w 3636335"/>
              <a:gd name="connsiteY2" fmla="*/ 0 h 1180214"/>
            </a:gdLst>
            <a:ahLst/>
            <a:cxnLst>
              <a:cxn ang="0">
                <a:pos x="connsiteX0" y="connsiteY0"/>
              </a:cxn>
              <a:cxn ang="0">
                <a:pos x="connsiteX1" y="connsiteY1"/>
              </a:cxn>
              <a:cxn ang="0">
                <a:pos x="connsiteX2" y="connsiteY2"/>
              </a:cxn>
            </a:cxnLst>
            <a:rect l="l" t="t" r="r" b="b"/>
            <a:pathLst>
              <a:path w="3636335" h="1180214">
                <a:moveTo>
                  <a:pt x="0" y="1180214"/>
                </a:moveTo>
                <a:cubicBezTo>
                  <a:pt x="542260" y="842630"/>
                  <a:pt x="1084521" y="505047"/>
                  <a:pt x="1690577" y="308345"/>
                </a:cubicBezTo>
                <a:cubicBezTo>
                  <a:pt x="2296633" y="111643"/>
                  <a:pt x="2966484" y="55821"/>
                  <a:pt x="3636335" y="0"/>
                </a:cubicBezTo>
              </a:path>
            </a:pathLst>
          </a:custGeom>
          <a:noFill/>
          <a:ln>
            <a:solidFill>
              <a:srgbClr val="7EC234"/>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9810913" y="2927498"/>
            <a:ext cx="170121" cy="170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3425690" y="1783327"/>
            <a:ext cx="1057171" cy="461665"/>
          </a:xfrm>
          <a:prstGeom prst="rect">
            <a:avLst/>
          </a:prstGeom>
          <a:solidFill>
            <a:schemeClr val="bg1"/>
          </a:solidFill>
        </p:spPr>
        <p:txBody>
          <a:bodyPr wrap="square" lIns="0" tIns="0" rIns="0" bIns="0" rtlCol="0">
            <a:spAutoFit/>
          </a:bodyPr>
          <a:lstStyle/>
          <a:p>
            <a:pPr algn="ctr"/>
            <a:r>
              <a:rPr lang="en-US" sz="1000" dirty="0"/>
              <a:t>Mastery story pre (#CVS designs </a:t>
            </a:r>
            <a:r>
              <a:rPr lang="en-US" sz="1000" u="sng" dirty="0"/>
              <a:t>&gt;</a:t>
            </a:r>
            <a:r>
              <a:rPr lang="en-US" sz="1000" dirty="0"/>
              <a:t> 4 out of 6)</a:t>
            </a:r>
          </a:p>
        </p:txBody>
      </p:sp>
      <p:sp>
        <p:nvSpPr>
          <p:cNvPr id="119" name="TextBox 118"/>
          <p:cNvSpPr txBox="1"/>
          <p:nvPr/>
        </p:nvSpPr>
        <p:spPr>
          <a:xfrm>
            <a:off x="7597198" y="1749357"/>
            <a:ext cx="1121233" cy="461665"/>
          </a:xfrm>
          <a:prstGeom prst="rect">
            <a:avLst/>
          </a:prstGeom>
          <a:solidFill>
            <a:schemeClr val="bg1"/>
          </a:solidFill>
        </p:spPr>
        <p:txBody>
          <a:bodyPr wrap="square" lIns="0" tIns="0" rIns="0" bIns="0" rtlCol="0">
            <a:spAutoFit/>
          </a:bodyPr>
          <a:lstStyle/>
          <a:p>
            <a:pPr algn="ctr"/>
            <a:r>
              <a:rPr lang="en-US" sz="1000" dirty="0"/>
              <a:t>Mastery story pre (#CVS designs  </a:t>
            </a:r>
            <a:r>
              <a:rPr lang="en-US" sz="1000" u="sng" dirty="0"/>
              <a:t>&gt;</a:t>
            </a:r>
            <a:r>
              <a:rPr lang="en-US" sz="1000" dirty="0"/>
              <a:t> 4 out of 6)</a:t>
            </a:r>
          </a:p>
        </p:txBody>
      </p:sp>
      <p:sp>
        <p:nvSpPr>
          <p:cNvPr id="120" name="Freeform 119"/>
          <p:cNvSpPr/>
          <p:nvPr/>
        </p:nvSpPr>
        <p:spPr>
          <a:xfrm>
            <a:off x="4380750" y="2648198"/>
            <a:ext cx="595423" cy="277762"/>
          </a:xfrm>
          <a:custGeom>
            <a:avLst/>
            <a:gdLst>
              <a:gd name="connsiteX0" fmla="*/ 0 w 595423"/>
              <a:gd name="connsiteY0" fmla="*/ 277762 h 277762"/>
              <a:gd name="connsiteX1" fmla="*/ 276446 w 595423"/>
              <a:gd name="connsiteY1" fmla="*/ 1316 h 277762"/>
              <a:gd name="connsiteX2" fmla="*/ 595423 w 595423"/>
              <a:gd name="connsiteY2" fmla="*/ 192702 h 277762"/>
            </a:gdLst>
            <a:ahLst/>
            <a:cxnLst>
              <a:cxn ang="0">
                <a:pos x="connsiteX0" y="connsiteY0"/>
              </a:cxn>
              <a:cxn ang="0">
                <a:pos x="connsiteX1" y="connsiteY1"/>
              </a:cxn>
              <a:cxn ang="0">
                <a:pos x="connsiteX2" y="connsiteY2"/>
              </a:cxn>
            </a:cxnLst>
            <a:rect l="l" t="t" r="r" b="b"/>
            <a:pathLst>
              <a:path w="595423" h="277762">
                <a:moveTo>
                  <a:pt x="0" y="277762"/>
                </a:moveTo>
                <a:cubicBezTo>
                  <a:pt x="88604" y="146627"/>
                  <a:pt x="177209" y="15493"/>
                  <a:pt x="276446" y="1316"/>
                </a:cubicBezTo>
                <a:cubicBezTo>
                  <a:pt x="375683" y="-12861"/>
                  <a:pt x="485553" y="89920"/>
                  <a:pt x="595423" y="192702"/>
                </a:cubicBezTo>
              </a:path>
            </a:pathLst>
          </a:custGeom>
          <a:noFill/>
          <a:ln>
            <a:solidFill>
              <a:srgbClr val="EEB500"/>
            </a:solidFill>
            <a:prstDash val="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4546991" y="2550545"/>
            <a:ext cx="266098" cy="153888"/>
          </a:xfrm>
          <a:prstGeom prst="rect">
            <a:avLst/>
          </a:prstGeom>
          <a:solidFill>
            <a:schemeClr val="bg1"/>
          </a:solidFill>
        </p:spPr>
        <p:txBody>
          <a:bodyPr wrap="none" lIns="0" tIns="0" rIns="0" bIns="0" rtlCol="0">
            <a:spAutoFit/>
          </a:bodyPr>
          <a:lstStyle/>
          <a:p>
            <a:r>
              <a:rPr lang="en-US" sz="1000" dirty="0"/>
              <a:t>R012</a:t>
            </a:r>
          </a:p>
        </p:txBody>
      </p:sp>
      <p:sp>
        <p:nvSpPr>
          <p:cNvPr id="15" name="Freeform 14"/>
          <p:cNvSpPr/>
          <p:nvPr/>
        </p:nvSpPr>
        <p:spPr>
          <a:xfrm>
            <a:off x="6283978" y="3105509"/>
            <a:ext cx="1131864" cy="1702414"/>
          </a:xfrm>
          <a:custGeom>
            <a:avLst/>
            <a:gdLst>
              <a:gd name="connsiteX0" fmla="*/ 1350335 w 1350335"/>
              <a:gd name="connsiteY0" fmla="*/ 0 h 1722474"/>
              <a:gd name="connsiteX1" fmla="*/ 956930 w 1350335"/>
              <a:gd name="connsiteY1" fmla="*/ 1148316 h 1722474"/>
              <a:gd name="connsiteX2" fmla="*/ 0 w 1350335"/>
              <a:gd name="connsiteY2" fmla="*/ 1722474 h 1722474"/>
            </a:gdLst>
            <a:ahLst/>
            <a:cxnLst>
              <a:cxn ang="0">
                <a:pos x="connsiteX0" y="connsiteY0"/>
              </a:cxn>
              <a:cxn ang="0">
                <a:pos x="connsiteX1" y="connsiteY1"/>
              </a:cxn>
              <a:cxn ang="0">
                <a:pos x="connsiteX2" y="connsiteY2"/>
              </a:cxn>
            </a:cxnLst>
            <a:rect l="l" t="t" r="r" b="b"/>
            <a:pathLst>
              <a:path w="1350335" h="1722474">
                <a:moveTo>
                  <a:pt x="1350335" y="0"/>
                </a:moveTo>
                <a:cubicBezTo>
                  <a:pt x="1266160" y="430618"/>
                  <a:pt x="1181986" y="861237"/>
                  <a:pt x="956930" y="1148316"/>
                </a:cubicBezTo>
                <a:cubicBezTo>
                  <a:pt x="731874" y="1435395"/>
                  <a:pt x="365937" y="1578934"/>
                  <a:pt x="0" y="1722474"/>
                </a:cubicBezTo>
              </a:path>
            </a:pathLst>
          </a:custGeom>
          <a:noFill/>
          <a:ln>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036280" y="4531408"/>
            <a:ext cx="690113" cy="307777"/>
          </a:xfrm>
          <a:prstGeom prst="rect">
            <a:avLst/>
          </a:prstGeom>
          <a:solidFill>
            <a:schemeClr val="bg1"/>
          </a:solidFill>
        </p:spPr>
        <p:txBody>
          <a:bodyPr wrap="square" lIns="0" tIns="0" rIns="0" bIns="0" rtlCol="0">
            <a:spAutoFit/>
          </a:bodyPr>
          <a:lstStyle/>
          <a:p>
            <a:pPr algn="ctr"/>
            <a:r>
              <a:rPr lang="en-US" sz="1000" dirty="0"/>
              <a:t>If did </a:t>
            </a:r>
            <a:r>
              <a:rPr lang="en-US" sz="1000" dirty="0" err="1"/>
              <a:t>Exp</a:t>
            </a:r>
            <a:r>
              <a:rPr lang="en-US" sz="1000" dirty="0"/>
              <a:t> B </a:t>
            </a:r>
          </a:p>
          <a:p>
            <a:pPr algn="ctr"/>
            <a:r>
              <a:rPr lang="en-US" sz="1000" dirty="0"/>
              <a:t>already</a:t>
            </a:r>
          </a:p>
        </p:txBody>
      </p:sp>
      <p:sp>
        <p:nvSpPr>
          <p:cNvPr id="73" name="Rounded Rectangle 72"/>
          <p:cNvSpPr/>
          <p:nvPr/>
        </p:nvSpPr>
        <p:spPr>
          <a:xfrm>
            <a:off x="8828568" y="4131131"/>
            <a:ext cx="950912" cy="682410"/>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rPr>
              <a:t>#13 Remedial :</a:t>
            </a:r>
          </a:p>
          <a:p>
            <a:pPr algn="ctr"/>
            <a:r>
              <a:rPr lang="en-US" sz="1000" dirty="0">
                <a:solidFill>
                  <a:schemeClr val="tx1"/>
                </a:solidFill>
              </a:rPr>
              <a:t> Statement comparison</a:t>
            </a:r>
          </a:p>
        </p:txBody>
      </p:sp>
      <p:sp>
        <p:nvSpPr>
          <p:cNvPr id="95" name="TextBox 94"/>
          <p:cNvSpPr txBox="1"/>
          <p:nvPr/>
        </p:nvSpPr>
        <p:spPr>
          <a:xfrm>
            <a:off x="9245711" y="3783049"/>
            <a:ext cx="569067" cy="153888"/>
          </a:xfrm>
          <a:prstGeom prst="rect">
            <a:avLst/>
          </a:prstGeom>
          <a:solidFill>
            <a:schemeClr val="bg1"/>
          </a:solidFill>
        </p:spPr>
        <p:txBody>
          <a:bodyPr wrap="none" lIns="0" tIns="0" rIns="0" bIns="0" rtlCol="0">
            <a:spAutoFit/>
          </a:bodyPr>
          <a:lstStyle/>
          <a:p>
            <a:r>
              <a:rPr lang="en-US" sz="1000" dirty="0"/>
              <a:t>Q6 “Good”</a:t>
            </a:r>
          </a:p>
        </p:txBody>
      </p:sp>
      <p:sp>
        <p:nvSpPr>
          <p:cNvPr id="85" name="TextBox 84"/>
          <p:cNvSpPr txBox="1"/>
          <p:nvPr/>
        </p:nvSpPr>
        <p:spPr>
          <a:xfrm>
            <a:off x="10098569" y="4976370"/>
            <a:ext cx="304571" cy="307777"/>
          </a:xfrm>
          <a:prstGeom prst="rect">
            <a:avLst/>
          </a:prstGeom>
          <a:solidFill>
            <a:schemeClr val="bg1"/>
          </a:solidFill>
        </p:spPr>
        <p:txBody>
          <a:bodyPr wrap="none" lIns="0" tIns="0" rIns="0" bIns="0" rtlCol="0">
            <a:spAutoFit/>
          </a:bodyPr>
          <a:lstStyle/>
          <a:p>
            <a:pPr algn="ctr"/>
            <a:r>
              <a:rPr lang="en-US" sz="1000" dirty="0"/>
              <a:t>Q6 </a:t>
            </a:r>
          </a:p>
          <a:p>
            <a:pPr algn="ctr"/>
            <a:r>
              <a:rPr lang="en-US" sz="1000" dirty="0"/>
              <a:t>“Bad”</a:t>
            </a:r>
          </a:p>
        </p:txBody>
      </p:sp>
      <p:sp>
        <p:nvSpPr>
          <p:cNvPr id="79" name="TextBox 78"/>
          <p:cNvSpPr txBox="1"/>
          <p:nvPr/>
        </p:nvSpPr>
        <p:spPr>
          <a:xfrm>
            <a:off x="6274949" y="3578758"/>
            <a:ext cx="1477927" cy="461665"/>
          </a:xfrm>
          <a:prstGeom prst="rect">
            <a:avLst/>
          </a:prstGeom>
          <a:solidFill>
            <a:schemeClr val="bg1"/>
          </a:solidFill>
        </p:spPr>
        <p:txBody>
          <a:bodyPr wrap="square" lIns="0" tIns="0" rIns="0" bIns="0" rtlCol="0">
            <a:spAutoFit/>
          </a:bodyPr>
          <a:lstStyle/>
          <a:p>
            <a:pPr algn="ctr"/>
            <a:r>
              <a:rPr lang="en-US" sz="1000" dirty="0"/>
              <a:t>If one or more errors</a:t>
            </a:r>
          </a:p>
          <a:p>
            <a:pPr algn="ctr"/>
            <a:r>
              <a:rPr lang="en-US" sz="1000" dirty="0"/>
              <a:t>on  FF (“could”/”could not” cause responses during).</a:t>
            </a:r>
          </a:p>
        </p:txBody>
      </p:sp>
      <p:sp>
        <p:nvSpPr>
          <p:cNvPr id="110" name="Hexagon 109"/>
          <p:cNvSpPr/>
          <p:nvPr/>
        </p:nvSpPr>
        <p:spPr>
          <a:xfrm>
            <a:off x="7706666" y="5683135"/>
            <a:ext cx="750098" cy="637954"/>
          </a:xfrm>
          <a:prstGeom prst="hexagon">
            <a:avLst/>
          </a:prstGeom>
          <a:solidFill>
            <a:srgbClr val="CC0000">
              <a:alpha val="25000"/>
            </a:srgbClr>
          </a:solidFill>
          <a:ln w="34925">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Exit tutor</a:t>
            </a:r>
          </a:p>
        </p:txBody>
      </p:sp>
      <p:cxnSp>
        <p:nvCxnSpPr>
          <p:cNvPr id="111" name="Straight Arrow Connector 110"/>
          <p:cNvCxnSpPr/>
          <p:nvPr/>
        </p:nvCxnSpPr>
        <p:spPr>
          <a:xfrm flipH="1">
            <a:off x="8399254" y="5622369"/>
            <a:ext cx="500659" cy="217714"/>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1" name="Rounded Rectangle 100"/>
          <p:cNvSpPr/>
          <p:nvPr/>
        </p:nvSpPr>
        <p:spPr>
          <a:xfrm>
            <a:off x="8817935" y="5236234"/>
            <a:ext cx="1068422" cy="776378"/>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rPr>
              <a:t>#14 Remedial :</a:t>
            </a:r>
          </a:p>
          <a:p>
            <a:pPr algn="ctr"/>
            <a:r>
              <a:rPr lang="en-US" sz="1000" dirty="0">
                <a:solidFill>
                  <a:schemeClr val="tx1"/>
                </a:solidFill>
              </a:rPr>
              <a:t>Compare experiments (re: TED2 study 2)</a:t>
            </a:r>
          </a:p>
        </p:txBody>
      </p:sp>
      <p:sp>
        <p:nvSpPr>
          <p:cNvPr id="99" name="Rectangle 98"/>
          <p:cNvSpPr/>
          <p:nvPr/>
        </p:nvSpPr>
        <p:spPr>
          <a:xfrm>
            <a:off x="7988595" y="189713"/>
            <a:ext cx="2431378" cy="12669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R0: Identify (given) focal variable</a:t>
            </a:r>
          </a:p>
          <a:p>
            <a:pPr marL="171450" indent="-171450">
              <a:buFont typeface="Arial" panose="020B0604020202020204" pitchFamily="34" charset="0"/>
              <a:buChar char="•"/>
            </a:pPr>
            <a:r>
              <a:rPr lang="en-US" sz="1100" dirty="0">
                <a:solidFill>
                  <a:schemeClr val="tx1"/>
                </a:solidFill>
              </a:rPr>
              <a:t>R1: Contrast focal variable</a:t>
            </a:r>
          </a:p>
          <a:p>
            <a:pPr marL="171450" indent="-171450">
              <a:buFont typeface="Arial" panose="020B0604020202020204" pitchFamily="34" charset="0"/>
              <a:buChar char="•"/>
            </a:pPr>
            <a:r>
              <a:rPr lang="en-US" sz="1100" dirty="0">
                <a:solidFill>
                  <a:schemeClr val="tx1"/>
                </a:solidFill>
              </a:rPr>
              <a:t>R2: Control other variables.</a:t>
            </a:r>
          </a:p>
          <a:p>
            <a:pPr marL="171450" indent="-171450">
              <a:buFont typeface="Arial" panose="020B0604020202020204" pitchFamily="34" charset="0"/>
              <a:buChar char="•"/>
            </a:pPr>
            <a:r>
              <a:rPr lang="en-US" sz="1100" dirty="0">
                <a:solidFill>
                  <a:schemeClr val="tx1"/>
                </a:solidFill>
              </a:rPr>
              <a:t>“FF” are feature-focus questions, in which students indicate whether each non-focal variable could cause a difference in outcomes.</a:t>
            </a:r>
          </a:p>
        </p:txBody>
      </p:sp>
      <p:sp>
        <p:nvSpPr>
          <p:cNvPr id="2" name="Multiply 1"/>
          <p:cNvSpPr/>
          <p:nvPr/>
        </p:nvSpPr>
        <p:spPr>
          <a:xfrm>
            <a:off x="3555022" y="3387778"/>
            <a:ext cx="1637414" cy="22222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y 69"/>
          <p:cNvSpPr/>
          <p:nvPr/>
        </p:nvSpPr>
        <p:spPr>
          <a:xfrm>
            <a:off x="4302642" y="2044997"/>
            <a:ext cx="740734" cy="102781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y 70"/>
          <p:cNvSpPr/>
          <p:nvPr/>
        </p:nvSpPr>
        <p:spPr>
          <a:xfrm>
            <a:off x="3208515" y="2529584"/>
            <a:ext cx="740734" cy="102781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73"/>
          <p:cNvSpPr/>
          <p:nvPr/>
        </p:nvSpPr>
        <p:spPr>
          <a:xfrm>
            <a:off x="4922875" y="2484476"/>
            <a:ext cx="740734" cy="102781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74"/>
          <p:cNvSpPr/>
          <p:nvPr/>
        </p:nvSpPr>
        <p:spPr>
          <a:xfrm>
            <a:off x="8941981" y="3951769"/>
            <a:ext cx="740734" cy="102781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75"/>
          <p:cNvSpPr/>
          <p:nvPr/>
        </p:nvSpPr>
        <p:spPr>
          <a:xfrm>
            <a:off x="8945525" y="5039834"/>
            <a:ext cx="956931" cy="119084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41791" y="420673"/>
            <a:ext cx="4980315" cy="923330"/>
          </a:xfrm>
          <a:prstGeom prst="rect">
            <a:avLst/>
          </a:prstGeom>
          <a:solidFill>
            <a:srgbClr val="FFFF00"/>
          </a:solidFill>
        </p:spPr>
        <p:txBody>
          <a:bodyPr wrap="square" rtlCol="0">
            <a:spAutoFit/>
          </a:bodyPr>
          <a:lstStyle/>
          <a:p>
            <a:r>
              <a:rPr lang="en-US" dirty="0" smtClean="0"/>
              <a:t>This slide is mostly for Kevin to see what components of the latest version of TED we’ll use in Study 1.</a:t>
            </a:r>
            <a:endParaRPr lang="en-US" dirty="0"/>
          </a:p>
        </p:txBody>
      </p:sp>
    </p:spTree>
    <p:extLst>
      <p:ext uri="{BB962C8B-B14F-4D97-AF65-F5344CB8AC3E}">
        <p14:creationId xmlns:p14="http://schemas.microsoft.com/office/powerpoint/2010/main" val="309205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Arrow Connector 70"/>
          <p:cNvCxnSpPr>
            <a:endCxn id="10" idx="2"/>
          </p:cNvCxnSpPr>
          <p:nvPr/>
        </p:nvCxnSpPr>
        <p:spPr>
          <a:xfrm flipV="1">
            <a:off x="6078326" y="3152420"/>
            <a:ext cx="919705" cy="733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2"/>
            <a:endCxn id="28" idx="1"/>
          </p:cNvCxnSpPr>
          <p:nvPr/>
        </p:nvCxnSpPr>
        <p:spPr>
          <a:xfrm>
            <a:off x="3977802" y="3582946"/>
            <a:ext cx="353448" cy="611395"/>
          </a:xfrm>
          <a:prstGeom prst="line">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 idx="1"/>
          </p:cNvCxnSpPr>
          <p:nvPr/>
        </p:nvCxnSpPr>
        <p:spPr>
          <a:xfrm flipV="1">
            <a:off x="1473233" y="3096349"/>
            <a:ext cx="658568" cy="33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6" idx="0"/>
          </p:cNvCxnSpPr>
          <p:nvPr/>
        </p:nvCxnSpPr>
        <p:spPr>
          <a:xfrm flipV="1">
            <a:off x="846586" y="3448645"/>
            <a:ext cx="124776" cy="281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7497762" y="3211668"/>
            <a:ext cx="407365"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1700368" y="1752323"/>
            <a:ext cx="4158048" cy="1137685"/>
          </a:xfrm>
          <a:custGeom>
            <a:avLst/>
            <a:gdLst>
              <a:gd name="connsiteX0" fmla="*/ 0 w 3636335"/>
              <a:gd name="connsiteY0" fmla="*/ 1180214 h 1180214"/>
              <a:gd name="connsiteX1" fmla="*/ 1690577 w 3636335"/>
              <a:gd name="connsiteY1" fmla="*/ 308345 h 1180214"/>
              <a:gd name="connsiteX2" fmla="*/ 3636335 w 3636335"/>
              <a:gd name="connsiteY2" fmla="*/ 0 h 1180214"/>
            </a:gdLst>
            <a:ahLst/>
            <a:cxnLst>
              <a:cxn ang="0">
                <a:pos x="connsiteX0" y="connsiteY0"/>
              </a:cxn>
              <a:cxn ang="0">
                <a:pos x="connsiteX1" y="connsiteY1"/>
              </a:cxn>
              <a:cxn ang="0">
                <a:pos x="connsiteX2" y="connsiteY2"/>
              </a:cxn>
            </a:cxnLst>
            <a:rect l="l" t="t" r="r" b="b"/>
            <a:pathLst>
              <a:path w="3636335" h="1180214">
                <a:moveTo>
                  <a:pt x="0" y="1180214"/>
                </a:moveTo>
                <a:cubicBezTo>
                  <a:pt x="542260" y="842630"/>
                  <a:pt x="1084521" y="505047"/>
                  <a:pt x="1690577" y="308345"/>
                </a:cubicBezTo>
                <a:cubicBezTo>
                  <a:pt x="2296633" y="111643"/>
                  <a:pt x="2966484" y="55821"/>
                  <a:pt x="3636335" y="0"/>
                </a:cubicBezTo>
              </a:path>
            </a:pathLst>
          </a:custGeom>
          <a:noFill/>
          <a:ln>
            <a:solidFill>
              <a:srgbClr val="7EC234"/>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43381" y="2855478"/>
            <a:ext cx="1031425" cy="574158"/>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 DR test &amp;</a:t>
            </a:r>
          </a:p>
          <a:p>
            <a:pPr algn="ctr"/>
            <a:r>
              <a:rPr lang="en-US" sz="1200" dirty="0" smtClean="0">
                <a:solidFill>
                  <a:schemeClr val="tx1"/>
                </a:solidFill>
              </a:rPr>
              <a:t>#</a:t>
            </a:r>
            <a:r>
              <a:rPr lang="en-US" sz="1200" dirty="0">
                <a:solidFill>
                  <a:schemeClr val="tx1"/>
                </a:solidFill>
              </a:rPr>
              <a:t>2 Story pre</a:t>
            </a:r>
          </a:p>
        </p:txBody>
      </p:sp>
      <p:sp>
        <p:nvSpPr>
          <p:cNvPr id="9" name="Oval 8"/>
          <p:cNvSpPr/>
          <p:nvPr/>
        </p:nvSpPr>
        <p:spPr>
          <a:xfrm>
            <a:off x="4987405" y="2688877"/>
            <a:ext cx="654605" cy="65413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#8 </a:t>
            </a:r>
            <a:r>
              <a:rPr lang="en-US" sz="1000" dirty="0" err="1">
                <a:solidFill>
                  <a:schemeClr val="tx1"/>
                </a:solidFill>
              </a:rPr>
              <a:t>ExpB</a:t>
            </a:r>
            <a:r>
              <a:rPr lang="en-US" sz="1000" dirty="0">
                <a:solidFill>
                  <a:schemeClr val="tx1"/>
                </a:solidFill>
              </a:rPr>
              <a:t> (MC) w/FF</a:t>
            </a:r>
          </a:p>
        </p:txBody>
      </p:sp>
      <p:sp>
        <p:nvSpPr>
          <p:cNvPr id="10" name="Oval 9"/>
          <p:cNvSpPr/>
          <p:nvPr/>
        </p:nvSpPr>
        <p:spPr>
          <a:xfrm>
            <a:off x="6998031" y="2828896"/>
            <a:ext cx="640363" cy="64704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#9 </a:t>
            </a:r>
            <a:r>
              <a:rPr lang="en-US" sz="1000" dirty="0" err="1">
                <a:solidFill>
                  <a:schemeClr val="tx1"/>
                </a:solidFill>
              </a:rPr>
              <a:t>ExpC</a:t>
            </a:r>
            <a:r>
              <a:rPr lang="en-US" sz="1000" dirty="0">
                <a:solidFill>
                  <a:schemeClr val="tx1"/>
                </a:solidFill>
              </a:rPr>
              <a:t> (SC) w/FF</a:t>
            </a:r>
          </a:p>
        </p:txBody>
      </p:sp>
      <p:sp>
        <p:nvSpPr>
          <p:cNvPr id="18" name="Hexagon 17"/>
          <p:cNvSpPr/>
          <p:nvPr/>
        </p:nvSpPr>
        <p:spPr>
          <a:xfrm>
            <a:off x="5898377" y="1442216"/>
            <a:ext cx="1983694" cy="637954"/>
          </a:xfrm>
          <a:prstGeom prst="hexagon">
            <a:avLst/>
          </a:prstGeom>
          <a:solidFill>
            <a:srgbClr val="CC0000">
              <a:alpha val="25000"/>
            </a:srgbClr>
          </a:solidFill>
          <a:ln w="34925">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Go to complex problem solving</a:t>
            </a:r>
            <a:endParaRPr lang="en-US" sz="1200" b="1" dirty="0">
              <a:solidFill>
                <a:schemeClr val="tx1"/>
              </a:solidFill>
            </a:endParaRPr>
          </a:p>
        </p:txBody>
      </p:sp>
      <p:sp>
        <p:nvSpPr>
          <p:cNvPr id="19" name="Rectangle 18"/>
          <p:cNvSpPr/>
          <p:nvPr/>
        </p:nvSpPr>
        <p:spPr>
          <a:xfrm>
            <a:off x="1718796" y="186169"/>
            <a:ext cx="4178797" cy="8662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Exit tutor: #CVS designs </a:t>
            </a:r>
            <a:r>
              <a:rPr lang="en-US" sz="1200" u="sng" dirty="0">
                <a:solidFill>
                  <a:schemeClr val="tx1"/>
                </a:solidFill>
              </a:rPr>
              <a:t>&gt; </a:t>
            </a:r>
            <a:r>
              <a:rPr lang="en-US" sz="1200" dirty="0">
                <a:solidFill>
                  <a:schemeClr val="tx1"/>
                </a:solidFill>
              </a:rPr>
              <a:t> 4</a:t>
            </a:r>
            <a:endParaRPr lang="en-US" sz="1200" u="sng" dirty="0">
              <a:solidFill>
                <a:schemeClr val="tx1"/>
              </a:solidFill>
            </a:endParaRPr>
          </a:p>
          <a:p>
            <a:pPr marL="171450" indent="-171450">
              <a:buFont typeface="Arial" panose="020B0604020202020204" pitchFamily="34" charset="0"/>
              <a:buChar char="•"/>
            </a:pPr>
            <a:r>
              <a:rPr lang="en-US" sz="1200" dirty="0">
                <a:solidFill>
                  <a:schemeClr val="tx1"/>
                </a:solidFill>
              </a:rPr>
              <a:t>Higher–ability (DR </a:t>
            </a:r>
            <a:r>
              <a:rPr lang="en-US" sz="1200" u="sng" dirty="0">
                <a:solidFill>
                  <a:schemeClr val="tx1"/>
                </a:solidFill>
              </a:rPr>
              <a:t>&gt;</a:t>
            </a:r>
            <a:r>
              <a:rPr lang="en-US" sz="1200" dirty="0">
                <a:solidFill>
                  <a:schemeClr val="tx1"/>
                </a:solidFill>
              </a:rPr>
              <a:t> 2 &amp; #CVS designs story pre </a:t>
            </a:r>
            <a:r>
              <a:rPr lang="en-US" sz="1200" u="sng" dirty="0">
                <a:solidFill>
                  <a:schemeClr val="tx1"/>
                </a:solidFill>
              </a:rPr>
              <a:t>&gt;</a:t>
            </a:r>
            <a:r>
              <a:rPr lang="en-US" sz="1200" dirty="0">
                <a:solidFill>
                  <a:schemeClr val="tx1"/>
                </a:solidFill>
              </a:rPr>
              <a:t> 1)</a:t>
            </a:r>
          </a:p>
          <a:p>
            <a:pPr marL="171450" indent="-171450">
              <a:buFont typeface="Arial" panose="020B0604020202020204" pitchFamily="34" charset="0"/>
              <a:buChar char="•"/>
            </a:pPr>
            <a:r>
              <a:rPr lang="en-US" sz="1200" dirty="0">
                <a:solidFill>
                  <a:schemeClr val="tx1"/>
                </a:solidFill>
              </a:rPr>
              <a:t>Lower-ability (other) </a:t>
            </a:r>
          </a:p>
          <a:p>
            <a:pPr marL="171450" indent="-171450">
              <a:buFont typeface="Arial" panose="020B0604020202020204" pitchFamily="34" charset="0"/>
              <a:buChar char="•"/>
            </a:pPr>
            <a:r>
              <a:rPr lang="en-US" sz="1200" dirty="0">
                <a:solidFill>
                  <a:schemeClr val="tx1"/>
                </a:solidFill>
              </a:rPr>
              <a:t>Non-mastery students (high or low-ability)</a:t>
            </a:r>
          </a:p>
        </p:txBody>
      </p:sp>
      <p:sp>
        <p:nvSpPr>
          <p:cNvPr id="23" name="Rectangle 22"/>
          <p:cNvSpPr/>
          <p:nvPr/>
        </p:nvSpPr>
        <p:spPr>
          <a:xfrm>
            <a:off x="11071640" y="2870902"/>
            <a:ext cx="512769" cy="596627"/>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 Story post</a:t>
            </a:r>
          </a:p>
        </p:txBody>
      </p:sp>
      <p:sp>
        <p:nvSpPr>
          <p:cNvPr id="28" name="Rounded Rectangle 27"/>
          <p:cNvSpPr/>
          <p:nvPr/>
        </p:nvSpPr>
        <p:spPr>
          <a:xfrm>
            <a:off x="4331250" y="3852326"/>
            <a:ext cx="999461" cy="6840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#6 Procedural R0/1/2 training </a:t>
            </a:r>
          </a:p>
          <a:p>
            <a:pPr algn="ctr"/>
            <a:r>
              <a:rPr lang="en-US" sz="1000" dirty="0">
                <a:solidFill>
                  <a:schemeClr val="tx1"/>
                </a:solidFill>
              </a:rPr>
              <a:t>(</a:t>
            </a:r>
            <a:r>
              <a:rPr lang="en-US" sz="1000" dirty="0">
                <a:solidFill>
                  <a:srgbClr val="C00000"/>
                </a:solidFill>
              </a:rPr>
              <a:t>1 round</a:t>
            </a:r>
            <a:r>
              <a:rPr lang="en-US" sz="1000" dirty="0">
                <a:solidFill>
                  <a:schemeClr val="tx1"/>
                </a:solidFill>
              </a:rPr>
              <a:t>)</a:t>
            </a:r>
          </a:p>
        </p:txBody>
      </p:sp>
      <p:sp>
        <p:nvSpPr>
          <p:cNvPr id="29" name="Rounded Rectangle 28"/>
          <p:cNvSpPr/>
          <p:nvPr/>
        </p:nvSpPr>
        <p:spPr>
          <a:xfrm>
            <a:off x="5508524" y="3729708"/>
            <a:ext cx="914400" cy="81951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solidFill>
              </a:rPr>
              <a:t>#10 Conceptual R0/1/2 training </a:t>
            </a:r>
          </a:p>
          <a:p>
            <a:pPr algn="ctr"/>
            <a:r>
              <a:rPr lang="en-US" sz="1000" dirty="0">
                <a:solidFill>
                  <a:schemeClr val="bg1"/>
                </a:solidFill>
              </a:rPr>
              <a:t>(1 round after </a:t>
            </a:r>
            <a:r>
              <a:rPr lang="en-US" sz="1000" dirty="0" err="1">
                <a:solidFill>
                  <a:schemeClr val="bg1"/>
                </a:solidFill>
              </a:rPr>
              <a:t>Exp</a:t>
            </a:r>
            <a:r>
              <a:rPr lang="en-US" sz="1000" dirty="0">
                <a:solidFill>
                  <a:schemeClr val="bg1"/>
                </a:solidFill>
              </a:rPr>
              <a:t> C)</a:t>
            </a:r>
          </a:p>
        </p:txBody>
      </p:sp>
      <p:cxnSp>
        <p:nvCxnSpPr>
          <p:cNvPr id="49" name="Straight Connector 48"/>
          <p:cNvCxnSpPr/>
          <p:nvPr/>
        </p:nvCxnSpPr>
        <p:spPr>
          <a:xfrm>
            <a:off x="3345579" y="734650"/>
            <a:ext cx="435935"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623024" y="916939"/>
            <a:ext cx="435935"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215371" y="524471"/>
            <a:ext cx="435935" cy="0"/>
          </a:xfrm>
          <a:prstGeom prst="line">
            <a:avLst/>
          </a:prstGeom>
          <a:ln w="19050">
            <a:solidFill>
              <a:srgbClr val="7EC234"/>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5"/>
            <a:endCxn id="29" idx="0"/>
          </p:cNvCxnSpPr>
          <p:nvPr/>
        </p:nvCxnSpPr>
        <p:spPr>
          <a:xfrm>
            <a:off x="5546145" y="3247216"/>
            <a:ext cx="419579" cy="4824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955018" y="2718998"/>
            <a:ext cx="636546" cy="96047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#11 Domain-specific </a:t>
            </a:r>
            <a:r>
              <a:rPr lang="en-US" sz="1200" dirty="0" smtClean="0">
                <a:solidFill>
                  <a:schemeClr val="tx1"/>
                </a:solidFill>
              </a:rPr>
              <a:t>posttest</a:t>
            </a:r>
            <a:endParaRPr lang="en-US" sz="1200" dirty="0">
              <a:solidFill>
                <a:schemeClr val="tx1"/>
              </a:solidFill>
            </a:endParaRPr>
          </a:p>
        </p:txBody>
      </p:sp>
      <p:sp>
        <p:nvSpPr>
          <p:cNvPr id="118" name="TextBox 117"/>
          <p:cNvSpPr txBox="1"/>
          <p:nvPr/>
        </p:nvSpPr>
        <p:spPr>
          <a:xfrm>
            <a:off x="2805581" y="1872958"/>
            <a:ext cx="1057171" cy="523220"/>
          </a:xfrm>
          <a:prstGeom prst="rect">
            <a:avLst/>
          </a:prstGeom>
          <a:solidFill>
            <a:schemeClr val="bg1"/>
          </a:solidFill>
        </p:spPr>
        <p:txBody>
          <a:bodyPr wrap="square" lIns="0" tIns="0" rIns="0" bIns="0" rtlCol="0">
            <a:spAutoFit/>
          </a:bodyPr>
          <a:lstStyle/>
          <a:p>
            <a:pPr algn="ctr"/>
            <a:r>
              <a:rPr lang="en-US" sz="1000" dirty="0"/>
              <a:t>Mastery story pre (#CVS designs </a:t>
            </a:r>
            <a:r>
              <a:rPr lang="en-US" sz="1000" u="sng" dirty="0"/>
              <a:t>&gt;</a:t>
            </a:r>
            <a:r>
              <a:rPr lang="en-US" sz="1000" dirty="0"/>
              <a:t> 4 out of 6) </a:t>
            </a:r>
            <a:r>
              <a:rPr lang="en-US" sz="1400" b="1" dirty="0"/>
              <a:t>????</a:t>
            </a:r>
          </a:p>
        </p:txBody>
      </p:sp>
      <p:sp>
        <p:nvSpPr>
          <p:cNvPr id="99" name="Rectangle 98"/>
          <p:cNvSpPr/>
          <p:nvPr/>
        </p:nvSpPr>
        <p:spPr>
          <a:xfrm>
            <a:off x="7988595" y="189713"/>
            <a:ext cx="2431378" cy="12669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R0: Identify (given) focal variable</a:t>
            </a:r>
          </a:p>
          <a:p>
            <a:pPr marL="171450" indent="-171450">
              <a:buFont typeface="Arial" panose="020B0604020202020204" pitchFamily="34" charset="0"/>
              <a:buChar char="•"/>
            </a:pPr>
            <a:r>
              <a:rPr lang="en-US" sz="1100" dirty="0">
                <a:solidFill>
                  <a:schemeClr val="tx1"/>
                </a:solidFill>
              </a:rPr>
              <a:t>R1: Contrast focal variable</a:t>
            </a:r>
          </a:p>
          <a:p>
            <a:pPr marL="171450" indent="-171450">
              <a:buFont typeface="Arial" panose="020B0604020202020204" pitchFamily="34" charset="0"/>
              <a:buChar char="•"/>
            </a:pPr>
            <a:r>
              <a:rPr lang="en-US" sz="1100" dirty="0">
                <a:solidFill>
                  <a:schemeClr val="tx1"/>
                </a:solidFill>
              </a:rPr>
              <a:t>R2: Control other variables.</a:t>
            </a:r>
          </a:p>
          <a:p>
            <a:pPr marL="171450" indent="-171450">
              <a:buFont typeface="Arial" panose="020B0604020202020204" pitchFamily="34" charset="0"/>
              <a:buChar char="•"/>
            </a:pPr>
            <a:r>
              <a:rPr lang="en-US" sz="1100" dirty="0">
                <a:solidFill>
                  <a:schemeClr val="tx1"/>
                </a:solidFill>
              </a:rPr>
              <a:t>“FF” are feature-focus questions, in which students indicate whether each non-focal variable could cause a difference in outcomes.</a:t>
            </a:r>
          </a:p>
        </p:txBody>
      </p:sp>
      <p:cxnSp>
        <p:nvCxnSpPr>
          <p:cNvPr id="43" name="Straight Connector 42"/>
          <p:cNvCxnSpPr>
            <a:stCxn id="28" idx="0"/>
            <a:endCxn id="9" idx="3"/>
          </p:cNvCxnSpPr>
          <p:nvPr/>
        </p:nvCxnSpPr>
        <p:spPr>
          <a:xfrm flipV="1">
            <a:off x="4830981" y="3247216"/>
            <a:ext cx="252289" cy="605110"/>
          </a:xfrm>
          <a:prstGeom prst="line">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29398" y="5404583"/>
            <a:ext cx="4004440" cy="923330"/>
          </a:xfrm>
          <a:prstGeom prst="rect">
            <a:avLst/>
          </a:prstGeom>
          <a:solidFill>
            <a:schemeClr val="bg1">
              <a:lumMod val="95000"/>
            </a:schemeClr>
          </a:solidFill>
        </p:spPr>
        <p:txBody>
          <a:bodyPr wrap="square" rtlCol="0">
            <a:spAutoFit/>
          </a:bodyPr>
          <a:lstStyle/>
          <a:p>
            <a:r>
              <a:rPr lang="en-US" dirty="0"/>
              <a:t>#10: Either EVERYONE or NO ONE gets this. Also, could move this elsewhere (e.g., right after #6).</a:t>
            </a:r>
          </a:p>
        </p:txBody>
      </p:sp>
      <p:sp>
        <p:nvSpPr>
          <p:cNvPr id="3" name="TextBox 2"/>
          <p:cNvSpPr txBox="1"/>
          <p:nvPr/>
        </p:nvSpPr>
        <p:spPr>
          <a:xfrm>
            <a:off x="690275" y="1813009"/>
            <a:ext cx="1678989" cy="923330"/>
          </a:xfrm>
          <a:prstGeom prst="rect">
            <a:avLst/>
          </a:prstGeom>
          <a:noFill/>
        </p:spPr>
        <p:txBody>
          <a:bodyPr wrap="square" rtlCol="0">
            <a:spAutoFit/>
          </a:bodyPr>
          <a:lstStyle/>
          <a:p>
            <a:r>
              <a:rPr lang="en-US" dirty="0"/>
              <a:t>???</a:t>
            </a:r>
          </a:p>
          <a:p>
            <a:r>
              <a:rPr lang="en-US" sz="1200" dirty="0"/>
              <a:t>Nothing about DR </a:t>
            </a:r>
            <a:r>
              <a:rPr lang="en-US" sz="1200" dirty="0" smtClean="0"/>
              <a:t>(deductive reasoning in </a:t>
            </a:r>
            <a:r>
              <a:rPr lang="en-US" sz="1200" dirty="0"/>
              <a:t>proposal</a:t>
            </a:r>
          </a:p>
        </p:txBody>
      </p:sp>
      <p:sp>
        <p:nvSpPr>
          <p:cNvPr id="46" name="Rectangle 45"/>
          <p:cNvSpPr/>
          <p:nvPr/>
        </p:nvSpPr>
        <p:spPr>
          <a:xfrm>
            <a:off x="542538" y="3729708"/>
            <a:ext cx="608096" cy="559981"/>
          </a:xfrm>
          <a:prstGeom prst="rect">
            <a:avLst/>
          </a:prstGeom>
          <a:solidFill>
            <a:srgbClr val="7EC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MATS survey</a:t>
            </a:r>
          </a:p>
        </p:txBody>
      </p:sp>
      <p:sp>
        <p:nvSpPr>
          <p:cNvPr id="25" name="Rectangle 24"/>
          <p:cNvSpPr/>
          <p:nvPr/>
        </p:nvSpPr>
        <p:spPr>
          <a:xfrm>
            <a:off x="317558" y="2670329"/>
            <a:ext cx="3003876" cy="1765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3414610" y="2603652"/>
            <a:ext cx="3226763" cy="2147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Rectangle 53"/>
          <p:cNvSpPr/>
          <p:nvPr/>
        </p:nvSpPr>
        <p:spPr>
          <a:xfrm>
            <a:off x="6847477" y="2516429"/>
            <a:ext cx="3032562" cy="1558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Rectangle 56"/>
          <p:cNvSpPr/>
          <p:nvPr/>
        </p:nvSpPr>
        <p:spPr>
          <a:xfrm>
            <a:off x="10156309" y="2580870"/>
            <a:ext cx="1519875" cy="11488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10205827" y="2898646"/>
            <a:ext cx="608096" cy="559981"/>
          </a:xfrm>
          <a:prstGeom prst="rect">
            <a:avLst/>
          </a:prstGeom>
          <a:solidFill>
            <a:srgbClr val="7EC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MATS survey</a:t>
            </a:r>
          </a:p>
        </p:txBody>
      </p:sp>
      <p:cxnSp>
        <p:nvCxnSpPr>
          <p:cNvPr id="69" name="Straight Arrow Connector 68"/>
          <p:cNvCxnSpPr>
            <a:stCxn id="22" idx="3"/>
          </p:cNvCxnSpPr>
          <p:nvPr/>
        </p:nvCxnSpPr>
        <p:spPr>
          <a:xfrm flipV="1">
            <a:off x="8591564" y="3199233"/>
            <a:ext cx="280294"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827714" y="3129944"/>
            <a:ext cx="2439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256748" y="4566544"/>
            <a:ext cx="923876" cy="369332"/>
          </a:xfrm>
          <a:prstGeom prst="rect">
            <a:avLst/>
          </a:prstGeom>
          <a:noFill/>
        </p:spPr>
        <p:txBody>
          <a:bodyPr wrap="square" rtlCol="0">
            <a:spAutoFit/>
          </a:bodyPr>
          <a:lstStyle/>
          <a:p>
            <a:pPr algn="ctr"/>
            <a:r>
              <a:rPr lang="en-US" dirty="0"/>
              <a:t>Day 1</a:t>
            </a:r>
            <a:endParaRPr lang="en-US" sz="1200" dirty="0"/>
          </a:p>
        </p:txBody>
      </p:sp>
      <p:sp>
        <p:nvSpPr>
          <p:cNvPr id="78" name="TextBox 77"/>
          <p:cNvSpPr txBox="1"/>
          <p:nvPr/>
        </p:nvSpPr>
        <p:spPr>
          <a:xfrm>
            <a:off x="4608913" y="4861845"/>
            <a:ext cx="923876" cy="369332"/>
          </a:xfrm>
          <a:prstGeom prst="rect">
            <a:avLst/>
          </a:prstGeom>
          <a:noFill/>
        </p:spPr>
        <p:txBody>
          <a:bodyPr wrap="square" rtlCol="0">
            <a:spAutoFit/>
          </a:bodyPr>
          <a:lstStyle/>
          <a:p>
            <a:pPr algn="ctr"/>
            <a:r>
              <a:rPr lang="en-US" dirty="0"/>
              <a:t>Day 2</a:t>
            </a:r>
            <a:endParaRPr lang="en-US" sz="1200" dirty="0"/>
          </a:p>
        </p:txBody>
      </p:sp>
      <p:sp>
        <p:nvSpPr>
          <p:cNvPr id="80" name="TextBox 79"/>
          <p:cNvSpPr txBox="1"/>
          <p:nvPr/>
        </p:nvSpPr>
        <p:spPr>
          <a:xfrm>
            <a:off x="7807835" y="4751210"/>
            <a:ext cx="923876" cy="369332"/>
          </a:xfrm>
          <a:prstGeom prst="rect">
            <a:avLst/>
          </a:prstGeom>
          <a:noFill/>
        </p:spPr>
        <p:txBody>
          <a:bodyPr wrap="square" rtlCol="0">
            <a:spAutoFit/>
          </a:bodyPr>
          <a:lstStyle/>
          <a:p>
            <a:pPr algn="ctr"/>
            <a:r>
              <a:rPr lang="en-US" dirty="0"/>
              <a:t>Day 3</a:t>
            </a:r>
            <a:endParaRPr lang="en-US" sz="1200" dirty="0"/>
          </a:p>
        </p:txBody>
      </p:sp>
      <p:sp>
        <p:nvSpPr>
          <p:cNvPr id="81" name="TextBox 80"/>
          <p:cNvSpPr txBox="1"/>
          <p:nvPr/>
        </p:nvSpPr>
        <p:spPr>
          <a:xfrm>
            <a:off x="9903838" y="4001101"/>
            <a:ext cx="923876" cy="369332"/>
          </a:xfrm>
          <a:prstGeom prst="rect">
            <a:avLst/>
          </a:prstGeom>
          <a:noFill/>
        </p:spPr>
        <p:txBody>
          <a:bodyPr wrap="square" rtlCol="0">
            <a:spAutoFit/>
          </a:bodyPr>
          <a:lstStyle/>
          <a:p>
            <a:pPr algn="ctr"/>
            <a:r>
              <a:rPr lang="en-US" dirty="0"/>
              <a:t>Day 4</a:t>
            </a:r>
            <a:endParaRPr lang="en-US" sz="1200" dirty="0"/>
          </a:p>
        </p:txBody>
      </p:sp>
      <p:sp>
        <p:nvSpPr>
          <p:cNvPr id="7" name="TextBox 6"/>
          <p:cNvSpPr txBox="1"/>
          <p:nvPr/>
        </p:nvSpPr>
        <p:spPr>
          <a:xfrm>
            <a:off x="3396768" y="3797857"/>
            <a:ext cx="689741" cy="276999"/>
          </a:xfrm>
          <a:prstGeom prst="rect">
            <a:avLst/>
          </a:prstGeom>
          <a:noFill/>
        </p:spPr>
        <p:txBody>
          <a:bodyPr wrap="none" rtlCol="0">
            <a:spAutoFit/>
          </a:bodyPr>
          <a:lstStyle/>
          <a:p>
            <a:r>
              <a:rPr lang="en-US" sz="1200" dirty="0" smtClean="0"/>
              <a:t>(to TED)</a:t>
            </a:r>
            <a:endParaRPr lang="en-US" sz="1200" dirty="0"/>
          </a:p>
        </p:txBody>
      </p:sp>
      <p:sp>
        <p:nvSpPr>
          <p:cNvPr id="42" name="Rectangle 41"/>
          <p:cNvSpPr/>
          <p:nvPr/>
        </p:nvSpPr>
        <p:spPr>
          <a:xfrm>
            <a:off x="3560939" y="2791300"/>
            <a:ext cx="833726" cy="79164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a:t>
            </a:r>
            <a:r>
              <a:rPr lang="en-US" sz="1200" dirty="0">
                <a:solidFill>
                  <a:schemeClr val="tx1"/>
                </a:solidFill>
              </a:rPr>
              <a:t>5</a:t>
            </a:r>
            <a:r>
              <a:rPr lang="en-US" sz="1200" dirty="0" smtClean="0">
                <a:solidFill>
                  <a:schemeClr val="tx1"/>
                </a:solidFill>
              </a:rPr>
              <a:t> Brief intro to how TED works/think carefully</a:t>
            </a:r>
            <a:endParaRPr lang="en-US" sz="1200" dirty="0">
              <a:solidFill>
                <a:schemeClr val="tx1"/>
              </a:solidFill>
            </a:endParaRPr>
          </a:p>
        </p:txBody>
      </p:sp>
      <p:sp>
        <p:nvSpPr>
          <p:cNvPr id="59" name="Rectangle 58"/>
          <p:cNvSpPr/>
          <p:nvPr/>
        </p:nvSpPr>
        <p:spPr>
          <a:xfrm>
            <a:off x="8914436" y="2884654"/>
            <a:ext cx="833726" cy="5912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#9.5 Lesson Summary</a:t>
            </a:r>
            <a:endParaRPr lang="en-US" sz="1200" dirty="0">
              <a:solidFill>
                <a:schemeClr val="tx1"/>
              </a:solidFill>
            </a:endParaRPr>
          </a:p>
        </p:txBody>
      </p:sp>
      <p:sp>
        <p:nvSpPr>
          <p:cNvPr id="61" name="TextBox 60"/>
          <p:cNvSpPr txBox="1"/>
          <p:nvPr/>
        </p:nvSpPr>
        <p:spPr>
          <a:xfrm>
            <a:off x="7412228" y="5366933"/>
            <a:ext cx="3227593" cy="646331"/>
          </a:xfrm>
          <a:prstGeom prst="rect">
            <a:avLst/>
          </a:prstGeom>
          <a:solidFill>
            <a:schemeClr val="bg1">
              <a:lumMod val="95000"/>
            </a:schemeClr>
          </a:solidFill>
        </p:spPr>
        <p:txBody>
          <a:bodyPr wrap="square" rtlCol="0">
            <a:spAutoFit/>
          </a:bodyPr>
          <a:lstStyle/>
          <a:p>
            <a:r>
              <a:rPr lang="en-US" dirty="0" smtClean="0"/>
              <a:t>#9.5: Lesson Summary before or after #11? (or omit?)</a:t>
            </a:r>
            <a:endParaRPr lang="en-US" dirty="0"/>
          </a:p>
        </p:txBody>
      </p:sp>
      <p:cxnSp>
        <p:nvCxnSpPr>
          <p:cNvPr id="55" name="Straight Arrow Connector 54"/>
          <p:cNvCxnSpPr/>
          <p:nvPr/>
        </p:nvCxnSpPr>
        <p:spPr>
          <a:xfrm flipV="1">
            <a:off x="2907941" y="3135621"/>
            <a:ext cx="658568" cy="33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31801" y="2791549"/>
            <a:ext cx="1115683" cy="6096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#3 Select </a:t>
            </a:r>
            <a:r>
              <a:rPr lang="en-US" sz="1200" dirty="0">
                <a:solidFill>
                  <a:schemeClr val="tx1"/>
                </a:solidFill>
              </a:rPr>
              <a:t>domain &amp; RQ </a:t>
            </a:r>
          </a:p>
          <a:p>
            <a:pPr algn="ctr"/>
            <a:r>
              <a:rPr lang="en-US" sz="1200" dirty="0">
                <a:solidFill>
                  <a:schemeClr val="tx1"/>
                </a:solidFill>
              </a:rPr>
              <a:t>(RQ mod)</a:t>
            </a:r>
          </a:p>
        </p:txBody>
      </p:sp>
      <p:cxnSp>
        <p:nvCxnSpPr>
          <p:cNvPr id="66" name="Straight Arrow Connector 65"/>
          <p:cNvCxnSpPr>
            <a:endCxn id="57" idx="1"/>
          </p:cNvCxnSpPr>
          <p:nvPr/>
        </p:nvCxnSpPr>
        <p:spPr>
          <a:xfrm>
            <a:off x="9782470" y="3152418"/>
            <a:ext cx="373839" cy="2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10817" y="3225231"/>
            <a:ext cx="536017" cy="369332"/>
          </a:xfrm>
          <a:prstGeom prst="rect">
            <a:avLst/>
          </a:prstGeom>
          <a:solidFill>
            <a:schemeClr val="bg1">
              <a:lumMod val="95000"/>
            </a:schemeClr>
          </a:solidFill>
        </p:spPr>
        <p:txBody>
          <a:bodyPr wrap="square" rtlCol="0">
            <a:spAutoFit/>
          </a:bodyPr>
          <a:lstStyle/>
          <a:p>
            <a:r>
              <a:rPr lang="en-US" dirty="0" smtClean="0"/>
              <a:t>???</a:t>
            </a:r>
            <a:endParaRPr lang="en-US" dirty="0"/>
          </a:p>
        </p:txBody>
      </p:sp>
      <p:sp>
        <p:nvSpPr>
          <p:cNvPr id="68" name="TextBox 67"/>
          <p:cNvSpPr txBox="1"/>
          <p:nvPr/>
        </p:nvSpPr>
        <p:spPr>
          <a:xfrm>
            <a:off x="641791" y="420673"/>
            <a:ext cx="4980315" cy="369332"/>
          </a:xfrm>
          <a:prstGeom prst="rect">
            <a:avLst/>
          </a:prstGeom>
          <a:solidFill>
            <a:srgbClr val="FFFF00"/>
          </a:solidFill>
        </p:spPr>
        <p:txBody>
          <a:bodyPr wrap="square" rtlCol="0">
            <a:spAutoFit/>
          </a:bodyPr>
          <a:lstStyle/>
          <a:p>
            <a:r>
              <a:rPr lang="en-US" dirty="0" smtClean="0"/>
              <a:t>OLDER VERSION: See next slide</a:t>
            </a:r>
            <a:endParaRPr lang="en-US" dirty="0"/>
          </a:p>
        </p:txBody>
      </p:sp>
    </p:spTree>
    <p:extLst>
      <p:ext uri="{BB962C8B-B14F-4D97-AF65-F5344CB8AC3E}">
        <p14:creationId xmlns:p14="http://schemas.microsoft.com/office/powerpoint/2010/main" val="2229915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Arrow Connector 70"/>
          <p:cNvCxnSpPr/>
          <p:nvPr/>
        </p:nvCxnSpPr>
        <p:spPr>
          <a:xfrm flipV="1">
            <a:off x="6078326" y="3429636"/>
            <a:ext cx="677376" cy="4562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2"/>
            <a:endCxn id="28" idx="1"/>
          </p:cNvCxnSpPr>
          <p:nvPr/>
        </p:nvCxnSpPr>
        <p:spPr>
          <a:xfrm>
            <a:off x="3977802" y="3582946"/>
            <a:ext cx="353448" cy="611395"/>
          </a:xfrm>
          <a:prstGeom prst="line">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 idx="1"/>
          </p:cNvCxnSpPr>
          <p:nvPr/>
        </p:nvCxnSpPr>
        <p:spPr>
          <a:xfrm flipV="1">
            <a:off x="1473233" y="3096349"/>
            <a:ext cx="658568" cy="33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6" idx="0"/>
          </p:cNvCxnSpPr>
          <p:nvPr/>
        </p:nvCxnSpPr>
        <p:spPr>
          <a:xfrm flipV="1">
            <a:off x="846586" y="3448645"/>
            <a:ext cx="124776" cy="281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7497762" y="3211668"/>
            <a:ext cx="407365"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1700368" y="1752323"/>
            <a:ext cx="4158048" cy="1137685"/>
          </a:xfrm>
          <a:custGeom>
            <a:avLst/>
            <a:gdLst>
              <a:gd name="connsiteX0" fmla="*/ 0 w 3636335"/>
              <a:gd name="connsiteY0" fmla="*/ 1180214 h 1180214"/>
              <a:gd name="connsiteX1" fmla="*/ 1690577 w 3636335"/>
              <a:gd name="connsiteY1" fmla="*/ 308345 h 1180214"/>
              <a:gd name="connsiteX2" fmla="*/ 3636335 w 3636335"/>
              <a:gd name="connsiteY2" fmla="*/ 0 h 1180214"/>
            </a:gdLst>
            <a:ahLst/>
            <a:cxnLst>
              <a:cxn ang="0">
                <a:pos x="connsiteX0" y="connsiteY0"/>
              </a:cxn>
              <a:cxn ang="0">
                <a:pos x="connsiteX1" y="connsiteY1"/>
              </a:cxn>
              <a:cxn ang="0">
                <a:pos x="connsiteX2" y="connsiteY2"/>
              </a:cxn>
            </a:cxnLst>
            <a:rect l="l" t="t" r="r" b="b"/>
            <a:pathLst>
              <a:path w="3636335" h="1180214">
                <a:moveTo>
                  <a:pt x="0" y="1180214"/>
                </a:moveTo>
                <a:cubicBezTo>
                  <a:pt x="542260" y="842630"/>
                  <a:pt x="1084521" y="505047"/>
                  <a:pt x="1690577" y="308345"/>
                </a:cubicBezTo>
                <a:cubicBezTo>
                  <a:pt x="2296633" y="111643"/>
                  <a:pt x="2966484" y="55821"/>
                  <a:pt x="3636335" y="0"/>
                </a:cubicBezTo>
              </a:path>
            </a:pathLst>
          </a:custGeom>
          <a:noFill/>
          <a:ln>
            <a:solidFill>
              <a:srgbClr val="7EC234"/>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43381" y="2855478"/>
            <a:ext cx="1031425" cy="574158"/>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 DR test &amp;</a:t>
            </a:r>
          </a:p>
          <a:p>
            <a:pPr algn="ctr"/>
            <a:r>
              <a:rPr lang="en-US" sz="1200" dirty="0" smtClean="0">
                <a:solidFill>
                  <a:schemeClr val="tx1"/>
                </a:solidFill>
              </a:rPr>
              <a:t>#</a:t>
            </a:r>
            <a:r>
              <a:rPr lang="en-US" sz="1200" dirty="0">
                <a:solidFill>
                  <a:schemeClr val="tx1"/>
                </a:solidFill>
              </a:rPr>
              <a:t>2 Story pre</a:t>
            </a:r>
          </a:p>
        </p:txBody>
      </p:sp>
      <p:sp>
        <p:nvSpPr>
          <p:cNvPr id="10" name="Oval 9"/>
          <p:cNvSpPr/>
          <p:nvPr/>
        </p:nvSpPr>
        <p:spPr>
          <a:xfrm>
            <a:off x="6784585" y="2718998"/>
            <a:ext cx="853810" cy="960474"/>
          </a:xfrm>
          <a:prstGeom prst="ellipse">
            <a:avLst/>
          </a:prstGeom>
          <a:solidFill>
            <a:srgbClr val="D0FE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en-US" sz="1000" dirty="0">
                <a:solidFill>
                  <a:schemeClr val="tx1"/>
                </a:solidFill>
              </a:rPr>
              <a:t>#9 </a:t>
            </a:r>
            <a:r>
              <a:rPr lang="en-US" sz="1000" dirty="0" err="1">
                <a:solidFill>
                  <a:schemeClr val="tx1"/>
                </a:solidFill>
              </a:rPr>
              <a:t>ExpC</a:t>
            </a:r>
            <a:r>
              <a:rPr lang="en-US" sz="1000" dirty="0">
                <a:solidFill>
                  <a:schemeClr val="tx1"/>
                </a:solidFill>
              </a:rPr>
              <a:t> (</a:t>
            </a:r>
            <a:r>
              <a:rPr lang="en-US" sz="1000" dirty="0" smtClean="0">
                <a:solidFill>
                  <a:schemeClr val="tx1"/>
                </a:solidFill>
              </a:rPr>
              <a:t>SC: one confound) </a:t>
            </a:r>
            <a:r>
              <a:rPr lang="en-US" sz="1000" dirty="0">
                <a:solidFill>
                  <a:schemeClr val="tx1"/>
                </a:solidFill>
              </a:rPr>
              <a:t>w/FF</a:t>
            </a:r>
          </a:p>
        </p:txBody>
      </p:sp>
      <p:sp>
        <p:nvSpPr>
          <p:cNvPr id="18" name="Hexagon 17"/>
          <p:cNvSpPr/>
          <p:nvPr/>
        </p:nvSpPr>
        <p:spPr>
          <a:xfrm>
            <a:off x="5898377" y="1442216"/>
            <a:ext cx="1983694" cy="637954"/>
          </a:xfrm>
          <a:prstGeom prst="hexagon">
            <a:avLst/>
          </a:prstGeom>
          <a:solidFill>
            <a:srgbClr val="CC0000">
              <a:alpha val="25000"/>
            </a:srgbClr>
          </a:solidFill>
          <a:ln w="34925">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Go to complex problem solving</a:t>
            </a:r>
          </a:p>
          <a:p>
            <a:pPr algn="ctr"/>
            <a:r>
              <a:rPr lang="en-US" sz="1200" b="1" dirty="0" smtClean="0">
                <a:solidFill>
                  <a:schemeClr val="tx1"/>
                </a:solidFill>
              </a:rPr>
              <a:t>(See NEXT SLIDE)</a:t>
            </a:r>
            <a:endParaRPr lang="en-US" sz="1200" b="1" dirty="0">
              <a:solidFill>
                <a:schemeClr val="tx1"/>
              </a:solidFill>
            </a:endParaRPr>
          </a:p>
        </p:txBody>
      </p:sp>
      <p:sp>
        <p:nvSpPr>
          <p:cNvPr id="23" name="Rectangle 22"/>
          <p:cNvSpPr/>
          <p:nvPr/>
        </p:nvSpPr>
        <p:spPr>
          <a:xfrm>
            <a:off x="11071640" y="2870902"/>
            <a:ext cx="512769" cy="596627"/>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 Story post</a:t>
            </a:r>
          </a:p>
        </p:txBody>
      </p:sp>
      <p:sp>
        <p:nvSpPr>
          <p:cNvPr id="28" name="Rounded Rectangle 27"/>
          <p:cNvSpPr/>
          <p:nvPr/>
        </p:nvSpPr>
        <p:spPr>
          <a:xfrm>
            <a:off x="4086509" y="3832621"/>
            <a:ext cx="999461" cy="68403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#6 Procedural R0/1/2 training </a:t>
            </a:r>
          </a:p>
          <a:p>
            <a:pPr algn="ctr"/>
            <a:r>
              <a:rPr lang="en-US" sz="1000" dirty="0">
                <a:solidFill>
                  <a:schemeClr val="tx1"/>
                </a:solidFill>
              </a:rPr>
              <a:t>(</a:t>
            </a:r>
            <a:r>
              <a:rPr lang="en-US" sz="1000" dirty="0" smtClean="0">
                <a:solidFill>
                  <a:srgbClr val="C00000"/>
                </a:solidFill>
              </a:rPr>
              <a:t>1</a:t>
            </a:r>
            <a:r>
              <a:rPr lang="en-US" sz="1000" dirty="0" smtClean="0">
                <a:solidFill>
                  <a:srgbClr val="C00000"/>
                </a:solidFill>
                <a:sym typeface="Wingdings" panose="05000000000000000000" pitchFamily="2" charset="2"/>
              </a:rPr>
              <a:t>2</a:t>
            </a:r>
            <a:r>
              <a:rPr lang="en-US" sz="1000" dirty="0" smtClean="0">
                <a:solidFill>
                  <a:srgbClr val="C00000"/>
                </a:solidFill>
              </a:rPr>
              <a:t> rounds??</a:t>
            </a:r>
            <a:r>
              <a:rPr lang="en-US" sz="1000" dirty="0" smtClean="0">
                <a:solidFill>
                  <a:schemeClr val="tx1"/>
                </a:solidFill>
              </a:rPr>
              <a:t>)</a:t>
            </a:r>
            <a:endParaRPr lang="en-US" sz="1000" dirty="0">
              <a:solidFill>
                <a:schemeClr val="tx1"/>
              </a:solidFill>
            </a:endParaRPr>
          </a:p>
        </p:txBody>
      </p:sp>
      <p:sp>
        <p:nvSpPr>
          <p:cNvPr id="29" name="Rounded Rectangle 28"/>
          <p:cNvSpPr/>
          <p:nvPr/>
        </p:nvSpPr>
        <p:spPr>
          <a:xfrm>
            <a:off x="5508524" y="3729708"/>
            <a:ext cx="914400" cy="81951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solidFill>
              </a:rPr>
              <a:t>#10 Conceptual R0/1/2 training </a:t>
            </a:r>
          </a:p>
          <a:p>
            <a:pPr algn="ctr"/>
            <a:r>
              <a:rPr lang="en-US" sz="1000" dirty="0">
                <a:solidFill>
                  <a:schemeClr val="bg1"/>
                </a:solidFill>
              </a:rPr>
              <a:t>(1 round after </a:t>
            </a:r>
            <a:r>
              <a:rPr lang="en-US" sz="1000" dirty="0" err="1">
                <a:solidFill>
                  <a:schemeClr val="bg1"/>
                </a:solidFill>
              </a:rPr>
              <a:t>Exp</a:t>
            </a:r>
            <a:r>
              <a:rPr lang="en-US" sz="1000" dirty="0">
                <a:solidFill>
                  <a:schemeClr val="bg1"/>
                </a:solidFill>
              </a:rPr>
              <a:t> C)</a:t>
            </a:r>
          </a:p>
        </p:txBody>
      </p:sp>
      <p:grpSp>
        <p:nvGrpSpPr>
          <p:cNvPr id="5" name="Group 4"/>
          <p:cNvGrpSpPr/>
          <p:nvPr/>
        </p:nvGrpSpPr>
        <p:grpSpPr>
          <a:xfrm>
            <a:off x="2774811" y="221204"/>
            <a:ext cx="4178797" cy="866255"/>
            <a:chOff x="2774811" y="221204"/>
            <a:chExt cx="4178797" cy="866255"/>
          </a:xfrm>
        </p:grpSpPr>
        <p:sp>
          <p:nvSpPr>
            <p:cNvPr id="19" name="Rectangle 18"/>
            <p:cNvSpPr/>
            <p:nvPr/>
          </p:nvSpPr>
          <p:spPr>
            <a:xfrm>
              <a:off x="2774811" y="221204"/>
              <a:ext cx="4178797" cy="8662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Exit tutor: #CVS designs </a:t>
              </a:r>
              <a:r>
                <a:rPr lang="en-US" sz="1200" u="sng" dirty="0">
                  <a:solidFill>
                    <a:schemeClr val="tx1"/>
                  </a:solidFill>
                </a:rPr>
                <a:t>&gt; </a:t>
              </a:r>
              <a:r>
                <a:rPr lang="en-US" sz="1200" dirty="0">
                  <a:solidFill>
                    <a:schemeClr val="tx1"/>
                  </a:solidFill>
                </a:rPr>
                <a:t> 4</a:t>
              </a:r>
              <a:endParaRPr lang="en-US" sz="1200" u="sng" dirty="0">
                <a:solidFill>
                  <a:schemeClr val="tx1"/>
                </a:solidFill>
              </a:endParaRPr>
            </a:p>
            <a:p>
              <a:pPr marL="171450" indent="-171450">
                <a:buFont typeface="Arial" panose="020B0604020202020204" pitchFamily="34" charset="0"/>
                <a:buChar char="•"/>
              </a:pPr>
              <a:r>
                <a:rPr lang="en-US" sz="1200" dirty="0">
                  <a:solidFill>
                    <a:schemeClr val="tx1"/>
                  </a:solidFill>
                </a:rPr>
                <a:t>Higher–ability (DR </a:t>
              </a:r>
              <a:r>
                <a:rPr lang="en-US" sz="1200" u="sng" dirty="0">
                  <a:solidFill>
                    <a:schemeClr val="tx1"/>
                  </a:solidFill>
                </a:rPr>
                <a:t>&gt;</a:t>
              </a:r>
              <a:r>
                <a:rPr lang="en-US" sz="1200" dirty="0">
                  <a:solidFill>
                    <a:schemeClr val="tx1"/>
                  </a:solidFill>
                </a:rPr>
                <a:t> 2 &amp; #CVS designs story pre </a:t>
              </a:r>
              <a:r>
                <a:rPr lang="en-US" sz="1200" u="sng" dirty="0">
                  <a:solidFill>
                    <a:schemeClr val="tx1"/>
                  </a:solidFill>
                </a:rPr>
                <a:t>&gt;</a:t>
              </a:r>
              <a:r>
                <a:rPr lang="en-US" sz="1200" dirty="0">
                  <a:solidFill>
                    <a:schemeClr val="tx1"/>
                  </a:solidFill>
                </a:rPr>
                <a:t> 1)</a:t>
              </a:r>
            </a:p>
            <a:p>
              <a:pPr marL="171450" indent="-171450">
                <a:buFont typeface="Arial" panose="020B0604020202020204" pitchFamily="34" charset="0"/>
                <a:buChar char="•"/>
              </a:pPr>
              <a:r>
                <a:rPr lang="en-US" sz="1200" dirty="0">
                  <a:solidFill>
                    <a:schemeClr val="tx1"/>
                  </a:solidFill>
                </a:rPr>
                <a:t>Lower-ability (other) </a:t>
              </a:r>
            </a:p>
            <a:p>
              <a:pPr marL="171450" indent="-171450">
                <a:buFont typeface="Arial" panose="020B0604020202020204" pitchFamily="34" charset="0"/>
                <a:buChar char="•"/>
              </a:pPr>
              <a:r>
                <a:rPr lang="en-US" sz="1200" dirty="0">
                  <a:solidFill>
                    <a:schemeClr val="tx1"/>
                  </a:solidFill>
                </a:rPr>
                <a:t>Non-mastery students (high or low-ability)</a:t>
              </a:r>
            </a:p>
          </p:txBody>
        </p:sp>
        <p:cxnSp>
          <p:nvCxnSpPr>
            <p:cNvPr id="49" name="Straight Connector 48"/>
            <p:cNvCxnSpPr/>
            <p:nvPr/>
          </p:nvCxnSpPr>
          <p:spPr>
            <a:xfrm>
              <a:off x="4390945" y="715195"/>
              <a:ext cx="435935"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92849" y="965577"/>
              <a:ext cx="435935"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297903" y="573109"/>
              <a:ext cx="435935" cy="0"/>
            </a:xfrm>
            <a:prstGeom prst="line">
              <a:avLst/>
            </a:prstGeom>
            <a:ln w="19050">
              <a:solidFill>
                <a:srgbClr val="7EC234"/>
              </a:solidFill>
              <a:prstDash val="dash"/>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p:cNvCxnSpPr>
            <a:stCxn id="9" idx="4"/>
            <a:endCxn id="29" idx="0"/>
          </p:cNvCxnSpPr>
          <p:nvPr/>
        </p:nvCxnSpPr>
        <p:spPr>
          <a:xfrm flipH="1">
            <a:off x="5965724" y="3312462"/>
            <a:ext cx="70037" cy="4172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955017" y="2718998"/>
            <a:ext cx="846551" cy="960474"/>
          </a:xfrm>
          <a:prstGeom prst="rect">
            <a:avLst/>
          </a:prstGeom>
          <a:solidFill>
            <a:srgbClr val="FFCF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#11 Domain-specific </a:t>
            </a:r>
            <a:r>
              <a:rPr lang="en-US" sz="1200" dirty="0" smtClean="0">
                <a:solidFill>
                  <a:schemeClr val="tx1"/>
                </a:solidFill>
              </a:rPr>
              <a:t>posttest</a:t>
            </a:r>
          </a:p>
          <a:p>
            <a:pPr algn="ctr"/>
            <a:r>
              <a:rPr lang="en-US" sz="1200" dirty="0" smtClean="0">
                <a:solidFill>
                  <a:schemeClr val="tx1"/>
                </a:solidFill>
              </a:rPr>
              <a:t>For chosen/ given topic</a:t>
            </a:r>
            <a:endParaRPr lang="en-US" sz="1200" dirty="0">
              <a:solidFill>
                <a:schemeClr val="tx1"/>
              </a:solidFill>
            </a:endParaRPr>
          </a:p>
        </p:txBody>
      </p:sp>
      <p:sp>
        <p:nvSpPr>
          <p:cNvPr id="118" name="TextBox 117"/>
          <p:cNvSpPr txBox="1"/>
          <p:nvPr/>
        </p:nvSpPr>
        <p:spPr>
          <a:xfrm>
            <a:off x="2805581" y="1872958"/>
            <a:ext cx="1057171" cy="523220"/>
          </a:xfrm>
          <a:prstGeom prst="rect">
            <a:avLst/>
          </a:prstGeom>
          <a:solidFill>
            <a:schemeClr val="bg1"/>
          </a:solidFill>
        </p:spPr>
        <p:txBody>
          <a:bodyPr wrap="square" lIns="0" tIns="0" rIns="0" bIns="0" rtlCol="0">
            <a:spAutoFit/>
          </a:bodyPr>
          <a:lstStyle/>
          <a:p>
            <a:pPr algn="ctr"/>
            <a:r>
              <a:rPr lang="en-US" sz="1000" dirty="0"/>
              <a:t>Mastery story pre (#CVS designs </a:t>
            </a:r>
            <a:r>
              <a:rPr lang="en-US" sz="1000" u="sng" dirty="0"/>
              <a:t>&gt;</a:t>
            </a:r>
            <a:r>
              <a:rPr lang="en-US" sz="1000" dirty="0"/>
              <a:t> 4 out of 6) </a:t>
            </a:r>
            <a:r>
              <a:rPr lang="en-US" sz="1400" b="1" dirty="0"/>
              <a:t>????</a:t>
            </a:r>
          </a:p>
        </p:txBody>
      </p:sp>
      <p:sp>
        <p:nvSpPr>
          <p:cNvPr id="99" name="Rectangle 98"/>
          <p:cNvSpPr/>
          <p:nvPr/>
        </p:nvSpPr>
        <p:spPr>
          <a:xfrm>
            <a:off x="7988595" y="189713"/>
            <a:ext cx="2431378" cy="12669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R0: Identify (given) focal variable</a:t>
            </a:r>
          </a:p>
          <a:p>
            <a:pPr marL="171450" indent="-171450">
              <a:buFont typeface="Arial" panose="020B0604020202020204" pitchFamily="34" charset="0"/>
              <a:buChar char="•"/>
            </a:pPr>
            <a:r>
              <a:rPr lang="en-US" sz="1100" dirty="0">
                <a:solidFill>
                  <a:schemeClr val="tx1"/>
                </a:solidFill>
              </a:rPr>
              <a:t>R1: Contrast focal variable</a:t>
            </a:r>
          </a:p>
          <a:p>
            <a:pPr marL="171450" indent="-171450">
              <a:buFont typeface="Arial" panose="020B0604020202020204" pitchFamily="34" charset="0"/>
              <a:buChar char="•"/>
            </a:pPr>
            <a:r>
              <a:rPr lang="en-US" sz="1100" dirty="0">
                <a:solidFill>
                  <a:schemeClr val="tx1"/>
                </a:solidFill>
              </a:rPr>
              <a:t>R2: Control other variables.</a:t>
            </a:r>
          </a:p>
          <a:p>
            <a:pPr marL="171450" indent="-171450">
              <a:buFont typeface="Arial" panose="020B0604020202020204" pitchFamily="34" charset="0"/>
              <a:buChar char="•"/>
            </a:pPr>
            <a:r>
              <a:rPr lang="en-US" sz="1100" dirty="0">
                <a:solidFill>
                  <a:schemeClr val="tx1"/>
                </a:solidFill>
              </a:rPr>
              <a:t>“FF” are feature-focus questions, in which students indicate whether each non-focal variable could cause a difference in outcomes.</a:t>
            </a:r>
          </a:p>
        </p:txBody>
      </p:sp>
      <p:cxnSp>
        <p:nvCxnSpPr>
          <p:cNvPr id="43" name="Straight Connector 42"/>
          <p:cNvCxnSpPr>
            <a:stCxn id="28" idx="0"/>
          </p:cNvCxnSpPr>
          <p:nvPr/>
        </p:nvCxnSpPr>
        <p:spPr>
          <a:xfrm flipV="1">
            <a:off x="4586240" y="3113146"/>
            <a:ext cx="1017823" cy="719475"/>
          </a:xfrm>
          <a:prstGeom prst="line">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29398" y="5404583"/>
            <a:ext cx="4004440" cy="923330"/>
          </a:xfrm>
          <a:prstGeom prst="rect">
            <a:avLst/>
          </a:prstGeom>
          <a:solidFill>
            <a:schemeClr val="bg1">
              <a:lumMod val="95000"/>
            </a:schemeClr>
          </a:solidFill>
        </p:spPr>
        <p:txBody>
          <a:bodyPr wrap="square" rtlCol="0">
            <a:spAutoFit/>
          </a:bodyPr>
          <a:lstStyle/>
          <a:p>
            <a:r>
              <a:rPr lang="en-US" dirty="0"/>
              <a:t>#10: Either EVERYONE or NO ONE gets this. Also, could move this elsewhere (e.g., right after #6).</a:t>
            </a:r>
          </a:p>
        </p:txBody>
      </p:sp>
      <p:sp>
        <p:nvSpPr>
          <p:cNvPr id="3" name="TextBox 2"/>
          <p:cNvSpPr txBox="1"/>
          <p:nvPr/>
        </p:nvSpPr>
        <p:spPr>
          <a:xfrm>
            <a:off x="690275" y="1813009"/>
            <a:ext cx="1678989" cy="923330"/>
          </a:xfrm>
          <a:prstGeom prst="rect">
            <a:avLst/>
          </a:prstGeom>
          <a:noFill/>
        </p:spPr>
        <p:txBody>
          <a:bodyPr wrap="square" rtlCol="0">
            <a:spAutoFit/>
          </a:bodyPr>
          <a:lstStyle/>
          <a:p>
            <a:r>
              <a:rPr lang="en-US" dirty="0"/>
              <a:t>???</a:t>
            </a:r>
          </a:p>
          <a:p>
            <a:r>
              <a:rPr lang="en-US" sz="1200" dirty="0"/>
              <a:t>Nothing about DR </a:t>
            </a:r>
            <a:r>
              <a:rPr lang="en-US" sz="1200" dirty="0" smtClean="0"/>
              <a:t>(deductive reasoning in </a:t>
            </a:r>
            <a:r>
              <a:rPr lang="en-US" sz="1200" dirty="0"/>
              <a:t>proposal</a:t>
            </a:r>
          </a:p>
        </p:txBody>
      </p:sp>
      <p:sp>
        <p:nvSpPr>
          <p:cNvPr id="46" name="Rectangle 45"/>
          <p:cNvSpPr/>
          <p:nvPr/>
        </p:nvSpPr>
        <p:spPr>
          <a:xfrm>
            <a:off x="542538" y="3729708"/>
            <a:ext cx="608096" cy="559981"/>
          </a:xfrm>
          <a:prstGeom prst="rect">
            <a:avLst/>
          </a:prstGeom>
          <a:solidFill>
            <a:srgbClr val="7EC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MATS survey</a:t>
            </a:r>
          </a:p>
        </p:txBody>
      </p:sp>
      <p:sp>
        <p:nvSpPr>
          <p:cNvPr id="25" name="Rectangle 24"/>
          <p:cNvSpPr/>
          <p:nvPr/>
        </p:nvSpPr>
        <p:spPr>
          <a:xfrm>
            <a:off x="317558" y="2670329"/>
            <a:ext cx="3003876" cy="1765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3414610" y="2603652"/>
            <a:ext cx="3226763" cy="2147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Rectangle 53"/>
          <p:cNvSpPr/>
          <p:nvPr/>
        </p:nvSpPr>
        <p:spPr>
          <a:xfrm>
            <a:off x="6847477" y="2516429"/>
            <a:ext cx="3032562" cy="1558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Rectangle 56"/>
          <p:cNvSpPr/>
          <p:nvPr/>
        </p:nvSpPr>
        <p:spPr>
          <a:xfrm>
            <a:off x="10156309" y="2580870"/>
            <a:ext cx="1519875" cy="11488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10205827" y="2898646"/>
            <a:ext cx="608096" cy="559981"/>
          </a:xfrm>
          <a:prstGeom prst="rect">
            <a:avLst/>
          </a:prstGeom>
          <a:solidFill>
            <a:srgbClr val="7EC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MATS survey</a:t>
            </a:r>
          </a:p>
        </p:txBody>
      </p:sp>
      <p:cxnSp>
        <p:nvCxnSpPr>
          <p:cNvPr id="69" name="Straight Arrow Connector 68"/>
          <p:cNvCxnSpPr/>
          <p:nvPr/>
        </p:nvCxnSpPr>
        <p:spPr>
          <a:xfrm flipV="1">
            <a:off x="8815360" y="3199235"/>
            <a:ext cx="280294"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827714" y="3129944"/>
            <a:ext cx="2439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256748" y="4566544"/>
            <a:ext cx="923876" cy="369332"/>
          </a:xfrm>
          <a:prstGeom prst="rect">
            <a:avLst/>
          </a:prstGeom>
          <a:noFill/>
        </p:spPr>
        <p:txBody>
          <a:bodyPr wrap="square" rtlCol="0">
            <a:spAutoFit/>
          </a:bodyPr>
          <a:lstStyle/>
          <a:p>
            <a:pPr algn="ctr"/>
            <a:r>
              <a:rPr lang="en-US" dirty="0"/>
              <a:t>Day 1</a:t>
            </a:r>
            <a:endParaRPr lang="en-US" sz="1200" dirty="0"/>
          </a:p>
        </p:txBody>
      </p:sp>
      <p:sp>
        <p:nvSpPr>
          <p:cNvPr id="78" name="TextBox 77"/>
          <p:cNvSpPr txBox="1"/>
          <p:nvPr/>
        </p:nvSpPr>
        <p:spPr>
          <a:xfrm>
            <a:off x="4608913" y="4861845"/>
            <a:ext cx="923876" cy="369332"/>
          </a:xfrm>
          <a:prstGeom prst="rect">
            <a:avLst/>
          </a:prstGeom>
          <a:noFill/>
        </p:spPr>
        <p:txBody>
          <a:bodyPr wrap="square" rtlCol="0">
            <a:spAutoFit/>
          </a:bodyPr>
          <a:lstStyle/>
          <a:p>
            <a:pPr algn="ctr"/>
            <a:r>
              <a:rPr lang="en-US" dirty="0"/>
              <a:t>Day 2</a:t>
            </a:r>
            <a:endParaRPr lang="en-US" sz="1200" dirty="0"/>
          </a:p>
        </p:txBody>
      </p:sp>
      <p:sp>
        <p:nvSpPr>
          <p:cNvPr id="80" name="TextBox 79"/>
          <p:cNvSpPr txBox="1"/>
          <p:nvPr/>
        </p:nvSpPr>
        <p:spPr>
          <a:xfrm>
            <a:off x="8129626" y="4351690"/>
            <a:ext cx="923876" cy="369332"/>
          </a:xfrm>
          <a:prstGeom prst="rect">
            <a:avLst/>
          </a:prstGeom>
          <a:noFill/>
        </p:spPr>
        <p:txBody>
          <a:bodyPr wrap="square" rtlCol="0">
            <a:spAutoFit/>
          </a:bodyPr>
          <a:lstStyle/>
          <a:p>
            <a:pPr algn="ctr"/>
            <a:r>
              <a:rPr lang="en-US" dirty="0"/>
              <a:t>Day 3</a:t>
            </a:r>
            <a:endParaRPr lang="en-US" sz="1200" dirty="0"/>
          </a:p>
        </p:txBody>
      </p:sp>
      <p:sp>
        <p:nvSpPr>
          <p:cNvPr id="81" name="TextBox 80"/>
          <p:cNvSpPr txBox="1"/>
          <p:nvPr/>
        </p:nvSpPr>
        <p:spPr>
          <a:xfrm>
            <a:off x="10509875" y="3837191"/>
            <a:ext cx="923876" cy="369332"/>
          </a:xfrm>
          <a:prstGeom prst="rect">
            <a:avLst/>
          </a:prstGeom>
          <a:noFill/>
        </p:spPr>
        <p:txBody>
          <a:bodyPr wrap="square" rtlCol="0">
            <a:spAutoFit/>
          </a:bodyPr>
          <a:lstStyle/>
          <a:p>
            <a:pPr algn="ctr"/>
            <a:r>
              <a:rPr lang="en-US" dirty="0"/>
              <a:t>Day 4</a:t>
            </a:r>
            <a:endParaRPr lang="en-US" sz="1200" dirty="0"/>
          </a:p>
        </p:txBody>
      </p:sp>
      <p:sp>
        <p:nvSpPr>
          <p:cNvPr id="7" name="TextBox 6"/>
          <p:cNvSpPr txBox="1"/>
          <p:nvPr/>
        </p:nvSpPr>
        <p:spPr>
          <a:xfrm>
            <a:off x="3396768" y="3797857"/>
            <a:ext cx="689741" cy="276999"/>
          </a:xfrm>
          <a:prstGeom prst="rect">
            <a:avLst/>
          </a:prstGeom>
          <a:noFill/>
        </p:spPr>
        <p:txBody>
          <a:bodyPr wrap="none" rtlCol="0">
            <a:spAutoFit/>
          </a:bodyPr>
          <a:lstStyle/>
          <a:p>
            <a:r>
              <a:rPr lang="en-US" sz="1200" dirty="0" smtClean="0"/>
              <a:t>(to TED)</a:t>
            </a:r>
            <a:endParaRPr lang="en-US" sz="1200" dirty="0"/>
          </a:p>
        </p:txBody>
      </p:sp>
      <p:sp>
        <p:nvSpPr>
          <p:cNvPr id="42" name="Rectangle 41"/>
          <p:cNvSpPr/>
          <p:nvPr/>
        </p:nvSpPr>
        <p:spPr>
          <a:xfrm>
            <a:off x="3560939" y="2791300"/>
            <a:ext cx="833726" cy="79164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a:t>
            </a:r>
            <a:r>
              <a:rPr lang="en-US" sz="1200" dirty="0">
                <a:solidFill>
                  <a:schemeClr val="tx1"/>
                </a:solidFill>
              </a:rPr>
              <a:t>5</a:t>
            </a:r>
            <a:r>
              <a:rPr lang="en-US" sz="1200" dirty="0" smtClean="0">
                <a:solidFill>
                  <a:schemeClr val="tx1"/>
                </a:solidFill>
              </a:rPr>
              <a:t> Brief intro to how TED works/think carefully</a:t>
            </a:r>
            <a:endParaRPr lang="en-US" sz="1200" dirty="0">
              <a:solidFill>
                <a:schemeClr val="tx1"/>
              </a:solidFill>
            </a:endParaRPr>
          </a:p>
        </p:txBody>
      </p:sp>
      <p:sp>
        <p:nvSpPr>
          <p:cNvPr id="59" name="Rectangle 58"/>
          <p:cNvSpPr/>
          <p:nvPr/>
        </p:nvSpPr>
        <p:spPr>
          <a:xfrm>
            <a:off x="9096032" y="2884654"/>
            <a:ext cx="652129" cy="8450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#9.5 Lesson Summary</a:t>
            </a:r>
            <a:endParaRPr lang="en-US" sz="1200" dirty="0">
              <a:solidFill>
                <a:schemeClr val="tx1"/>
              </a:solidFill>
            </a:endParaRPr>
          </a:p>
        </p:txBody>
      </p:sp>
      <p:sp>
        <p:nvSpPr>
          <p:cNvPr id="61" name="TextBox 60"/>
          <p:cNvSpPr txBox="1"/>
          <p:nvPr/>
        </p:nvSpPr>
        <p:spPr>
          <a:xfrm>
            <a:off x="396694" y="171825"/>
            <a:ext cx="2266149" cy="923330"/>
          </a:xfrm>
          <a:prstGeom prst="rect">
            <a:avLst/>
          </a:prstGeom>
          <a:solidFill>
            <a:srgbClr val="FFFF00"/>
          </a:solidFill>
        </p:spPr>
        <p:txBody>
          <a:bodyPr wrap="square" rtlCol="0">
            <a:spAutoFit/>
          </a:bodyPr>
          <a:lstStyle/>
          <a:p>
            <a:r>
              <a:rPr lang="en-US" dirty="0" smtClean="0"/>
              <a:t>Revised 5/9/18:</a:t>
            </a:r>
          </a:p>
          <a:p>
            <a:r>
              <a:rPr lang="en-US" sz="1200" dirty="0" smtClean="0"/>
              <a:t>See </a:t>
            </a:r>
            <a:r>
              <a:rPr lang="en-US" sz="1200" dirty="0" err="1" smtClean="0"/>
              <a:t>Script_for_TED</a:t>
            </a:r>
            <a:r>
              <a:rPr lang="en-US" sz="1200" dirty="0" smtClean="0"/>
              <a:t>…wpowerpoints5.9.18_simplified</a:t>
            </a:r>
            <a:endParaRPr lang="en-US" sz="1200" dirty="0"/>
          </a:p>
        </p:txBody>
      </p:sp>
      <p:cxnSp>
        <p:nvCxnSpPr>
          <p:cNvPr id="55" name="Straight Arrow Connector 54"/>
          <p:cNvCxnSpPr/>
          <p:nvPr/>
        </p:nvCxnSpPr>
        <p:spPr>
          <a:xfrm flipV="1">
            <a:off x="2907941" y="3135621"/>
            <a:ext cx="658568" cy="33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31801" y="2791548"/>
            <a:ext cx="1115683" cy="128330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bg1"/>
                </a:solidFill>
              </a:rPr>
              <a:t>#3 Select </a:t>
            </a:r>
            <a:r>
              <a:rPr lang="en-US" sz="1200" dirty="0">
                <a:solidFill>
                  <a:schemeClr val="bg1"/>
                </a:solidFill>
              </a:rPr>
              <a:t>domain &amp; </a:t>
            </a:r>
            <a:r>
              <a:rPr lang="en-US" sz="1200" dirty="0" smtClean="0">
                <a:solidFill>
                  <a:schemeClr val="bg1"/>
                </a:solidFill>
              </a:rPr>
              <a:t>RQ: </a:t>
            </a:r>
            <a:endParaRPr lang="en-US" sz="1200" dirty="0">
              <a:solidFill>
                <a:schemeClr val="bg1"/>
              </a:solidFill>
            </a:endParaRPr>
          </a:p>
          <a:p>
            <a:pPr algn="ctr"/>
            <a:r>
              <a:rPr lang="en-US" sz="1200" dirty="0" smtClean="0">
                <a:solidFill>
                  <a:schemeClr val="bg1"/>
                </a:solidFill>
              </a:rPr>
              <a:t>RQ mod: Choice &amp; No-Choice &amp; Baseline condition!!!</a:t>
            </a:r>
          </a:p>
        </p:txBody>
      </p:sp>
      <p:cxnSp>
        <p:nvCxnSpPr>
          <p:cNvPr id="66" name="Straight Arrow Connector 65"/>
          <p:cNvCxnSpPr>
            <a:endCxn id="57" idx="1"/>
          </p:cNvCxnSpPr>
          <p:nvPr/>
        </p:nvCxnSpPr>
        <p:spPr>
          <a:xfrm>
            <a:off x="9782470" y="3152418"/>
            <a:ext cx="373839" cy="2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84159" y="4450788"/>
            <a:ext cx="1813603" cy="369332"/>
          </a:xfrm>
          <a:prstGeom prst="rect">
            <a:avLst/>
          </a:prstGeom>
          <a:solidFill>
            <a:schemeClr val="bg1">
              <a:lumMod val="95000"/>
            </a:schemeClr>
          </a:solidFill>
        </p:spPr>
        <p:txBody>
          <a:bodyPr wrap="square" rtlCol="0">
            <a:spAutoFit/>
          </a:bodyPr>
          <a:lstStyle/>
          <a:p>
            <a:r>
              <a:rPr lang="en-US" dirty="0" smtClean="0"/>
              <a:t>??? </a:t>
            </a:r>
            <a:r>
              <a:rPr lang="en-US" sz="1200" dirty="0" smtClean="0"/>
              <a:t>(probably exclude)</a:t>
            </a:r>
            <a:endParaRPr lang="en-US" sz="1200" dirty="0"/>
          </a:p>
        </p:txBody>
      </p:sp>
      <p:sp>
        <p:nvSpPr>
          <p:cNvPr id="47" name="Rectangle 46"/>
          <p:cNvSpPr/>
          <p:nvPr/>
        </p:nvSpPr>
        <p:spPr>
          <a:xfrm>
            <a:off x="2042692" y="2569583"/>
            <a:ext cx="3333955" cy="2292261"/>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1" name="Straight Arrow Connector 50"/>
          <p:cNvCxnSpPr>
            <a:endCxn id="10" idx="2"/>
          </p:cNvCxnSpPr>
          <p:nvPr/>
        </p:nvCxnSpPr>
        <p:spPr>
          <a:xfrm>
            <a:off x="6188344" y="3015587"/>
            <a:ext cx="596241" cy="18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552127" y="2516430"/>
            <a:ext cx="967267" cy="796032"/>
          </a:xfrm>
          <a:prstGeom prst="ellipse">
            <a:avLst/>
          </a:prstGeom>
          <a:solidFill>
            <a:srgbClr val="04D0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#8 </a:t>
            </a:r>
            <a:r>
              <a:rPr lang="en-US" sz="1000" dirty="0" err="1">
                <a:solidFill>
                  <a:schemeClr val="tx1"/>
                </a:solidFill>
              </a:rPr>
              <a:t>ExpB</a:t>
            </a:r>
            <a:r>
              <a:rPr lang="en-US" sz="1000" dirty="0">
                <a:solidFill>
                  <a:schemeClr val="tx1"/>
                </a:solidFill>
              </a:rPr>
              <a:t> (</a:t>
            </a:r>
            <a:r>
              <a:rPr lang="en-US" sz="1000" dirty="0" smtClean="0">
                <a:solidFill>
                  <a:schemeClr val="tx1"/>
                </a:solidFill>
              </a:rPr>
              <a:t>MC: All variables differ) </a:t>
            </a:r>
            <a:r>
              <a:rPr lang="en-US" sz="1000" dirty="0">
                <a:solidFill>
                  <a:schemeClr val="tx1"/>
                </a:solidFill>
              </a:rPr>
              <a:t>w/FF</a:t>
            </a:r>
          </a:p>
        </p:txBody>
      </p:sp>
    </p:spTree>
    <p:extLst>
      <p:ext uri="{BB962C8B-B14F-4D97-AF65-F5344CB8AC3E}">
        <p14:creationId xmlns:p14="http://schemas.microsoft.com/office/powerpoint/2010/main" val="217485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Arrow Connector 63"/>
          <p:cNvCxnSpPr>
            <a:endCxn id="6" idx="1"/>
          </p:cNvCxnSpPr>
          <p:nvPr/>
        </p:nvCxnSpPr>
        <p:spPr>
          <a:xfrm flipV="1">
            <a:off x="1473233" y="3096349"/>
            <a:ext cx="658568" cy="33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6" idx="0"/>
          </p:cNvCxnSpPr>
          <p:nvPr/>
        </p:nvCxnSpPr>
        <p:spPr>
          <a:xfrm flipV="1">
            <a:off x="846586" y="3448645"/>
            <a:ext cx="124776" cy="2810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43381" y="2855478"/>
            <a:ext cx="1031425" cy="574158"/>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 DR test &amp;</a:t>
            </a:r>
          </a:p>
          <a:p>
            <a:pPr algn="ctr"/>
            <a:r>
              <a:rPr lang="en-US" sz="1200" dirty="0" smtClean="0">
                <a:solidFill>
                  <a:schemeClr val="tx1"/>
                </a:solidFill>
              </a:rPr>
              <a:t>#</a:t>
            </a:r>
            <a:r>
              <a:rPr lang="en-US" sz="1200" dirty="0">
                <a:solidFill>
                  <a:schemeClr val="tx1"/>
                </a:solidFill>
              </a:rPr>
              <a:t>2 Story pre</a:t>
            </a:r>
          </a:p>
        </p:txBody>
      </p:sp>
      <p:sp>
        <p:nvSpPr>
          <p:cNvPr id="46" name="Rectangle 45"/>
          <p:cNvSpPr/>
          <p:nvPr/>
        </p:nvSpPr>
        <p:spPr>
          <a:xfrm>
            <a:off x="542538" y="3729708"/>
            <a:ext cx="608096" cy="559981"/>
          </a:xfrm>
          <a:prstGeom prst="rect">
            <a:avLst/>
          </a:prstGeom>
          <a:solidFill>
            <a:srgbClr val="7EC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#0: MATS </a:t>
            </a:r>
            <a:r>
              <a:rPr lang="en-US" sz="1200" dirty="0">
                <a:solidFill>
                  <a:schemeClr val="tx1"/>
                </a:solidFill>
              </a:rPr>
              <a:t>survey</a:t>
            </a:r>
          </a:p>
        </p:txBody>
      </p:sp>
      <p:sp>
        <p:nvSpPr>
          <p:cNvPr id="25" name="Rectangle 24"/>
          <p:cNvSpPr/>
          <p:nvPr/>
        </p:nvSpPr>
        <p:spPr>
          <a:xfrm>
            <a:off x="317558" y="2670329"/>
            <a:ext cx="3003876" cy="1765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3414610" y="2603652"/>
            <a:ext cx="3226763" cy="2147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Rectangle 53"/>
          <p:cNvSpPr/>
          <p:nvPr/>
        </p:nvSpPr>
        <p:spPr>
          <a:xfrm>
            <a:off x="6847477" y="2516429"/>
            <a:ext cx="3032562" cy="1558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Rectangle 56"/>
          <p:cNvSpPr/>
          <p:nvPr/>
        </p:nvSpPr>
        <p:spPr>
          <a:xfrm>
            <a:off x="10156309" y="2580869"/>
            <a:ext cx="1952833" cy="1256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10205827" y="2898646"/>
            <a:ext cx="608096" cy="559981"/>
          </a:xfrm>
          <a:prstGeom prst="rect">
            <a:avLst/>
          </a:prstGeom>
          <a:solidFill>
            <a:srgbClr val="7EC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#0 MATS </a:t>
            </a:r>
            <a:r>
              <a:rPr lang="en-US" sz="1200" dirty="0">
                <a:solidFill>
                  <a:schemeClr val="tx1"/>
                </a:solidFill>
              </a:rPr>
              <a:t>survey</a:t>
            </a:r>
          </a:p>
        </p:txBody>
      </p:sp>
      <p:cxnSp>
        <p:nvCxnSpPr>
          <p:cNvPr id="73" name="Straight Arrow Connector 72"/>
          <p:cNvCxnSpPr/>
          <p:nvPr/>
        </p:nvCxnSpPr>
        <p:spPr>
          <a:xfrm>
            <a:off x="10827714" y="3129944"/>
            <a:ext cx="2439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256748" y="4566544"/>
            <a:ext cx="923876" cy="369332"/>
          </a:xfrm>
          <a:prstGeom prst="rect">
            <a:avLst/>
          </a:prstGeom>
          <a:noFill/>
        </p:spPr>
        <p:txBody>
          <a:bodyPr wrap="square" rtlCol="0">
            <a:spAutoFit/>
          </a:bodyPr>
          <a:lstStyle/>
          <a:p>
            <a:pPr algn="ctr"/>
            <a:r>
              <a:rPr lang="en-US" dirty="0"/>
              <a:t>Day 1</a:t>
            </a:r>
            <a:endParaRPr lang="en-US" sz="1200" dirty="0"/>
          </a:p>
        </p:txBody>
      </p:sp>
      <p:sp>
        <p:nvSpPr>
          <p:cNvPr id="78" name="TextBox 77"/>
          <p:cNvSpPr txBox="1"/>
          <p:nvPr/>
        </p:nvSpPr>
        <p:spPr>
          <a:xfrm>
            <a:off x="4608913" y="4861845"/>
            <a:ext cx="923876" cy="369332"/>
          </a:xfrm>
          <a:prstGeom prst="rect">
            <a:avLst/>
          </a:prstGeom>
          <a:noFill/>
        </p:spPr>
        <p:txBody>
          <a:bodyPr wrap="square" rtlCol="0">
            <a:spAutoFit/>
          </a:bodyPr>
          <a:lstStyle/>
          <a:p>
            <a:pPr algn="ctr"/>
            <a:r>
              <a:rPr lang="en-US" dirty="0"/>
              <a:t>Day 2</a:t>
            </a:r>
            <a:endParaRPr lang="en-US" sz="1200" dirty="0"/>
          </a:p>
        </p:txBody>
      </p:sp>
      <p:sp>
        <p:nvSpPr>
          <p:cNvPr id="80" name="TextBox 79"/>
          <p:cNvSpPr txBox="1"/>
          <p:nvPr/>
        </p:nvSpPr>
        <p:spPr>
          <a:xfrm>
            <a:off x="8129626" y="4351690"/>
            <a:ext cx="923876" cy="369332"/>
          </a:xfrm>
          <a:prstGeom prst="rect">
            <a:avLst/>
          </a:prstGeom>
          <a:noFill/>
        </p:spPr>
        <p:txBody>
          <a:bodyPr wrap="square" rtlCol="0">
            <a:spAutoFit/>
          </a:bodyPr>
          <a:lstStyle/>
          <a:p>
            <a:pPr algn="ctr"/>
            <a:r>
              <a:rPr lang="en-US" dirty="0"/>
              <a:t>Day 3</a:t>
            </a:r>
            <a:endParaRPr lang="en-US" sz="1200" dirty="0"/>
          </a:p>
        </p:txBody>
      </p:sp>
      <p:sp>
        <p:nvSpPr>
          <p:cNvPr id="81" name="TextBox 80"/>
          <p:cNvSpPr txBox="1"/>
          <p:nvPr/>
        </p:nvSpPr>
        <p:spPr>
          <a:xfrm>
            <a:off x="10509875" y="3837191"/>
            <a:ext cx="923876" cy="369332"/>
          </a:xfrm>
          <a:prstGeom prst="rect">
            <a:avLst/>
          </a:prstGeom>
          <a:noFill/>
        </p:spPr>
        <p:txBody>
          <a:bodyPr wrap="square" rtlCol="0">
            <a:spAutoFit/>
          </a:bodyPr>
          <a:lstStyle/>
          <a:p>
            <a:pPr algn="ctr"/>
            <a:r>
              <a:rPr lang="en-US" dirty="0"/>
              <a:t>Day 4</a:t>
            </a:r>
            <a:endParaRPr lang="en-US" sz="1200" dirty="0"/>
          </a:p>
        </p:txBody>
      </p:sp>
      <p:sp>
        <p:nvSpPr>
          <p:cNvPr id="61" name="TextBox 60"/>
          <p:cNvSpPr txBox="1"/>
          <p:nvPr/>
        </p:nvSpPr>
        <p:spPr>
          <a:xfrm>
            <a:off x="817195" y="488170"/>
            <a:ext cx="2266149" cy="1200329"/>
          </a:xfrm>
          <a:prstGeom prst="rect">
            <a:avLst/>
          </a:prstGeom>
          <a:solidFill>
            <a:srgbClr val="FFFF00"/>
          </a:solidFill>
        </p:spPr>
        <p:txBody>
          <a:bodyPr wrap="square" rtlCol="0">
            <a:spAutoFit/>
          </a:bodyPr>
          <a:lstStyle/>
          <a:p>
            <a:r>
              <a:rPr lang="en-US" dirty="0" smtClean="0"/>
              <a:t>This slide shows what students who show mastery on the Story pretest will do…</a:t>
            </a:r>
            <a:endParaRPr lang="en-US" sz="1200" dirty="0"/>
          </a:p>
        </p:txBody>
      </p:sp>
      <p:cxnSp>
        <p:nvCxnSpPr>
          <p:cNvPr id="55" name="Straight Arrow Connector 54"/>
          <p:cNvCxnSpPr/>
          <p:nvPr/>
        </p:nvCxnSpPr>
        <p:spPr>
          <a:xfrm flipV="1">
            <a:off x="2907941" y="3135621"/>
            <a:ext cx="658568" cy="33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8" idx="3"/>
            <a:endCxn id="57" idx="1"/>
          </p:cNvCxnSpPr>
          <p:nvPr/>
        </p:nvCxnSpPr>
        <p:spPr>
          <a:xfrm>
            <a:off x="9611819" y="3157226"/>
            <a:ext cx="544490" cy="518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068940" y="2863023"/>
            <a:ext cx="1060686" cy="79164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#5 Intro </a:t>
            </a:r>
            <a:r>
              <a:rPr lang="en-US" sz="1200" dirty="0" smtClean="0">
                <a:solidFill>
                  <a:schemeClr val="tx1"/>
                </a:solidFill>
              </a:rPr>
              <a:t>to variables/values (from previous experiments)</a:t>
            </a:r>
            <a:endParaRPr lang="en-US" sz="1200" dirty="0">
              <a:solidFill>
                <a:schemeClr val="tx1"/>
              </a:solidFill>
            </a:endParaRPr>
          </a:p>
        </p:txBody>
      </p:sp>
      <p:cxnSp>
        <p:nvCxnSpPr>
          <p:cNvPr id="63" name="Straight Arrow Connector 62"/>
          <p:cNvCxnSpPr/>
          <p:nvPr/>
        </p:nvCxnSpPr>
        <p:spPr>
          <a:xfrm>
            <a:off x="3927114" y="3312440"/>
            <a:ext cx="982585" cy="16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597704" y="2787983"/>
            <a:ext cx="744945" cy="94172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bg1"/>
                </a:solidFill>
              </a:rPr>
              <a:t>#3 Take </a:t>
            </a:r>
            <a:r>
              <a:rPr lang="en-US" sz="1200" dirty="0" smtClean="0">
                <a:solidFill>
                  <a:schemeClr val="bg1"/>
                </a:solidFill>
              </a:rPr>
              <a:t>High Stakes (HS) pretest</a:t>
            </a:r>
          </a:p>
          <a:p>
            <a:pPr algn="ctr"/>
            <a:r>
              <a:rPr lang="en-US" sz="1200" dirty="0" smtClean="0">
                <a:solidFill>
                  <a:schemeClr val="bg1"/>
                </a:solidFill>
              </a:rPr>
              <a:t>(paper)</a:t>
            </a:r>
          </a:p>
        </p:txBody>
      </p:sp>
      <p:sp>
        <p:nvSpPr>
          <p:cNvPr id="68" name="Rounded Rectangle 67"/>
          <p:cNvSpPr/>
          <p:nvPr/>
        </p:nvSpPr>
        <p:spPr>
          <a:xfrm>
            <a:off x="8612358" y="2239595"/>
            <a:ext cx="999461" cy="183526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rPr>
              <a:t>#6 Two </a:t>
            </a:r>
            <a:r>
              <a:rPr lang="en-US" sz="1000" dirty="0" smtClean="0">
                <a:solidFill>
                  <a:schemeClr val="tx1"/>
                </a:solidFill>
              </a:rPr>
              <a:t>Problems: Taught </a:t>
            </a:r>
            <a:r>
              <a:rPr lang="en-US" sz="1000" dirty="0" smtClean="0">
                <a:solidFill>
                  <a:schemeClr val="tx1"/>
                </a:solidFill>
              </a:rPr>
              <a:t>(Experimental condition) or </a:t>
            </a:r>
            <a:r>
              <a:rPr lang="en-US" sz="1000" dirty="0" smtClean="0">
                <a:solidFill>
                  <a:schemeClr val="tx1"/>
                </a:solidFill>
              </a:rPr>
              <a:t>Explain </a:t>
            </a:r>
            <a:r>
              <a:rPr lang="en-US" sz="1000" dirty="0" smtClean="0">
                <a:solidFill>
                  <a:schemeClr val="tx1"/>
                </a:solidFill>
              </a:rPr>
              <a:t>(Control condition) Strategy</a:t>
            </a:r>
            <a:r>
              <a:rPr lang="en-US" sz="1000" dirty="0" smtClean="0">
                <a:solidFill>
                  <a:schemeClr val="tx1"/>
                </a:solidFill>
              </a:rPr>
              <a:t>:</a:t>
            </a:r>
          </a:p>
          <a:p>
            <a:pPr algn="ctr"/>
            <a:r>
              <a:rPr lang="en-US" sz="1000" dirty="0" smtClean="0">
                <a:solidFill>
                  <a:schemeClr val="tx1"/>
                </a:solidFill>
              </a:rPr>
              <a:t>w/ paper hand-outs</a:t>
            </a:r>
            <a:endParaRPr lang="en-US" sz="1000" dirty="0">
              <a:solidFill>
                <a:schemeClr val="tx1"/>
              </a:solidFill>
            </a:endParaRPr>
          </a:p>
        </p:txBody>
      </p:sp>
      <p:sp>
        <p:nvSpPr>
          <p:cNvPr id="72" name="Rectangle 71"/>
          <p:cNvSpPr/>
          <p:nvPr/>
        </p:nvSpPr>
        <p:spPr>
          <a:xfrm>
            <a:off x="11088226" y="2683613"/>
            <a:ext cx="744945" cy="94172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bg1"/>
                </a:solidFill>
              </a:rPr>
              <a:t>#3 Take </a:t>
            </a:r>
            <a:r>
              <a:rPr lang="en-US" sz="1200" dirty="0" smtClean="0">
                <a:solidFill>
                  <a:schemeClr val="bg1"/>
                </a:solidFill>
              </a:rPr>
              <a:t>High Stakes (HS) posttest</a:t>
            </a:r>
          </a:p>
          <a:p>
            <a:pPr algn="ctr"/>
            <a:r>
              <a:rPr lang="en-US" sz="1200" dirty="0" smtClean="0">
                <a:solidFill>
                  <a:schemeClr val="bg1"/>
                </a:solidFill>
              </a:rPr>
              <a:t>(paper)</a:t>
            </a:r>
          </a:p>
        </p:txBody>
      </p:sp>
      <p:sp>
        <p:nvSpPr>
          <p:cNvPr id="74" name="Rectangle 73"/>
          <p:cNvSpPr/>
          <p:nvPr/>
        </p:nvSpPr>
        <p:spPr>
          <a:xfrm>
            <a:off x="4909699" y="2951755"/>
            <a:ext cx="940685" cy="1025441"/>
          </a:xfrm>
          <a:prstGeom prst="rect">
            <a:avLst/>
          </a:prstGeom>
          <a:solidFill>
            <a:srgbClr val="799F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#4 Briefly </a:t>
            </a:r>
            <a:r>
              <a:rPr lang="en-US" sz="1200" dirty="0" smtClean="0">
                <a:solidFill>
                  <a:schemeClr val="bg1"/>
                </a:solidFill>
              </a:rPr>
              <a:t>explain any strategies used on pretest</a:t>
            </a:r>
            <a:endParaRPr lang="en-US" sz="1200" dirty="0">
              <a:solidFill>
                <a:schemeClr val="bg1"/>
              </a:solidFill>
            </a:endParaRPr>
          </a:p>
        </p:txBody>
      </p:sp>
      <p:cxnSp>
        <p:nvCxnSpPr>
          <p:cNvPr id="75" name="Straight Arrow Connector 74"/>
          <p:cNvCxnSpPr>
            <a:endCxn id="62" idx="1"/>
          </p:cNvCxnSpPr>
          <p:nvPr/>
        </p:nvCxnSpPr>
        <p:spPr>
          <a:xfrm flipV="1">
            <a:off x="5864892" y="3258846"/>
            <a:ext cx="1204048" cy="702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363758" y="1430784"/>
            <a:ext cx="0" cy="1520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2" idx="3"/>
          </p:cNvCxnSpPr>
          <p:nvPr/>
        </p:nvCxnSpPr>
        <p:spPr>
          <a:xfrm flipV="1">
            <a:off x="8129626" y="3196583"/>
            <a:ext cx="482732" cy="622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68940" y="1225761"/>
            <a:ext cx="2387355" cy="523220"/>
          </a:xfrm>
          <a:prstGeom prst="rect">
            <a:avLst/>
          </a:prstGeom>
          <a:solidFill>
            <a:schemeClr val="bg1"/>
          </a:solidFill>
        </p:spPr>
        <p:txBody>
          <a:bodyPr wrap="square" rtlCol="0">
            <a:spAutoFit/>
          </a:bodyPr>
          <a:lstStyle/>
          <a:p>
            <a:pPr algn="ctr"/>
            <a:r>
              <a:rPr lang="en-US" sz="1400" dirty="0" smtClean="0"/>
              <a:t>Here, give (some) students feedback on HS pretest </a:t>
            </a:r>
            <a:endParaRPr lang="en-US" sz="1400" dirty="0"/>
          </a:p>
        </p:txBody>
      </p:sp>
      <p:sp>
        <p:nvSpPr>
          <p:cNvPr id="118" name="TextBox 117"/>
          <p:cNvSpPr txBox="1"/>
          <p:nvPr/>
        </p:nvSpPr>
        <p:spPr>
          <a:xfrm>
            <a:off x="2000268" y="2683613"/>
            <a:ext cx="1057171" cy="830997"/>
          </a:xfrm>
          <a:prstGeom prst="rect">
            <a:avLst/>
          </a:prstGeom>
          <a:solidFill>
            <a:schemeClr val="bg1"/>
          </a:solidFill>
        </p:spPr>
        <p:txBody>
          <a:bodyPr wrap="square" lIns="0" tIns="0" rIns="0" bIns="0" rtlCol="0">
            <a:spAutoFit/>
          </a:bodyPr>
          <a:lstStyle/>
          <a:p>
            <a:pPr algn="ctr"/>
            <a:endParaRPr lang="en-US" sz="1000" dirty="0" smtClean="0"/>
          </a:p>
          <a:p>
            <a:pPr algn="ctr"/>
            <a:r>
              <a:rPr lang="en-US" sz="1000" dirty="0" smtClean="0"/>
              <a:t>(IF Mastery </a:t>
            </a:r>
            <a:r>
              <a:rPr lang="en-US" sz="1000" dirty="0"/>
              <a:t>story pre (#CVS designs </a:t>
            </a:r>
            <a:r>
              <a:rPr lang="en-US" sz="1000" u="sng" dirty="0"/>
              <a:t>&gt;</a:t>
            </a:r>
            <a:r>
              <a:rPr lang="en-US" sz="1000" dirty="0"/>
              <a:t> 4 out of 6</a:t>
            </a:r>
            <a:r>
              <a:rPr lang="en-US" sz="1000" dirty="0" smtClean="0"/>
              <a:t>))…</a:t>
            </a:r>
            <a:endParaRPr lang="en-US" sz="1000" dirty="0" smtClean="0"/>
          </a:p>
          <a:p>
            <a:pPr algn="ctr"/>
            <a:endParaRPr lang="en-US" sz="1400" b="1" dirty="0"/>
          </a:p>
        </p:txBody>
      </p:sp>
      <p:sp>
        <p:nvSpPr>
          <p:cNvPr id="82" name="TextBox 81"/>
          <p:cNvSpPr txBox="1"/>
          <p:nvPr/>
        </p:nvSpPr>
        <p:spPr>
          <a:xfrm>
            <a:off x="4285100" y="1080099"/>
            <a:ext cx="1376779" cy="1292662"/>
          </a:xfrm>
          <a:prstGeom prst="rect">
            <a:avLst/>
          </a:prstGeom>
          <a:solidFill>
            <a:schemeClr val="bg1"/>
          </a:solidFill>
        </p:spPr>
        <p:txBody>
          <a:bodyPr wrap="square" lIns="0" tIns="0" rIns="0" bIns="0" rtlCol="0">
            <a:spAutoFit/>
          </a:bodyPr>
          <a:lstStyle/>
          <a:p>
            <a:pPr algn="ctr"/>
            <a:endParaRPr lang="en-US" sz="1000" dirty="0" smtClean="0"/>
          </a:p>
          <a:p>
            <a:pPr algn="ctr"/>
            <a:r>
              <a:rPr lang="en-US" sz="1000" dirty="0" smtClean="0"/>
              <a:t>Note: even students who master the HS pretest can participate in this study (and gain from it in terms of explaining their strategy use).</a:t>
            </a:r>
          </a:p>
          <a:p>
            <a:pPr algn="ctr"/>
            <a:endParaRPr lang="en-US" sz="1400" b="1" dirty="0"/>
          </a:p>
        </p:txBody>
      </p:sp>
    </p:spTree>
    <p:extLst>
      <p:ext uri="{BB962C8B-B14F-4D97-AF65-F5344CB8AC3E}">
        <p14:creationId xmlns:p14="http://schemas.microsoft.com/office/powerpoint/2010/main" val="2330217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1108</Words>
  <Application>Microsoft Office PowerPoint</Application>
  <PresentationFormat>Widescreen</PresentationFormat>
  <Paragraphs>168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Siler</dc:creator>
  <cp:lastModifiedBy>Stephanie Siler</cp:lastModifiedBy>
  <cp:revision>89</cp:revision>
  <cp:lastPrinted>2018-05-09T14:44:40Z</cp:lastPrinted>
  <dcterms:created xsi:type="dcterms:W3CDTF">2017-11-30T16:33:02Z</dcterms:created>
  <dcterms:modified xsi:type="dcterms:W3CDTF">2018-05-14T20:08:35Z</dcterms:modified>
</cp:coreProperties>
</file>