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4CB-20B5-427C-9828-9ADC11772002}" type="datetimeFigureOut">
              <a:rPr lang="es-CO" smtClean="0"/>
              <a:t>22/02/2016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469B-C0B9-4D1A-A9F4-C2F683F61DCB}" type="slidenum">
              <a:rPr lang="es-CO" smtClean="0"/>
              <a:t>‹#›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4CB-20B5-427C-9828-9ADC11772002}" type="datetimeFigureOut">
              <a:rPr lang="es-CO" smtClean="0"/>
              <a:t>22/02/2016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469B-C0B9-4D1A-A9F4-C2F683F61DCB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4CB-20B5-427C-9828-9ADC11772002}" type="datetimeFigureOut">
              <a:rPr lang="es-CO" smtClean="0"/>
              <a:t>22/02/2016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469B-C0B9-4D1A-A9F4-C2F683F61DCB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4CB-20B5-427C-9828-9ADC11772002}" type="datetimeFigureOut">
              <a:rPr lang="es-CO" smtClean="0"/>
              <a:t>22/02/2016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469B-C0B9-4D1A-A9F4-C2F683F61DCB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4CB-20B5-427C-9828-9ADC11772002}" type="datetimeFigureOut">
              <a:rPr lang="es-CO" smtClean="0"/>
              <a:t>22/02/2016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469B-C0B9-4D1A-A9F4-C2F683F61DCB}" type="slidenum">
              <a:rPr lang="es-CO" smtClean="0"/>
              <a:t>‹#›</a:t>
            </a:fld>
            <a:endParaRPr lang="es-CO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4CB-20B5-427C-9828-9ADC11772002}" type="datetimeFigureOut">
              <a:rPr lang="es-CO" smtClean="0"/>
              <a:t>22/02/2016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469B-C0B9-4D1A-A9F4-C2F683F61DCB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4CB-20B5-427C-9828-9ADC11772002}" type="datetimeFigureOut">
              <a:rPr lang="es-CO" smtClean="0"/>
              <a:t>22/02/2016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469B-C0B9-4D1A-A9F4-C2F683F61DCB}" type="slidenum">
              <a:rPr lang="es-CO" smtClean="0"/>
              <a:t>‹#›</a:t>
            </a:fld>
            <a:endParaRPr lang="es-CO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4CB-20B5-427C-9828-9ADC11772002}" type="datetimeFigureOut">
              <a:rPr lang="es-CO" smtClean="0"/>
              <a:t>22/02/2016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469B-C0B9-4D1A-A9F4-C2F683F61DCB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4CB-20B5-427C-9828-9ADC11772002}" type="datetimeFigureOut">
              <a:rPr lang="es-CO" smtClean="0"/>
              <a:t>22/02/2016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469B-C0B9-4D1A-A9F4-C2F683F61DCB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4CB-20B5-427C-9828-9ADC11772002}" type="datetimeFigureOut">
              <a:rPr lang="es-CO" smtClean="0"/>
              <a:t>22/02/2016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469B-C0B9-4D1A-A9F4-C2F683F61DCB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E4CB-20B5-427C-9828-9ADC11772002}" type="datetimeFigureOut">
              <a:rPr lang="es-CO" smtClean="0"/>
              <a:t>22/02/2016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469B-C0B9-4D1A-A9F4-C2F683F61DCB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6FCE4CB-20B5-427C-9828-9ADC11772002}" type="datetimeFigureOut">
              <a:rPr lang="es-CO" smtClean="0"/>
              <a:t>22/02/2016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374469B-C0B9-4D1A-A9F4-C2F683F61DCB}" type="slidenum">
              <a:rPr lang="es-CO" smtClean="0"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3.wdp"/><Relationship Id="rId4" Type="http://schemas.openxmlformats.org/officeDocument/2006/relationships/image" Target="../media/image21.png"/><Relationship Id="rId9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990656" cy="1927225"/>
          </a:xfrm>
        </p:spPr>
        <p:txBody>
          <a:bodyPr>
            <a:noAutofit/>
          </a:bodyPr>
          <a:lstStyle/>
          <a:p>
            <a:r>
              <a:rPr lang="es-CO" sz="4000" dirty="0" err="1"/>
              <a:t>Ultrasound</a:t>
            </a:r>
            <a:r>
              <a:rPr lang="es-CO" sz="4000" dirty="0"/>
              <a:t> </a:t>
            </a:r>
            <a:r>
              <a:rPr lang="es-CO" sz="4000" dirty="0" err="1"/>
              <a:t>Despeckling</a:t>
            </a:r>
            <a:r>
              <a:rPr lang="es-CO" sz="4000" dirty="0"/>
              <a:t> </a:t>
            </a:r>
            <a:r>
              <a:rPr lang="es-CO" sz="4000" dirty="0" err="1"/>
              <a:t>for</a:t>
            </a:r>
            <a:r>
              <a:rPr lang="es-CO" sz="4000" dirty="0"/>
              <a:t> </a:t>
            </a:r>
            <a:r>
              <a:rPr lang="es-CO" sz="4000" dirty="0" err="1"/>
              <a:t>Contrast</a:t>
            </a:r>
            <a:r>
              <a:rPr lang="es-CO" sz="4000" dirty="0"/>
              <a:t> </a:t>
            </a:r>
            <a:r>
              <a:rPr lang="es-CO" sz="4000" dirty="0" err="1"/>
              <a:t>Enhancement</a:t>
            </a:r>
            <a:endParaRPr lang="es-CO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012032"/>
          </a:xfrm>
        </p:spPr>
        <p:txBody>
          <a:bodyPr>
            <a:normAutofit lnSpcReduction="10000"/>
          </a:bodyPr>
          <a:lstStyle/>
          <a:p>
            <a:r>
              <a:rPr lang="es-CO" sz="2000" dirty="0" err="1"/>
              <a:t>Tay</a:t>
            </a:r>
            <a:r>
              <a:rPr lang="es-CO" sz="2000" dirty="0"/>
              <a:t>, P. C., </a:t>
            </a:r>
            <a:r>
              <a:rPr lang="es-CO" sz="2000" dirty="0" err="1"/>
              <a:t>Garson</a:t>
            </a:r>
            <a:r>
              <a:rPr lang="es-CO" sz="2000" dirty="0"/>
              <a:t>, C. D., </a:t>
            </a:r>
            <a:r>
              <a:rPr lang="es-CO" sz="2000" dirty="0" err="1"/>
              <a:t>Acton</a:t>
            </a:r>
            <a:r>
              <a:rPr lang="es-CO" sz="2000" dirty="0"/>
              <a:t>, S. T., &amp; </a:t>
            </a:r>
            <a:r>
              <a:rPr lang="es-CO" sz="2000" dirty="0" err="1"/>
              <a:t>Hossack</a:t>
            </a:r>
            <a:r>
              <a:rPr lang="es-CO" sz="2000" dirty="0"/>
              <a:t>, J. A. (2010). </a:t>
            </a:r>
            <a:r>
              <a:rPr lang="es-CO" sz="2000" dirty="0" err="1"/>
              <a:t>Ultrasound</a:t>
            </a:r>
            <a:r>
              <a:rPr lang="es-CO" sz="2000" dirty="0"/>
              <a:t> </a:t>
            </a:r>
            <a:r>
              <a:rPr lang="es-CO" sz="2000" dirty="0" err="1"/>
              <a:t>despeckling</a:t>
            </a:r>
            <a:r>
              <a:rPr lang="es-CO" sz="2000" dirty="0"/>
              <a:t> </a:t>
            </a:r>
            <a:r>
              <a:rPr lang="es-CO" sz="2000" dirty="0" err="1"/>
              <a:t>for</a:t>
            </a:r>
            <a:r>
              <a:rPr lang="es-CO" sz="2000" dirty="0"/>
              <a:t> </a:t>
            </a:r>
            <a:r>
              <a:rPr lang="es-CO" sz="2000" dirty="0" err="1"/>
              <a:t>contrast</a:t>
            </a:r>
            <a:r>
              <a:rPr lang="es-CO" sz="2000" dirty="0"/>
              <a:t> </a:t>
            </a:r>
            <a:r>
              <a:rPr lang="es-CO" sz="2000" dirty="0" err="1"/>
              <a:t>enhancement</a:t>
            </a:r>
            <a:r>
              <a:rPr lang="es-CO" sz="2000" dirty="0"/>
              <a:t>. </a:t>
            </a:r>
            <a:r>
              <a:rPr lang="es-CO" sz="2000" i="1" dirty="0" err="1"/>
              <a:t>Image</a:t>
            </a:r>
            <a:r>
              <a:rPr lang="es-CO" sz="2000" i="1" dirty="0"/>
              <a:t> </a:t>
            </a:r>
            <a:r>
              <a:rPr lang="es-CO" sz="2000" i="1" dirty="0" err="1"/>
              <a:t>Processing</a:t>
            </a:r>
            <a:r>
              <a:rPr lang="es-CO" sz="2000" i="1" dirty="0"/>
              <a:t>, IEEE </a:t>
            </a:r>
            <a:r>
              <a:rPr lang="es-CO" sz="2000" i="1" dirty="0" err="1"/>
              <a:t>Transactions</a:t>
            </a:r>
            <a:r>
              <a:rPr lang="es-CO" sz="2000" i="1" dirty="0"/>
              <a:t> </a:t>
            </a:r>
            <a:r>
              <a:rPr lang="es-CO" sz="2000" i="1" dirty="0" err="1"/>
              <a:t>on</a:t>
            </a:r>
            <a:r>
              <a:rPr lang="es-CO" sz="2000" dirty="0"/>
              <a:t>, </a:t>
            </a:r>
            <a:r>
              <a:rPr lang="es-CO" sz="2000" i="1" dirty="0"/>
              <a:t>19</a:t>
            </a:r>
            <a:r>
              <a:rPr lang="es-CO" sz="2000" dirty="0"/>
              <a:t>(7), 1847-1860</a:t>
            </a:r>
            <a:r>
              <a:rPr lang="es-CO" sz="2000" dirty="0" smtClean="0"/>
              <a:t>.</a:t>
            </a:r>
          </a:p>
          <a:p>
            <a:endParaRPr lang="es-CO" sz="2000" dirty="0"/>
          </a:p>
          <a:p>
            <a:r>
              <a:rPr lang="es-CO" sz="2000" dirty="0" smtClean="0"/>
              <a:t>Sonia H. Contreras Ortiz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4378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Background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Filtering</a:t>
            </a:r>
            <a:r>
              <a:rPr lang="es-CO" dirty="0" smtClean="0"/>
              <a:t> </a:t>
            </a:r>
            <a:r>
              <a:rPr lang="es-CO" dirty="0" err="1" smtClean="0"/>
              <a:t>techniques</a:t>
            </a:r>
            <a:endParaRPr lang="es-CO" dirty="0" smtClean="0"/>
          </a:p>
          <a:p>
            <a:pPr lvl="1"/>
            <a:r>
              <a:rPr lang="es-CO" dirty="0" err="1" smtClean="0"/>
              <a:t>Adaptive</a:t>
            </a:r>
            <a:r>
              <a:rPr lang="es-CO" dirty="0" smtClean="0"/>
              <a:t> </a:t>
            </a:r>
            <a:r>
              <a:rPr lang="es-CO" dirty="0" err="1" smtClean="0"/>
              <a:t>filters</a:t>
            </a:r>
            <a:endParaRPr lang="es-CO" dirty="0" smtClean="0"/>
          </a:p>
          <a:p>
            <a:pPr lvl="2"/>
            <a:r>
              <a:rPr lang="es-CO" dirty="0" smtClean="0"/>
              <a:t>Lee </a:t>
            </a:r>
            <a:r>
              <a:rPr lang="es-CO" dirty="0" err="1" smtClean="0"/>
              <a:t>filter</a:t>
            </a:r>
            <a:endParaRPr lang="es-CO" dirty="0"/>
          </a:p>
          <a:p>
            <a:pPr lvl="2"/>
            <a:r>
              <a:rPr lang="es-CO" dirty="0" err="1" smtClean="0"/>
              <a:t>Frost</a:t>
            </a:r>
            <a:r>
              <a:rPr lang="es-CO" dirty="0" smtClean="0"/>
              <a:t> </a:t>
            </a:r>
            <a:r>
              <a:rPr lang="es-CO" dirty="0" err="1" smtClean="0"/>
              <a:t>filter</a:t>
            </a:r>
            <a:endParaRPr lang="es-CO" dirty="0" smtClean="0"/>
          </a:p>
          <a:p>
            <a:pPr lvl="2"/>
            <a:r>
              <a:rPr lang="es-CO" dirty="0"/>
              <a:t>Wiener </a:t>
            </a:r>
            <a:r>
              <a:rPr lang="es-CO" dirty="0" err="1" smtClean="0"/>
              <a:t>filter</a:t>
            </a:r>
            <a:r>
              <a:rPr lang="es-CO" dirty="0" smtClean="0"/>
              <a:t> …</a:t>
            </a:r>
          </a:p>
          <a:p>
            <a:pPr lvl="1"/>
            <a:r>
              <a:rPr lang="es-CO" dirty="0" err="1" smtClean="0"/>
              <a:t>Anisotropic</a:t>
            </a:r>
            <a:r>
              <a:rPr lang="es-CO" dirty="0" smtClean="0"/>
              <a:t> </a:t>
            </a:r>
            <a:r>
              <a:rPr lang="es-CO" dirty="0" err="1" smtClean="0"/>
              <a:t>Diffusion</a:t>
            </a:r>
            <a:endParaRPr lang="es-CO" dirty="0" smtClean="0"/>
          </a:p>
          <a:p>
            <a:pPr lvl="2"/>
            <a:r>
              <a:rPr lang="es-CO" dirty="0" err="1" smtClean="0"/>
              <a:t>Smoothes</a:t>
            </a:r>
            <a:r>
              <a:rPr lang="es-CO" dirty="0" smtClean="0"/>
              <a:t> </a:t>
            </a:r>
            <a:r>
              <a:rPr lang="es-CO" dirty="0" err="1" smtClean="0"/>
              <a:t>homogeneous</a:t>
            </a:r>
            <a:r>
              <a:rPr lang="es-CO" dirty="0" smtClean="0"/>
              <a:t> </a:t>
            </a:r>
            <a:r>
              <a:rPr lang="es-CO" dirty="0" err="1" smtClean="0"/>
              <a:t>regions</a:t>
            </a:r>
            <a:r>
              <a:rPr lang="es-CO" dirty="0" smtClean="0"/>
              <a:t> </a:t>
            </a:r>
            <a:r>
              <a:rPr lang="es-CO" dirty="0" err="1" smtClean="0"/>
              <a:t>while</a:t>
            </a:r>
            <a:r>
              <a:rPr lang="es-CO" dirty="0" smtClean="0"/>
              <a:t> preserves </a:t>
            </a:r>
            <a:r>
              <a:rPr lang="es-CO" dirty="0" err="1" smtClean="0"/>
              <a:t>edges</a:t>
            </a:r>
            <a:r>
              <a:rPr lang="es-CO" dirty="0" smtClean="0"/>
              <a:t>. </a:t>
            </a:r>
            <a:endParaRPr lang="es-CO" dirty="0"/>
          </a:p>
          <a:p>
            <a:pPr lvl="1"/>
            <a:endParaRPr lang="es-C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2219245"/>
            <a:ext cx="3384376" cy="5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735" y="2769844"/>
            <a:ext cx="12668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2" y="184907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Lee </a:t>
            </a:r>
            <a:r>
              <a:rPr lang="es-CO" dirty="0" err="1"/>
              <a:t>f</a:t>
            </a:r>
            <a:r>
              <a:rPr lang="es-CO" dirty="0" err="1" smtClean="0"/>
              <a:t>ilter</a:t>
            </a:r>
            <a:endParaRPr lang="es-CO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245" y="4653136"/>
            <a:ext cx="396597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5896995"/>
            <a:ext cx="35528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7624" y="597535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 err="1" smtClean="0"/>
              <a:t>Coefficient</a:t>
            </a:r>
            <a:r>
              <a:rPr lang="es-CO" dirty="0" smtClean="0"/>
              <a:t> of </a:t>
            </a:r>
            <a:r>
              <a:rPr lang="es-CO" dirty="0" err="1" smtClean="0"/>
              <a:t>variation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461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Materials</a:t>
            </a:r>
            <a:r>
              <a:rPr lang="es-CO" dirty="0" smtClean="0"/>
              <a:t> and </a:t>
            </a:r>
            <a:r>
              <a:rPr lang="es-CO" dirty="0" err="1" smtClean="0"/>
              <a:t>methods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proposed</a:t>
            </a:r>
            <a:r>
              <a:rPr lang="es-CO" dirty="0" smtClean="0"/>
              <a:t> </a:t>
            </a:r>
            <a:r>
              <a:rPr lang="es-CO" dirty="0" err="1" smtClean="0"/>
              <a:t>method</a:t>
            </a:r>
            <a:r>
              <a:rPr lang="es-CO" dirty="0" smtClean="0"/>
              <a:t> </a:t>
            </a:r>
            <a:r>
              <a:rPr lang="es-CO" dirty="0" err="1" smtClean="0"/>
              <a:t>consists</a:t>
            </a:r>
            <a:r>
              <a:rPr lang="es-CO" dirty="0" smtClean="0"/>
              <a:t> of </a:t>
            </a:r>
            <a:r>
              <a:rPr lang="es-CO" dirty="0" err="1" smtClean="0"/>
              <a:t>removing</a:t>
            </a:r>
            <a:r>
              <a:rPr lang="es-CO" dirty="0" smtClean="0"/>
              <a:t> </a:t>
            </a:r>
            <a:r>
              <a:rPr lang="es-CO" dirty="0" err="1" smtClean="0"/>
              <a:t>outliers</a:t>
            </a:r>
            <a:r>
              <a:rPr lang="es-CO" dirty="0" smtClean="0"/>
              <a:t> </a:t>
            </a:r>
            <a:r>
              <a:rPr lang="es-CO" dirty="0" err="1" smtClean="0"/>
              <a:t>aggressively</a:t>
            </a:r>
            <a:r>
              <a:rPr lang="es-CO" dirty="0" smtClean="0"/>
              <a:t> (</a:t>
            </a:r>
            <a:r>
              <a:rPr lang="es-CO" dirty="0" err="1" smtClean="0"/>
              <a:t>Adaptive</a:t>
            </a:r>
            <a:r>
              <a:rPr lang="es-CO" dirty="0" smtClean="0"/>
              <a:t> </a:t>
            </a:r>
            <a:r>
              <a:rPr lang="es-CO" dirty="0" err="1" smtClean="0"/>
              <a:t>parameter</a:t>
            </a:r>
            <a:r>
              <a:rPr lang="es-CO" dirty="0" smtClean="0"/>
              <a:t> k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binary</a:t>
            </a:r>
            <a:r>
              <a:rPr lang="es-CO" dirty="0" smtClean="0"/>
              <a:t>)</a:t>
            </a:r>
          </a:p>
          <a:p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variance</a:t>
            </a:r>
            <a:r>
              <a:rPr lang="es-CO" dirty="0" smtClean="0"/>
              <a:t> in a </a:t>
            </a:r>
            <a:r>
              <a:rPr lang="es-CO" dirty="0" err="1" smtClean="0"/>
              <a:t>homogeneous</a:t>
            </a:r>
            <a:r>
              <a:rPr lang="es-CO" dirty="0" smtClean="0"/>
              <a:t> </a:t>
            </a:r>
            <a:r>
              <a:rPr lang="es-CO" dirty="0" err="1" smtClean="0"/>
              <a:t>region</a:t>
            </a:r>
            <a:r>
              <a:rPr lang="es-CO" dirty="0" smtClean="0"/>
              <a:t>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reduced</a:t>
            </a:r>
            <a:r>
              <a:rPr lang="es-CO" dirty="0" smtClean="0"/>
              <a:t> and </a:t>
            </a:r>
            <a:r>
              <a:rPr lang="es-CO" dirty="0" err="1" smtClean="0"/>
              <a:t>the</a:t>
            </a:r>
            <a:r>
              <a:rPr lang="es-CO" dirty="0" smtClean="0"/>
              <a:t> mean </a:t>
            </a:r>
            <a:r>
              <a:rPr lang="es-CO" dirty="0" err="1" smtClean="0"/>
              <a:t>value</a:t>
            </a:r>
            <a:r>
              <a:rPr lang="es-CO" dirty="0" smtClean="0"/>
              <a:t>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maintained</a:t>
            </a:r>
            <a:r>
              <a:rPr lang="es-CO" dirty="0" smtClean="0"/>
              <a:t>.</a:t>
            </a:r>
          </a:p>
          <a:p>
            <a:r>
              <a:rPr lang="es-CO" dirty="0" err="1" smtClean="0"/>
              <a:t>An</a:t>
            </a:r>
            <a:r>
              <a:rPr lang="es-CO" dirty="0" smtClean="0"/>
              <a:t> </a:t>
            </a:r>
            <a:r>
              <a:rPr lang="es-CO" dirty="0" err="1" smtClean="0"/>
              <a:t>outlier</a:t>
            </a:r>
            <a:r>
              <a:rPr lang="es-CO" dirty="0" smtClean="0"/>
              <a:t>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defined</a:t>
            </a:r>
            <a:r>
              <a:rPr lang="es-CO" dirty="0" smtClean="0"/>
              <a:t> as a local </a:t>
            </a:r>
            <a:r>
              <a:rPr lang="es-CO" dirty="0" err="1" smtClean="0"/>
              <a:t>extremum</a:t>
            </a:r>
            <a:r>
              <a:rPr lang="es-CO" dirty="0" smtClean="0"/>
              <a:t>.</a:t>
            </a:r>
          </a:p>
          <a:p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outlier</a:t>
            </a:r>
            <a:r>
              <a:rPr lang="es-CO" dirty="0" smtClean="0"/>
              <a:t>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replaced</a:t>
            </a:r>
            <a:r>
              <a:rPr lang="es-CO" dirty="0" smtClean="0"/>
              <a:t> </a:t>
            </a:r>
            <a:r>
              <a:rPr lang="es-CO" dirty="0" err="1" smtClean="0"/>
              <a:t>by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local mean of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window</a:t>
            </a:r>
            <a:r>
              <a:rPr lang="es-CO" dirty="0" smtClean="0"/>
              <a:t> (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outilier</a:t>
            </a:r>
            <a:r>
              <a:rPr lang="es-CO" dirty="0" smtClean="0"/>
              <a:t>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not</a:t>
            </a:r>
            <a:r>
              <a:rPr lang="es-CO" dirty="0" smtClean="0"/>
              <a:t> </a:t>
            </a:r>
            <a:r>
              <a:rPr lang="es-CO" dirty="0" err="1" smtClean="0"/>
              <a:t>included</a:t>
            </a:r>
            <a:r>
              <a:rPr lang="es-CO" dirty="0" smtClean="0"/>
              <a:t>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754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Materials</a:t>
            </a:r>
            <a:r>
              <a:rPr lang="es-CO" dirty="0" smtClean="0"/>
              <a:t> and </a:t>
            </a:r>
            <a:r>
              <a:rPr lang="es-CO" dirty="0" err="1"/>
              <a:t>m</a:t>
            </a:r>
            <a:r>
              <a:rPr lang="es-CO" dirty="0" err="1" smtClean="0"/>
              <a:t>ethods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81163"/>
            <a:ext cx="8786352" cy="2971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4725144"/>
            <a:ext cx="194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Ideal</a:t>
            </a:r>
          </a:p>
          <a:p>
            <a:r>
              <a:rPr lang="es-CO" dirty="0" err="1" smtClean="0"/>
              <a:t>Noisy</a:t>
            </a:r>
            <a:endParaRPr lang="es-CO" dirty="0"/>
          </a:p>
        </p:txBody>
      </p:sp>
      <p:sp>
        <p:nvSpPr>
          <p:cNvPr id="5" name="Rectangle 4"/>
          <p:cNvSpPr/>
          <p:nvPr/>
        </p:nvSpPr>
        <p:spPr>
          <a:xfrm>
            <a:off x="683568" y="4832285"/>
            <a:ext cx="288032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691952" y="5092697"/>
            <a:ext cx="28803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312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Results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Simulated</a:t>
            </a:r>
            <a:r>
              <a:rPr lang="es-CO" dirty="0" smtClean="0"/>
              <a:t> </a:t>
            </a:r>
            <a:r>
              <a:rPr lang="es-CO" dirty="0" err="1" smtClean="0"/>
              <a:t>images</a:t>
            </a:r>
            <a:endParaRPr lang="es-CO" dirty="0" smtClean="0"/>
          </a:p>
          <a:p>
            <a:pPr lvl="1"/>
            <a:r>
              <a:rPr lang="es-CO" dirty="0" err="1" smtClean="0"/>
              <a:t>They</a:t>
            </a:r>
            <a:r>
              <a:rPr lang="es-CO" dirty="0" smtClean="0"/>
              <a:t> </a:t>
            </a:r>
            <a:r>
              <a:rPr lang="es-CO" dirty="0" err="1" smtClean="0"/>
              <a:t>used</a:t>
            </a:r>
            <a:r>
              <a:rPr lang="es-CO" dirty="0" smtClean="0"/>
              <a:t> Field II (</a:t>
            </a:r>
            <a:r>
              <a:rPr lang="es-CO" dirty="0" err="1" smtClean="0"/>
              <a:t>Ultrasound</a:t>
            </a:r>
            <a:r>
              <a:rPr lang="es-CO" dirty="0" smtClean="0"/>
              <a:t> </a:t>
            </a:r>
            <a:r>
              <a:rPr lang="es-CO" dirty="0" err="1" smtClean="0"/>
              <a:t>simulation</a:t>
            </a:r>
            <a:r>
              <a:rPr lang="es-CO" dirty="0" smtClean="0"/>
              <a:t> </a:t>
            </a:r>
            <a:r>
              <a:rPr lang="es-CO" dirty="0" err="1" smtClean="0"/>
              <a:t>based</a:t>
            </a:r>
            <a:r>
              <a:rPr lang="es-CO" dirty="0" smtClean="0"/>
              <a:t> </a:t>
            </a:r>
            <a:r>
              <a:rPr lang="es-CO" dirty="0" err="1" smtClean="0"/>
              <a:t>on</a:t>
            </a:r>
            <a:r>
              <a:rPr lang="es-CO" dirty="0" smtClean="0"/>
              <a:t> Matlab) </a:t>
            </a:r>
            <a:endParaRPr lang="es-CO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95736" y="2996952"/>
            <a:ext cx="4374232" cy="312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4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Results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504950"/>
            <a:ext cx="9036496" cy="325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494116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a) Lee   b) SRAD c) Wiener d) SBF (</a:t>
            </a:r>
            <a:r>
              <a:rPr lang="es-CO" dirty="0" err="1" smtClean="0"/>
              <a:t>proposed</a:t>
            </a:r>
            <a:r>
              <a:rPr lang="es-CO" dirty="0" smtClean="0"/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395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Results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In vivo mouse </a:t>
            </a:r>
            <a:r>
              <a:rPr lang="es-CO" dirty="0" err="1" smtClean="0"/>
              <a:t>heart</a:t>
            </a:r>
            <a:endParaRPr lang="es-CO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05422"/>
            <a:ext cx="73437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27809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 smtClean="0"/>
              <a:t>Lee</a:t>
            </a:r>
            <a:endParaRPr lang="es-CO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23953"/>
            <a:ext cx="74104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51959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 smtClean="0"/>
              <a:t>SRAD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266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Results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TextBox 3"/>
          <p:cNvSpPr txBox="1"/>
          <p:nvPr/>
        </p:nvSpPr>
        <p:spPr>
          <a:xfrm>
            <a:off x="179512" y="22048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 smtClean="0"/>
              <a:t>Wiener </a:t>
            </a:r>
            <a:endParaRPr lang="es-CO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461990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 smtClean="0"/>
              <a:t>SBF</a:t>
            </a:r>
            <a:endParaRPr lang="es-CO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48" y="1844824"/>
            <a:ext cx="73914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23" y="3885405"/>
            <a:ext cx="73628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Results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SBF </a:t>
            </a:r>
            <a:r>
              <a:rPr lang="es-CO" dirty="0" err="1" smtClean="0"/>
              <a:t>provided</a:t>
            </a:r>
            <a:r>
              <a:rPr lang="es-CO" dirty="0" smtClean="0"/>
              <a:t> </a:t>
            </a:r>
            <a:r>
              <a:rPr lang="es-CO" dirty="0" err="1" smtClean="0"/>
              <a:t>better</a:t>
            </a:r>
            <a:r>
              <a:rPr lang="es-CO" dirty="0" smtClean="0"/>
              <a:t> </a:t>
            </a:r>
            <a:r>
              <a:rPr lang="es-CO" dirty="0" err="1" smtClean="0"/>
              <a:t>segmentation</a:t>
            </a:r>
            <a:r>
              <a:rPr lang="es-CO" dirty="0" smtClean="0"/>
              <a:t> in </a:t>
            </a:r>
            <a:r>
              <a:rPr lang="es-CO" dirty="0" err="1" smtClean="0"/>
              <a:t>six</a:t>
            </a:r>
            <a:r>
              <a:rPr lang="es-CO" dirty="0" smtClean="0"/>
              <a:t> </a:t>
            </a:r>
            <a:r>
              <a:rPr lang="es-CO" dirty="0" err="1" smtClean="0"/>
              <a:t>out</a:t>
            </a:r>
            <a:r>
              <a:rPr lang="es-CO" dirty="0" smtClean="0"/>
              <a:t> of eleven </a:t>
            </a:r>
            <a:r>
              <a:rPr lang="es-CO" dirty="0" err="1" smtClean="0"/>
              <a:t>frames</a:t>
            </a:r>
            <a:endParaRPr lang="es-CO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85852"/>
            <a:ext cx="8311865" cy="29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1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Conclusion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tested </a:t>
            </a:r>
            <a:r>
              <a:rPr lang="en-US" dirty="0" err="1"/>
              <a:t>despeckling</a:t>
            </a:r>
            <a:r>
              <a:rPr lang="en-US" dirty="0"/>
              <a:t> algorithms provided </a:t>
            </a:r>
            <a:r>
              <a:rPr lang="en-US" dirty="0" smtClean="0"/>
              <a:t>robust segmentation </a:t>
            </a:r>
            <a:r>
              <a:rPr lang="en-US" dirty="0"/>
              <a:t>of a mouse LV throughout the cardiac </a:t>
            </a:r>
            <a:r>
              <a:rPr lang="en-US" dirty="0" smtClean="0"/>
              <a:t>cycle.</a:t>
            </a:r>
          </a:p>
          <a:p>
            <a:r>
              <a:rPr lang="en-US" dirty="0" smtClean="0"/>
              <a:t>However, </a:t>
            </a:r>
            <a:r>
              <a:rPr lang="es-CO" dirty="0" smtClean="0"/>
              <a:t>SBF </a:t>
            </a:r>
            <a:r>
              <a:rPr lang="es-CO" dirty="0" err="1"/>
              <a:t>method</a:t>
            </a:r>
            <a:r>
              <a:rPr lang="es-CO" dirty="0"/>
              <a:t> </a:t>
            </a:r>
            <a:r>
              <a:rPr lang="es-CO" dirty="0" err="1" smtClean="0"/>
              <a:t>consistently</a:t>
            </a:r>
            <a:r>
              <a:rPr lang="es-CO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more often provided contours that better resembled </a:t>
            </a:r>
            <a:r>
              <a:rPr lang="en-US" dirty="0" smtClean="0"/>
              <a:t>the </a:t>
            </a:r>
            <a:r>
              <a:rPr lang="es-CO" dirty="0" err="1" smtClean="0"/>
              <a:t>manually</a:t>
            </a:r>
            <a:r>
              <a:rPr lang="es-CO" dirty="0" smtClean="0"/>
              <a:t> </a:t>
            </a:r>
            <a:r>
              <a:rPr lang="es-CO" dirty="0" err="1"/>
              <a:t>defined</a:t>
            </a:r>
            <a:r>
              <a:rPr lang="es-CO" dirty="0"/>
              <a:t> </a:t>
            </a:r>
            <a:r>
              <a:rPr lang="es-CO" dirty="0" err="1"/>
              <a:t>contours</a:t>
            </a:r>
            <a:r>
              <a:rPr lang="es-CO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5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s-CO" dirty="0"/>
              <a:t>Ultrasound is a widely used imaging modality in obstetrics and for the diagnosis and staging of a number of diseases.</a:t>
            </a:r>
          </a:p>
          <a:p>
            <a:r>
              <a:rPr lang="en-US" altLang="es-CO" dirty="0"/>
              <a:t>Ultrasound is used as a reflection imaging </a:t>
            </a:r>
            <a:r>
              <a:rPr lang="en-US" altLang="es-CO" dirty="0" smtClean="0"/>
              <a:t>modality that uses pulse waveforms with frequencies from 1 - 20MHz </a:t>
            </a:r>
            <a:endParaRPr lang="en-US" altLang="es-C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16" y="4581128"/>
            <a:ext cx="38227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O" dirty="0"/>
              <a:t>Introduction</a:t>
            </a:r>
          </a:p>
        </p:txBody>
      </p:sp>
      <p:sp>
        <p:nvSpPr>
          <p:cNvPr id="26637" name="Rectangle 13"/>
          <p:cNvSpPr>
            <a:spLocks noGrp="1" noChangeArrowheads="1"/>
          </p:cNvSpPr>
          <p:nvPr>
            <p:ph sz="half" idx="1"/>
          </p:nvPr>
        </p:nvSpPr>
        <p:spPr>
          <a:xfrm>
            <a:off x="457200" y="1673352"/>
            <a:ext cx="5694218" cy="4718304"/>
          </a:xfrm>
        </p:spPr>
        <p:txBody>
          <a:bodyPr>
            <a:normAutofit/>
          </a:bodyPr>
          <a:lstStyle/>
          <a:p>
            <a:r>
              <a:rPr lang="en-US" altLang="es-CO" sz="2400" dirty="0" smtClean="0"/>
              <a:t>Advantages</a:t>
            </a:r>
            <a:r>
              <a:rPr lang="en-US" altLang="es-CO" sz="2400" dirty="0"/>
              <a:t>:</a:t>
            </a:r>
          </a:p>
          <a:p>
            <a:pPr lvl="1"/>
            <a:r>
              <a:rPr lang="en-US" altLang="es-CO" sz="2100" dirty="0" smtClean="0"/>
              <a:t>It is safe (does not use ionizing radiation).</a:t>
            </a:r>
          </a:p>
          <a:p>
            <a:pPr lvl="1"/>
            <a:r>
              <a:rPr lang="en-US" altLang="es-CO" sz="2100" dirty="0" smtClean="0"/>
              <a:t>The </a:t>
            </a:r>
            <a:r>
              <a:rPr lang="en-US" altLang="es-CO" sz="2100" dirty="0"/>
              <a:t>transducer is small and easily manipulated.</a:t>
            </a:r>
          </a:p>
          <a:p>
            <a:pPr lvl="1"/>
            <a:r>
              <a:rPr lang="en-US" altLang="es-CO" sz="2100" dirty="0"/>
              <a:t>The image has enough resolution (0.2mm to 2mm) to display details of many structures of the body</a:t>
            </a:r>
          </a:p>
          <a:p>
            <a:pPr lvl="1"/>
            <a:r>
              <a:rPr lang="en-US" altLang="es-CO" sz="2100" dirty="0"/>
              <a:t>The imaging system is inexpensive, compact and mobile.</a:t>
            </a:r>
          </a:p>
          <a:p>
            <a:pPr lvl="1"/>
            <a:r>
              <a:rPr lang="en-US" altLang="es-CO" sz="2100" dirty="0"/>
              <a:t>Provides real-time images of blood velocity and flow</a:t>
            </a:r>
          </a:p>
          <a:p>
            <a:endParaRPr lang="es-ES" altLang="es-CO" sz="2400" dirty="0"/>
          </a:p>
        </p:txBody>
      </p:sp>
      <p:pic>
        <p:nvPicPr>
          <p:cNvPr id="4100" name="Picture 4" descr="http://www.lhdz.org/vet/images/op48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0" r="15835"/>
          <a:stretch/>
        </p:blipFill>
        <p:spPr bwMode="auto">
          <a:xfrm>
            <a:off x="6151417" y="1700808"/>
            <a:ext cx="2396837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2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O" dirty="0"/>
              <a:t>Introduction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MX" altLang="es-CO" sz="2400" dirty="0" err="1"/>
              <a:t>Limitations</a:t>
            </a:r>
            <a:r>
              <a:rPr lang="es-MX" altLang="es-CO" sz="2400" dirty="0"/>
              <a:t>:</a:t>
            </a:r>
          </a:p>
          <a:p>
            <a:pPr lvl="1"/>
            <a:r>
              <a:rPr lang="en-US" altLang="es-CO" sz="2000" dirty="0" smtClean="0"/>
              <a:t>Images are </a:t>
            </a:r>
            <a:r>
              <a:rPr lang="en-US" altLang="es-CO" sz="2000" dirty="0"/>
              <a:t>2D, yet the anatomy is 3D, hence the diagnostician must integrate multiple images in his mind. </a:t>
            </a:r>
          </a:p>
          <a:p>
            <a:pPr lvl="1"/>
            <a:r>
              <a:rPr lang="en-US" altLang="es-CO" sz="2000" dirty="0"/>
              <a:t>The </a:t>
            </a:r>
            <a:r>
              <a:rPr lang="en-US" altLang="es-CO" sz="2000" dirty="0" smtClean="0"/>
              <a:t>image </a:t>
            </a:r>
            <a:r>
              <a:rPr lang="en-US" altLang="es-CO" sz="2000" dirty="0"/>
              <a:t>represents a thin plane at some arbitrary angle in the body. It is difficult to localize the image plane and reproduce it at a later time for follow-up studies</a:t>
            </a:r>
            <a:r>
              <a:rPr lang="en-US" altLang="es-CO" sz="2000" dirty="0" smtClean="0"/>
              <a:t>.</a:t>
            </a:r>
          </a:p>
          <a:p>
            <a:pPr lvl="1"/>
            <a:r>
              <a:rPr lang="en-US" altLang="es-CO" sz="2000" dirty="0" smtClean="0"/>
              <a:t>Low image quality: speckle </a:t>
            </a:r>
            <a:r>
              <a:rPr lang="en-US" altLang="es-CO" sz="2000" dirty="0"/>
              <a:t>(“grainy” appearance</a:t>
            </a:r>
            <a:r>
              <a:rPr lang="en-US" altLang="es-CO" sz="2000" dirty="0" smtClean="0"/>
              <a:t>), blurring, artifacts.</a:t>
            </a:r>
          </a:p>
          <a:p>
            <a:pPr lvl="1"/>
            <a:r>
              <a:rPr lang="en-US" altLang="es-CO" sz="2000" dirty="0" smtClean="0"/>
              <a:t>Limited penetration, resolution is not isotropic. </a:t>
            </a:r>
            <a:endParaRPr lang="en-US" altLang="es-CO" sz="2000" dirty="0"/>
          </a:p>
          <a:p>
            <a:pPr lvl="1"/>
            <a:endParaRPr lang="en-US" altLang="es-CO" sz="2400" dirty="0"/>
          </a:p>
          <a:p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7"/>
          <a:stretch/>
        </p:blipFill>
        <p:spPr bwMode="auto">
          <a:xfrm>
            <a:off x="1907704" y="4875076"/>
            <a:ext cx="2736304" cy="19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816" y="4875076"/>
            <a:ext cx="2179476" cy="19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0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O" dirty="0" smtClean="0"/>
              <a:t>Introduction</a:t>
            </a:r>
            <a:endParaRPr lang="en-US" altLang="es-CO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CO"/>
              <a:t>The PSF represents the output of the ultrasound system to an ideal point target (impulse response)</a:t>
            </a:r>
          </a:p>
        </p:txBody>
      </p:sp>
      <p:grpSp>
        <p:nvGrpSpPr>
          <p:cNvPr id="14" name="160 Grupo"/>
          <p:cNvGrpSpPr/>
          <p:nvPr/>
        </p:nvGrpSpPr>
        <p:grpSpPr>
          <a:xfrm>
            <a:off x="752622" y="2674966"/>
            <a:ext cx="7563794" cy="4022734"/>
            <a:chOff x="895994" y="2214554"/>
            <a:chExt cx="7563794" cy="4022734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3105150" y="2251075"/>
              <a:ext cx="5354638" cy="3986213"/>
              <a:chOff x="1956" y="1418"/>
              <a:chExt cx="3373" cy="2511"/>
            </a:xfrm>
          </p:grpSpPr>
          <p:sp>
            <p:nvSpPr>
              <p:cNvPr id="2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956" y="1418"/>
                <a:ext cx="3373" cy="25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2552" y="1627"/>
                <a:ext cx="813" cy="80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2552" y="1627"/>
                <a:ext cx="813" cy="807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6" name="Picture 7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552" y="1627"/>
                <a:ext cx="813" cy="8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7" name="Rectangle 8"/>
              <p:cNvSpPr>
                <a:spLocks noChangeArrowheads="1"/>
              </p:cNvSpPr>
              <p:nvPr/>
            </p:nvSpPr>
            <p:spPr bwMode="auto">
              <a:xfrm>
                <a:off x="2878" y="1490"/>
                <a:ext cx="193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PSF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" name="Line 9"/>
              <p:cNvSpPr>
                <a:spLocks noChangeShapeType="1"/>
              </p:cNvSpPr>
              <p:nvPr/>
            </p:nvSpPr>
            <p:spPr bwMode="auto">
              <a:xfrm>
                <a:off x="2552" y="2434"/>
                <a:ext cx="8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0"/>
              <p:cNvSpPr>
                <a:spLocks/>
              </p:cNvSpPr>
              <p:nvPr/>
            </p:nvSpPr>
            <p:spPr bwMode="auto">
              <a:xfrm>
                <a:off x="2552" y="1627"/>
                <a:ext cx="813" cy="80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135" y="135"/>
                  </a:cxn>
                </a:cxnLst>
                <a:rect l="0" t="0" r="r" b="b"/>
                <a:pathLst>
                  <a:path w="135" h="135">
                    <a:moveTo>
                      <a:pt x="0" y="0"/>
                    </a:moveTo>
                    <a:lnTo>
                      <a:pt x="135" y="0"/>
                    </a:lnTo>
                    <a:lnTo>
                      <a:pt x="135" y="13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"/>
              <p:cNvSpPr>
                <a:spLocks/>
              </p:cNvSpPr>
              <p:nvPr/>
            </p:nvSpPr>
            <p:spPr bwMode="auto">
              <a:xfrm>
                <a:off x="2552" y="1627"/>
                <a:ext cx="813" cy="80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5"/>
                  </a:cxn>
                  <a:cxn ang="0">
                    <a:pos x="135" y="135"/>
                  </a:cxn>
                </a:cxnLst>
                <a:rect l="0" t="0" r="r" b="b"/>
                <a:pathLst>
                  <a:path w="135" h="135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12"/>
              <p:cNvSpPr>
                <a:spLocks noChangeShapeType="1"/>
              </p:cNvSpPr>
              <p:nvPr/>
            </p:nvSpPr>
            <p:spPr bwMode="auto">
              <a:xfrm>
                <a:off x="2552" y="1627"/>
                <a:ext cx="1" cy="8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13"/>
              <p:cNvSpPr>
                <a:spLocks noChangeShapeType="1"/>
              </p:cNvSpPr>
              <p:nvPr/>
            </p:nvSpPr>
            <p:spPr bwMode="auto">
              <a:xfrm flipV="1">
                <a:off x="2576" y="2422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14"/>
              <p:cNvSpPr>
                <a:spLocks noChangeShapeType="1"/>
              </p:cNvSpPr>
              <p:nvPr/>
            </p:nvSpPr>
            <p:spPr bwMode="auto">
              <a:xfrm>
                <a:off x="2576" y="162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15"/>
              <p:cNvSpPr>
                <a:spLocks noChangeArrowheads="1"/>
              </p:cNvSpPr>
              <p:nvPr/>
            </p:nvSpPr>
            <p:spPr bwMode="auto">
              <a:xfrm>
                <a:off x="2558" y="2452"/>
                <a:ext cx="78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0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5" name="Line 16"/>
              <p:cNvSpPr>
                <a:spLocks noChangeShapeType="1"/>
              </p:cNvSpPr>
              <p:nvPr/>
            </p:nvSpPr>
            <p:spPr bwMode="auto">
              <a:xfrm flipV="1">
                <a:off x="2872" y="2422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17"/>
              <p:cNvSpPr>
                <a:spLocks noChangeShapeType="1"/>
              </p:cNvSpPr>
              <p:nvPr/>
            </p:nvSpPr>
            <p:spPr bwMode="auto">
              <a:xfrm>
                <a:off x="2872" y="162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18"/>
              <p:cNvSpPr>
                <a:spLocks noChangeArrowheads="1"/>
              </p:cNvSpPr>
              <p:nvPr/>
            </p:nvSpPr>
            <p:spPr bwMode="auto">
              <a:xfrm>
                <a:off x="2853" y="2452"/>
                <a:ext cx="78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 flipV="1">
                <a:off x="3167" y="2422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20"/>
              <p:cNvSpPr>
                <a:spLocks noChangeShapeType="1"/>
              </p:cNvSpPr>
              <p:nvPr/>
            </p:nvSpPr>
            <p:spPr bwMode="auto">
              <a:xfrm>
                <a:off x="3167" y="162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21"/>
              <p:cNvSpPr>
                <a:spLocks noChangeArrowheads="1"/>
              </p:cNvSpPr>
              <p:nvPr/>
            </p:nvSpPr>
            <p:spPr bwMode="auto">
              <a:xfrm>
                <a:off x="3149" y="2452"/>
                <a:ext cx="78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2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1" name="Rectangle 22"/>
              <p:cNvSpPr>
                <a:spLocks noChangeArrowheads="1"/>
              </p:cNvSpPr>
              <p:nvPr/>
            </p:nvSpPr>
            <p:spPr bwMode="auto">
              <a:xfrm>
                <a:off x="3167" y="2596"/>
                <a:ext cx="187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x 10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2" name="Rectangle 23"/>
              <p:cNvSpPr>
                <a:spLocks noChangeArrowheads="1"/>
              </p:cNvSpPr>
              <p:nvPr/>
            </p:nvSpPr>
            <p:spPr bwMode="auto">
              <a:xfrm>
                <a:off x="3317" y="2566"/>
                <a:ext cx="72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-3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3" name="Line 24"/>
              <p:cNvSpPr>
                <a:spLocks noChangeShapeType="1"/>
              </p:cNvSpPr>
              <p:nvPr/>
            </p:nvSpPr>
            <p:spPr bwMode="auto">
              <a:xfrm>
                <a:off x="2552" y="165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25"/>
              <p:cNvSpPr>
                <a:spLocks noChangeShapeType="1"/>
              </p:cNvSpPr>
              <p:nvPr/>
            </p:nvSpPr>
            <p:spPr bwMode="auto">
              <a:xfrm flipH="1">
                <a:off x="3353" y="1651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26"/>
              <p:cNvSpPr>
                <a:spLocks noChangeArrowheads="1"/>
              </p:cNvSpPr>
              <p:nvPr/>
            </p:nvSpPr>
            <p:spPr bwMode="auto">
              <a:xfrm>
                <a:off x="2486" y="1603"/>
                <a:ext cx="78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0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6" name="Line 27"/>
              <p:cNvSpPr>
                <a:spLocks noChangeShapeType="1"/>
              </p:cNvSpPr>
              <p:nvPr/>
            </p:nvSpPr>
            <p:spPr bwMode="auto">
              <a:xfrm>
                <a:off x="2552" y="1944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28"/>
              <p:cNvSpPr>
                <a:spLocks noChangeShapeType="1"/>
              </p:cNvSpPr>
              <p:nvPr/>
            </p:nvSpPr>
            <p:spPr bwMode="auto">
              <a:xfrm flipH="1">
                <a:off x="3353" y="194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29"/>
              <p:cNvSpPr>
                <a:spLocks noChangeArrowheads="1"/>
              </p:cNvSpPr>
              <p:nvPr/>
            </p:nvSpPr>
            <p:spPr bwMode="auto">
              <a:xfrm>
                <a:off x="2486" y="1896"/>
                <a:ext cx="78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9" name="Line 30"/>
              <p:cNvSpPr>
                <a:spLocks noChangeShapeType="1"/>
              </p:cNvSpPr>
              <p:nvPr/>
            </p:nvSpPr>
            <p:spPr bwMode="auto">
              <a:xfrm>
                <a:off x="2552" y="223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31"/>
              <p:cNvSpPr>
                <a:spLocks noChangeShapeType="1"/>
              </p:cNvSpPr>
              <p:nvPr/>
            </p:nvSpPr>
            <p:spPr bwMode="auto">
              <a:xfrm flipH="1">
                <a:off x="3353" y="22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32"/>
              <p:cNvSpPr>
                <a:spLocks noChangeArrowheads="1"/>
              </p:cNvSpPr>
              <p:nvPr/>
            </p:nvSpPr>
            <p:spPr bwMode="auto">
              <a:xfrm>
                <a:off x="2486" y="2189"/>
                <a:ext cx="78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2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2" name="Rectangle 33"/>
              <p:cNvSpPr>
                <a:spLocks noChangeArrowheads="1"/>
              </p:cNvSpPr>
              <p:nvPr/>
            </p:nvSpPr>
            <p:spPr bwMode="auto">
              <a:xfrm>
                <a:off x="2552" y="1514"/>
                <a:ext cx="187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x 10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3" name="Rectangle 34"/>
              <p:cNvSpPr>
                <a:spLocks noChangeArrowheads="1"/>
              </p:cNvSpPr>
              <p:nvPr/>
            </p:nvSpPr>
            <p:spPr bwMode="auto">
              <a:xfrm>
                <a:off x="2703" y="1484"/>
                <a:ext cx="72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-3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4" name="Line 35"/>
              <p:cNvSpPr>
                <a:spLocks noChangeShapeType="1"/>
              </p:cNvSpPr>
              <p:nvPr/>
            </p:nvSpPr>
            <p:spPr bwMode="auto">
              <a:xfrm>
                <a:off x="2552" y="2434"/>
                <a:ext cx="8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6"/>
              <p:cNvSpPr>
                <a:spLocks/>
              </p:cNvSpPr>
              <p:nvPr/>
            </p:nvSpPr>
            <p:spPr bwMode="auto">
              <a:xfrm>
                <a:off x="2552" y="1627"/>
                <a:ext cx="813" cy="80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135" y="135"/>
                  </a:cxn>
                </a:cxnLst>
                <a:rect l="0" t="0" r="r" b="b"/>
                <a:pathLst>
                  <a:path w="135" h="135">
                    <a:moveTo>
                      <a:pt x="0" y="0"/>
                    </a:moveTo>
                    <a:lnTo>
                      <a:pt x="135" y="0"/>
                    </a:lnTo>
                    <a:lnTo>
                      <a:pt x="135" y="13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37"/>
              <p:cNvSpPr>
                <a:spLocks noChangeShapeType="1"/>
              </p:cNvSpPr>
              <p:nvPr/>
            </p:nvSpPr>
            <p:spPr bwMode="auto">
              <a:xfrm>
                <a:off x="2552" y="1627"/>
                <a:ext cx="1" cy="8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8"/>
              <p:cNvSpPr>
                <a:spLocks noChangeArrowheads="1"/>
              </p:cNvSpPr>
              <p:nvPr/>
            </p:nvSpPr>
            <p:spPr bwMode="auto">
              <a:xfrm>
                <a:off x="4034" y="1627"/>
                <a:ext cx="813" cy="80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39"/>
              <p:cNvSpPr>
                <a:spLocks noChangeArrowheads="1"/>
              </p:cNvSpPr>
              <p:nvPr/>
            </p:nvSpPr>
            <p:spPr bwMode="auto">
              <a:xfrm>
                <a:off x="4034" y="1627"/>
                <a:ext cx="813" cy="807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59" name="Picture 4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040" y="1627"/>
                <a:ext cx="813" cy="8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0" name="Rectangle 41"/>
              <p:cNvSpPr>
                <a:spLocks noChangeArrowheads="1"/>
              </p:cNvSpPr>
              <p:nvPr/>
            </p:nvSpPr>
            <p:spPr bwMode="auto">
              <a:xfrm>
                <a:off x="4100" y="1490"/>
                <a:ext cx="705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PSF upscaled by 4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1" name="Line 42"/>
              <p:cNvSpPr>
                <a:spLocks noChangeShapeType="1"/>
              </p:cNvSpPr>
              <p:nvPr/>
            </p:nvSpPr>
            <p:spPr bwMode="auto">
              <a:xfrm>
                <a:off x="4034" y="2434"/>
                <a:ext cx="8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43"/>
              <p:cNvSpPr>
                <a:spLocks/>
              </p:cNvSpPr>
              <p:nvPr/>
            </p:nvSpPr>
            <p:spPr bwMode="auto">
              <a:xfrm>
                <a:off x="4034" y="1627"/>
                <a:ext cx="813" cy="80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135" y="135"/>
                  </a:cxn>
                </a:cxnLst>
                <a:rect l="0" t="0" r="r" b="b"/>
                <a:pathLst>
                  <a:path w="135" h="135">
                    <a:moveTo>
                      <a:pt x="0" y="0"/>
                    </a:moveTo>
                    <a:lnTo>
                      <a:pt x="135" y="0"/>
                    </a:lnTo>
                    <a:lnTo>
                      <a:pt x="135" y="13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44"/>
              <p:cNvSpPr>
                <a:spLocks/>
              </p:cNvSpPr>
              <p:nvPr/>
            </p:nvSpPr>
            <p:spPr bwMode="auto">
              <a:xfrm>
                <a:off x="4034" y="1627"/>
                <a:ext cx="813" cy="80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5"/>
                  </a:cxn>
                  <a:cxn ang="0">
                    <a:pos x="135" y="135"/>
                  </a:cxn>
                </a:cxnLst>
                <a:rect l="0" t="0" r="r" b="b"/>
                <a:pathLst>
                  <a:path w="135" h="135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45"/>
              <p:cNvSpPr>
                <a:spLocks noChangeShapeType="1"/>
              </p:cNvSpPr>
              <p:nvPr/>
            </p:nvSpPr>
            <p:spPr bwMode="auto">
              <a:xfrm>
                <a:off x="4034" y="1627"/>
                <a:ext cx="1" cy="8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46"/>
              <p:cNvSpPr>
                <a:spLocks noChangeShapeType="1"/>
              </p:cNvSpPr>
              <p:nvPr/>
            </p:nvSpPr>
            <p:spPr bwMode="auto">
              <a:xfrm flipV="1">
                <a:off x="4040" y="2422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47"/>
              <p:cNvSpPr>
                <a:spLocks noChangeShapeType="1"/>
              </p:cNvSpPr>
              <p:nvPr/>
            </p:nvSpPr>
            <p:spPr bwMode="auto">
              <a:xfrm>
                <a:off x="4040" y="162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48"/>
              <p:cNvSpPr>
                <a:spLocks noChangeArrowheads="1"/>
              </p:cNvSpPr>
              <p:nvPr/>
            </p:nvSpPr>
            <p:spPr bwMode="auto">
              <a:xfrm>
                <a:off x="4022" y="2452"/>
                <a:ext cx="78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0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8" name="Line 49"/>
              <p:cNvSpPr>
                <a:spLocks noChangeShapeType="1"/>
              </p:cNvSpPr>
              <p:nvPr/>
            </p:nvSpPr>
            <p:spPr bwMode="auto">
              <a:xfrm flipV="1">
                <a:off x="4335" y="2422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50"/>
              <p:cNvSpPr>
                <a:spLocks noChangeShapeType="1"/>
              </p:cNvSpPr>
              <p:nvPr/>
            </p:nvSpPr>
            <p:spPr bwMode="auto">
              <a:xfrm>
                <a:off x="4335" y="162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51"/>
              <p:cNvSpPr>
                <a:spLocks noChangeArrowheads="1"/>
              </p:cNvSpPr>
              <p:nvPr/>
            </p:nvSpPr>
            <p:spPr bwMode="auto">
              <a:xfrm>
                <a:off x="4317" y="2452"/>
                <a:ext cx="78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71" name="Line 52"/>
              <p:cNvSpPr>
                <a:spLocks noChangeShapeType="1"/>
              </p:cNvSpPr>
              <p:nvPr/>
            </p:nvSpPr>
            <p:spPr bwMode="auto">
              <a:xfrm flipV="1">
                <a:off x="4636" y="2422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53"/>
              <p:cNvSpPr>
                <a:spLocks noChangeShapeType="1"/>
              </p:cNvSpPr>
              <p:nvPr/>
            </p:nvSpPr>
            <p:spPr bwMode="auto">
              <a:xfrm>
                <a:off x="4636" y="162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54"/>
              <p:cNvSpPr>
                <a:spLocks noChangeArrowheads="1"/>
              </p:cNvSpPr>
              <p:nvPr/>
            </p:nvSpPr>
            <p:spPr bwMode="auto">
              <a:xfrm>
                <a:off x="4618" y="2452"/>
                <a:ext cx="78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2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74" name="Rectangle 55"/>
              <p:cNvSpPr>
                <a:spLocks noChangeArrowheads="1"/>
              </p:cNvSpPr>
              <p:nvPr/>
            </p:nvSpPr>
            <p:spPr bwMode="auto">
              <a:xfrm>
                <a:off x="4648" y="2596"/>
                <a:ext cx="187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x 10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75" name="Rectangle 56"/>
              <p:cNvSpPr>
                <a:spLocks noChangeArrowheads="1"/>
              </p:cNvSpPr>
              <p:nvPr/>
            </p:nvSpPr>
            <p:spPr bwMode="auto">
              <a:xfrm>
                <a:off x="4799" y="2566"/>
                <a:ext cx="72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-3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76" name="Line 57"/>
              <p:cNvSpPr>
                <a:spLocks noChangeShapeType="1"/>
              </p:cNvSpPr>
              <p:nvPr/>
            </p:nvSpPr>
            <p:spPr bwMode="auto">
              <a:xfrm>
                <a:off x="4034" y="163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58"/>
              <p:cNvSpPr>
                <a:spLocks noChangeShapeType="1"/>
              </p:cNvSpPr>
              <p:nvPr/>
            </p:nvSpPr>
            <p:spPr bwMode="auto">
              <a:xfrm flipH="1">
                <a:off x="4841" y="163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59"/>
              <p:cNvSpPr>
                <a:spLocks noChangeArrowheads="1"/>
              </p:cNvSpPr>
              <p:nvPr/>
            </p:nvSpPr>
            <p:spPr bwMode="auto">
              <a:xfrm>
                <a:off x="3968" y="1585"/>
                <a:ext cx="78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0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79" name="Line 60"/>
              <p:cNvSpPr>
                <a:spLocks noChangeShapeType="1"/>
              </p:cNvSpPr>
              <p:nvPr/>
            </p:nvSpPr>
            <p:spPr bwMode="auto">
              <a:xfrm>
                <a:off x="4034" y="192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61"/>
              <p:cNvSpPr>
                <a:spLocks noChangeShapeType="1"/>
              </p:cNvSpPr>
              <p:nvPr/>
            </p:nvSpPr>
            <p:spPr bwMode="auto">
              <a:xfrm flipH="1">
                <a:off x="4841" y="192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62"/>
              <p:cNvSpPr>
                <a:spLocks noChangeArrowheads="1"/>
              </p:cNvSpPr>
              <p:nvPr/>
            </p:nvSpPr>
            <p:spPr bwMode="auto">
              <a:xfrm>
                <a:off x="3968" y="1878"/>
                <a:ext cx="78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82" name="Line 63"/>
              <p:cNvSpPr>
                <a:spLocks noChangeShapeType="1"/>
              </p:cNvSpPr>
              <p:nvPr/>
            </p:nvSpPr>
            <p:spPr bwMode="auto">
              <a:xfrm>
                <a:off x="4034" y="221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64"/>
              <p:cNvSpPr>
                <a:spLocks noChangeShapeType="1"/>
              </p:cNvSpPr>
              <p:nvPr/>
            </p:nvSpPr>
            <p:spPr bwMode="auto">
              <a:xfrm flipH="1">
                <a:off x="4841" y="221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65"/>
              <p:cNvSpPr>
                <a:spLocks noChangeArrowheads="1"/>
              </p:cNvSpPr>
              <p:nvPr/>
            </p:nvSpPr>
            <p:spPr bwMode="auto">
              <a:xfrm>
                <a:off x="3968" y="2171"/>
                <a:ext cx="78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2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85" name="Rectangle 66"/>
              <p:cNvSpPr>
                <a:spLocks noChangeArrowheads="1"/>
              </p:cNvSpPr>
              <p:nvPr/>
            </p:nvSpPr>
            <p:spPr bwMode="auto">
              <a:xfrm>
                <a:off x="4034" y="1514"/>
                <a:ext cx="187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x 10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86" name="Rectangle 67"/>
              <p:cNvSpPr>
                <a:spLocks noChangeArrowheads="1"/>
              </p:cNvSpPr>
              <p:nvPr/>
            </p:nvSpPr>
            <p:spPr bwMode="auto">
              <a:xfrm>
                <a:off x="4185" y="1484"/>
                <a:ext cx="72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-3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87" name="Line 68"/>
              <p:cNvSpPr>
                <a:spLocks noChangeShapeType="1"/>
              </p:cNvSpPr>
              <p:nvPr/>
            </p:nvSpPr>
            <p:spPr bwMode="auto">
              <a:xfrm>
                <a:off x="4034" y="2434"/>
                <a:ext cx="8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9"/>
              <p:cNvSpPr>
                <a:spLocks/>
              </p:cNvSpPr>
              <p:nvPr/>
            </p:nvSpPr>
            <p:spPr bwMode="auto">
              <a:xfrm>
                <a:off x="4034" y="1627"/>
                <a:ext cx="813" cy="80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135" y="135"/>
                  </a:cxn>
                </a:cxnLst>
                <a:rect l="0" t="0" r="r" b="b"/>
                <a:pathLst>
                  <a:path w="135" h="135">
                    <a:moveTo>
                      <a:pt x="0" y="0"/>
                    </a:moveTo>
                    <a:lnTo>
                      <a:pt x="135" y="0"/>
                    </a:lnTo>
                    <a:lnTo>
                      <a:pt x="135" y="13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70"/>
              <p:cNvSpPr>
                <a:spLocks noChangeShapeType="1"/>
              </p:cNvSpPr>
              <p:nvPr/>
            </p:nvSpPr>
            <p:spPr bwMode="auto">
              <a:xfrm>
                <a:off x="4034" y="1627"/>
                <a:ext cx="1" cy="8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71"/>
              <p:cNvSpPr>
                <a:spLocks noChangeArrowheads="1"/>
              </p:cNvSpPr>
              <p:nvPr/>
            </p:nvSpPr>
            <p:spPr bwMode="auto">
              <a:xfrm>
                <a:off x="2396" y="2817"/>
                <a:ext cx="1126" cy="80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Rectangle 72"/>
              <p:cNvSpPr>
                <a:spLocks noChangeArrowheads="1"/>
              </p:cNvSpPr>
              <p:nvPr/>
            </p:nvSpPr>
            <p:spPr bwMode="auto">
              <a:xfrm>
                <a:off x="2396" y="2817"/>
                <a:ext cx="1126" cy="807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73"/>
              <p:cNvSpPr>
                <a:spLocks noChangeShapeType="1"/>
              </p:cNvSpPr>
              <p:nvPr/>
            </p:nvSpPr>
            <p:spPr bwMode="auto">
              <a:xfrm>
                <a:off x="2396" y="2817"/>
                <a:ext cx="112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74"/>
              <p:cNvSpPr>
                <a:spLocks/>
              </p:cNvSpPr>
              <p:nvPr/>
            </p:nvSpPr>
            <p:spPr bwMode="auto">
              <a:xfrm>
                <a:off x="2396" y="2817"/>
                <a:ext cx="1126" cy="807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187" y="135"/>
                  </a:cxn>
                  <a:cxn ang="0">
                    <a:pos x="187" y="0"/>
                  </a:cxn>
                </a:cxnLst>
                <a:rect l="0" t="0" r="r" b="b"/>
                <a:pathLst>
                  <a:path w="187" h="135">
                    <a:moveTo>
                      <a:pt x="0" y="135"/>
                    </a:moveTo>
                    <a:lnTo>
                      <a:pt x="187" y="135"/>
                    </a:lnTo>
                    <a:lnTo>
                      <a:pt x="18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75"/>
              <p:cNvSpPr>
                <a:spLocks noChangeShapeType="1"/>
              </p:cNvSpPr>
              <p:nvPr/>
            </p:nvSpPr>
            <p:spPr bwMode="auto">
              <a:xfrm flipV="1">
                <a:off x="2396" y="2817"/>
                <a:ext cx="1" cy="8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76"/>
              <p:cNvSpPr>
                <a:spLocks noChangeShapeType="1"/>
              </p:cNvSpPr>
              <p:nvPr/>
            </p:nvSpPr>
            <p:spPr bwMode="auto">
              <a:xfrm>
                <a:off x="2396" y="3624"/>
                <a:ext cx="112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77"/>
              <p:cNvSpPr>
                <a:spLocks noChangeShapeType="1"/>
              </p:cNvSpPr>
              <p:nvPr/>
            </p:nvSpPr>
            <p:spPr bwMode="auto">
              <a:xfrm flipV="1">
                <a:off x="2396" y="2817"/>
                <a:ext cx="1" cy="8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78"/>
              <p:cNvSpPr>
                <a:spLocks noChangeShapeType="1"/>
              </p:cNvSpPr>
              <p:nvPr/>
            </p:nvSpPr>
            <p:spPr bwMode="auto">
              <a:xfrm flipV="1">
                <a:off x="2396" y="3612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79"/>
              <p:cNvSpPr>
                <a:spLocks noChangeShapeType="1"/>
              </p:cNvSpPr>
              <p:nvPr/>
            </p:nvSpPr>
            <p:spPr bwMode="auto">
              <a:xfrm>
                <a:off x="2396" y="281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80"/>
              <p:cNvSpPr>
                <a:spLocks noChangeArrowheads="1"/>
              </p:cNvSpPr>
              <p:nvPr/>
            </p:nvSpPr>
            <p:spPr bwMode="auto">
              <a:xfrm>
                <a:off x="2378" y="3642"/>
                <a:ext cx="78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0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0" name="Line 81"/>
              <p:cNvSpPr>
                <a:spLocks noChangeShapeType="1"/>
              </p:cNvSpPr>
              <p:nvPr/>
            </p:nvSpPr>
            <p:spPr bwMode="auto">
              <a:xfrm flipV="1">
                <a:off x="2811" y="3612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82"/>
              <p:cNvSpPr>
                <a:spLocks noChangeShapeType="1"/>
              </p:cNvSpPr>
              <p:nvPr/>
            </p:nvSpPr>
            <p:spPr bwMode="auto">
              <a:xfrm>
                <a:off x="2811" y="281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83"/>
              <p:cNvSpPr>
                <a:spLocks noChangeArrowheads="1"/>
              </p:cNvSpPr>
              <p:nvPr/>
            </p:nvSpPr>
            <p:spPr bwMode="auto">
              <a:xfrm>
                <a:off x="2793" y="3642"/>
                <a:ext cx="78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3" name="Line 84"/>
              <p:cNvSpPr>
                <a:spLocks noChangeShapeType="1"/>
              </p:cNvSpPr>
              <p:nvPr/>
            </p:nvSpPr>
            <p:spPr bwMode="auto">
              <a:xfrm flipV="1">
                <a:off x="3227" y="3612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85"/>
              <p:cNvSpPr>
                <a:spLocks noChangeShapeType="1"/>
              </p:cNvSpPr>
              <p:nvPr/>
            </p:nvSpPr>
            <p:spPr bwMode="auto">
              <a:xfrm>
                <a:off x="3227" y="281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86"/>
              <p:cNvSpPr>
                <a:spLocks noChangeArrowheads="1"/>
              </p:cNvSpPr>
              <p:nvPr/>
            </p:nvSpPr>
            <p:spPr bwMode="auto">
              <a:xfrm>
                <a:off x="3209" y="3642"/>
                <a:ext cx="78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2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6" name="Rectangle 87"/>
              <p:cNvSpPr>
                <a:spLocks noChangeArrowheads="1"/>
              </p:cNvSpPr>
              <p:nvPr/>
            </p:nvSpPr>
            <p:spPr bwMode="auto">
              <a:xfrm>
                <a:off x="3323" y="3786"/>
                <a:ext cx="187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x 10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7" name="Rectangle 88"/>
              <p:cNvSpPr>
                <a:spLocks noChangeArrowheads="1"/>
              </p:cNvSpPr>
              <p:nvPr/>
            </p:nvSpPr>
            <p:spPr bwMode="auto">
              <a:xfrm>
                <a:off x="3474" y="3756"/>
                <a:ext cx="72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-3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8" name="Line 89"/>
              <p:cNvSpPr>
                <a:spLocks noChangeShapeType="1"/>
              </p:cNvSpPr>
              <p:nvPr/>
            </p:nvSpPr>
            <p:spPr bwMode="auto">
              <a:xfrm>
                <a:off x="2396" y="348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90"/>
              <p:cNvSpPr>
                <a:spLocks noChangeShapeType="1"/>
              </p:cNvSpPr>
              <p:nvPr/>
            </p:nvSpPr>
            <p:spPr bwMode="auto">
              <a:xfrm flipH="1">
                <a:off x="3510" y="3481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Rectangle 91"/>
              <p:cNvSpPr>
                <a:spLocks noChangeArrowheads="1"/>
              </p:cNvSpPr>
              <p:nvPr/>
            </p:nvSpPr>
            <p:spPr bwMode="auto">
              <a:xfrm>
                <a:off x="2263" y="3433"/>
                <a:ext cx="145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0.2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1" name="Line 92"/>
              <p:cNvSpPr>
                <a:spLocks noChangeShapeType="1"/>
              </p:cNvSpPr>
              <p:nvPr/>
            </p:nvSpPr>
            <p:spPr bwMode="auto">
              <a:xfrm>
                <a:off x="2396" y="331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93"/>
              <p:cNvSpPr>
                <a:spLocks noChangeShapeType="1"/>
              </p:cNvSpPr>
              <p:nvPr/>
            </p:nvSpPr>
            <p:spPr bwMode="auto">
              <a:xfrm flipH="1">
                <a:off x="3510" y="33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Rectangle 94"/>
              <p:cNvSpPr>
                <a:spLocks noChangeArrowheads="1"/>
              </p:cNvSpPr>
              <p:nvPr/>
            </p:nvSpPr>
            <p:spPr bwMode="auto">
              <a:xfrm>
                <a:off x="2263" y="3265"/>
                <a:ext cx="145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0.4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4" name="Line 95"/>
              <p:cNvSpPr>
                <a:spLocks noChangeShapeType="1"/>
              </p:cNvSpPr>
              <p:nvPr/>
            </p:nvSpPr>
            <p:spPr bwMode="auto">
              <a:xfrm>
                <a:off x="2396" y="314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96"/>
              <p:cNvSpPr>
                <a:spLocks noChangeShapeType="1"/>
              </p:cNvSpPr>
              <p:nvPr/>
            </p:nvSpPr>
            <p:spPr bwMode="auto">
              <a:xfrm flipH="1">
                <a:off x="3510" y="314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Rectangle 97"/>
              <p:cNvSpPr>
                <a:spLocks noChangeArrowheads="1"/>
              </p:cNvSpPr>
              <p:nvPr/>
            </p:nvSpPr>
            <p:spPr bwMode="auto">
              <a:xfrm>
                <a:off x="2263" y="3098"/>
                <a:ext cx="145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0.6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7" name="Line 98"/>
              <p:cNvSpPr>
                <a:spLocks noChangeShapeType="1"/>
              </p:cNvSpPr>
              <p:nvPr/>
            </p:nvSpPr>
            <p:spPr bwMode="auto">
              <a:xfrm>
                <a:off x="2396" y="2978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99"/>
              <p:cNvSpPr>
                <a:spLocks noChangeShapeType="1"/>
              </p:cNvSpPr>
              <p:nvPr/>
            </p:nvSpPr>
            <p:spPr bwMode="auto">
              <a:xfrm flipH="1">
                <a:off x="3510" y="297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Rectangle 100"/>
              <p:cNvSpPr>
                <a:spLocks noChangeArrowheads="1"/>
              </p:cNvSpPr>
              <p:nvPr/>
            </p:nvSpPr>
            <p:spPr bwMode="auto">
              <a:xfrm>
                <a:off x="2263" y="2931"/>
                <a:ext cx="145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0.8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0" name="Line 101"/>
              <p:cNvSpPr>
                <a:spLocks noChangeShapeType="1"/>
              </p:cNvSpPr>
              <p:nvPr/>
            </p:nvSpPr>
            <p:spPr bwMode="auto">
              <a:xfrm>
                <a:off x="2396" y="28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02"/>
              <p:cNvSpPr>
                <a:spLocks noChangeShapeType="1"/>
              </p:cNvSpPr>
              <p:nvPr/>
            </p:nvSpPr>
            <p:spPr bwMode="auto">
              <a:xfrm flipH="1">
                <a:off x="3510" y="281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Rectangle 103"/>
              <p:cNvSpPr>
                <a:spLocks noChangeArrowheads="1"/>
              </p:cNvSpPr>
              <p:nvPr/>
            </p:nvSpPr>
            <p:spPr bwMode="auto">
              <a:xfrm>
                <a:off x="2329" y="2769"/>
                <a:ext cx="78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3" name="Line 104"/>
              <p:cNvSpPr>
                <a:spLocks noChangeShapeType="1"/>
              </p:cNvSpPr>
              <p:nvPr/>
            </p:nvSpPr>
            <p:spPr bwMode="auto">
              <a:xfrm>
                <a:off x="2396" y="2817"/>
                <a:ext cx="112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05"/>
              <p:cNvSpPr>
                <a:spLocks/>
              </p:cNvSpPr>
              <p:nvPr/>
            </p:nvSpPr>
            <p:spPr bwMode="auto">
              <a:xfrm>
                <a:off x="2396" y="2817"/>
                <a:ext cx="1126" cy="807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187" y="135"/>
                  </a:cxn>
                  <a:cxn ang="0">
                    <a:pos x="187" y="0"/>
                  </a:cxn>
                </a:cxnLst>
                <a:rect l="0" t="0" r="r" b="b"/>
                <a:pathLst>
                  <a:path w="187" h="135">
                    <a:moveTo>
                      <a:pt x="0" y="135"/>
                    </a:moveTo>
                    <a:lnTo>
                      <a:pt x="187" y="135"/>
                    </a:lnTo>
                    <a:lnTo>
                      <a:pt x="18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06"/>
              <p:cNvSpPr>
                <a:spLocks noChangeShapeType="1"/>
              </p:cNvSpPr>
              <p:nvPr/>
            </p:nvSpPr>
            <p:spPr bwMode="auto">
              <a:xfrm flipV="1">
                <a:off x="2396" y="2817"/>
                <a:ext cx="1" cy="8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07"/>
              <p:cNvSpPr>
                <a:spLocks/>
              </p:cNvSpPr>
              <p:nvPr/>
            </p:nvSpPr>
            <p:spPr bwMode="auto">
              <a:xfrm>
                <a:off x="2396" y="2817"/>
                <a:ext cx="1126" cy="807"/>
              </a:xfrm>
              <a:custGeom>
                <a:avLst/>
                <a:gdLst/>
                <a:ahLst/>
                <a:cxnLst>
                  <a:cxn ang="0">
                    <a:pos x="12" y="777"/>
                  </a:cxn>
                  <a:cxn ang="0">
                    <a:pos x="48" y="789"/>
                  </a:cxn>
                  <a:cxn ang="0">
                    <a:pos x="84" y="795"/>
                  </a:cxn>
                  <a:cxn ang="0">
                    <a:pos x="120" y="789"/>
                  </a:cxn>
                  <a:cxn ang="0">
                    <a:pos x="156" y="777"/>
                  </a:cxn>
                  <a:cxn ang="0">
                    <a:pos x="192" y="771"/>
                  </a:cxn>
                  <a:cxn ang="0">
                    <a:pos x="229" y="771"/>
                  </a:cxn>
                  <a:cxn ang="0">
                    <a:pos x="265" y="771"/>
                  </a:cxn>
                  <a:cxn ang="0">
                    <a:pos x="301" y="771"/>
                  </a:cxn>
                  <a:cxn ang="0">
                    <a:pos x="337" y="783"/>
                  </a:cxn>
                  <a:cxn ang="0">
                    <a:pos x="373" y="795"/>
                  </a:cxn>
                  <a:cxn ang="0">
                    <a:pos x="409" y="741"/>
                  </a:cxn>
                  <a:cxn ang="0">
                    <a:pos x="445" y="664"/>
                  </a:cxn>
                  <a:cxn ang="0">
                    <a:pos x="482" y="365"/>
                  </a:cxn>
                  <a:cxn ang="0">
                    <a:pos x="518" y="0"/>
                  </a:cxn>
                  <a:cxn ang="0">
                    <a:pos x="554" y="245"/>
                  </a:cxn>
                  <a:cxn ang="0">
                    <a:pos x="584" y="694"/>
                  </a:cxn>
                  <a:cxn ang="0">
                    <a:pos x="620" y="801"/>
                  </a:cxn>
                  <a:cxn ang="0">
                    <a:pos x="656" y="801"/>
                  </a:cxn>
                  <a:cxn ang="0">
                    <a:pos x="692" y="789"/>
                  </a:cxn>
                  <a:cxn ang="0">
                    <a:pos x="729" y="777"/>
                  </a:cxn>
                  <a:cxn ang="0">
                    <a:pos x="765" y="783"/>
                  </a:cxn>
                  <a:cxn ang="0">
                    <a:pos x="801" y="795"/>
                  </a:cxn>
                  <a:cxn ang="0">
                    <a:pos x="837" y="801"/>
                  </a:cxn>
                  <a:cxn ang="0">
                    <a:pos x="873" y="807"/>
                  </a:cxn>
                  <a:cxn ang="0">
                    <a:pos x="909" y="801"/>
                  </a:cxn>
                  <a:cxn ang="0">
                    <a:pos x="945" y="801"/>
                  </a:cxn>
                  <a:cxn ang="0">
                    <a:pos x="981" y="789"/>
                  </a:cxn>
                  <a:cxn ang="0">
                    <a:pos x="1018" y="771"/>
                  </a:cxn>
                  <a:cxn ang="0">
                    <a:pos x="1054" y="783"/>
                  </a:cxn>
                  <a:cxn ang="0">
                    <a:pos x="1090" y="795"/>
                  </a:cxn>
                  <a:cxn ang="0">
                    <a:pos x="1126" y="801"/>
                  </a:cxn>
                </a:cxnLst>
                <a:rect l="0" t="0" r="r" b="b"/>
                <a:pathLst>
                  <a:path w="1126" h="807">
                    <a:moveTo>
                      <a:pt x="0" y="777"/>
                    </a:moveTo>
                    <a:lnTo>
                      <a:pt x="12" y="777"/>
                    </a:lnTo>
                    <a:lnTo>
                      <a:pt x="30" y="783"/>
                    </a:lnTo>
                    <a:lnTo>
                      <a:pt x="48" y="789"/>
                    </a:lnTo>
                    <a:lnTo>
                      <a:pt x="66" y="789"/>
                    </a:lnTo>
                    <a:lnTo>
                      <a:pt x="84" y="795"/>
                    </a:lnTo>
                    <a:lnTo>
                      <a:pt x="102" y="795"/>
                    </a:lnTo>
                    <a:lnTo>
                      <a:pt x="120" y="789"/>
                    </a:lnTo>
                    <a:lnTo>
                      <a:pt x="138" y="783"/>
                    </a:lnTo>
                    <a:lnTo>
                      <a:pt x="156" y="777"/>
                    </a:lnTo>
                    <a:lnTo>
                      <a:pt x="174" y="771"/>
                    </a:lnTo>
                    <a:lnTo>
                      <a:pt x="192" y="771"/>
                    </a:lnTo>
                    <a:lnTo>
                      <a:pt x="211" y="771"/>
                    </a:lnTo>
                    <a:lnTo>
                      <a:pt x="229" y="771"/>
                    </a:lnTo>
                    <a:lnTo>
                      <a:pt x="247" y="771"/>
                    </a:lnTo>
                    <a:lnTo>
                      <a:pt x="265" y="771"/>
                    </a:lnTo>
                    <a:lnTo>
                      <a:pt x="283" y="771"/>
                    </a:lnTo>
                    <a:lnTo>
                      <a:pt x="301" y="771"/>
                    </a:lnTo>
                    <a:lnTo>
                      <a:pt x="319" y="777"/>
                    </a:lnTo>
                    <a:lnTo>
                      <a:pt x="337" y="783"/>
                    </a:lnTo>
                    <a:lnTo>
                      <a:pt x="355" y="789"/>
                    </a:lnTo>
                    <a:lnTo>
                      <a:pt x="373" y="795"/>
                    </a:lnTo>
                    <a:lnTo>
                      <a:pt x="391" y="783"/>
                    </a:lnTo>
                    <a:lnTo>
                      <a:pt x="409" y="741"/>
                    </a:lnTo>
                    <a:lnTo>
                      <a:pt x="427" y="699"/>
                    </a:lnTo>
                    <a:lnTo>
                      <a:pt x="445" y="664"/>
                    </a:lnTo>
                    <a:lnTo>
                      <a:pt x="463" y="550"/>
                    </a:lnTo>
                    <a:lnTo>
                      <a:pt x="482" y="365"/>
                    </a:lnTo>
                    <a:lnTo>
                      <a:pt x="500" y="179"/>
                    </a:lnTo>
                    <a:lnTo>
                      <a:pt x="518" y="0"/>
                    </a:lnTo>
                    <a:lnTo>
                      <a:pt x="536" y="18"/>
                    </a:lnTo>
                    <a:lnTo>
                      <a:pt x="554" y="245"/>
                    </a:lnTo>
                    <a:lnTo>
                      <a:pt x="566" y="466"/>
                    </a:lnTo>
                    <a:lnTo>
                      <a:pt x="584" y="694"/>
                    </a:lnTo>
                    <a:lnTo>
                      <a:pt x="602" y="807"/>
                    </a:lnTo>
                    <a:lnTo>
                      <a:pt x="620" y="801"/>
                    </a:lnTo>
                    <a:lnTo>
                      <a:pt x="638" y="801"/>
                    </a:lnTo>
                    <a:lnTo>
                      <a:pt x="656" y="801"/>
                    </a:lnTo>
                    <a:lnTo>
                      <a:pt x="674" y="795"/>
                    </a:lnTo>
                    <a:lnTo>
                      <a:pt x="692" y="789"/>
                    </a:lnTo>
                    <a:lnTo>
                      <a:pt x="710" y="783"/>
                    </a:lnTo>
                    <a:lnTo>
                      <a:pt x="729" y="777"/>
                    </a:lnTo>
                    <a:lnTo>
                      <a:pt x="747" y="777"/>
                    </a:lnTo>
                    <a:lnTo>
                      <a:pt x="765" y="783"/>
                    </a:lnTo>
                    <a:lnTo>
                      <a:pt x="783" y="789"/>
                    </a:lnTo>
                    <a:lnTo>
                      <a:pt x="801" y="795"/>
                    </a:lnTo>
                    <a:lnTo>
                      <a:pt x="819" y="801"/>
                    </a:lnTo>
                    <a:lnTo>
                      <a:pt x="837" y="801"/>
                    </a:lnTo>
                    <a:lnTo>
                      <a:pt x="855" y="801"/>
                    </a:lnTo>
                    <a:lnTo>
                      <a:pt x="873" y="807"/>
                    </a:lnTo>
                    <a:lnTo>
                      <a:pt x="891" y="807"/>
                    </a:lnTo>
                    <a:lnTo>
                      <a:pt x="909" y="801"/>
                    </a:lnTo>
                    <a:lnTo>
                      <a:pt x="927" y="801"/>
                    </a:lnTo>
                    <a:lnTo>
                      <a:pt x="945" y="801"/>
                    </a:lnTo>
                    <a:lnTo>
                      <a:pt x="963" y="795"/>
                    </a:lnTo>
                    <a:lnTo>
                      <a:pt x="981" y="789"/>
                    </a:lnTo>
                    <a:lnTo>
                      <a:pt x="1000" y="783"/>
                    </a:lnTo>
                    <a:lnTo>
                      <a:pt x="1018" y="771"/>
                    </a:lnTo>
                    <a:lnTo>
                      <a:pt x="1036" y="771"/>
                    </a:lnTo>
                    <a:lnTo>
                      <a:pt x="1054" y="783"/>
                    </a:lnTo>
                    <a:lnTo>
                      <a:pt x="1072" y="789"/>
                    </a:lnTo>
                    <a:lnTo>
                      <a:pt x="1090" y="795"/>
                    </a:lnTo>
                    <a:lnTo>
                      <a:pt x="1108" y="801"/>
                    </a:lnTo>
                    <a:lnTo>
                      <a:pt x="1126" y="801"/>
                    </a:lnTo>
                  </a:path>
                </a:pathLst>
              </a:custGeom>
              <a:noFill/>
              <a:ln w="12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08"/>
              <p:cNvSpPr>
                <a:spLocks/>
              </p:cNvSpPr>
              <p:nvPr/>
            </p:nvSpPr>
            <p:spPr bwMode="auto">
              <a:xfrm>
                <a:off x="2396" y="3230"/>
                <a:ext cx="1126" cy="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48" y="0"/>
                  </a:cxn>
                  <a:cxn ang="0">
                    <a:pos x="84" y="0"/>
                  </a:cxn>
                  <a:cxn ang="0">
                    <a:pos x="120" y="0"/>
                  </a:cxn>
                  <a:cxn ang="0">
                    <a:pos x="156" y="0"/>
                  </a:cxn>
                  <a:cxn ang="0">
                    <a:pos x="192" y="0"/>
                  </a:cxn>
                  <a:cxn ang="0">
                    <a:pos x="229" y="0"/>
                  </a:cxn>
                  <a:cxn ang="0">
                    <a:pos x="265" y="0"/>
                  </a:cxn>
                  <a:cxn ang="0">
                    <a:pos x="301" y="0"/>
                  </a:cxn>
                  <a:cxn ang="0">
                    <a:pos x="337" y="0"/>
                  </a:cxn>
                  <a:cxn ang="0">
                    <a:pos x="373" y="0"/>
                  </a:cxn>
                  <a:cxn ang="0">
                    <a:pos x="409" y="0"/>
                  </a:cxn>
                  <a:cxn ang="0">
                    <a:pos x="445" y="0"/>
                  </a:cxn>
                  <a:cxn ang="0">
                    <a:pos x="482" y="0"/>
                  </a:cxn>
                  <a:cxn ang="0">
                    <a:pos x="518" y="0"/>
                  </a:cxn>
                  <a:cxn ang="0">
                    <a:pos x="554" y="0"/>
                  </a:cxn>
                  <a:cxn ang="0">
                    <a:pos x="584" y="0"/>
                  </a:cxn>
                  <a:cxn ang="0">
                    <a:pos x="620" y="0"/>
                  </a:cxn>
                  <a:cxn ang="0">
                    <a:pos x="656" y="0"/>
                  </a:cxn>
                  <a:cxn ang="0">
                    <a:pos x="692" y="0"/>
                  </a:cxn>
                  <a:cxn ang="0">
                    <a:pos x="729" y="0"/>
                  </a:cxn>
                  <a:cxn ang="0">
                    <a:pos x="765" y="0"/>
                  </a:cxn>
                  <a:cxn ang="0">
                    <a:pos x="801" y="0"/>
                  </a:cxn>
                  <a:cxn ang="0">
                    <a:pos x="837" y="0"/>
                  </a:cxn>
                  <a:cxn ang="0">
                    <a:pos x="873" y="0"/>
                  </a:cxn>
                  <a:cxn ang="0">
                    <a:pos x="909" y="0"/>
                  </a:cxn>
                  <a:cxn ang="0">
                    <a:pos x="945" y="0"/>
                  </a:cxn>
                  <a:cxn ang="0">
                    <a:pos x="981" y="0"/>
                  </a:cxn>
                  <a:cxn ang="0">
                    <a:pos x="1018" y="0"/>
                  </a:cxn>
                  <a:cxn ang="0">
                    <a:pos x="1054" y="0"/>
                  </a:cxn>
                  <a:cxn ang="0">
                    <a:pos x="1090" y="0"/>
                  </a:cxn>
                  <a:cxn ang="0">
                    <a:pos x="1126" y="0"/>
                  </a:cxn>
                </a:cxnLst>
                <a:rect l="0" t="0" r="r" b="b"/>
                <a:pathLst>
                  <a:path w="1126">
                    <a:moveTo>
                      <a:pt x="0" y="0"/>
                    </a:moveTo>
                    <a:lnTo>
                      <a:pt x="12" y="0"/>
                    </a:lnTo>
                    <a:lnTo>
                      <a:pt x="30" y="0"/>
                    </a:lnTo>
                    <a:lnTo>
                      <a:pt x="48" y="0"/>
                    </a:lnTo>
                    <a:lnTo>
                      <a:pt x="66" y="0"/>
                    </a:lnTo>
                    <a:lnTo>
                      <a:pt x="84" y="0"/>
                    </a:lnTo>
                    <a:lnTo>
                      <a:pt x="102" y="0"/>
                    </a:lnTo>
                    <a:lnTo>
                      <a:pt x="120" y="0"/>
                    </a:lnTo>
                    <a:lnTo>
                      <a:pt x="138" y="0"/>
                    </a:lnTo>
                    <a:lnTo>
                      <a:pt x="156" y="0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211" y="0"/>
                    </a:lnTo>
                    <a:lnTo>
                      <a:pt x="229" y="0"/>
                    </a:lnTo>
                    <a:lnTo>
                      <a:pt x="247" y="0"/>
                    </a:lnTo>
                    <a:lnTo>
                      <a:pt x="265" y="0"/>
                    </a:lnTo>
                    <a:lnTo>
                      <a:pt x="283" y="0"/>
                    </a:lnTo>
                    <a:lnTo>
                      <a:pt x="301" y="0"/>
                    </a:lnTo>
                    <a:lnTo>
                      <a:pt x="319" y="0"/>
                    </a:lnTo>
                    <a:lnTo>
                      <a:pt x="337" y="0"/>
                    </a:lnTo>
                    <a:lnTo>
                      <a:pt x="355" y="0"/>
                    </a:lnTo>
                    <a:lnTo>
                      <a:pt x="373" y="0"/>
                    </a:lnTo>
                    <a:lnTo>
                      <a:pt x="391" y="0"/>
                    </a:lnTo>
                    <a:lnTo>
                      <a:pt x="409" y="0"/>
                    </a:lnTo>
                    <a:lnTo>
                      <a:pt x="427" y="0"/>
                    </a:lnTo>
                    <a:lnTo>
                      <a:pt x="445" y="0"/>
                    </a:lnTo>
                    <a:lnTo>
                      <a:pt x="463" y="0"/>
                    </a:lnTo>
                    <a:lnTo>
                      <a:pt x="482" y="0"/>
                    </a:lnTo>
                    <a:lnTo>
                      <a:pt x="500" y="0"/>
                    </a:lnTo>
                    <a:lnTo>
                      <a:pt x="518" y="0"/>
                    </a:lnTo>
                    <a:lnTo>
                      <a:pt x="536" y="0"/>
                    </a:lnTo>
                    <a:lnTo>
                      <a:pt x="554" y="0"/>
                    </a:lnTo>
                    <a:lnTo>
                      <a:pt x="566" y="0"/>
                    </a:lnTo>
                    <a:lnTo>
                      <a:pt x="584" y="0"/>
                    </a:lnTo>
                    <a:lnTo>
                      <a:pt x="602" y="0"/>
                    </a:lnTo>
                    <a:lnTo>
                      <a:pt x="620" y="0"/>
                    </a:lnTo>
                    <a:lnTo>
                      <a:pt x="638" y="0"/>
                    </a:lnTo>
                    <a:lnTo>
                      <a:pt x="656" y="0"/>
                    </a:lnTo>
                    <a:lnTo>
                      <a:pt x="674" y="0"/>
                    </a:lnTo>
                    <a:lnTo>
                      <a:pt x="692" y="0"/>
                    </a:lnTo>
                    <a:lnTo>
                      <a:pt x="710" y="0"/>
                    </a:lnTo>
                    <a:lnTo>
                      <a:pt x="729" y="0"/>
                    </a:lnTo>
                    <a:lnTo>
                      <a:pt x="747" y="0"/>
                    </a:lnTo>
                    <a:lnTo>
                      <a:pt x="765" y="0"/>
                    </a:lnTo>
                    <a:lnTo>
                      <a:pt x="783" y="0"/>
                    </a:lnTo>
                    <a:lnTo>
                      <a:pt x="801" y="0"/>
                    </a:lnTo>
                    <a:lnTo>
                      <a:pt x="819" y="0"/>
                    </a:lnTo>
                    <a:lnTo>
                      <a:pt x="837" y="0"/>
                    </a:lnTo>
                    <a:lnTo>
                      <a:pt x="855" y="0"/>
                    </a:lnTo>
                    <a:lnTo>
                      <a:pt x="873" y="0"/>
                    </a:lnTo>
                    <a:lnTo>
                      <a:pt x="891" y="0"/>
                    </a:lnTo>
                    <a:lnTo>
                      <a:pt x="909" y="0"/>
                    </a:lnTo>
                    <a:lnTo>
                      <a:pt x="927" y="0"/>
                    </a:lnTo>
                    <a:lnTo>
                      <a:pt x="945" y="0"/>
                    </a:lnTo>
                    <a:lnTo>
                      <a:pt x="963" y="0"/>
                    </a:lnTo>
                    <a:lnTo>
                      <a:pt x="981" y="0"/>
                    </a:lnTo>
                    <a:lnTo>
                      <a:pt x="1000" y="0"/>
                    </a:lnTo>
                    <a:lnTo>
                      <a:pt x="1018" y="0"/>
                    </a:lnTo>
                    <a:lnTo>
                      <a:pt x="1036" y="0"/>
                    </a:lnTo>
                    <a:lnTo>
                      <a:pt x="1054" y="0"/>
                    </a:lnTo>
                    <a:lnTo>
                      <a:pt x="1072" y="0"/>
                    </a:lnTo>
                    <a:lnTo>
                      <a:pt x="1090" y="0"/>
                    </a:lnTo>
                    <a:lnTo>
                      <a:pt x="1108" y="0"/>
                    </a:lnTo>
                    <a:lnTo>
                      <a:pt x="1126" y="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Rectangle 109"/>
              <p:cNvSpPr>
                <a:spLocks noChangeArrowheads="1"/>
              </p:cNvSpPr>
              <p:nvPr/>
            </p:nvSpPr>
            <p:spPr bwMode="auto">
              <a:xfrm>
                <a:off x="2685" y="2679"/>
                <a:ext cx="572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Axial resolution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9" name="Rectangle 110"/>
              <p:cNvSpPr>
                <a:spLocks noChangeArrowheads="1"/>
              </p:cNvSpPr>
              <p:nvPr/>
            </p:nvSpPr>
            <p:spPr bwMode="auto">
              <a:xfrm>
                <a:off x="3877" y="2817"/>
                <a:ext cx="1133" cy="80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Rectangle 111"/>
              <p:cNvSpPr>
                <a:spLocks noChangeArrowheads="1"/>
              </p:cNvSpPr>
              <p:nvPr/>
            </p:nvSpPr>
            <p:spPr bwMode="auto">
              <a:xfrm>
                <a:off x="3877" y="2817"/>
                <a:ext cx="1133" cy="807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12"/>
              <p:cNvSpPr>
                <a:spLocks noChangeShapeType="1"/>
              </p:cNvSpPr>
              <p:nvPr/>
            </p:nvSpPr>
            <p:spPr bwMode="auto">
              <a:xfrm>
                <a:off x="3877" y="2817"/>
                <a:ext cx="113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13"/>
              <p:cNvSpPr>
                <a:spLocks/>
              </p:cNvSpPr>
              <p:nvPr/>
            </p:nvSpPr>
            <p:spPr bwMode="auto">
              <a:xfrm>
                <a:off x="3877" y="2817"/>
                <a:ext cx="1133" cy="807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188" y="135"/>
                  </a:cxn>
                  <a:cxn ang="0">
                    <a:pos x="188" y="0"/>
                  </a:cxn>
                </a:cxnLst>
                <a:rect l="0" t="0" r="r" b="b"/>
                <a:pathLst>
                  <a:path w="188" h="135">
                    <a:moveTo>
                      <a:pt x="0" y="135"/>
                    </a:moveTo>
                    <a:lnTo>
                      <a:pt x="188" y="135"/>
                    </a:lnTo>
                    <a:lnTo>
                      <a:pt x="18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14"/>
              <p:cNvSpPr>
                <a:spLocks noChangeShapeType="1"/>
              </p:cNvSpPr>
              <p:nvPr/>
            </p:nvSpPr>
            <p:spPr bwMode="auto">
              <a:xfrm flipV="1">
                <a:off x="3877" y="2817"/>
                <a:ext cx="1" cy="8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115"/>
              <p:cNvSpPr>
                <a:spLocks noChangeShapeType="1"/>
              </p:cNvSpPr>
              <p:nvPr/>
            </p:nvSpPr>
            <p:spPr bwMode="auto">
              <a:xfrm>
                <a:off x="3877" y="3624"/>
                <a:ext cx="113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116"/>
              <p:cNvSpPr>
                <a:spLocks noChangeShapeType="1"/>
              </p:cNvSpPr>
              <p:nvPr/>
            </p:nvSpPr>
            <p:spPr bwMode="auto">
              <a:xfrm flipV="1">
                <a:off x="3877" y="2817"/>
                <a:ext cx="1" cy="8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117"/>
              <p:cNvSpPr>
                <a:spLocks noChangeShapeType="1"/>
              </p:cNvSpPr>
              <p:nvPr/>
            </p:nvSpPr>
            <p:spPr bwMode="auto">
              <a:xfrm flipV="1">
                <a:off x="3877" y="3612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118"/>
              <p:cNvSpPr>
                <a:spLocks noChangeShapeType="1"/>
              </p:cNvSpPr>
              <p:nvPr/>
            </p:nvSpPr>
            <p:spPr bwMode="auto">
              <a:xfrm>
                <a:off x="3877" y="281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119"/>
              <p:cNvSpPr>
                <a:spLocks noChangeArrowheads="1"/>
              </p:cNvSpPr>
              <p:nvPr/>
            </p:nvSpPr>
            <p:spPr bwMode="auto">
              <a:xfrm>
                <a:off x="3859" y="3642"/>
                <a:ext cx="78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0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39" name="Line 120"/>
              <p:cNvSpPr>
                <a:spLocks noChangeShapeType="1"/>
              </p:cNvSpPr>
              <p:nvPr/>
            </p:nvSpPr>
            <p:spPr bwMode="auto">
              <a:xfrm flipV="1">
                <a:off x="4293" y="3612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121"/>
              <p:cNvSpPr>
                <a:spLocks noChangeShapeType="1"/>
              </p:cNvSpPr>
              <p:nvPr/>
            </p:nvSpPr>
            <p:spPr bwMode="auto">
              <a:xfrm>
                <a:off x="4293" y="281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Rectangle 122"/>
              <p:cNvSpPr>
                <a:spLocks noChangeArrowheads="1"/>
              </p:cNvSpPr>
              <p:nvPr/>
            </p:nvSpPr>
            <p:spPr bwMode="auto">
              <a:xfrm>
                <a:off x="4275" y="3642"/>
                <a:ext cx="78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42" name="Line 123"/>
              <p:cNvSpPr>
                <a:spLocks noChangeShapeType="1"/>
              </p:cNvSpPr>
              <p:nvPr/>
            </p:nvSpPr>
            <p:spPr bwMode="auto">
              <a:xfrm flipV="1">
                <a:off x="4715" y="3612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24"/>
              <p:cNvSpPr>
                <a:spLocks noChangeShapeType="1"/>
              </p:cNvSpPr>
              <p:nvPr/>
            </p:nvSpPr>
            <p:spPr bwMode="auto">
              <a:xfrm>
                <a:off x="4715" y="281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Rectangle 125"/>
              <p:cNvSpPr>
                <a:spLocks noChangeArrowheads="1"/>
              </p:cNvSpPr>
              <p:nvPr/>
            </p:nvSpPr>
            <p:spPr bwMode="auto">
              <a:xfrm>
                <a:off x="4697" y="3642"/>
                <a:ext cx="78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2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45" name="Rectangle 126"/>
              <p:cNvSpPr>
                <a:spLocks noChangeArrowheads="1"/>
              </p:cNvSpPr>
              <p:nvPr/>
            </p:nvSpPr>
            <p:spPr bwMode="auto">
              <a:xfrm>
                <a:off x="4811" y="3786"/>
                <a:ext cx="187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x 10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46" name="Rectangle 127"/>
              <p:cNvSpPr>
                <a:spLocks noChangeArrowheads="1"/>
              </p:cNvSpPr>
              <p:nvPr/>
            </p:nvSpPr>
            <p:spPr bwMode="auto">
              <a:xfrm>
                <a:off x="4962" y="3756"/>
                <a:ext cx="72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-3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47" name="Line 128"/>
              <p:cNvSpPr>
                <a:spLocks noChangeShapeType="1"/>
              </p:cNvSpPr>
              <p:nvPr/>
            </p:nvSpPr>
            <p:spPr bwMode="auto">
              <a:xfrm>
                <a:off x="3877" y="348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29"/>
              <p:cNvSpPr>
                <a:spLocks noChangeShapeType="1"/>
              </p:cNvSpPr>
              <p:nvPr/>
            </p:nvSpPr>
            <p:spPr bwMode="auto">
              <a:xfrm flipH="1">
                <a:off x="4998" y="3481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130"/>
              <p:cNvSpPr>
                <a:spLocks noChangeArrowheads="1"/>
              </p:cNvSpPr>
              <p:nvPr/>
            </p:nvSpPr>
            <p:spPr bwMode="auto">
              <a:xfrm>
                <a:off x="3745" y="3433"/>
                <a:ext cx="145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0.2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50" name="Line 131"/>
              <p:cNvSpPr>
                <a:spLocks noChangeShapeType="1"/>
              </p:cNvSpPr>
              <p:nvPr/>
            </p:nvSpPr>
            <p:spPr bwMode="auto">
              <a:xfrm>
                <a:off x="3877" y="331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32"/>
              <p:cNvSpPr>
                <a:spLocks noChangeShapeType="1"/>
              </p:cNvSpPr>
              <p:nvPr/>
            </p:nvSpPr>
            <p:spPr bwMode="auto">
              <a:xfrm flipH="1">
                <a:off x="4998" y="33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Rectangle 133"/>
              <p:cNvSpPr>
                <a:spLocks noChangeArrowheads="1"/>
              </p:cNvSpPr>
              <p:nvPr/>
            </p:nvSpPr>
            <p:spPr bwMode="auto">
              <a:xfrm>
                <a:off x="3745" y="3265"/>
                <a:ext cx="145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0.4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53" name="Line 134"/>
              <p:cNvSpPr>
                <a:spLocks noChangeShapeType="1"/>
              </p:cNvSpPr>
              <p:nvPr/>
            </p:nvSpPr>
            <p:spPr bwMode="auto">
              <a:xfrm>
                <a:off x="3877" y="314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35"/>
              <p:cNvSpPr>
                <a:spLocks noChangeShapeType="1"/>
              </p:cNvSpPr>
              <p:nvPr/>
            </p:nvSpPr>
            <p:spPr bwMode="auto">
              <a:xfrm flipH="1">
                <a:off x="4998" y="314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Rectangle 136"/>
              <p:cNvSpPr>
                <a:spLocks noChangeArrowheads="1"/>
              </p:cNvSpPr>
              <p:nvPr/>
            </p:nvSpPr>
            <p:spPr bwMode="auto">
              <a:xfrm>
                <a:off x="3745" y="3098"/>
                <a:ext cx="145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0.6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56" name="Line 137"/>
              <p:cNvSpPr>
                <a:spLocks noChangeShapeType="1"/>
              </p:cNvSpPr>
              <p:nvPr/>
            </p:nvSpPr>
            <p:spPr bwMode="auto">
              <a:xfrm>
                <a:off x="3877" y="2978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138"/>
              <p:cNvSpPr>
                <a:spLocks noChangeShapeType="1"/>
              </p:cNvSpPr>
              <p:nvPr/>
            </p:nvSpPr>
            <p:spPr bwMode="auto">
              <a:xfrm flipH="1">
                <a:off x="4998" y="297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Rectangle 139"/>
              <p:cNvSpPr>
                <a:spLocks noChangeArrowheads="1"/>
              </p:cNvSpPr>
              <p:nvPr/>
            </p:nvSpPr>
            <p:spPr bwMode="auto">
              <a:xfrm>
                <a:off x="3745" y="2931"/>
                <a:ext cx="145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0.8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59" name="Line 140"/>
              <p:cNvSpPr>
                <a:spLocks noChangeShapeType="1"/>
              </p:cNvSpPr>
              <p:nvPr/>
            </p:nvSpPr>
            <p:spPr bwMode="auto">
              <a:xfrm>
                <a:off x="3877" y="28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141"/>
              <p:cNvSpPr>
                <a:spLocks noChangeShapeType="1"/>
              </p:cNvSpPr>
              <p:nvPr/>
            </p:nvSpPr>
            <p:spPr bwMode="auto">
              <a:xfrm flipH="1">
                <a:off x="4998" y="281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Rectangle 142"/>
              <p:cNvSpPr>
                <a:spLocks noChangeArrowheads="1"/>
              </p:cNvSpPr>
              <p:nvPr/>
            </p:nvSpPr>
            <p:spPr bwMode="auto">
              <a:xfrm>
                <a:off x="3811" y="2769"/>
                <a:ext cx="78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62" name="Line 143"/>
              <p:cNvSpPr>
                <a:spLocks noChangeShapeType="1"/>
              </p:cNvSpPr>
              <p:nvPr/>
            </p:nvSpPr>
            <p:spPr bwMode="auto">
              <a:xfrm>
                <a:off x="3877" y="2817"/>
                <a:ext cx="113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4"/>
              <p:cNvSpPr>
                <a:spLocks/>
              </p:cNvSpPr>
              <p:nvPr/>
            </p:nvSpPr>
            <p:spPr bwMode="auto">
              <a:xfrm>
                <a:off x="3877" y="2817"/>
                <a:ext cx="1133" cy="807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188" y="135"/>
                  </a:cxn>
                  <a:cxn ang="0">
                    <a:pos x="188" y="0"/>
                  </a:cxn>
                </a:cxnLst>
                <a:rect l="0" t="0" r="r" b="b"/>
                <a:pathLst>
                  <a:path w="188" h="135">
                    <a:moveTo>
                      <a:pt x="0" y="135"/>
                    </a:moveTo>
                    <a:lnTo>
                      <a:pt x="188" y="135"/>
                    </a:lnTo>
                    <a:lnTo>
                      <a:pt x="18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145"/>
              <p:cNvSpPr>
                <a:spLocks noChangeShapeType="1"/>
              </p:cNvSpPr>
              <p:nvPr/>
            </p:nvSpPr>
            <p:spPr bwMode="auto">
              <a:xfrm flipV="1">
                <a:off x="3877" y="2817"/>
                <a:ext cx="1" cy="80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46"/>
              <p:cNvSpPr>
                <a:spLocks/>
              </p:cNvSpPr>
              <p:nvPr/>
            </p:nvSpPr>
            <p:spPr bwMode="auto">
              <a:xfrm>
                <a:off x="3877" y="2817"/>
                <a:ext cx="1133" cy="807"/>
              </a:xfrm>
              <a:custGeom>
                <a:avLst/>
                <a:gdLst/>
                <a:ahLst/>
                <a:cxnLst>
                  <a:cxn ang="0">
                    <a:pos x="12" y="771"/>
                  </a:cxn>
                  <a:cxn ang="0">
                    <a:pos x="49" y="771"/>
                  </a:cxn>
                  <a:cxn ang="0">
                    <a:pos x="85" y="771"/>
                  </a:cxn>
                  <a:cxn ang="0">
                    <a:pos x="121" y="783"/>
                  </a:cxn>
                  <a:cxn ang="0">
                    <a:pos x="157" y="795"/>
                  </a:cxn>
                  <a:cxn ang="0">
                    <a:pos x="193" y="777"/>
                  </a:cxn>
                  <a:cxn ang="0">
                    <a:pos x="229" y="753"/>
                  </a:cxn>
                  <a:cxn ang="0">
                    <a:pos x="265" y="765"/>
                  </a:cxn>
                  <a:cxn ang="0">
                    <a:pos x="302" y="795"/>
                  </a:cxn>
                  <a:cxn ang="0">
                    <a:pos x="338" y="765"/>
                  </a:cxn>
                  <a:cxn ang="0">
                    <a:pos x="374" y="717"/>
                  </a:cxn>
                  <a:cxn ang="0">
                    <a:pos x="410" y="592"/>
                  </a:cxn>
                  <a:cxn ang="0">
                    <a:pos x="446" y="442"/>
                  </a:cxn>
                  <a:cxn ang="0">
                    <a:pos x="482" y="293"/>
                  </a:cxn>
                  <a:cxn ang="0">
                    <a:pos x="518" y="149"/>
                  </a:cxn>
                  <a:cxn ang="0">
                    <a:pos x="555" y="66"/>
                  </a:cxn>
                  <a:cxn ang="0">
                    <a:pos x="591" y="6"/>
                  </a:cxn>
                  <a:cxn ang="0">
                    <a:pos x="627" y="18"/>
                  </a:cxn>
                  <a:cxn ang="0">
                    <a:pos x="663" y="54"/>
                  </a:cxn>
                  <a:cxn ang="0">
                    <a:pos x="699" y="221"/>
                  </a:cxn>
                  <a:cxn ang="0">
                    <a:pos x="735" y="442"/>
                  </a:cxn>
                  <a:cxn ang="0">
                    <a:pos x="771" y="598"/>
                  </a:cxn>
                  <a:cxn ang="0">
                    <a:pos x="808" y="741"/>
                  </a:cxn>
                  <a:cxn ang="0">
                    <a:pos x="844" y="783"/>
                  </a:cxn>
                  <a:cxn ang="0">
                    <a:pos x="880" y="801"/>
                  </a:cxn>
                  <a:cxn ang="0">
                    <a:pos x="916" y="801"/>
                  </a:cxn>
                  <a:cxn ang="0">
                    <a:pos x="952" y="801"/>
                  </a:cxn>
                  <a:cxn ang="0">
                    <a:pos x="988" y="801"/>
                  </a:cxn>
                  <a:cxn ang="0">
                    <a:pos x="1024" y="807"/>
                  </a:cxn>
                  <a:cxn ang="0">
                    <a:pos x="1060" y="795"/>
                  </a:cxn>
                  <a:cxn ang="0">
                    <a:pos x="1097" y="777"/>
                  </a:cxn>
                  <a:cxn ang="0">
                    <a:pos x="1133" y="771"/>
                  </a:cxn>
                </a:cxnLst>
                <a:rect l="0" t="0" r="r" b="b"/>
                <a:pathLst>
                  <a:path w="1133" h="807">
                    <a:moveTo>
                      <a:pt x="0" y="771"/>
                    </a:moveTo>
                    <a:lnTo>
                      <a:pt x="12" y="771"/>
                    </a:lnTo>
                    <a:lnTo>
                      <a:pt x="31" y="771"/>
                    </a:lnTo>
                    <a:lnTo>
                      <a:pt x="49" y="771"/>
                    </a:lnTo>
                    <a:lnTo>
                      <a:pt x="67" y="771"/>
                    </a:lnTo>
                    <a:lnTo>
                      <a:pt x="85" y="771"/>
                    </a:lnTo>
                    <a:lnTo>
                      <a:pt x="103" y="771"/>
                    </a:lnTo>
                    <a:lnTo>
                      <a:pt x="121" y="783"/>
                    </a:lnTo>
                    <a:lnTo>
                      <a:pt x="139" y="789"/>
                    </a:lnTo>
                    <a:lnTo>
                      <a:pt x="157" y="795"/>
                    </a:lnTo>
                    <a:lnTo>
                      <a:pt x="175" y="795"/>
                    </a:lnTo>
                    <a:lnTo>
                      <a:pt x="193" y="777"/>
                    </a:lnTo>
                    <a:lnTo>
                      <a:pt x="211" y="765"/>
                    </a:lnTo>
                    <a:lnTo>
                      <a:pt x="229" y="753"/>
                    </a:lnTo>
                    <a:lnTo>
                      <a:pt x="247" y="753"/>
                    </a:lnTo>
                    <a:lnTo>
                      <a:pt x="265" y="765"/>
                    </a:lnTo>
                    <a:lnTo>
                      <a:pt x="283" y="777"/>
                    </a:lnTo>
                    <a:lnTo>
                      <a:pt x="302" y="795"/>
                    </a:lnTo>
                    <a:lnTo>
                      <a:pt x="320" y="789"/>
                    </a:lnTo>
                    <a:lnTo>
                      <a:pt x="338" y="765"/>
                    </a:lnTo>
                    <a:lnTo>
                      <a:pt x="356" y="741"/>
                    </a:lnTo>
                    <a:lnTo>
                      <a:pt x="374" y="717"/>
                    </a:lnTo>
                    <a:lnTo>
                      <a:pt x="392" y="670"/>
                    </a:lnTo>
                    <a:lnTo>
                      <a:pt x="410" y="592"/>
                    </a:lnTo>
                    <a:lnTo>
                      <a:pt x="428" y="520"/>
                    </a:lnTo>
                    <a:lnTo>
                      <a:pt x="446" y="442"/>
                    </a:lnTo>
                    <a:lnTo>
                      <a:pt x="464" y="371"/>
                    </a:lnTo>
                    <a:lnTo>
                      <a:pt x="482" y="293"/>
                    </a:lnTo>
                    <a:lnTo>
                      <a:pt x="500" y="221"/>
                    </a:lnTo>
                    <a:lnTo>
                      <a:pt x="518" y="149"/>
                    </a:lnTo>
                    <a:lnTo>
                      <a:pt x="536" y="96"/>
                    </a:lnTo>
                    <a:lnTo>
                      <a:pt x="555" y="66"/>
                    </a:lnTo>
                    <a:lnTo>
                      <a:pt x="573" y="36"/>
                    </a:lnTo>
                    <a:lnTo>
                      <a:pt x="591" y="6"/>
                    </a:lnTo>
                    <a:lnTo>
                      <a:pt x="609" y="0"/>
                    </a:lnTo>
                    <a:lnTo>
                      <a:pt x="627" y="18"/>
                    </a:lnTo>
                    <a:lnTo>
                      <a:pt x="645" y="36"/>
                    </a:lnTo>
                    <a:lnTo>
                      <a:pt x="663" y="54"/>
                    </a:lnTo>
                    <a:lnTo>
                      <a:pt x="681" y="114"/>
                    </a:lnTo>
                    <a:lnTo>
                      <a:pt x="699" y="221"/>
                    </a:lnTo>
                    <a:lnTo>
                      <a:pt x="717" y="335"/>
                    </a:lnTo>
                    <a:lnTo>
                      <a:pt x="735" y="442"/>
                    </a:lnTo>
                    <a:lnTo>
                      <a:pt x="753" y="532"/>
                    </a:lnTo>
                    <a:lnTo>
                      <a:pt x="771" y="598"/>
                    </a:lnTo>
                    <a:lnTo>
                      <a:pt x="789" y="670"/>
                    </a:lnTo>
                    <a:lnTo>
                      <a:pt x="808" y="741"/>
                    </a:lnTo>
                    <a:lnTo>
                      <a:pt x="826" y="777"/>
                    </a:lnTo>
                    <a:lnTo>
                      <a:pt x="844" y="783"/>
                    </a:lnTo>
                    <a:lnTo>
                      <a:pt x="862" y="795"/>
                    </a:lnTo>
                    <a:lnTo>
                      <a:pt x="880" y="801"/>
                    </a:lnTo>
                    <a:lnTo>
                      <a:pt x="898" y="807"/>
                    </a:lnTo>
                    <a:lnTo>
                      <a:pt x="916" y="801"/>
                    </a:lnTo>
                    <a:lnTo>
                      <a:pt x="934" y="801"/>
                    </a:lnTo>
                    <a:lnTo>
                      <a:pt x="952" y="801"/>
                    </a:lnTo>
                    <a:lnTo>
                      <a:pt x="970" y="801"/>
                    </a:lnTo>
                    <a:lnTo>
                      <a:pt x="988" y="801"/>
                    </a:lnTo>
                    <a:lnTo>
                      <a:pt x="1006" y="801"/>
                    </a:lnTo>
                    <a:lnTo>
                      <a:pt x="1024" y="807"/>
                    </a:lnTo>
                    <a:lnTo>
                      <a:pt x="1042" y="801"/>
                    </a:lnTo>
                    <a:lnTo>
                      <a:pt x="1060" y="795"/>
                    </a:lnTo>
                    <a:lnTo>
                      <a:pt x="1079" y="783"/>
                    </a:lnTo>
                    <a:lnTo>
                      <a:pt x="1097" y="777"/>
                    </a:lnTo>
                    <a:lnTo>
                      <a:pt x="1115" y="771"/>
                    </a:lnTo>
                    <a:lnTo>
                      <a:pt x="1133" y="771"/>
                    </a:lnTo>
                  </a:path>
                </a:pathLst>
              </a:custGeom>
              <a:noFill/>
              <a:ln w="12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47"/>
              <p:cNvSpPr>
                <a:spLocks/>
              </p:cNvSpPr>
              <p:nvPr/>
            </p:nvSpPr>
            <p:spPr bwMode="auto">
              <a:xfrm>
                <a:off x="3877" y="3230"/>
                <a:ext cx="1133" cy="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49" y="0"/>
                  </a:cxn>
                  <a:cxn ang="0">
                    <a:pos x="85" y="0"/>
                  </a:cxn>
                  <a:cxn ang="0">
                    <a:pos x="121" y="0"/>
                  </a:cxn>
                  <a:cxn ang="0">
                    <a:pos x="157" y="0"/>
                  </a:cxn>
                  <a:cxn ang="0">
                    <a:pos x="193" y="0"/>
                  </a:cxn>
                  <a:cxn ang="0">
                    <a:pos x="229" y="0"/>
                  </a:cxn>
                  <a:cxn ang="0">
                    <a:pos x="265" y="0"/>
                  </a:cxn>
                  <a:cxn ang="0">
                    <a:pos x="302" y="0"/>
                  </a:cxn>
                  <a:cxn ang="0">
                    <a:pos x="338" y="0"/>
                  </a:cxn>
                  <a:cxn ang="0">
                    <a:pos x="374" y="0"/>
                  </a:cxn>
                  <a:cxn ang="0">
                    <a:pos x="410" y="0"/>
                  </a:cxn>
                  <a:cxn ang="0">
                    <a:pos x="446" y="0"/>
                  </a:cxn>
                  <a:cxn ang="0">
                    <a:pos x="482" y="0"/>
                  </a:cxn>
                  <a:cxn ang="0">
                    <a:pos x="518" y="0"/>
                  </a:cxn>
                  <a:cxn ang="0">
                    <a:pos x="555" y="0"/>
                  </a:cxn>
                  <a:cxn ang="0">
                    <a:pos x="591" y="0"/>
                  </a:cxn>
                  <a:cxn ang="0">
                    <a:pos x="627" y="0"/>
                  </a:cxn>
                  <a:cxn ang="0">
                    <a:pos x="663" y="0"/>
                  </a:cxn>
                  <a:cxn ang="0">
                    <a:pos x="699" y="0"/>
                  </a:cxn>
                  <a:cxn ang="0">
                    <a:pos x="735" y="0"/>
                  </a:cxn>
                  <a:cxn ang="0">
                    <a:pos x="771" y="0"/>
                  </a:cxn>
                  <a:cxn ang="0">
                    <a:pos x="808" y="0"/>
                  </a:cxn>
                  <a:cxn ang="0">
                    <a:pos x="844" y="0"/>
                  </a:cxn>
                  <a:cxn ang="0">
                    <a:pos x="880" y="0"/>
                  </a:cxn>
                  <a:cxn ang="0">
                    <a:pos x="916" y="0"/>
                  </a:cxn>
                  <a:cxn ang="0">
                    <a:pos x="952" y="0"/>
                  </a:cxn>
                  <a:cxn ang="0">
                    <a:pos x="988" y="0"/>
                  </a:cxn>
                  <a:cxn ang="0">
                    <a:pos x="1024" y="0"/>
                  </a:cxn>
                  <a:cxn ang="0">
                    <a:pos x="1060" y="0"/>
                  </a:cxn>
                  <a:cxn ang="0">
                    <a:pos x="1097" y="0"/>
                  </a:cxn>
                  <a:cxn ang="0">
                    <a:pos x="1133" y="0"/>
                  </a:cxn>
                </a:cxnLst>
                <a:rect l="0" t="0" r="r" b="b"/>
                <a:pathLst>
                  <a:path w="1133">
                    <a:moveTo>
                      <a:pt x="0" y="0"/>
                    </a:moveTo>
                    <a:lnTo>
                      <a:pt x="12" y="0"/>
                    </a:lnTo>
                    <a:lnTo>
                      <a:pt x="31" y="0"/>
                    </a:lnTo>
                    <a:lnTo>
                      <a:pt x="49" y="0"/>
                    </a:lnTo>
                    <a:lnTo>
                      <a:pt x="67" y="0"/>
                    </a:lnTo>
                    <a:lnTo>
                      <a:pt x="85" y="0"/>
                    </a:lnTo>
                    <a:lnTo>
                      <a:pt x="103" y="0"/>
                    </a:lnTo>
                    <a:lnTo>
                      <a:pt x="121" y="0"/>
                    </a:lnTo>
                    <a:lnTo>
                      <a:pt x="139" y="0"/>
                    </a:lnTo>
                    <a:lnTo>
                      <a:pt x="157" y="0"/>
                    </a:lnTo>
                    <a:lnTo>
                      <a:pt x="175" y="0"/>
                    </a:lnTo>
                    <a:lnTo>
                      <a:pt x="193" y="0"/>
                    </a:lnTo>
                    <a:lnTo>
                      <a:pt x="211" y="0"/>
                    </a:lnTo>
                    <a:lnTo>
                      <a:pt x="229" y="0"/>
                    </a:lnTo>
                    <a:lnTo>
                      <a:pt x="247" y="0"/>
                    </a:lnTo>
                    <a:lnTo>
                      <a:pt x="265" y="0"/>
                    </a:lnTo>
                    <a:lnTo>
                      <a:pt x="283" y="0"/>
                    </a:lnTo>
                    <a:lnTo>
                      <a:pt x="302" y="0"/>
                    </a:lnTo>
                    <a:lnTo>
                      <a:pt x="320" y="0"/>
                    </a:lnTo>
                    <a:lnTo>
                      <a:pt x="338" y="0"/>
                    </a:lnTo>
                    <a:lnTo>
                      <a:pt x="356" y="0"/>
                    </a:lnTo>
                    <a:lnTo>
                      <a:pt x="374" y="0"/>
                    </a:lnTo>
                    <a:lnTo>
                      <a:pt x="392" y="0"/>
                    </a:lnTo>
                    <a:lnTo>
                      <a:pt x="410" y="0"/>
                    </a:lnTo>
                    <a:lnTo>
                      <a:pt x="428" y="0"/>
                    </a:lnTo>
                    <a:lnTo>
                      <a:pt x="446" y="0"/>
                    </a:lnTo>
                    <a:lnTo>
                      <a:pt x="464" y="0"/>
                    </a:lnTo>
                    <a:lnTo>
                      <a:pt x="482" y="0"/>
                    </a:lnTo>
                    <a:lnTo>
                      <a:pt x="500" y="0"/>
                    </a:lnTo>
                    <a:lnTo>
                      <a:pt x="518" y="0"/>
                    </a:lnTo>
                    <a:lnTo>
                      <a:pt x="536" y="0"/>
                    </a:lnTo>
                    <a:lnTo>
                      <a:pt x="555" y="0"/>
                    </a:lnTo>
                    <a:lnTo>
                      <a:pt x="573" y="0"/>
                    </a:lnTo>
                    <a:lnTo>
                      <a:pt x="591" y="0"/>
                    </a:lnTo>
                    <a:lnTo>
                      <a:pt x="609" y="0"/>
                    </a:lnTo>
                    <a:lnTo>
                      <a:pt x="627" y="0"/>
                    </a:lnTo>
                    <a:lnTo>
                      <a:pt x="645" y="0"/>
                    </a:lnTo>
                    <a:lnTo>
                      <a:pt x="663" y="0"/>
                    </a:lnTo>
                    <a:lnTo>
                      <a:pt x="681" y="0"/>
                    </a:lnTo>
                    <a:lnTo>
                      <a:pt x="699" y="0"/>
                    </a:lnTo>
                    <a:lnTo>
                      <a:pt x="717" y="0"/>
                    </a:lnTo>
                    <a:lnTo>
                      <a:pt x="735" y="0"/>
                    </a:lnTo>
                    <a:lnTo>
                      <a:pt x="753" y="0"/>
                    </a:lnTo>
                    <a:lnTo>
                      <a:pt x="771" y="0"/>
                    </a:lnTo>
                    <a:lnTo>
                      <a:pt x="789" y="0"/>
                    </a:lnTo>
                    <a:lnTo>
                      <a:pt x="808" y="0"/>
                    </a:lnTo>
                    <a:lnTo>
                      <a:pt x="826" y="0"/>
                    </a:lnTo>
                    <a:lnTo>
                      <a:pt x="844" y="0"/>
                    </a:lnTo>
                    <a:lnTo>
                      <a:pt x="862" y="0"/>
                    </a:lnTo>
                    <a:lnTo>
                      <a:pt x="880" y="0"/>
                    </a:lnTo>
                    <a:lnTo>
                      <a:pt x="898" y="0"/>
                    </a:lnTo>
                    <a:lnTo>
                      <a:pt x="916" y="0"/>
                    </a:lnTo>
                    <a:lnTo>
                      <a:pt x="934" y="0"/>
                    </a:lnTo>
                    <a:lnTo>
                      <a:pt x="952" y="0"/>
                    </a:lnTo>
                    <a:lnTo>
                      <a:pt x="970" y="0"/>
                    </a:lnTo>
                    <a:lnTo>
                      <a:pt x="988" y="0"/>
                    </a:lnTo>
                    <a:lnTo>
                      <a:pt x="1006" y="0"/>
                    </a:lnTo>
                    <a:lnTo>
                      <a:pt x="1024" y="0"/>
                    </a:lnTo>
                    <a:lnTo>
                      <a:pt x="1042" y="0"/>
                    </a:lnTo>
                    <a:lnTo>
                      <a:pt x="1060" y="0"/>
                    </a:lnTo>
                    <a:lnTo>
                      <a:pt x="1079" y="0"/>
                    </a:lnTo>
                    <a:lnTo>
                      <a:pt x="1097" y="0"/>
                    </a:lnTo>
                    <a:lnTo>
                      <a:pt x="1115" y="0"/>
                    </a:lnTo>
                    <a:lnTo>
                      <a:pt x="1133" y="0"/>
                    </a:lnTo>
                  </a:path>
                </a:pathLst>
              </a:custGeom>
              <a:noFill/>
              <a:ln w="0">
                <a:solidFill>
                  <a:srgbClr val="00FF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Rectangle 148"/>
              <p:cNvSpPr>
                <a:spLocks noChangeArrowheads="1"/>
              </p:cNvSpPr>
              <p:nvPr/>
            </p:nvSpPr>
            <p:spPr bwMode="auto">
              <a:xfrm>
                <a:off x="4136" y="2679"/>
                <a:ext cx="632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</a:rPr>
                  <a:t>Lateral resolution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95994" y="2936899"/>
              <a:ext cx="2351088" cy="243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4705994" y="4918099"/>
              <a:ext cx="5334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/>
                <a:t>0.2mm</a:t>
              </a: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7296794" y="4918099"/>
              <a:ext cx="609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/>
                <a:t>0.64mm</a:t>
              </a: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4553594" y="5146699"/>
              <a:ext cx="1492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0"/>
                </a:cxn>
              </a:cxnLst>
              <a:rect l="0" t="0" r="r" b="b"/>
              <a:pathLst>
                <a:path w="94" h="1">
                  <a:moveTo>
                    <a:pt x="0" y="0"/>
                  </a:moveTo>
                  <a:lnTo>
                    <a:pt x="9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6876107" y="5127649"/>
              <a:ext cx="4476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0"/>
                </a:cxn>
              </a:cxnLst>
              <a:rect l="0" t="0" r="r" b="b"/>
              <a:pathLst>
                <a:path w="282" h="1">
                  <a:moveTo>
                    <a:pt x="0" y="0"/>
                  </a:moveTo>
                  <a:lnTo>
                    <a:pt x="28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17 Rectángulo"/>
            <p:cNvSpPr/>
            <p:nvPr/>
          </p:nvSpPr>
          <p:spPr>
            <a:xfrm>
              <a:off x="3786182" y="2285992"/>
              <a:ext cx="4286280" cy="1928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57752" y="2214554"/>
              <a:ext cx="1876425" cy="181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6849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Introduction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Speckle results from the accumulation of random scatterings in the tissues.</a:t>
            </a:r>
          </a:p>
          <a:p>
            <a:r>
              <a:rPr lang="en-US" dirty="0"/>
              <a:t>Statistics of speckle vary depending on the number of </a:t>
            </a:r>
            <a:r>
              <a:rPr lang="en-US" dirty="0" err="1"/>
              <a:t>scatterers</a:t>
            </a:r>
            <a:r>
              <a:rPr lang="en-US" dirty="0"/>
              <a:t> per resolution cell.</a:t>
            </a:r>
          </a:p>
          <a:p>
            <a:endParaRPr lang="es-CO" dirty="0"/>
          </a:p>
        </p:txBody>
      </p:sp>
      <p:pic>
        <p:nvPicPr>
          <p:cNvPr id="7" name="Picture 2" descr="http://mi.eng.cam.ac.uk/~rwp/proj2004/fr1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89040"/>
            <a:ext cx="3015265" cy="26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0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Introduction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err="1" smtClean="0"/>
              <a:t>Speckle</a:t>
            </a:r>
            <a:r>
              <a:rPr lang="es-CO" dirty="0" smtClean="0"/>
              <a:t> </a:t>
            </a:r>
            <a:r>
              <a:rPr lang="es-CO" dirty="0" err="1" smtClean="0"/>
              <a:t>models</a:t>
            </a:r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pPr lvl="1"/>
            <a:endParaRPr lang="es-CO" dirty="0" smtClean="0"/>
          </a:p>
          <a:p>
            <a:pPr lvl="1"/>
            <a:endParaRPr lang="es-CO" dirty="0"/>
          </a:p>
          <a:p>
            <a:pPr lvl="1"/>
            <a:r>
              <a:rPr lang="es-CO" sz="2000" dirty="0" smtClean="0"/>
              <a:t>J(</a:t>
            </a:r>
            <a:r>
              <a:rPr lang="es-CO" sz="2000" dirty="0" err="1" smtClean="0"/>
              <a:t>n,m</a:t>
            </a:r>
            <a:r>
              <a:rPr lang="es-CO" sz="2000" dirty="0" smtClean="0"/>
              <a:t>): </a:t>
            </a:r>
            <a:r>
              <a:rPr lang="es-CO" sz="2000" dirty="0" err="1" smtClean="0"/>
              <a:t>envelope</a:t>
            </a:r>
            <a:r>
              <a:rPr lang="es-CO" sz="2000" dirty="0" smtClean="0"/>
              <a:t> </a:t>
            </a:r>
            <a:r>
              <a:rPr lang="es-CO" sz="2000" dirty="0" err="1" smtClean="0"/>
              <a:t>detection</a:t>
            </a:r>
            <a:r>
              <a:rPr lang="es-CO" sz="2000" dirty="0" smtClean="0"/>
              <a:t> amplitudes</a:t>
            </a:r>
          </a:p>
          <a:p>
            <a:pPr lvl="1"/>
            <a:r>
              <a:rPr lang="es-CO" sz="2000" dirty="0" smtClean="0"/>
              <a:t>I(</a:t>
            </a:r>
            <a:r>
              <a:rPr lang="es-CO" sz="2000" dirty="0" err="1" smtClean="0"/>
              <a:t>n,m</a:t>
            </a:r>
            <a:r>
              <a:rPr lang="es-CO" sz="2000" dirty="0" smtClean="0"/>
              <a:t>): </a:t>
            </a:r>
            <a:r>
              <a:rPr lang="es-CO" sz="2000" dirty="0" err="1" smtClean="0"/>
              <a:t>noise</a:t>
            </a:r>
            <a:r>
              <a:rPr lang="es-CO" sz="2000" dirty="0" smtClean="0"/>
              <a:t>-free ideal </a:t>
            </a:r>
            <a:r>
              <a:rPr lang="es-CO" sz="2000" dirty="0" err="1" smtClean="0"/>
              <a:t>image</a:t>
            </a:r>
            <a:endParaRPr lang="es-CO" sz="2000" dirty="0" smtClean="0"/>
          </a:p>
          <a:p>
            <a:pPr lvl="1"/>
            <a:r>
              <a:rPr lang="es-CO" sz="2000" dirty="0" smtClean="0"/>
              <a:t>P(</a:t>
            </a:r>
            <a:r>
              <a:rPr lang="es-CO" sz="2000" dirty="0" err="1" smtClean="0"/>
              <a:t>n,m</a:t>
            </a:r>
            <a:r>
              <a:rPr lang="es-CO" sz="2000" dirty="0" smtClean="0"/>
              <a:t>): </a:t>
            </a:r>
            <a:r>
              <a:rPr lang="es-CO" sz="2000" dirty="0" err="1" smtClean="0"/>
              <a:t>point</a:t>
            </a:r>
            <a:r>
              <a:rPr lang="es-CO" sz="2000" dirty="0" smtClean="0"/>
              <a:t> spread </a:t>
            </a:r>
            <a:r>
              <a:rPr lang="es-CO" sz="2000" dirty="0" err="1" smtClean="0"/>
              <a:t>function</a:t>
            </a:r>
            <a:endParaRPr lang="es-CO" sz="2000" dirty="0" smtClean="0"/>
          </a:p>
          <a:p>
            <a:pPr lvl="1"/>
            <a:r>
              <a:rPr lang="es-CO" sz="2000" dirty="0" smtClean="0">
                <a:sym typeface="Symbol"/>
              </a:rPr>
              <a:t></a:t>
            </a:r>
            <a:r>
              <a:rPr lang="es-CO" sz="2000" baseline="-25000" dirty="0" smtClean="0">
                <a:sym typeface="Symbol"/>
              </a:rPr>
              <a:t>X</a:t>
            </a:r>
            <a:r>
              <a:rPr lang="es-CO" sz="2000" dirty="0" smtClean="0">
                <a:sym typeface="Symbol"/>
              </a:rPr>
              <a:t>(</a:t>
            </a:r>
            <a:r>
              <a:rPr lang="es-CO" sz="2000" dirty="0" err="1" smtClean="0">
                <a:sym typeface="Symbol"/>
              </a:rPr>
              <a:t>n,m</a:t>
            </a:r>
            <a:r>
              <a:rPr lang="es-CO" sz="2000" dirty="0" smtClean="0">
                <a:sym typeface="Symbol"/>
              </a:rPr>
              <a:t>): </a:t>
            </a:r>
            <a:r>
              <a:rPr lang="es-CO" sz="2000" dirty="0" err="1" smtClean="0">
                <a:sym typeface="Symbol"/>
              </a:rPr>
              <a:t>multiplicative</a:t>
            </a:r>
            <a:r>
              <a:rPr lang="es-CO" sz="2000" dirty="0" smtClean="0">
                <a:sym typeface="Symbol"/>
              </a:rPr>
              <a:t> </a:t>
            </a:r>
            <a:r>
              <a:rPr lang="es-CO" sz="2000" dirty="0" err="1" smtClean="0">
                <a:sym typeface="Symbol"/>
              </a:rPr>
              <a:t>speckle</a:t>
            </a:r>
            <a:r>
              <a:rPr lang="es-CO" sz="2000" dirty="0" smtClean="0">
                <a:sym typeface="Symbol"/>
              </a:rPr>
              <a:t> </a:t>
            </a:r>
            <a:r>
              <a:rPr lang="es-CO" sz="2000" dirty="0" err="1" smtClean="0">
                <a:sym typeface="Symbol"/>
              </a:rPr>
              <a:t>noise</a:t>
            </a:r>
            <a:r>
              <a:rPr lang="es-CO" sz="2000" dirty="0" smtClean="0">
                <a:sym typeface="Symbol"/>
              </a:rPr>
              <a:t> </a:t>
            </a:r>
            <a:r>
              <a:rPr lang="es-CO" sz="2000" dirty="0" err="1" smtClean="0">
                <a:sym typeface="Symbol"/>
              </a:rPr>
              <a:t>independent</a:t>
            </a:r>
            <a:r>
              <a:rPr lang="es-CO" sz="2000" dirty="0" smtClean="0">
                <a:sym typeface="Symbol"/>
              </a:rPr>
              <a:t> of I(</a:t>
            </a:r>
            <a:r>
              <a:rPr lang="es-CO" sz="2000" dirty="0" err="1" smtClean="0">
                <a:sym typeface="Symbol"/>
              </a:rPr>
              <a:t>n,m</a:t>
            </a:r>
            <a:r>
              <a:rPr lang="es-CO" sz="2000" dirty="0" smtClean="0">
                <a:sym typeface="Symbol"/>
              </a:rPr>
              <a:t>)</a:t>
            </a:r>
          </a:p>
          <a:p>
            <a:pPr lvl="1"/>
            <a:r>
              <a:rPr lang="es-CO" sz="2000" dirty="0" smtClean="0">
                <a:sym typeface="Symbol"/>
              </a:rPr>
              <a:t></a:t>
            </a:r>
            <a:r>
              <a:rPr lang="es-CO" sz="2000" baseline="-25000" dirty="0" smtClean="0">
                <a:sym typeface="Symbol"/>
              </a:rPr>
              <a:t>+</a:t>
            </a:r>
            <a:r>
              <a:rPr lang="es-CO" sz="2000" dirty="0" smtClean="0">
                <a:sym typeface="Symbol"/>
              </a:rPr>
              <a:t>(</a:t>
            </a:r>
            <a:r>
              <a:rPr lang="es-CO" sz="2000" dirty="0" err="1">
                <a:sym typeface="Symbol"/>
              </a:rPr>
              <a:t>n,m</a:t>
            </a:r>
            <a:r>
              <a:rPr lang="es-CO" sz="2000" dirty="0">
                <a:sym typeface="Symbol"/>
              </a:rPr>
              <a:t>): </a:t>
            </a:r>
            <a:r>
              <a:rPr lang="es-CO" sz="2000" dirty="0" err="1" smtClean="0">
                <a:sym typeface="Symbol"/>
              </a:rPr>
              <a:t>additive</a:t>
            </a:r>
            <a:r>
              <a:rPr lang="es-CO" sz="2000" dirty="0" smtClean="0">
                <a:sym typeface="Symbol"/>
              </a:rPr>
              <a:t> </a:t>
            </a:r>
            <a:r>
              <a:rPr lang="es-CO" sz="2000" dirty="0" err="1" smtClean="0">
                <a:sym typeface="Symbol"/>
              </a:rPr>
              <a:t>speckle</a:t>
            </a:r>
            <a:r>
              <a:rPr lang="es-CO" sz="2000" dirty="0" smtClean="0">
                <a:sym typeface="Symbol"/>
              </a:rPr>
              <a:t> </a:t>
            </a:r>
            <a:r>
              <a:rPr lang="es-CO" sz="2000" dirty="0" err="1">
                <a:sym typeface="Symbol"/>
              </a:rPr>
              <a:t>noise</a:t>
            </a:r>
            <a:r>
              <a:rPr lang="es-CO" sz="2000" dirty="0">
                <a:sym typeface="Symbol"/>
              </a:rPr>
              <a:t> </a:t>
            </a:r>
            <a:r>
              <a:rPr lang="es-CO" sz="2000" dirty="0" err="1" smtClean="0">
                <a:sym typeface="Symbol"/>
              </a:rPr>
              <a:t>dependent</a:t>
            </a:r>
            <a:r>
              <a:rPr lang="es-CO" sz="2000" dirty="0" smtClean="0">
                <a:sym typeface="Symbol"/>
              </a:rPr>
              <a:t> of </a:t>
            </a:r>
            <a:r>
              <a:rPr lang="es-CO" sz="2000" dirty="0">
                <a:sym typeface="Symbol"/>
              </a:rPr>
              <a:t>I(</a:t>
            </a:r>
            <a:r>
              <a:rPr lang="es-CO" sz="2000" dirty="0" err="1">
                <a:sym typeface="Symbol"/>
              </a:rPr>
              <a:t>n,m</a:t>
            </a:r>
            <a:r>
              <a:rPr lang="es-CO" sz="2000" dirty="0" smtClean="0">
                <a:sym typeface="Symbol"/>
              </a:rPr>
              <a:t>)</a:t>
            </a:r>
            <a:endParaRPr lang="es-CO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814" y="2329292"/>
            <a:ext cx="4916442" cy="61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611" y="3138589"/>
            <a:ext cx="5073551" cy="57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4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Background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Complex</a:t>
            </a:r>
            <a:r>
              <a:rPr lang="es-CO" dirty="0" smtClean="0"/>
              <a:t> </a:t>
            </a:r>
            <a:r>
              <a:rPr lang="es-CO" dirty="0" err="1" smtClean="0"/>
              <a:t>valued</a:t>
            </a:r>
            <a:r>
              <a:rPr lang="es-CO" dirty="0" smtClean="0"/>
              <a:t> IQ data can be </a:t>
            </a:r>
            <a:r>
              <a:rPr lang="es-CO" dirty="0" err="1" smtClean="0"/>
              <a:t>modeled</a:t>
            </a:r>
            <a:r>
              <a:rPr lang="es-CO" dirty="0" smtClean="0"/>
              <a:t> as a sum of </a:t>
            </a:r>
            <a:r>
              <a:rPr lang="es-CO" dirty="0" err="1" smtClean="0"/>
              <a:t>complex</a:t>
            </a:r>
            <a:r>
              <a:rPr lang="es-CO" dirty="0" smtClean="0"/>
              <a:t> </a:t>
            </a:r>
            <a:r>
              <a:rPr lang="es-CO" dirty="0" err="1" smtClean="0"/>
              <a:t>phasors</a:t>
            </a:r>
            <a:r>
              <a:rPr lang="es-CO" dirty="0" smtClean="0"/>
              <a:t> </a:t>
            </a:r>
            <a:r>
              <a:rPr lang="es-CO" dirty="0" err="1" smtClean="0"/>
              <a:t>for</a:t>
            </a:r>
            <a:r>
              <a:rPr lang="es-CO" dirty="0" smtClean="0"/>
              <a:t> </a:t>
            </a:r>
            <a:r>
              <a:rPr lang="es-CO" dirty="0" err="1" smtClean="0"/>
              <a:t>some</a:t>
            </a:r>
            <a:r>
              <a:rPr lang="es-CO" dirty="0" smtClean="0"/>
              <a:t> positive </a:t>
            </a:r>
            <a:r>
              <a:rPr lang="es-CO" dirty="0" err="1" smtClean="0"/>
              <a:t>integer</a:t>
            </a:r>
            <a:r>
              <a:rPr lang="es-CO" dirty="0" smtClean="0"/>
              <a:t> K:</a:t>
            </a:r>
          </a:p>
          <a:p>
            <a:endParaRPr lang="es-CO" dirty="0"/>
          </a:p>
          <a:p>
            <a:endParaRPr lang="es-CO" dirty="0" smtClean="0"/>
          </a:p>
          <a:p>
            <a:pPr lvl="1"/>
            <a:r>
              <a:rPr lang="es-CO" dirty="0" smtClean="0"/>
              <a:t>Amplitudes                in a </a:t>
            </a:r>
            <a:r>
              <a:rPr lang="es-CO" dirty="0" err="1" smtClean="0"/>
              <a:t>constant</a:t>
            </a:r>
            <a:r>
              <a:rPr lang="es-CO" dirty="0" smtClean="0"/>
              <a:t> </a:t>
            </a:r>
            <a:r>
              <a:rPr lang="es-CO" dirty="0" err="1" smtClean="0"/>
              <a:t>reflectivity</a:t>
            </a:r>
            <a:r>
              <a:rPr lang="es-CO" dirty="0" smtClean="0"/>
              <a:t> </a:t>
            </a:r>
            <a:r>
              <a:rPr lang="es-CO" dirty="0" err="1" smtClean="0"/>
              <a:t>region</a:t>
            </a:r>
            <a:r>
              <a:rPr lang="es-CO" dirty="0" smtClean="0"/>
              <a:t> are </a:t>
            </a:r>
            <a:r>
              <a:rPr lang="es-CO" dirty="0" err="1" smtClean="0"/>
              <a:t>Rayleigh</a:t>
            </a:r>
            <a:r>
              <a:rPr lang="es-CO" dirty="0" smtClean="0"/>
              <a:t> </a:t>
            </a:r>
            <a:r>
              <a:rPr lang="es-CO" dirty="0" err="1" smtClean="0"/>
              <a:t>or</a:t>
            </a:r>
            <a:r>
              <a:rPr lang="es-CO" dirty="0" smtClean="0"/>
              <a:t> </a:t>
            </a:r>
            <a:r>
              <a:rPr lang="es-CO" dirty="0" err="1" smtClean="0"/>
              <a:t>Rician</a:t>
            </a:r>
            <a:r>
              <a:rPr lang="es-CO" dirty="0" smtClean="0"/>
              <a:t> </a:t>
            </a:r>
            <a:r>
              <a:rPr lang="es-CO" dirty="0" err="1" smtClean="0"/>
              <a:t>if</a:t>
            </a:r>
            <a:r>
              <a:rPr lang="es-CO" dirty="0" smtClean="0"/>
              <a:t> K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large</a:t>
            </a:r>
            <a:r>
              <a:rPr lang="es-CO" dirty="0" smtClean="0"/>
              <a:t> and               </a:t>
            </a:r>
            <a:r>
              <a:rPr lang="es-CO" dirty="0" err="1" smtClean="0"/>
              <a:t>and</a:t>
            </a:r>
            <a:r>
              <a:rPr lang="es-CO" dirty="0" smtClean="0"/>
              <a:t>          </a:t>
            </a:r>
            <a:r>
              <a:rPr lang="es-CO" dirty="0" err="1" smtClean="0"/>
              <a:t>independent</a:t>
            </a:r>
            <a:r>
              <a:rPr lang="es-CO" dirty="0" smtClean="0"/>
              <a:t> </a:t>
            </a: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80928"/>
            <a:ext cx="4219195" cy="102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05064"/>
            <a:ext cx="1224136" cy="38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392909"/>
            <a:ext cx="1048122" cy="34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378622"/>
            <a:ext cx="1044059" cy="36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2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Background</a:t>
            </a:r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31242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369" y="1772816"/>
            <a:ext cx="53054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893" y="4149080"/>
            <a:ext cx="52863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95936" y="2060848"/>
            <a:ext cx="288032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6588224" y="2069232"/>
            <a:ext cx="288032" cy="288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angle 8"/>
          <p:cNvSpPr/>
          <p:nvPr/>
        </p:nvSpPr>
        <p:spPr>
          <a:xfrm>
            <a:off x="4034943" y="4437112"/>
            <a:ext cx="288032" cy="2880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angle 9"/>
          <p:cNvSpPr/>
          <p:nvPr/>
        </p:nvSpPr>
        <p:spPr>
          <a:xfrm>
            <a:off x="6588224" y="4437112"/>
            <a:ext cx="288032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2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163</TotalTime>
  <Words>579</Words>
  <Application>Microsoft Office PowerPoint</Application>
  <PresentationFormat>On-screen Show (4:3)</PresentationFormat>
  <Paragraphs>123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Ultrasound Despeckling for Contrast Enhancement</vt:lpstr>
      <vt:lpstr>Introduction</vt:lpstr>
      <vt:lpstr>Introduction</vt:lpstr>
      <vt:lpstr>Introduction</vt:lpstr>
      <vt:lpstr>Introduction</vt:lpstr>
      <vt:lpstr>Introduction</vt:lpstr>
      <vt:lpstr>Introduction</vt:lpstr>
      <vt:lpstr>Background</vt:lpstr>
      <vt:lpstr>Background</vt:lpstr>
      <vt:lpstr>Background</vt:lpstr>
      <vt:lpstr>Materials and methods</vt:lpstr>
      <vt:lpstr>Materials and methods</vt:lpstr>
      <vt:lpstr>Results</vt:lpstr>
      <vt:lpstr>Results</vt:lpstr>
      <vt:lpstr>Results</vt:lpstr>
      <vt:lpstr>Results</vt:lpstr>
      <vt:lpstr>Results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Ultrasound Despeckling for Contrast Enhancement</dc:title>
  <dc:creator>Revisor</dc:creator>
  <cp:lastModifiedBy>Revisor</cp:lastModifiedBy>
  <cp:revision>31</cp:revision>
  <dcterms:created xsi:type="dcterms:W3CDTF">2016-02-22T14:20:38Z</dcterms:created>
  <dcterms:modified xsi:type="dcterms:W3CDTF">2016-02-22T17:04:27Z</dcterms:modified>
</cp:coreProperties>
</file>