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4" r:id="rId4"/>
    <p:sldId id="265" r:id="rId5"/>
    <p:sldId id="269" r:id="rId6"/>
    <p:sldId id="282" r:id="rId7"/>
    <p:sldId id="283" r:id="rId8"/>
    <p:sldId id="284" r:id="rId9"/>
    <p:sldId id="285" r:id="rId10"/>
    <p:sldId id="287" r:id="rId11"/>
    <p:sldId id="286" r:id="rId12"/>
    <p:sldId id="288" r:id="rId13"/>
    <p:sldId id="290" r:id="rId14"/>
    <p:sldId id="291" r:id="rId15"/>
    <p:sldId id="293" r:id="rId16"/>
    <p:sldId id="294" r:id="rId17"/>
    <p:sldId id="296" r:id="rId18"/>
  </p:sldIdLst>
  <p:sldSz cx="12192000" cy="6858000"/>
  <p:notesSz cx="6858000" cy="9144000"/>
  <p:embeddedFontLst>
    <p:embeddedFont>
      <p:font typeface="맑은 고딕" panose="020B0503020000020004" pitchFamily="50" charset="-127"/>
      <p:regular r:id="rId20"/>
      <p:bold r:id="rId21"/>
    </p:embeddedFont>
    <p:embeddedFont>
      <p:font typeface="Cambria Math" panose="02040503050406030204" pitchFamily="18" charset="0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SG" initials="J" lastIdx="1" clrIdx="0">
    <p:extLst>
      <p:ext uri="{19B8F6BF-5375-455C-9EA6-DF929625EA0E}">
        <p15:presenceInfo xmlns:p15="http://schemas.microsoft.com/office/powerpoint/2012/main" userId="JS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94706" autoAdjust="0"/>
  </p:normalViewPr>
  <p:slideViewPr>
    <p:cSldViewPr snapToGrid="0">
      <p:cViewPr varScale="1">
        <p:scale>
          <a:sx n="108" d="100"/>
          <a:sy n="108" d="100"/>
        </p:scale>
        <p:origin x="66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F7DB5-098A-41F5-8584-342E4C91FA09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A39E0-3CCE-49F0-9243-DF6B13AE7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69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A39E0-3CCE-49F0-9243-DF6B13AE78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97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FC311-850E-4127-807F-A1B32329D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ED83A-4070-4BC3-8A85-32D4A66E0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782C66-711A-481C-94DE-48FE5E0D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2C85-D6CF-4684-86E6-9C8CE0C97C03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33400-8A71-4501-A694-41466DB4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B8E3A6-E055-466D-94B0-1CAA1793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8DE7-143F-435C-866C-8B586BAE1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13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86B39-9FE2-4B8C-B966-0A9B4CA5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B5F2B6-48B9-4032-A489-5B88AA29C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25AB7F-B37B-4359-88C7-3B07AAE6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2C85-D6CF-4684-86E6-9C8CE0C97C03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BFF1EA-3DD5-4DDB-8496-5F028B80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B8F1C-EF4A-4770-A0EC-CA187CFE6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8DE7-143F-435C-866C-8B586BAE1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8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1CCC6F-2485-4FAD-B938-A358C5A62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B4EAE1-A139-4DC8-A3FF-BE1A386B2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C2F36-65FF-41E1-8602-B91A33EDE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2C85-D6CF-4684-86E6-9C8CE0C97C03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C0F28-2F07-4190-B982-67AF8CA85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95F6C2-DD1B-4E88-A53D-9E283E84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8DE7-143F-435C-866C-8B586BAE1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57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B5EA8-20C7-4EF8-AA12-6C368E4B3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719B31-0E83-403B-BE03-56A438972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0CE40F-7FFA-4B61-9CFF-9E8CFD75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2C85-D6CF-4684-86E6-9C8CE0C97C03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18E8E-9392-4607-8968-92C8D355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D04A54-5E1D-4E94-8645-7FF13254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8DE7-143F-435C-866C-8B586BAE1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74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3D960-1AC7-4A8C-9293-9AA8B93B5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D3102E-14E6-4014-9D37-9720D87DE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20DBBB-6F51-4097-8DA4-5738A393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2C85-D6CF-4684-86E6-9C8CE0C97C03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3D4E9-9C7A-4515-AD39-C4B466F6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BEA18-90B4-40A7-9486-8E9BC4A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8DE7-143F-435C-866C-8B586BAE1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7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6ACC7-4A3A-433E-BEEA-12835520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7D0BB8-1CDC-4D9F-B19E-F751DB5F1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A9CF18-1290-4524-8B3C-B04486656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6DB02E-9B43-429D-8079-FA1E9248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2C85-D6CF-4684-86E6-9C8CE0C97C03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4779BA-86DD-4FEF-9D64-DE9E86FF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E793D9-BC73-4E57-833B-2CBB7B9A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8DE7-143F-435C-866C-8B586BAE1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54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D5D24-E24B-4298-A335-8A45233FC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A3AD9-0D4B-45C0-8B0F-E1685BC4A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570A19-68B9-4D6E-A9B9-E5F2CA647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5EEE99-372C-4FB2-A19B-8A48E3208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A1978C-A3D8-4E97-9E9E-42BBB5CB1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17F166-77C7-482F-B745-68C20567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2C85-D6CF-4684-86E6-9C8CE0C97C03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2A6304-8678-4E75-8184-74BF2E0A1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6DDD30-3707-4A6F-83DE-F6DB5496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8DE7-143F-435C-866C-8B586BAE1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19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6B0BB-7645-4294-9CE5-49EE623C3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B54A41-B3AA-49C0-B54E-5023386A2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2C85-D6CF-4684-86E6-9C8CE0C97C03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D04E77-1DEA-42E4-91A2-3138AA58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182A55-736F-43E5-9388-666F78AA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8DE7-143F-435C-866C-8B586BAE1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0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53C8EA-9D47-4446-90F6-4ECE56854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2C85-D6CF-4684-86E6-9C8CE0C97C03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7D9E9A-F947-4489-83B5-97128988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081882-F0FA-43E5-AC08-B54351F7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8DE7-143F-435C-866C-8B586BAE1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01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69469-BA54-417E-9142-734FE612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6C5E48-F101-4CBD-850A-9B898D5AE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31817C-7D5D-4B80-B6C0-F3F7F778A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B3D1BC-2D93-4C34-874D-7C9764E7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2C85-D6CF-4684-86E6-9C8CE0C97C03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0CF8D2-5234-4C96-98C4-E504FD9EE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08F8DD-A53B-4D89-8E2C-0CFFBBE3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8DE7-143F-435C-866C-8B586BAE1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40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29D6A-2832-4EE1-AA0F-D6C34465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E80762-B414-4A29-B386-30DAD136D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6B7DD7-A8EB-4ED6-8720-2BFA1302A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4F171-0D0A-4ED5-AE03-CC7D2E2F4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2C85-D6CF-4684-86E6-9C8CE0C97C03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440576-F9AA-4CD7-A6C1-14990A52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D116D-85E6-49A7-A786-3D795F79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8DE7-143F-435C-866C-8B586BAE1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53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F2287F-CE03-43F6-A0EF-AB0F9BA31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23964-7C8E-4359-9412-04D723E75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9B3FB-4750-4AFE-A546-F798F4B0B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D2C85-D6CF-4684-86E6-9C8CE0C97C03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B18CAE-E3DC-4B51-B0D8-DFD149F31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CA083-1567-4E91-A740-C58EA5E3C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88DE7-143F-435C-866C-8B586BAE1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36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prajnasb/observations.git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6B7B2A4-2389-4C3E-8956-C9E39C60BF03}"/>
              </a:ext>
            </a:extLst>
          </p:cNvPr>
          <p:cNvSpPr/>
          <p:nvPr/>
        </p:nvSpPr>
        <p:spPr>
          <a:xfrm>
            <a:off x="0" y="0"/>
            <a:ext cx="12192000" cy="8490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25406A-4414-4C1A-A0BB-A08B6752B5E1}"/>
              </a:ext>
            </a:extLst>
          </p:cNvPr>
          <p:cNvSpPr/>
          <p:nvPr/>
        </p:nvSpPr>
        <p:spPr>
          <a:xfrm>
            <a:off x="0" y="6671388"/>
            <a:ext cx="12192000" cy="1866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66EA68B-EBCF-479E-8614-7884CAA2933E}"/>
              </a:ext>
            </a:extLst>
          </p:cNvPr>
          <p:cNvSpPr txBox="1">
            <a:spLocks/>
          </p:cNvSpPr>
          <p:nvPr/>
        </p:nvSpPr>
        <p:spPr>
          <a:xfrm>
            <a:off x="1074844" y="1783915"/>
            <a:ext cx="10042312" cy="84908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sz="5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Mask Detection System</a:t>
            </a:r>
            <a:br>
              <a:rPr kumimoji="1" lang="x-none" altLang="en-US" sz="5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b="1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DBDA73D1-FCBE-4D2C-BB25-8C1318AD31C3}"/>
              </a:ext>
            </a:extLst>
          </p:cNvPr>
          <p:cNvSpPr txBox="1">
            <a:spLocks/>
          </p:cNvSpPr>
          <p:nvPr/>
        </p:nvSpPr>
        <p:spPr>
          <a:xfrm>
            <a:off x="7455141" y="4119124"/>
            <a:ext cx="4645544" cy="112628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Team</a:t>
            </a:r>
            <a:r>
              <a:rPr kumimoji="1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1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ABC</a:t>
            </a:r>
            <a:endParaRPr kumimoji="1" lang="en-US" altLang="x-none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kumimoji="1"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Members</a:t>
            </a:r>
            <a:r>
              <a:rPr kumimoji="1"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1"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x-none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조민우</a:t>
            </a:r>
            <a:r>
              <a:rPr kumimoji="1" lang="en-US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1"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x-none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이준영</a:t>
            </a:r>
            <a:r>
              <a:rPr kumimoji="1" lang="en-US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x-none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최난경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0FADB5-FDD1-486C-AF44-2008A0E161B5}"/>
              </a:ext>
            </a:extLst>
          </p:cNvPr>
          <p:cNvSpPr txBox="1"/>
          <p:nvPr/>
        </p:nvSpPr>
        <p:spPr>
          <a:xfrm>
            <a:off x="11483152" y="6271278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1/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22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820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DF89B8-8CE3-4BB7-A7F8-D4EFEF5ECB0B}"/>
              </a:ext>
            </a:extLst>
          </p:cNvPr>
          <p:cNvSpPr/>
          <p:nvPr/>
        </p:nvSpPr>
        <p:spPr>
          <a:xfrm>
            <a:off x="0" y="6671388"/>
            <a:ext cx="12192000" cy="1866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2CF28-1672-44D3-B0AF-AFD4E39A8AE3}"/>
              </a:ext>
            </a:extLst>
          </p:cNvPr>
          <p:cNvSpPr txBox="1"/>
          <p:nvPr/>
        </p:nvSpPr>
        <p:spPr>
          <a:xfrm>
            <a:off x="11323038" y="6271278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10/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22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7597A5-20B9-47AA-AB8D-32EB0CB74A07}"/>
              </a:ext>
            </a:extLst>
          </p:cNvPr>
          <p:cNvSpPr/>
          <p:nvPr/>
        </p:nvSpPr>
        <p:spPr>
          <a:xfrm>
            <a:off x="0" y="0"/>
            <a:ext cx="12192000" cy="8490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b="1" dirty="0">
                <a:solidFill>
                  <a:schemeClr val="tx1"/>
                </a:solidFill>
              </a:rPr>
              <a:t>  </a:t>
            </a:r>
            <a:r>
              <a:rPr lang="en-US" altLang="ko-KR" sz="3000" b="1" dirty="0">
                <a:solidFill>
                  <a:schemeClr val="tx1"/>
                </a:solidFill>
              </a:rPr>
              <a:t>3. Model</a:t>
            </a:r>
            <a:endParaRPr lang="ko-KR" altLang="en-US" sz="3000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2FCC62-4A32-4F1A-A0A6-83E6F4A2EEC7}"/>
              </a:ext>
            </a:extLst>
          </p:cNvPr>
          <p:cNvSpPr txBox="1"/>
          <p:nvPr/>
        </p:nvSpPr>
        <p:spPr>
          <a:xfrm>
            <a:off x="84841" y="992940"/>
            <a:ext cx="1949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Training</a:t>
            </a:r>
            <a:endParaRPr lang="ko-KR" altLang="en-US" sz="3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5DA898-602B-4CEB-92C4-9CA0B68F331D}"/>
              </a:ext>
            </a:extLst>
          </p:cNvPr>
          <p:cNvSpPr txBox="1"/>
          <p:nvPr/>
        </p:nvSpPr>
        <p:spPr>
          <a:xfrm>
            <a:off x="6457360" y="3758040"/>
            <a:ext cx="4865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Epochs = 20 , Batch Size = 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4FA806-22DD-4CA8-88C9-60C89C8E48FE}"/>
              </a:ext>
            </a:extLst>
          </p:cNvPr>
          <p:cNvSpPr txBox="1"/>
          <p:nvPr/>
        </p:nvSpPr>
        <p:spPr>
          <a:xfrm>
            <a:off x="6457360" y="5612419"/>
            <a:ext cx="3542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Optimizer : Adam</a:t>
            </a: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0769E7-63C7-4070-9534-68B7D6204CF4}"/>
              </a:ext>
            </a:extLst>
          </p:cNvPr>
          <p:cNvSpPr txBox="1"/>
          <p:nvPr/>
        </p:nvSpPr>
        <p:spPr>
          <a:xfrm>
            <a:off x="6457360" y="5013565"/>
            <a:ext cx="5342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Loss : Binary Cross Entropy</a:t>
            </a:r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9901B9-89F4-478E-ACB5-1308691A5158}"/>
              </a:ext>
            </a:extLst>
          </p:cNvPr>
          <p:cNvSpPr txBox="1"/>
          <p:nvPr/>
        </p:nvSpPr>
        <p:spPr>
          <a:xfrm>
            <a:off x="6457360" y="4414711"/>
            <a:ext cx="1797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SoftMax</a:t>
            </a:r>
            <a:endParaRPr lang="ko-KR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E2F73-48DC-47C4-9583-CA9FFA37EC0A}"/>
              </a:ext>
            </a:extLst>
          </p:cNvPr>
          <p:cNvSpPr txBox="1"/>
          <p:nvPr/>
        </p:nvSpPr>
        <p:spPr>
          <a:xfrm>
            <a:off x="6403757" y="1697430"/>
            <a:ext cx="3577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Mask detection</a:t>
            </a:r>
            <a:endParaRPr lang="ko-KR" altLang="en-US" sz="3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9ED343-5EFD-4238-BB39-0A3981774B37}"/>
              </a:ext>
            </a:extLst>
          </p:cNvPr>
          <p:cNvSpPr txBox="1"/>
          <p:nvPr/>
        </p:nvSpPr>
        <p:spPr>
          <a:xfrm>
            <a:off x="84841" y="1698789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Dataset</a:t>
            </a:r>
            <a:endParaRPr lang="ko-KR" altLang="en-US" sz="3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D643B3-B547-46FE-97F3-189DC6265C6E}"/>
              </a:ext>
            </a:extLst>
          </p:cNvPr>
          <p:cNvSpPr txBox="1"/>
          <p:nvPr/>
        </p:nvSpPr>
        <p:spPr>
          <a:xfrm>
            <a:off x="84841" y="3926249"/>
            <a:ext cx="3422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Face Detection</a:t>
            </a:r>
            <a:endParaRPr lang="ko-KR" altLang="en-US" sz="3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39BB50-E691-4B72-B206-9413A2A226BE}"/>
              </a:ext>
            </a:extLst>
          </p:cNvPr>
          <p:cNvSpPr txBox="1"/>
          <p:nvPr/>
        </p:nvSpPr>
        <p:spPr>
          <a:xfrm>
            <a:off x="138273" y="2489731"/>
            <a:ext cx="31079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 err="1"/>
              <a:t>Github</a:t>
            </a:r>
            <a:r>
              <a:rPr lang="en-US" altLang="ko-KR" sz="2400" b="1" dirty="0"/>
              <a:t> Dataset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13C6C0-B7CB-49FC-824A-47A9EC16700C}"/>
              </a:ext>
            </a:extLst>
          </p:cNvPr>
          <p:cNvSpPr txBox="1"/>
          <p:nvPr/>
        </p:nvSpPr>
        <p:spPr>
          <a:xfrm>
            <a:off x="138273" y="3147397"/>
            <a:ext cx="31079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Kaggle Dataset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959D6A-ACE3-4F7F-B06B-07BD21D135D9}"/>
              </a:ext>
            </a:extLst>
          </p:cNvPr>
          <p:cNvSpPr txBox="1"/>
          <p:nvPr/>
        </p:nvSpPr>
        <p:spPr>
          <a:xfrm>
            <a:off x="84841" y="4655883"/>
            <a:ext cx="65750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Pre-trained </a:t>
            </a:r>
            <a:r>
              <a:rPr lang="en-US" altLang="ko-KR" sz="1400" b="1" dirty="0"/>
              <a:t>Res10_300x300_ssd_iter_140000.caffemodel</a:t>
            </a:r>
            <a:r>
              <a:rPr lang="en-US" altLang="ko-KR" sz="2400" b="1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6E7B18-337A-42A8-81C4-4FA6F17E1BBF}"/>
              </a:ext>
            </a:extLst>
          </p:cNvPr>
          <p:cNvSpPr txBox="1"/>
          <p:nvPr/>
        </p:nvSpPr>
        <p:spPr>
          <a:xfrm>
            <a:off x="6457360" y="2486229"/>
            <a:ext cx="4432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MobilNetV2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8D918D-05B7-4B25-ABE9-AFDCD96C7719}"/>
              </a:ext>
            </a:extLst>
          </p:cNvPr>
          <p:cNvSpPr txBox="1"/>
          <p:nvPr/>
        </p:nvSpPr>
        <p:spPr>
          <a:xfrm>
            <a:off x="6457360" y="3137621"/>
            <a:ext cx="4865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 err="1"/>
              <a:t>ImageDataGenerator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044845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1CAE8D0-63B1-40FF-92A8-833122EFF825}"/>
              </a:ext>
            </a:extLst>
          </p:cNvPr>
          <p:cNvSpPr/>
          <p:nvPr/>
        </p:nvSpPr>
        <p:spPr>
          <a:xfrm>
            <a:off x="0" y="0"/>
            <a:ext cx="12192000" cy="8490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b="1" dirty="0">
                <a:solidFill>
                  <a:schemeClr val="tx1"/>
                </a:solidFill>
              </a:rPr>
              <a:t>  </a:t>
            </a:r>
            <a:r>
              <a:rPr lang="en-US" altLang="ko-KR" sz="3000" b="1" dirty="0">
                <a:solidFill>
                  <a:schemeClr val="tx1"/>
                </a:solidFill>
              </a:rPr>
              <a:t>4. Result</a:t>
            </a:r>
            <a:endParaRPr lang="ko-KR" altLang="en-US" sz="3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5CD105-419D-49FF-9670-9327FD6178F9}"/>
              </a:ext>
            </a:extLst>
          </p:cNvPr>
          <p:cNvSpPr/>
          <p:nvPr/>
        </p:nvSpPr>
        <p:spPr>
          <a:xfrm>
            <a:off x="0" y="6671388"/>
            <a:ext cx="12192000" cy="1866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A5537-8B29-4769-B667-EC3CFDB86A77}"/>
              </a:ext>
            </a:extLst>
          </p:cNvPr>
          <p:cNvSpPr txBox="1"/>
          <p:nvPr/>
        </p:nvSpPr>
        <p:spPr>
          <a:xfrm>
            <a:off x="122548" y="971635"/>
            <a:ext cx="5455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Result with </a:t>
            </a:r>
            <a:r>
              <a:rPr lang="en-US" altLang="ko-KR" sz="3200" b="1" dirty="0" err="1"/>
              <a:t>Github</a:t>
            </a:r>
            <a:r>
              <a:rPr lang="en-US" altLang="ko-KR" sz="3200" b="1" dirty="0"/>
              <a:t> Dataset</a:t>
            </a:r>
            <a:endParaRPr lang="ko-KR" altLang="en-US" sz="3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119D71-7D68-437A-A460-1FED0471E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8" y="2236828"/>
            <a:ext cx="5277693" cy="3958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94EF7A-B2EA-457A-A4F8-FC62F702D18B}"/>
              </a:ext>
            </a:extLst>
          </p:cNvPr>
          <p:cNvSpPr txBox="1"/>
          <p:nvPr/>
        </p:nvSpPr>
        <p:spPr>
          <a:xfrm>
            <a:off x="5967167" y="1826187"/>
            <a:ext cx="45650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Good Performance of </a:t>
            </a:r>
          </a:p>
          <a:p>
            <a:r>
              <a:rPr lang="en-US" altLang="ko-KR" sz="3200" b="1" dirty="0"/>
              <a:t>Accuracy and Loss</a:t>
            </a:r>
            <a:endParaRPr lang="ko-KR" alt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46D4A-C017-43CC-9356-DC92B915F2EF}"/>
              </a:ext>
            </a:extLst>
          </p:cNvPr>
          <p:cNvSpPr txBox="1"/>
          <p:nvPr/>
        </p:nvSpPr>
        <p:spPr>
          <a:xfrm>
            <a:off x="6089716" y="3278960"/>
            <a:ext cx="29600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Accuracy : ~ 0.99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BE2EC2-6C0C-4E6F-ADF0-6FD9F2FCC0BE}"/>
              </a:ext>
            </a:extLst>
          </p:cNvPr>
          <p:cNvSpPr txBox="1"/>
          <p:nvPr/>
        </p:nvSpPr>
        <p:spPr>
          <a:xfrm>
            <a:off x="6096000" y="3976807"/>
            <a:ext cx="18687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Loss :  ~0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FD567-301E-4499-A90B-C8A803466BA4}"/>
              </a:ext>
            </a:extLst>
          </p:cNvPr>
          <p:cNvSpPr txBox="1"/>
          <p:nvPr/>
        </p:nvSpPr>
        <p:spPr>
          <a:xfrm>
            <a:off x="11323038" y="6271278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11/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22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610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1CAE8D0-63B1-40FF-92A8-833122EFF825}"/>
              </a:ext>
            </a:extLst>
          </p:cNvPr>
          <p:cNvSpPr/>
          <p:nvPr/>
        </p:nvSpPr>
        <p:spPr>
          <a:xfrm>
            <a:off x="0" y="0"/>
            <a:ext cx="12192000" cy="8490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b="1" dirty="0">
                <a:solidFill>
                  <a:schemeClr val="tx1"/>
                </a:solidFill>
              </a:rPr>
              <a:t>  </a:t>
            </a:r>
            <a:r>
              <a:rPr lang="en-US" altLang="ko-KR" sz="3000" b="1" dirty="0">
                <a:solidFill>
                  <a:schemeClr val="tx1"/>
                </a:solidFill>
              </a:rPr>
              <a:t>4. Result</a:t>
            </a:r>
            <a:endParaRPr lang="ko-KR" altLang="en-US" sz="3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5CD105-419D-49FF-9670-9327FD6178F9}"/>
              </a:ext>
            </a:extLst>
          </p:cNvPr>
          <p:cNvSpPr/>
          <p:nvPr/>
        </p:nvSpPr>
        <p:spPr>
          <a:xfrm>
            <a:off x="0" y="6671388"/>
            <a:ext cx="12192000" cy="1866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A5537-8B29-4769-B667-EC3CFDB86A77}"/>
              </a:ext>
            </a:extLst>
          </p:cNvPr>
          <p:cNvSpPr txBox="1"/>
          <p:nvPr/>
        </p:nvSpPr>
        <p:spPr>
          <a:xfrm>
            <a:off x="122548" y="971635"/>
            <a:ext cx="5455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Result with </a:t>
            </a:r>
            <a:r>
              <a:rPr lang="en-US" altLang="ko-KR" sz="3200" b="1" dirty="0" err="1"/>
              <a:t>Github</a:t>
            </a:r>
            <a:r>
              <a:rPr lang="en-US" altLang="ko-KR" sz="3200" b="1" dirty="0"/>
              <a:t> Dataset</a:t>
            </a:r>
            <a:endParaRPr lang="ko-KR" altLang="en-US" sz="32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1D872CD-D2A5-4B8E-9B5F-5949E75F1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8" y="1678959"/>
            <a:ext cx="4877223" cy="49016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354D63-6245-40E5-AE4D-9C556F7EA530}"/>
              </a:ext>
            </a:extLst>
          </p:cNvPr>
          <p:cNvSpPr txBox="1"/>
          <p:nvPr/>
        </p:nvSpPr>
        <p:spPr>
          <a:xfrm>
            <a:off x="5180722" y="1753385"/>
            <a:ext cx="7011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The Model can’t detect the black Mask.</a:t>
            </a:r>
            <a:endParaRPr lang="ko-KR" altLang="en-US" sz="2800" b="1" dirty="0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E3305CD4-05EA-4FE5-BCA6-E4E927F8BBA4}"/>
              </a:ext>
            </a:extLst>
          </p:cNvPr>
          <p:cNvSpPr/>
          <p:nvPr/>
        </p:nvSpPr>
        <p:spPr>
          <a:xfrm>
            <a:off x="7645138" y="2648932"/>
            <a:ext cx="1329180" cy="177223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C77410-DB78-47D4-A838-FA75EFFFBB84}"/>
              </a:ext>
            </a:extLst>
          </p:cNvPr>
          <p:cNvSpPr txBox="1"/>
          <p:nvPr/>
        </p:nvSpPr>
        <p:spPr>
          <a:xfrm>
            <a:off x="5180722" y="4766815"/>
            <a:ext cx="70112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Kaggle Dataset (contain the black mask)</a:t>
            </a:r>
            <a:endParaRPr lang="ko-KR" alt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EA5C5F-ECE1-4C8E-9363-0665E373EE92}"/>
              </a:ext>
            </a:extLst>
          </p:cNvPr>
          <p:cNvSpPr txBox="1"/>
          <p:nvPr/>
        </p:nvSpPr>
        <p:spPr>
          <a:xfrm>
            <a:off x="11323038" y="6271278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12/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22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762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1CAE8D0-63B1-40FF-92A8-833122EFF825}"/>
              </a:ext>
            </a:extLst>
          </p:cNvPr>
          <p:cNvSpPr/>
          <p:nvPr/>
        </p:nvSpPr>
        <p:spPr>
          <a:xfrm>
            <a:off x="0" y="0"/>
            <a:ext cx="12192000" cy="8490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b="1" dirty="0">
                <a:solidFill>
                  <a:schemeClr val="tx1"/>
                </a:solidFill>
              </a:rPr>
              <a:t>  </a:t>
            </a:r>
            <a:r>
              <a:rPr lang="en-US" altLang="ko-KR" sz="3000" b="1" dirty="0">
                <a:solidFill>
                  <a:schemeClr val="tx1"/>
                </a:solidFill>
              </a:rPr>
              <a:t>4. Result</a:t>
            </a:r>
            <a:endParaRPr lang="ko-KR" altLang="en-US" sz="3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5CD105-419D-49FF-9670-9327FD6178F9}"/>
              </a:ext>
            </a:extLst>
          </p:cNvPr>
          <p:cNvSpPr/>
          <p:nvPr/>
        </p:nvSpPr>
        <p:spPr>
          <a:xfrm>
            <a:off x="0" y="6671388"/>
            <a:ext cx="12192000" cy="1866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A5537-8B29-4769-B667-EC3CFDB86A77}"/>
              </a:ext>
            </a:extLst>
          </p:cNvPr>
          <p:cNvSpPr txBox="1"/>
          <p:nvPr/>
        </p:nvSpPr>
        <p:spPr>
          <a:xfrm>
            <a:off x="122548" y="971635"/>
            <a:ext cx="5472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Result with Kaggle Dataset</a:t>
            </a:r>
            <a:endParaRPr lang="ko-KR" altLang="en-US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0B6536-1CB0-4A67-B1D2-39CD80027525}"/>
              </a:ext>
            </a:extLst>
          </p:cNvPr>
          <p:cNvSpPr txBox="1"/>
          <p:nvPr/>
        </p:nvSpPr>
        <p:spPr>
          <a:xfrm>
            <a:off x="11323038" y="6271278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13/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22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2C3089A-9EC2-4F73-AEF1-825E06D5C408}"/>
              </a:ext>
            </a:extLst>
          </p:cNvPr>
          <p:cNvGrpSpPr/>
          <p:nvPr/>
        </p:nvGrpSpPr>
        <p:grpSpPr>
          <a:xfrm>
            <a:off x="122547" y="1802631"/>
            <a:ext cx="6542203" cy="4468646"/>
            <a:chOff x="115154" y="2201051"/>
            <a:chExt cx="4102234" cy="2993818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388F943-C585-4DD4-A3AE-F62AE9719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54" y="2481580"/>
              <a:ext cx="4102234" cy="271328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E32FFAD-E3B3-4D15-B00D-39816D6C05DE}"/>
                </a:ext>
              </a:extLst>
            </p:cNvPr>
            <p:cNvSpPr txBox="1"/>
            <p:nvPr/>
          </p:nvSpPr>
          <p:spPr>
            <a:xfrm>
              <a:off x="1378756" y="2201051"/>
              <a:ext cx="1575029" cy="206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Training Loss and Accuracy</a:t>
              </a:r>
              <a:endParaRPr lang="ko-KR" altLang="en-US" sz="1400" b="1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C8D5486-53D3-42DC-A327-B7E18E8CAB4F}"/>
              </a:ext>
            </a:extLst>
          </p:cNvPr>
          <p:cNvSpPr txBox="1"/>
          <p:nvPr/>
        </p:nvSpPr>
        <p:spPr>
          <a:xfrm>
            <a:off x="6202837" y="1953952"/>
            <a:ext cx="40163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Good Performance of </a:t>
            </a:r>
          </a:p>
          <a:p>
            <a:r>
              <a:rPr lang="en-US" altLang="ko-KR" sz="2800" b="1" dirty="0"/>
              <a:t>Accuracy and Loss</a:t>
            </a:r>
            <a:endParaRPr lang="ko-KR" altLang="en-US" sz="28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98CB056-3CED-4BF0-95A1-C1EE4A00E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837" y="3215272"/>
            <a:ext cx="2672285" cy="274879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117C4DD-EDED-4F50-B8CE-B189C171B814}"/>
              </a:ext>
            </a:extLst>
          </p:cNvPr>
          <p:cNvSpPr txBox="1"/>
          <p:nvPr/>
        </p:nvSpPr>
        <p:spPr>
          <a:xfrm>
            <a:off x="8875122" y="5332841"/>
            <a:ext cx="3350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Detect Black Mask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25567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1CAE8D0-63B1-40FF-92A8-833122EFF825}"/>
              </a:ext>
            </a:extLst>
          </p:cNvPr>
          <p:cNvSpPr/>
          <p:nvPr/>
        </p:nvSpPr>
        <p:spPr>
          <a:xfrm>
            <a:off x="0" y="0"/>
            <a:ext cx="12192000" cy="8490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b="1" dirty="0">
                <a:solidFill>
                  <a:schemeClr val="tx1"/>
                </a:solidFill>
              </a:rPr>
              <a:t>  </a:t>
            </a:r>
            <a:r>
              <a:rPr lang="en-US" altLang="ko-KR" sz="3000" b="1" dirty="0">
                <a:solidFill>
                  <a:schemeClr val="tx1"/>
                </a:solidFill>
              </a:rPr>
              <a:t>4. Result</a:t>
            </a:r>
            <a:endParaRPr lang="ko-KR" altLang="en-US" sz="3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5CD105-419D-49FF-9670-9327FD6178F9}"/>
              </a:ext>
            </a:extLst>
          </p:cNvPr>
          <p:cNvSpPr/>
          <p:nvPr/>
        </p:nvSpPr>
        <p:spPr>
          <a:xfrm>
            <a:off x="0" y="6671388"/>
            <a:ext cx="12192000" cy="1866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A5537-8B29-4769-B667-EC3CFDB86A77}"/>
              </a:ext>
            </a:extLst>
          </p:cNvPr>
          <p:cNvSpPr txBox="1"/>
          <p:nvPr/>
        </p:nvSpPr>
        <p:spPr>
          <a:xfrm>
            <a:off x="122548" y="971635"/>
            <a:ext cx="5472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Result with Kaggle Dataset</a:t>
            </a:r>
            <a:endParaRPr lang="ko-KR" altLang="en-US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0B6536-1CB0-4A67-B1D2-39CD80027525}"/>
              </a:ext>
            </a:extLst>
          </p:cNvPr>
          <p:cNvSpPr txBox="1"/>
          <p:nvPr/>
        </p:nvSpPr>
        <p:spPr>
          <a:xfrm>
            <a:off x="11323038" y="6271278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14/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22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9F1B6-C760-4C55-B87E-337DED44EEAD}"/>
              </a:ext>
            </a:extLst>
          </p:cNvPr>
          <p:cNvSpPr txBox="1"/>
          <p:nvPr/>
        </p:nvSpPr>
        <p:spPr>
          <a:xfrm>
            <a:off x="205375" y="1683468"/>
            <a:ext cx="1906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Skill score</a:t>
            </a:r>
            <a:endParaRPr lang="ko-KR" altLang="en-US" sz="28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6ECCF8-1D52-4A55-BC92-3A95D5AC4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444" y="4282512"/>
            <a:ext cx="4735575" cy="238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9ACF04-0B01-40F2-852A-FACC6775C1AE}"/>
              </a:ext>
            </a:extLst>
          </p:cNvPr>
          <p:cNvSpPr txBox="1"/>
          <p:nvPr/>
        </p:nvSpPr>
        <p:spPr>
          <a:xfrm>
            <a:off x="7598004" y="547466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TP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18DF0A-D649-4317-B0E5-782B7B55DC7E}"/>
              </a:ext>
            </a:extLst>
          </p:cNvPr>
          <p:cNvSpPr txBox="1"/>
          <p:nvPr/>
        </p:nvSpPr>
        <p:spPr>
          <a:xfrm>
            <a:off x="9041876" y="5474665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FP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E199A8-8A5F-4DC6-81F2-7C3EB02A025F}"/>
              </a:ext>
            </a:extLst>
          </p:cNvPr>
          <p:cNvSpPr txBox="1"/>
          <p:nvPr/>
        </p:nvSpPr>
        <p:spPr>
          <a:xfrm>
            <a:off x="7598004" y="6028663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FN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BF0F6-8764-484E-89C5-B5120923DA37}"/>
              </a:ext>
            </a:extLst>
          </p:cNvPr>
          <p:cNvSpPr txBox="1"/>
          <p:nvPr/>
        </p:nvSpPr>
        <p:spPr>
          <a:xfrm>
            <a:off x="9041876" y="6028663"/>
            <a:ext cx="441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TN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C6CD87-62F3-4D2A-8A3C-A53BE12234CE}"/>
                  </a:ext>
                </a:extLst>
              </p:cNvPr>
              <p:cNvSpPr txBox="1"/>
              <p:nvPr/>
            </p:nvSpPr>
            <p:spPr>
              <a:xfrm>
                <a:off x="205375" y="4623523"/>
                <a:ext cx="2071401" cy="489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𝑻𝑷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𝑻𝑵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C6CD87-62F3-4D2A-8A3C-A53BE1223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75" y="4623523"/>
                <a:ext cx="2071401" cy="489814"/>
              </a:xfrm>
              <a:prstGeom prst="rect">
                <a:avLst/>
              </a:prstGeom>
              <a:blipFill>
                <a:blip r:embed="rId3"/>
                <a:stretch>
                  <a:fillRect l="-2655" b="-4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E48DE3A-10F5-4049-941F-73CAA8729062}"/>
                  </a:ext>
                </a:extLst>
              </p:cNvPr>
              <p:cNvSpPr txBox="1"/>
              <p:nvPr/>
            </p:nvSpPr>
            <p:spPr>
              <a:xfrm>
                <a:off x="205247" y="5280337"/>
                <a:ext cx="1730089" cy="491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𝑻𝑷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𝑻𝑷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𝑭𝑵</m:t>
                        </m:r>
                      </m:den>
                    </m:f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E48DE3A-10F5-4049-941F-73CAA8729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7" y="5280337"/>
                <a:ext cx="1730089" cy="491225"/>
              </a:xfrm>
              <a:prstGeom prst="rect">
                <a:avLst/>
              </a:prstGeom>
              <a:blipFill>
                <a:blip r:embed="rId4"/>
                <a:stretch>
                  <a:fillRect l="-3180" b="-4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D1D3E1A-4B5B-495D-B3D3-1911676FF5FA}"/>
                  </a:ext>
                </a:extLst>
              </p:cNvPr>
              <p:cNvSpPr txBox="1"/>
              <p:nvPr/>
            </p:nvSpPr>
            <p:spPr>
              <a:xfrm>
                <a:off x="205247" y="5943297"/>
                <a:ext cx="2071849" cy="491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𝑻𝑷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𝑻𝑷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𝑭𝑷</m:t>
                        </m:r>
                      </m:den>
                    </m:f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D1D3E1A-4B5B-495D-B3D3-1911676FF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7" y="5943297"/>
                <a:ext cx="2071849" cy="491225"/>
              </a:xfrm>
              <a:prstGeom prst="rect">
                <a:avLst/>
              </a:prstGeom>
              <a:blipFill>
                <a:blip r:embed="rId5"/>
                <a:stretch>
                  <a:fillRect l="-2647" b="-4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6037C65-AFC8-4883-9F5B-869937F68AD3}"/>
                  </a:ext>
                </a:extLst>
              </p:cNvPr>
              <p:cNvSpPr txBox="1"/>
              <p:nvPr/>
            </p:nvSpPr>
            <p:spPr>
              <a:xfrm>
                <a:off x="2464362" y="5923995"/>
                <a:ext cx="3197157" cy="496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F1 score = 2 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𝑷𝒓𝒆𝒄𝒊𝒔𝒊𝒐𝒏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𝑹𝒆𝒄𝒂𝒍𝒍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𝑷𝒓𝒆𝒄𝒊𝒔𝒊𝒐𝒏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𝑹𝒆𝒄𝒂𝒍𝒍</m:t>
                        </m:r>
                      </m:den>
                    </m:f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6037C65-AFC8-4883-9F5B-869937F68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362" y="5923995"/>
                <a:ext cx="3197157" cy="496739"/>
              </a:xfrm>
              <a:prstGeom prst="rect">
                <a:avLst/>
              </a:prstGeom>
              <a:blipFill>
                <a:blip r:embed="rId6"/>
                <a:stretch>
                  <a:fillRect l="-1524" b="-61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FBF9D07-CC12-4BB1-B586-987633358B40}"/>
              </a:ext>
            </a:extLst>
          </p:cNvPr>
          <p:cNvSpPr txBox="1"/>
          <p:nvPr/>
        </p:nvSpPr>
        <p:spPr>
          <a:xfrm>
            <a:off x="258071" y="3169311"/>
            <a:ext cx="1947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Recall : 0.94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6A6B59-5037-467A-ACEE-2FE5B5C93881}"/>
              </a:ext>
            </a:extLst>
          </p:cNvPr>
          <p:cNvSpPr txBox="1"/>
          <p:nvPr/>
        </p:nvSpPr>
        <p:spPr>
          <a:xfrm>
            <a:off x="3258995" y="2421398"/>
            <a:ext cx="2417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Precision : 0.99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B7F5A3-367A-4A38-BCD9-47CC47F22D03}"/>
              </a:ext>
            </a:extLst>
          </p:cNvPr>
          <p:cNvSpPr txBox="1"/>
          <p:nvPr/>
        </p:nvSpPr>
        <p:spPr>
          <a:xfrm>
            <a:off x="3257893" y="3198167"/>
            <a:ext cx="2337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F1-score : 0.96</a:t>
            </a:r>
            <a:endParaRPr lang="ko-KR" altLang="en-US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DF3F36-FDE4-46A1-B362-B47D2E391424}"/>
              </a:ext>
            </a:extLst>
          </p:cNvPr>
          <p:cNvSpPr txBox="1"/>
          <p:nvPr/>
        </p:nvSpPr>
        <p:spPr>
          <a:xfrm>
            <a:off x="258071" y="2421398"/>
            <a:ext cx="2406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Accuracy : 0.99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47574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1CAE8D0-63B1-40FF-92A8-833122EFF825}"/>
              </a:ext>
            </a:extLst>
          </p:cNvPr>
          <p:cNvSpPr/>
          <p:nvPr/>
        </p:nvSpPr>
        <p:spPr>
          <a:xfrm>
            <a:off x="0" y="0"/>
            <a:ext cx="12192000" cy="8490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b="1" dirty="0">
                <a:solidFill>
                  <a:schemeClr val="tx1"/>
                </a:solidFill>
              </a:rPr>
              <a:t>  </a:t>
            </a:r>
            <a:r>
              <a:rPr lang="en-US" altLang="ko-KR" sz="3000" b="1" dirty="0">
                <a:solidFill>
                  <a:schemeClr val="tx1"/>
                </a:solidFill>
              </a:rPr>
              <a:t>5. Discussion</a:t>
            </a:r>
            <a:endParaRPr lang="ko-KR" altLang="en-US" sz="3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5CD105-419D-49FF-9670-9327FD6178F9}"/>
              </a:ext>
            </a:extLst>
          </p:cNvPr>
          <p:cNvSpPr/>
          <p:nvPr/>
        </p:nvSpPr>
        <p:spPr>
          <a:xfrm>
            <a:off x="0" y="6671388"/>
            <a:ext cx="12192000" cy="1866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A5537-8B29-4769-B667-EC3CFDB86A77}"/>
              </a:ext>
            </a:extLst>
          </p:cNvPr>
          <p:cNvSpPr txBox="1"/>
          <p:nvPr/>
        </p:nvSpPr>
        <p:spPr>
          <a:xfrm>
            <a:off x="122548" y="971635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Add Data</a:t>
            </a:r>
            <a:endParaRPr lang="ko-KR" altLang="en-US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0B6536-1CB0-4A67-B1D2-39CD80027525}"/>
              </a:ext>
            </a:extLst>
          </p:cNvPr>
          <p:cNvSpPr txBox="1"/>
          <p:nvPr/>
        </p:nvSpPr>
        <p:spPr>
          <a:xfrm>
            <a:off x="11323038" y="6271278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15/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22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87F9B8-D658-4946-936C-BABD9A3963D1}"/>
              </a:ext>
            </a:extLst>
          </p:cNvPr>
          <p:cNvSpPr txBox="1"/>
          <p:nvPr/>
        </p:nvSpPr>
        <p:spPr>
          <a:xfrm>
            <a:off x="122548" y="1678959"/>
            <a:ext cx="5605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Data With several type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of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mask</a:t>
            </a:r>
            <a:endParaRPr lang="ko-KR" altLang="en-US" sz="2800" b="1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EB758C3-D79C-4145-94A1-AD8CE2CD6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8" y="2324728"/>
            <a:ext cx="2829294" cy="41140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98C3CF-C303-45F7-86A3-5F71A78FA429}"/>
              </a:ext>
            </a:extLst>
          </p:cNvPr>
          <p:cNvSpPr txBox="1"/>
          <p:nvPr/>
        </p:nvSpPr>
        <p:spPr>
          <a:xfrm>
            <a:off x="3178978" y="2324728"/>
            <a:ext cx="7545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Model detect anything blinding the face as mask.</a:t>
            </a:r>
            <a:endParaRPr lang="ko-KR" altLang="en-US" sz="2400" b="1" dirty="0"/>
          </a:p>
        </p:txBody>
      </p:sp>
      <p:pic>
        <p:nvPicPr>
          <p:cNvPr id="29" name="그림 28" descr="사람, 사진, 남자, 쥐고있는이(가) 표시된 사진&#10;&#10;자동 생성된 설명">
            <a:extLst>
              <a:ext uri="{FF2B5EF4-FFF2-40B4-BE49-F238E27FC236}">
                <a16:creationId xmlns:a16="http://schemas.microsoft.com/office/drawing/2014/main" id="{8DF0AA0A-C10F-42A5-88F2-532D7FAB3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955" y="3110781"/>
            <a:ext cx="3241021" cy="3246599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71F7E5C-C8E5-4791-9BC6-1D4C9AA21C32}"/>
              </a:ext>
            </a:extLst>
          </p:cNvPr>
          <p:cNvSpPr/>
          <p:nvPr/>
        </p:nvSpPr>
        <p:spPr>
          <a:xfrm>
            <a:off x="6806153" y="5722070"/>
            <a:ext cx="999241" cy="63159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292067-835F-4EFC-96D3-51BFC075BAAF}"/>
              </a:ext>
            </a:extLst>
          </p:cNvPr>
          <p:cNvSpPr txBox="1"/>
          <p:nvPr/>
        </p:nvSpPr>
        <p:spPr>
          <a:xfrm>
            <a:off x="3694766" y="5260405"/>
            <a:ext cx="4200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Model with Kaggle Dataset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09438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1CAE8D0-63B1-40FF-92A8-833122EFF825}"/>
              </a:ext>
            </a:extLst>
          </p:cNvPr>
          <p:cNvSpPr/>
          <p:nvPr/>
        </p:nvSpPr>
        <p:spPr>
          <a:xfrm>
            <a:off x="0" y="0"/>
            <a:ext cx="12192000" cy="8490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b="1" dirty="0">
                <a:solidFill>
                  <a:schemeClr val="tx1"/>
                </a:solidFill>
              </a:rPr>
              <a:t>  </a:t>
            </a:r>
            <a:r>
              <a:rPr lang="en-US" altLang="ko-KR" sz="3000" b="1" dirty="0">
                <a:solidFill>
                  <a:schemeClr val="tx1"/>
                </a:solidFill>
              </a:rPr>
              <a:t>5. Conclusion</a:t>
            </a:r>
            <a:endParaRPr lang="ko-KR" altLang="en-US" sz="3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5CD105-419D-49FF-9670-9327FD6178F9}"/>
              </a:ext>
            </a:extLst>
          </p:cNvPr>
          <p:cNvSpPr/>
          <p:nvPr/>
        </p:nvSpPr>
        <p:spPr>
          <a:xfrm>
            <a:off x="0" y="6671388"/>
            <a:ext cx="12192000" cy="1866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0B6536-1CB0-4A67-B1D2-39CD80027525}"/>
              </a:ext>
            </a:extLst>
          </p:cNvPr>
          <p:cNvSpPr txBox="1"/>
          <p:nvPr/>
        </p:nvSpPr>
        <p:spPr>
          <a:xfrm>
            <a:off x="11323038" y="6271278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16/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22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DA39D0-6454-4728-BDB9-79BA2DFC463E}"/>
              </a:ext>
            </a:extLst>
          </p:cNvPr>
          <p:cNvSpPr txBox="1"/>
          <p:nvPr/>
        </p:nvSpPr>
        <p:spPr>
          <a:xfrm>
            <a:off x="283833" y="1857081"/>
            <a:ext cx="10810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1. We make the mask detect with </a:t>
            </a:r>
            <a:r>
              <a:rPr lang="en-US" altLang="ko-KR" sz="2400" b="1" dirty="0" err="1"/>
              <a:t>ResNet.caffeModel</a:t>
            </a:r>
            <a:r>
              <a:rPr lang="en-US" altLang="ko-KR" sz="2400" b="1" dirty="0"/>
              <a:t> using MobilNetV2.</a:t>
            </a:r>
            <a:endParaRPr lang="ko-KR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409F7E-6645-46B8-AE75-30CBB88F2C8C}"/>
              </a:ext>
            </a:extLst>
          </p:cNvPr>
          <p:cNvSpPr txBox="1"/>
          <p:nvPr/>
        </p:nvSpPr>
        <p:spPr>
          <a:xfrm>
            <a:off x="283833" y="2621218"/>
            <a:ext cx="8022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2. Using </a:t>
            </a:r>
            <a:r>
              <a:rPr lang="en-US" altLang="ko-KR" sz="2400" b="1" dirty="0" err="1"/>
              <a:t>github</a:t>
            </a:r>
            <a:r>
              <a:rPr lang="en-US" altLang="ko-KR" sz="2400" b="1" dirty="0"/>
              <a:t> data, Model can’t detect black mask.</a:t>
            </a:r>
            <a:endParaRPr lang="ko-KR" alt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6CBEFC-0290-4939-928E-AC5E6932707C}"/>
              </a:ext>
            </a:extLst>
          </p:cNvPr>
          <p:cNvSpPr txBox="1"/>
          <p:nvPr/>
        </p:nvSpPr>
        <p:spPr>
          <a:xfrm>
            <a:off x="283833" y="3442590"/>
            <a:ext cx="1148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3. With Kaggle data, Model can detect black mask and have high skill score.</a:t>
            </a:r>
            <a:endParaRPr lang="ko-KR" alt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2EA9BA-A506-45C2-B0FE-2FBDC9B35779}"/>
              </a:ext>
            </a:extLst>
          </p:cNvPr>
          <p:cNvSpPr txBox="1"/>
          <p:nvPr/>
        </p:nvSpPr>
        <p:spPr>
          <a:xfrm>
            <a:off x="283833" y="4257581"/>
            <a:ext cx="108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4. We will try to apply this model to Webcam ( at the presentation talk)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91183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6B7B2A4-2389-4C3E-8956-C9E39C60BF03}"/>
              </a:ext>
            </a:extLst>
          </p:cNvPr>
          <p:cNvSpPr/>
          <p:nvPr/>
        </p:nvSpPr>
        <p:spPr>
          <a:xfrm>
            <a:off x="0" y="0"/>
            <a:ext cx="12192000" cy="8490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b="1" dirty="0">
                <a:solidFill>
                  <a:schemeClr val="tx1"/>
                </a:solidFill>
              </a:rPr>
              <a:t>  </a:t>
            </a:r>
            <a:r>
              <a:rPr lang="en-US" altLang="ko-KR" sz="3000" b="1" dirty="0">
                <a:solidFill>
                  <a:schemeClr val="tx1"/>
                </a:solidFill>
              </a:rPr>
              <a:t>6. Fin.</a:t>
            </a:r>
            <a:endParaRPr lang="ko-KR" altLang="en-US" sz="30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25406A-4414-4C1A-A0BB-A08B6752B5E1}"/>
              </a:ext>
            </a:extLst>
          </p:cNvPr>
          <p:cNvSpPr/>
          <p:nvPr/>
        </p:nvSpPr>
        <p:spPr>
          <a:xfrm>
            <a:off x="0" y="6671388"/>
            <a:ext cx="12192000" cy="1866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Python 로고">
            <a:extLst>
              <a:ext uri="{FF2B5EF4-FFF2-40B4-BE49-F238E27FC236}">
                <a16:creationId xmlns:a16="http://schemas.microsoft.com/office/drawing/2014/main" id="{39810B1F-5BAC-4400-95E7-43295E28C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46" y="974191"/>
            <a:ext cx="2658288" cy="206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Post-Image">
            <a:extLst>
              <a:ext uri="{FF2B5EF4-FFF2-40B4-BE49-F238E27FC236}">
                <a16:creationId xmlns:a16="http://schemas.microsoft.com/office/drawing/2014/main" id="{15BB9E5A-C7E5-4B3E-B42E-02AC0F34F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400" y="1249196"/>
            <a:ext cx="4276995" cy="143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9D6458FF-6E41-485A-AFE1-64A347AA6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100" y="4681496"/>
            <a:ext cx="1505591" cy="185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3A015A20-9047-4AE9-94E2-0035CEE10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285" y="1495274"/>
            <a:ext cx="20955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B939444A-0174-4D4C-A505-7C498EB75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05" y="3197599"/>
            <a:ext cx="2553410" cy="112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A328987-7584-4A18-AB4E-E8EECC635C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0007" y="4571469"/>
            <a:ext cx="1952625" cy="1838325"/>
          </a:xfrm>
          <a:prstGeom prst="rect">
            <a:avLst/>
          </a:prstGeom>
        </p:spPr>
      </p:pic>
      <p:pic>
        <p:nvPicPr>
          <p:cNvPr id="1026" name="Picture 2" descr="케라스 모델 시각화">
            <a:extLst>
              <a:ext uri="{FF2B5EF4-FFF2-40B4-BE49-F238E27FC236}">
                <a16:creationId xmlns:a16="http://schemas.microsoft.com/office/drawing/2014/main" id="{DB30125A-39E3-453A-9C22-9AEDF1EAB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479" y="4685976"/>
            <a:ext cx="2697622" cy="185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65CE5C9-CAC7-4B33-8BC0-AC440A517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405" y="3345084"/>
            <a:ext cx="3234468" cy="93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A6ACC6-C196-41CA-B2F3-A812AE9DC52B}"/>
              </a:ext>
            </a:extLst>
          </p:cNvPr>
          <p:cNvSpPr txBox="1"/>
          <p:nvPr/>
        </p:nvSpPr>
        <p:spPr>
          <a:xfrm>
            <a:off x="11342087" y="6271278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17/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22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B1385F-1AD8-413C-A1B7-4AA1C52AFF9D}"/>
              </a:ext>
            </a:extLst>
          </p:cNvPr>
          <p:cNvSpPr txBox="1"/>
          <p:nvPr/>
        </p:nvSpPr>
        <p:spPr>
          <a:xfrm>
            <a:off x="3796166" y="3250132"/>
            <a:ext cx="3869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/>
              <a:t>Thank You !!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23333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6B7B2A4-2389-4C3E-8956-C9E39C60BF03}"/>
              </a:ext>
            </a:extLst>
          </p:cNvPr>
          <p:cNvSpPr/>
          <p:nvPr/>
        </p:nvSpPr>
        <p:spPr>
          <a:xfrm>
            <a:off x="0" y="0"/>
            <a:ext cx="12192000" cy="8490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b="1" dirty="0">
                <a:solidFill>
                  <a:schemeClr val="tx1"/>
                </a:solidFill>
              </a:rPr>
              <a:t>  </a:t>
            </a:r>
            <a:r>
              <a:rPr lang="en-US" altLang="ko-KR" sz="3000" b="1" dirty="0">
                <a:solidFill>
                  <a:schemeClr val="tx1"/>
                </a:solidFill>
              </a:rPr>
              <a:t>CONTENTS</a:t>
            </a:r>
            <a:endParaRPr lang="ko-KR" altLang="en-US" sz="30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25406A-4414-4C1A-A0BB-A08B6752B5E1}"/>
              </a:ext>
            </a:extLst>
          </p:cNvPr>
          <p:cNvSpPr/>
          <p:nvPr/>
        </p:nvSpPr>
        <p:spPr>
          <a:xfrm>
            <a:off x="0" y="6671388"/>
            <a:ext cx="12192000" cy="1866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AC99DB-002F-44E9-9B7E-52C93E320490}"/>
              </a:ext>
            </a:extLst>
          </p:cNvPr>
          <p:cNvSpPr txBox="1">
            <a:spLocks/>
          </p:cNvSpPr>
          <p:nvPr/>
        </p:nvSpPr>
        <p:spPr>
          <a:xfrm>
            <a:off x="1069214" y="2070866"/>
            <a:ext cx="2613189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lang="ko-KR" altLang="en-US"/>
            </a:pPr>
            <a:r>
              <a:rPr lang="en-US" altLang="ko-KR" sz="2400" dirty="0"/>
              <a:t>1. Introduction</a:t>
            </a:r>
          </a:p>
          <a:p>
            <a:pPr marL="0" indent="0">
              <a:buNone/>
              <a:defRPr lang="ko-KR" altLang="en-US"/>
            </a:pPr>
            <a:r>
              <a:rPr lang="en-US" altLang="ko-KR" sz="2400" dirty="0"/>
              <a:t>2. Data</a:t>
            </a:r>
          </a:p>
          <a:p>
            <a:pPr marL="0" indent="0">
              <a:buNone/>
              <a:defRPr lang="ko-KR" altLang="en-US"/>
            </a:pPr>
            <a:r>
              <a:rPr lang="en-US" altLang="ko-KR" sz="2400" dirty="0"/>
              <a:t>3.</a:t>
            </a:r>
            <a:r>
              <a:rPr lang="ko-KR" altLang="en-US" sz="2400" dirty="0"/>
              <a:t> </a:t>
            </a:r>
            <a:r>
              <a:rPr lang="en-US" altLang="ko-KR" sz="2400" dirty="0"/>
              <a:t>Workspace</a:t>
            </a:r>
          </a:p>
          <a:p>
            <a:pPr marL="0" indent="0">
              <a:buNone/>
              <a:defRPr lang="ko-KR" altLang="en-US"/>
            </a:pPr>
            <a:r>
              <a:rPr lang="en-US" altLang="ko-KR" sz="2400" dirty="0"/>
              <a:t>4.</a:t>
            </a:r>
            <a:r>
              <a:rPr lang="ko-KR" altLang="en-US" sz="2400" dirty="0"/>
              <a:t> </a:t>
            </a:r>
            <a:r>
              <a:rPr lang="en-US" altLang="ko-KR" sz="2400" dirty="0"/>
              <a:t>Models</a:t>
            </a:r>
          </a:p>
          <a:p>
            <a:pPr marL="0" indent="0">
              <a:buNone/>
              <a:defRPr lang="ko-KR" altLang="en-US"/>
            </a:pPr>
            <a:r>
              <a:rPr lang="en-US" altLang="ko-KR" sz="2400" dirty="0"/>
              <a:t>5. Result</a:t>
            </a:r>
          </a:p>
          <a:p>
            <a:pPr marL="0" indent="0">
              <a:buNone/>
              <a:defRPr lang="ko-KR" altLang="en-US"/>
            </a:pPr>
            <a:r>
              <a:rPr lang="en-US" altLang="ko-KR" sz="2400" dirty="0"/>
              <a:t>6. </a:t>
            </a:r>
            <a:r>
              <a:rPr lang="en-US" altLang="ko-KR" sz="2400" dirty="0" err="1"/>
              <a:t>Disscusion</a:t>
            </a:r>
            <a:endParaRPr lang="en-US" altLang="ko-K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EC149-D381-4D74-BB71-06DFE3FD4106}"/>
              </a:ext>
            </a:extLst>
          </p:cNvPr>
          <p:cNvSpPr txBox="1"/>
          <p:nvPr/>
        </p:nvSpPr>
        <p:spPr>
          <a:xfrm>
            <a:off x="11483152" y="6271278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2/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22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8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CCD5B74-6ED6-4341-90DA-398D29ABB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753" y="849086"/>
            <a:ext cx="3843646" cy="508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B8D8F6A-FA0F-4D85-9260-8A6F0D9C3436}"/>
              </a:ext>
            </a:extLst>
          </p:cNvPr>
          <p:cNvSpPr/>
          <p:nvPr/>
        </p:nvSpPr>
        <p:spPr>
          <a:xfrm>
            <a:off x="0" y="0"/>
            <a:ext cx="12192000" cy="8490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b="1" dirty="0">
                <a:solidFill>
                  <a:schemeClr val="tx1"/>
                </a:solidFill>
              </a:rPr>
              <a:t>  </a:t>
            </a:r>
            <a:r>
              <a:rPr lang="en-US" altLang="ko-KR" sz="3000" b="1" dirty="0">
                <a:solidFill>
                  <a:schemeClr val="tx1"/>
                </a:solidFill>
              </a:rPr>
              <a:t>1. Introduction</a:t>
            </a:r>
            <a:endParaRPr lang="ko-KR" altLang="en-US" sz="30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B81DB5-4B66-4AFD-B3F8-D2A3A31E27FF}"/>
              </a:ext>
            </a:extLst>
          </p:cNvPr>
          <p:cNvSpPr/>
          <p:nvPr/>
        </p:nvSpPr>
        <p:spPr>
          <a:xfrm>
            <a:off x="0" y="6671388"/>
            <a:ext cx="12192000" cy="1866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D8B7B0-0D75-4294-A13E-813521539513}"/>
              </a:ext>
            </a:extLst>
          </p:cNvPr>
          <p:cNvSpPr txBox="1">
            <a:spLocks/>
          </p:cNvSpPr>
          <p:nvPr/>
        </p:nvSpPr>
        <p:spPr>
          <a:xfrm>
            <a:off x="77756" y="1172282"/>
            <a:ext cx="6624702" cy="2387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  <a:defRPr lang="ko-KR" altLang="en-US"/>
            </a:pPr>
            <a:r>
              <a:rPr lang="ko-KR" altLang="en-US" sz="2400" dirty="0"/>
              <a:t>코로나</a:t>
            </a:r>
            <a:r>
              <a:rPr lang="en-US" altLang="ko-KR" sz="2400" dirty="0"/>
              <a:t>(COVID19) </a:t>
            </a:r>
            <a:r>
              <a:rPr lang="ko-KR" altLang="en-US" sz="2400" dirty="0"/>
              <a:t>로 인해 외출 시 마스크 착용의 의무화</a:t>
            </a:r>
            <a:r>
              <a:rPr lang="en-US" altLang="ko-KR" sz="2400" dirty="0"/>
              <a:t>.</a:t>
            </a:r>
          </a:p>
          <a:p>
            <a:pPr marL="0" indent="0">
              <a:buNone/>
              <a:defRPr lang="ko-KR" altLang="en-US"/>
            </a:pPr>
            <a:endParaRPr lang="en-US" altLang="ko-KR" sz="2400" dirty="0"/>
          </a:p>
          <a:p>
            <a:pPr>
              <a:buFontTx/>
              <a:buChar char="-"/>
              <a:defRPr lang="ko-KR" altLang="en-US"/>
            </a:pPr>
            <a:r>
              <a:rPr lang="ko-KR" altLang="en-US" sz="2400" dirty="0"/>
              <a:t>꾸준히 늘어나는 바이러스 확산을 방지하기 위해 마스크 착용 판별이 필수적임</a:t>
            </a:r>
            <a:r>
              <a:rPr lang="en-US" altLang="ko-KR" sz="2400" dirty="0"/>
              <a:t>.</a:t>
            </a:r>
          </a:p>
          <a:p>
            <a:pPr marL="0" indent="0">
              <a:buNone/>
              <a:defRPr lang="ko-KR" altLang="en-US"/>
            </a:pPr>
            <a:endParaRPr lang="en-US" altLang="ko-KR" sz="2400" dirty="0"/>
          </a:p>
          <a:p>
            <a:pPr marL="0" indent="0">
              <a:buNone/>
              <a:defRPr lang="ko-KR" altLang="en-US"/>
            </a:pP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1F7390-E1C2-4BA2-B9B2-C084A5F337DF}"/>
              </a:ext>
            </a:extLst>
          </p:cNvPr>
          <p:cNvSpPr txBox="1"/>
          <p:nvPr/>
        </p:nvSpPr>
        <p:spPr>
          <a:xfrm>
            <a:off x="11483152" y="6271278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3/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22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86DBDF-4432-4781-B076-A8AD617195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0" t="4082" r="945" b="2818"/>
          <a:stretch/>
        </p:blipFill>
        <p:spPr>
          <a:xfrm>
            <a:off x="378348" y="3544016"/>
            <a:ext cx="5717652" cy="295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2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DF89B8-8CE3-4BB7-A7F8-D4EFEF5ECB0B}"/>
              </a:ext>
            </a:extLst>
          </p:cNvPr>
          <p:cNvSpPr/>
          <p:nvPr/>
        </p:nvSpPr>
        <p:spPr>
          <a:xfrm>
            <a:off x="0" y="6671388"/>
            <a:ext cx="12192000" cy="1866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1AA951-25EA-43F2-884F-3C680A1738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37" r="31396"/>
          <a:stretch/>
        </p:blipFill>
        <p:spPr bwMode="auto">
          <a:xfrm>
            <a:off x="7704306" y="981758"/>
            <a:ext cx="1809345" cy="489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6F0CEA3-8851-469F-8D3F-1221222DF4F5}"/>
              </a:ext>
            </a:extLst>
          </p:cNvPr>
          <p:cNvSpPr txBox="1">
            <a:spLocks/>
          </p:cNvSpPr>
          <p:nvPr/>
        </p:nvSpPr>
        <p:spPr>
          <a:xfrm>
            <a:off x="142703" y="1402629"/>
            <a:ext cx="7473959" cy="30149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  <a:defRPr lang="ko-KR" altLang="en-US"/>
            </a:pPr>
            <a:r>
              <a:rPr lang="ko-KR" altLang="en-US" sz="2400" dirty="0"/>
              <a:t>발열체크기는 상용화가 되었지만 마스크 착용 검사는 여전히 없다</a:t>
            </a:r>
            <a:r>
              <a:rPr lang="en-US" altLang="ko-KR" sz="2400" dirty="0"/>
              <a:t>.</a:t>
            </a:r>
          </a:p>
          <a:p>
            <a:pPr>
              <a:buFontTx/>
              <a:buChar char="-"/>
              <a:defRPr lang="ko-KR" altLang="en-US"/>
            </a:pPr>
            <a:r>
              <a:rPr lang="ko-KR" altLang="en-US" sz="2400" dirty="0"/>
              <a:t>추가적인 마스크 판별기를 제작 보급하기엔 비용과 시간이 많이 소모될 것으로 예상</a:t>
            </a:r>
            <a:r>
              <a:rPr lang="en-US" altLang="ko-KR" sz="2400" dirty="0"/>
              <a:t>.</a:t>
            </a:r>
          </a:p>
          <a:p>
            <a:pPr>
              <a:buFontTx/>
              <a:buChar char="-"/>
              <a:defRPr lang="ko-KR" altLang="en-US"/>
            </a:pPr>
            <a:r>
              <a:rPr lang="ko-KR" altLang="en-US" sz="2400" dirty="0" err="1"/>
              <a:t>안면인식툴</a:t>
            </a:r>
            <a:r>
              <a:rPr lang="en-US" altLang="ko-KR" sz="2400" dirty="0"/>
              <a:t>(</a:t>
            </a:r>
            <a:r>
              <a:rPr lang="en-US" altLang="ko-KR" sz="2400" b="1" dirty="0"/>
              <a:t>Res10_300x300_ssd_iter_140000.caffemodel</a:t>
            </a:r>
            <a:r>
              <a:rPr lang="en-US" altLang="ko-KR" sz="2400" dirty="0"/>
              <a:t>) </a:t>
            </a:r>
            <a:r>
              <a:rPr lang="ko-KR" altLang="en-US" sz="2400" dirty="0"/>
              <a:t>과 결합하여 마스크 판별 툴을 만들고 발열체크기와 결합한다면 발열과 마스크 유무를 동시에 판단이 가능함</a:t>
            </a:r>
            <a:r>
              <a:rPr lang="en-US" altLang="ko-KR" sz="2400" dirty="0"/>
              <a:t>.</a:t>
            </a:r>
          </a:p>
          <a:p>
            <a:pPr marL="0" indent="0">
              <a:buNone/>
              <a:defRPr lang="ko-KR" altLang="en-US"/>
            </a:pPr>
            <a:endParaRPr lang="en-US" altLang="ko-KR" sz="2400" dirty="0"/>
          </a:p>
          <a:p>
            <a:pPr marL="0" indent="0">
              <a:buNone/>
              <a:defRPr lang="ko-KR" altLang="en-US"/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2CF28-1672-44D3-B0AF-AFD4E39A8AE3}"/>
              </a:ext>
            </a:extLst>
          </p:cNvPr>
          <p:cNvSpPr txBox="1"/>
          <p:nvPr/>
        </p:nvSpPr>
        <p:spPr>
          <a:xfrm>
            <a:off x="11483152" y="6271278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4/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22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7597A5-20B9-47AA-AB8D-32EB0CB74A07}"/>
              </a:ext>
            </a:extLst>
          </p:cNvPr>
          <p:cNvSpPr/>
          <p:nvPr/>
        </p:nvSpPr>
        <p:spPr>
          <a:xfrm>
            <a:off x="0" y="0"/>
            <a:ext cx="12192000" cy="8490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b="1" dirty="0">
                <a:solidFill>
                  <a:schemeClr val="tx1"/>
                </a:solidFill>
              </a:rPr>
              <a:t>  </a:t>
            </a:r>
            <a:r>
              <a:rPr lang="en-US" altLang="ko-KR" sz="3000" b="1" dirty="0">
                <a:solidFill>
                  <a:schemeClr val="tx1"/>
                </a:solidFill>
              </a:rPr>
              <a:t>1. Introduction</a:t>
            </a:r>
            <a:endParaRPr lang="ko-KR" altLang="en-US" sz="3000" b="1" dirty="0">
              <a:solidFill>
                <a:schemeClr val="tx1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CD386E6-2589-44D9-9C43-D87B57E781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37" r="31396"/>
          <a:stretch/>
        </p:blipFill>
        <p:spPr bwMode="auto">
          <a:xfrm>
            <a:off x="10028231" y="979221"/>
            <a:ext cx="1809345" cy="489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26A1894-AF9B-4002-81FA-659929B8F269}"/>
              </a:ext>
            </a:extLst>
          </p:cNvPr>
          <p:cNvSpPr/>
          <p:nvPr/>
        </p:nvSpPr>
        <p:spPr>
          <a:xfrm>
            <a:off x="10387584" y="3517392"/>
            <a:ext cx="1139952" cy="24993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61000">
                <a:srgbClr val="FF0000"/>
              </a:gs>
              <a:gs pos="46000">
                <a:srgbClr val="FF0000"/>
              </a:gs>
              <a:gs pos="27000">
                <a:srgbClr val="FF0000">
                  <a:alpha val="63000"/>
                </a:srgbClr>
              </a:gs>
              <a:gs pos="53065">
                <a:srgbClr val="FF0000"/>
              </a:gs>
              <a:gs pos="77000">
                <a:srgbClr val="FF0000">
                  <a:alpha val="45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마스크 </a:t>
            </a:r>
            <a:r>
              <a:rPr lang="en-US" altLang="ko-KR" sz="1100" dirty="0"/>
              <a:t>O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31A739-6542-4D60-AB2A-F2C66BC90281}"/>
              </a:ext>
            </a:extLst>
          </p:cNvPr>
          <p:cNvSpPr txBox="1"/>
          <p:nvPr/>
        </p:nvSpPr>
        <p:spPr>
          <a:xfrm>
            <a:off x="1319752" y="4971128"/>
            <a:ext cx="5119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Mask detection model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91080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D971C9C-7D33-4B9A-B2CF-12D2C7203414}"/>
              </a:ext>
            </a:extLst>
          </p:cNvPr>
          <p:cNvSpPr/>
          <p:nvPr/>
        </p:nvSpPr>
        <p:spPr>
          <a:xfrm>
            <a:off x="0" y="0"/>
            <a:ext cx="12192000" cy="8490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b="1" dirty="0">
                <a:solidFill>
                  <a:schemeClr val="tx1"/>
                </a:solidFill>
              </a:rPr>
              <a:t>  </a:t>
            </a:r>
            <a:r>
              <a:rPr lang="en-US" altLang="ko-KR" sz="3000" b="1" dirty="0">
                <a:solidFill>
                  <a:schemeClr val="tx1"/>
                </a:solidFill>
              </a:rPr>
              <a:t>2. Data</a:t>
            </a:r>
            <a:endParaRPr lang="ko-KR" altLang="en-US" sz="3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9332D-E262-4AAC-852A-8496B4CB0B0D}"/>
              </a:ext>
            </a:extLst>
          </p:cNvPr>
          <p:cNvSpPr/>
          <p:nvPr/>
        </p:nvSpPr>
        <p:spPr>
          <a:xfrm>
            <a:off x="0" y="6671388"/>
            <a:ext cx="12192000" cy="1866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D5F149-D974-45C0-AEED-7BEBE93E8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6" y="2010450"/>
            <a:ext cx="1868649" cy="280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406BE6A8-C5E5-4315-A31D-4E2FD7F91148}"/>
              </a:ext>
            </a:extLst>
          </p:cNvPr>
          <p:cNvGrpSpPr/>
          <p:nvPr/>
        </p:nvGrpSpPr>
        <p:grpSpPr>
          <a:xfrm>
            <a:off x="3436570" y="2010449"/>
            <a:ext cx="1868650" cy="2802975"/>
            <a:chOff x="3853543" y="1806348"/>
            <a:chExt cx="2381250" cy="3571875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611AE8A-B352-4C9A-8BC4-75FF9BCAC5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3543" y="1806348"/>
              <a:ext cx="2381250" cy="3571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1D34B4A-4D20-405D-B8EB-55D2B2A20CC1}"/>
                </a:ext>
              </a:extLst>
            </p:cNvPr>
            <p:cNvSpPr/>
            <p:nvPr/>
          </p:nvSpPr>
          <p:spPr>
            <a:xfrm>
              <a:off x="4534094" y="1954762"/>
              <a:ext cx="1063690" cy="1203649"/>
            </a:xfrm>
            <a:prstGeom prst="rect">
              <a:avLst/>
            </a:prstGeom>
            <a:noFill/>
            <a:ln w="603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1055497-67CA-4455-BDE3-DAAE7909269D}"/>
              </a:ext>
            </a:extLst>
          </p:cNvPr>
          <p:cNvSpPr/>
          <p:nvPr/>
        </p:nvSpPr>
        <p:spPr>
          <a:xfrm>
            <a:off x="2513747" y="3236982"/>
            <a:ext cx="358937" cy="368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81D7B-C0E0-4AB8-903A-ECBCE922D212}"/>
              </a:ext>
            </a:extLst>
          </p:cNvPr>
          <p:cNvSpPr txBox="1"/>
          <p:nvPr/>
        </p:nvSpPr>
        <p:spPr>
          <a:xfrm>
            <a:off x="3011067" y="5067242"/>
            <a:ext cx="2294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얼굴영역 인식</a:t>
            </a:r>
            <a:endParaRPr lang="en-US" altLang="ko-KR" sz="1200" dirty="0"/>
          </a:p>
          <a:p>
            <a:pPr algn="ctr"/>
            <a:r>
              <a:rPr lang="en-US" altLang="ko-KR" sz="1200" dirty="0"/>
              <a:t>OpenCV </a:t>
            </a:r>
            <a:r>
              <a:rPr lang="ko-KR" altLang="en-US" sz="1200" dirty="0"/>
              <a:t>및 </a:t>
            </a:r>
            <a:r>
              <a:rPr lang="en-US" altLang="ko-KR" sz="1200" dirty="0"/>
              <a:t>NumPy</a:t>
            </a:r>
          </a:p>
          <a:p>
            <a:pPr algn="ctr"/>
            <a:r>
              <a:rPr lang="ko-KR" altLang="en-US" sz="1200" dirty="0" err="1"/>
              <a:t>슬라이싱으로</a:t>
            </a:r>
            <a:r>
              <a:rPr lang="ko-KR" altLang="en-US" sz="1200" dirty="0"/>
              <a:t> 얼굴 </a:t>
            </a:r>
            <a:r>
              <a:rPr lang="en-US" altLang="ko-KR" sz="1200" dirty="0"/>
              <a:t>ROI</a:t>
            </a:r>
            <a:r>
              <a:rPr lang="ko-KR" altLang="en-US" sz="1200" dirty="0"/>
              <a:t>를 추출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5ABA552-9D14-4329-A471-72366467BEB6}"/>
              </a:ext>
            </a:extLst>
          </p:cNvPr>
          <p:cNvSpPr/>
          <p:nvPr/>
        </p:nvSpPr>
        <p:spPr>
          <a:xfrm>
            <a:off x="5706184" y="3281304"/>
            <a:ext cx="358937" cy="368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008A88A-E8D4-442C-9C38-BC7975702071}"/>
              </a:ext>
            </a:extLst>
          </p:cNvPr>
          <p:cNvGrpSpPr/>
          <p:nvPr/>
        </p:nvGrpSpPr>
        <p:grpSpPr>
          <a:xfrm>
            <a:off x="6417554" y="2010449"/>
            <a:ext cx="1919179" cy="2878769"/>
            <a:chOff x="7325114" y="1806347"/>
            <a:chExt cx="2381250" cy="3571875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A94E4E29-7486-4410-AF01-C3254FF686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5114" y="1806347"/>
              <a:ext cx="2381250" cy="3571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A1075BA-CDC4-4282-93D6-814CF27249D8}"/>
                </a:ext>
              </a:extLst>
            </p:cNvPr>
            <p:cNvGrpSpPr/>
            <p:nvPr/>
          </p:nvGrpSpPr>
          <p:grpSpPr>
            <a:xfrm>
              <a:off x="8194675" y="2556586"/>
              <a:ext cx="38100" cy="38100"/>
              <a:chOff x="9956800" y="2752725"/>
              <a:chExt cx="38100" cy="38100"/>
            </a:xfrm>
          </p:grpSpPr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03002AEC-7A53-4D7B-A665-A7E945DEF8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5850" y="2752725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26E53B3E-D99B-4AEA-AC5F-A64A56DA26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6800" y="2771775"/>
                <a:ext cx="381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40305CA-6404-4BFA-B777-AC820868136F}"/>
                </a:ext>
              </a:extLst>
            </p:cNvPr>
            <p:cNvGrpSpPr/>
            <p:nvPr/>
          </p:nvGrpSpPr>
          <p:grpSpPr>
            <a:xfrm>
              <a:off x="8194675" y="2670886"/>
              <a:ext cx="38100" cy="38100"/>
              <a:chOff x="9956800" y="2752725"/>
              <a:chExt cx="38100" cy="38100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301E4D93-9307-4CA2-98E1-8DD3D5C9DF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5850" y="2752725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4AEBED27-E51C-4356-A9A0-046596ED5F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6800" y="2771775"/>
                <a:ext cx="381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DBA4425-8048-4B13-ADDC-305D2979A393}"/>
                </a:ext>
              </a:extLst>
            </p:cNvPr>
            <p:cNvGrpSpPr/>
            <p:nvPr/>
          </p:nvGrpSpPr>
          <p:grpSpPr>
            <a:xfrm>
              <a:off x="8232775" y="2804236"/>
              <a:ext cx="38100" cy="38100"/>
              <a:chOff x="9956800" y="2752725"/>
              <a:chExt cx="38100" cy="38100"/>
            </a:xfrm>
          </p:grpSpPr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3B8755E9-5A2D-4C29-8FC2-5D7E37C11D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5850" y="2752725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A7C777EB-927E-42B4-8F3A-4C925C2680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6800" y="2771775"/>
                <a:ext cx="381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2D53B7C-ADBB-466A-B05D-5E803A3B87F4}"/>
                </a:ext>
              </a:extLst>
            </p:cNvPr>
            <p:cNvGrpSpPr/>
            <p:nvPr/>
          </p:nvGrpSpPr>
          <p:grpSpPr>
            <a:xfrm>
              <a:off x="8299450" y="2928061"/>
              <a:ext cx="38100" cy="38100"/>
              <a:chOff x="9956800" y="2752725"/>
              <a:chExt cx="38100" cy="38100"/>
            </a:xfrm>
          </p:grpSpPr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8F3CEA0F-247F-49C0-8530-0C97D86038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5850" y="2752725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3162EA1F-93ED-4696-921E-3441AA572D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6800" y="2771775"/>
                <a:ext cx="381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FABD4966-7402-4113-A1FA-EFB1D161C774}"/>
                </a:ext>
              </a:extLst>
            </p:cNvPr>
            <p:cNvGrpSpPr/>
            <p:nvPr/>
          </p:nvGrpSpPr>
          <p:grpSpPr>
            <a:xfrm>
              <a:off x="8385175" y="3004261"/>
              <a:ext cx="38100" cy="38100"/>
              <a:chOff x="9956800" y="2752725"/>
              <a:chExt cx="38100" cy="38100"/>
            </a:xfrm>
          </p:grpSpPr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CF95F5BA-E490-4FF1-AD4A-2257D23F31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5850" y="2752725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B49CB881-9B47-4FE3-A393-0F0E762B89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6800" y="2771775"/>
                <a:ext cx="381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381C90D-0731-4704-96C4-48C8E10D6BAA}"/>
                </a:ext>
              </a:extLst>
            </p:cNvPr>
            <p:cNvGrpSpPr/>
            <p:nvPr/>
          </p:nvGrpSpPr>
          <p:grpSpPr>
            <a:xfrm>
              <a:off x="8477639" y="3042361"/>
              <a:ext cx="38100" cy="38100"/>
              <a:chOff x="9956800" y="2752725"/>
              <a:chExt cx="38100" cy="38100"/>
            </a:xfrm>
          </p:grpSpPr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30D785B0-7E26-4406-BFCD-BE022E1706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5850" y="2752725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FD261507-5764-4090-AB8C-19A7D7DC1D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6800" y="2771775"/>
                <a:ext cx="381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12F40F3F-F059-486F-BD4F-FB618200C7B3}"/>
                </a:ext>
              </a:extLst>
            </p:cNvPr>
            <p:cNvGrpSpPr/>
            <p:nvPr/>
          </p:nvGrpSpPr>
          <p:grpSpPr>
            <a:xfrm>
              <a:off x="8589153" y="3023311"/>
              <a:ext cx="38100" cy="38100"/>
              <a:chOff x="9956800" y="2752725"/>
              <a:chExt cx="38100" cy="38100"/>
            </a:xfrm>
          </p:grpSpPr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D6FE4E4B-E2BE-4469-B946-B2FC145B9D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5850" y="2752725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E9D4C703-BC19-4A6E-83C3-347204143D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6800" y="2771775"/>
                <a:ext cx="381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246C9516-82BE-4D6D-B8E8-C77BB971314C}"/>
                </a:ext>
              </a:extLst>
            </p:cNvPr>
            <p:cNvGrpSpPr/>
            <p:nvPr/>
          </p:nvGrpSpPr>
          <p:grpSpPr>
            <a:xfrm>
              <a:off x="8675251" y="2966161"/>
              <a:ext cx="38100" cy="38100"/>
              <a:chOff x="9956800" y="2752725"/>
              <a:chExt cx="38100" cy="38100"/>
            </a:xfrm>
          </p:grpSpPr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D7AB74DE-A5BF-4112-871E-7C3625F3A5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5850" y="2752725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65898117-1560-495A-BF59-CD25541E93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6800" y="2771775"/>
                <a:ext cx="381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51090B11-2587-488C-BC2F-665136A9C8C9}"/>
                </a:ext>
              </a:extLst>
            </p:cNvPr>
            <p:cNvGrpSpPr/>
            <p:nvPr/>
          </p:nvGrpSpPr>
          <p:grpSpPr>
            <a:xfrm>
              <a:off x="8747125" y="2889961"/>
              <a:ext cx="38100" cy="38100"/>
              <a:chOff x="9956800" y="2752725"/>
              <a:chExt cx="38100" cy="38100"/>
            </a:xfrm>
          </p:grpSpPr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8A25AE1D-8B16-4F49-B0E4-A499136FD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5850" y="2752725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36386810-3F51-4140-9DE8-02E223A742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6800" y="2771775"/>
                <a:ext cx="381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15BAD0F1-83E6-4D93-A039-DBD20E9E0D20}"/>
                </a:ext>
              </a:extLst>
            </p:cNvPr>
            <p:cNvGrpSpPr/>
            <p:nvPr/>
          </p:nvGrpSpPr>
          <p:grpSpPr>
            <a:xfrm>
              <a:off x="8785225" y="2808122"/>
              <a:ext cx="38100" cy="38100"/>
              <a:chOff x="9956800" y="2752725"/>
              <a:chExt cx="38100" cy="38100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23887103-4D32-463E-8DA0-6300C88351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5850" y="2752725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9F824A25-466F-4513-9697-8845199558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6800" y="2771775"/>
                <a:ext cx="381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A1EDB703-0B57-424F-BEC5-28CEDC42FBB6}"/>
                </a:ext>
              </a:extLst>
            </p:cNvPr>
            <p:cNvGrpSpPr/>
            <p:nvPr/>
          </p:nvGrpSpPr>
          <p:grpSpPr>
            <a:xfrm>
              <a:off x="8804275" y="2707234"/>
              <a:ext cx="38100" cy="38100"/>
              <a:chOff x="9956800" y="2752725"/>
              <a:chExt cx="38100" cy="38100"/>
            </a:xfrm>
          </p:grpSpPr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22E81DC3-5D3C-4A4D-8A2F-56332C9E36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5850" y="2752725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D80875C3-BC3B-4932-BA78-D9D8784202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6800" y="2771775"/>
                <a:ext cx="381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8460FE43-50B7-4128-9333-42ECD7E94644}"/>
                </a:ext>
              </a:extLst>
            </p:cNvPr>
            <p:cNvGrpSpPr/>
            <p:nvPr/>
          </p:nvGrpSpPr>
          <p:grpSpPr>
            <a:xfrm>
              <a:off x="8804275" y="2606346"/>
              <a:ext cx="38100" cy="38100"/>
              <a:chOff x="9956800" y="2752725"/>
              <a:chExt cx="38100" cy="38100"/>
            </a:xfrm>
          </p:grpSpPr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565804BF-1E09-45E2-B547-4A07057A22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5850" y="2752725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1226F5B9-4E9F-4690-961C-0AF0815F25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6800" y="2771775"/>
                <a:ext cx="381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D44E8A7B-78A3-4E62-B2AD-46A767255927}"/>
                </a:ext>
              </a:extLst>
            </p:cNvPr>
            <p:cNvGrpSpPr/>
            <p:nvPr/>
          </p:nvGrpSpPr>
          <p:grpSpPr>
            <a:xfrm>
              <a:off x="8804275" y="2507593"/>
              <a:ext cx="38100" cy="38100"/>
              <a:chOff x="9956800" y="2752725"/>
              <a:chExt cx="38100" cy="38100"/>
            </a:xfrm>
          </p:grpSpPr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95CE2DE4-1257-4E3B-9066-EEEB4F30FF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5850" y="2752725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7805B077-5057-4EB1-8919-A3019F3B44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6800" y="2771775"/>
                <a:ext cx="381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B24DD2F6-A44A-4498-B2D8-9AB3425437F3}"/>
                </a:ext>
              </a:extLst>
            </p:cNvPr>
            <p:cNvGrpSpPr/>
            <p:nvPr/>
          </p:nvGrpSpPr>
          <p:grpSpPr>
            <a:xfrm>
              <a:off x="8804275" y="2430708"/>
              <a:ext cx="38100" cy="38100"/>
              <a:chOff x="9956800" y="2752725"/>
              <a:chExt cx="38100" cy="38100"/>
            </a:xfrm>
          </p:grpSpPr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12F520A6-DDFC-4C60-BB59-D6D5C537A3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5850" y="2752725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D598C974-3560-4502-B15B-7A03F1E0CA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6800" y="2771775"/>
                <a:ext cx="381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11E49FC9-39E2-4500-ADB4-65C0C0559DED}"/>
                </a:ext>
              </a:extLst>
            </p:cNvPr>
            <p:cNvGrpSpPr/>
            <p:nvPr/>
          </p:nvGrpSpPr>
          <p:grpSpPr>
            <a:xfrm>
              <a:off x="8737600" y="2413792"/>
              <a:ext cx="38100" cy="38100"/>
              <a:chOff x="9956800" y="2752725"/>
              <a:chExt cx="38100" cy="38100"/>
            </a:xfrm>
          </p:grpSpPr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EB591A92-5F3D-469A-A86F-2C3D853F0F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5850" y="2752725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36782E99-5319-4B35-B321-665F9F7BAF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6800" y="2771775"/>
                <a:ext cx="381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72A47B06-7894-4023-A4A2-237387B05A76}"/>
                </a:ext>
              </a:extLst>
            </p:cNvPr>
            <p:cNvGrpSpPr/>
            <p:nvPr/>
          </p:nvGrpSpPr>
          <p:grpSpPr>
            <a:xfrm>
              <a:off x="8679577" y="2413792"/>
              <a:ext cx="38100" cy="38100"/>
              <a:chOff x="9956800" y="2752725"/>
              <a:chExt cx="38100" cy="38100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46FE7E88-7D54-4584-B872-EB66EA35F8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5850" y="2752725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DA042EEB-B7FC-4D87-BEE9-6B98E77AF2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6800" y="2771775"/>
                <a:ext cx="381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EE539A87-C232-40D5-AAB8-F2093219ABDE}"/>
                </a:ext>
              </a:extLst>
            </p:cNvPr>
            <p:cNvGrpSpPr/>
            <p:nvPr/>
          </p:nvGrpSpPr>
          <p:grpSpPr>
            <a:xfrm>
              <a:off x="8627190" y="2415926"/>
              <a:ext cx="38100" cy="38100"/>
              <a:chOff x="9956800" y="2752725"/>
              <a:chExt cx="38100" cy="38100"/>
            </a:xfrm>
          </p:grpSpPr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D65B9B8E-7D0B-4173-AAE9-D1C3DC8F23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5850" y="2752725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961D1F57-B322-4D03-B19F-2DCB9AF2E7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6800" y="2771775"/>
                <a:ext cx="381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4FC0795C-428D-4A1B-B400-D62E294801A7}"/>
                </a:ext>
              </a:extLst>
            </p:cNvPr>
            <p:cNvGrpSpPr/>
            <p:nvPr/>
          </p:nvGrpSpPr>
          <p:grpSpPr>
            <a:xfrm>
              <a:off x="8458589" y="2394742"/>
              <a:ext cx="38100" cy="38100"/>
              <a:chOff x="9956800" y="2752725"/>
              <a:chExt cx="38100" cy="38100"/>
            </a:xfrm>
          </p:grpSpPr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2003332F-4C0A-43D0-967C-3C83A4B2D2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5850" y="2752725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6F0B032B-66C3-48D4-941A-949D7622C8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6800" y="2771775"/>
                <a:ext cx="381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D63FA748-B824-4EC9-95EF-6DAF32624747}"/>
                </a:ext>
              </a:extLst>
            </p:cNvPr>
            <p:cNvGrpSpPr/>
            <p:nvPr/>
          </p:nvGrpSpPr>
          <p:grpSpPr>
            <a:xfrm>
              <a:off x="8391915" y="2367204"/>
              <a:ext cx="38100" cy="38100"/>
              <a:chOff x="9956800" y="2752725"/>
              <a:chExt cx="38100" cy="38100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0D5F2132-445B-4349-9CD0-9A202CA5A2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5850" y="2752725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10EDB840-22EC-4B1F-8296-45B0B7F157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6800" y="2771775"/>
                <a:ext cx="381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94A34FC4-1265-4CFC-8978-8018BBE1A6E1}"/>
                </a:ext>
              </a:extLst>
            </p:cNvPr>
            <p:cNvGrpSpPr/>
            <p:nvPr/>
          </p:nvGrpSpPr>
          <p:grpSpPr>
            <a:xfrm>
              <a:off x="8326665" y="2375692"/>
              <a:ext cx="38100" cy="38100"/>
              <a:chOff x="9956800" y="2752725"/>
              <a:chExt cx="38100" cy="38100"/>
            </a:xfrm>
          </p:grpSpPr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96B09B86-AD78-4F86-A074-84CFAD5F87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5850" y="2752725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7FA4EBCF-DF3B-49B2-A260-270D2A9AD0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6800" y="2771775"/>
                <a:ext cx="381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0396ACBC-88FB-43E1-82F4-7B7DE6EBCF7D}"/>
                </a:ext>
              </a:extLst>
            </p:cNvPr>
            <p:cNvGrpSpPr/>
            <p:nvPr/>
          </p:nvGrpSpPr>
          <p:grpSpPr>
            <a:xfrm>
              <a:off x="8279041" y="2394742"/>
              <a:ext cx="38100" cy="38100"/>
              <a:chOff x="9956800" y="2752725"/>
              <a:chExt cx="38100" cy="38100"/>
            </a:xfrm>
          </p:grpSpPr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5BD1E763-F8CF-42EE-9CCC-D286A36DE8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5850" y="2752725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16CA6005-1AF8-47BC-AAF5-E35BD19818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6800" y="2771775"/>
                <a:ext cx="381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34FB4D2-2502-4E85-A6E8-2A59D1E9D553}"/>
                </a:ext>
              </a:extLst>
            </p:cNvPr>
            <p:cNvGrpSpPr/>
            <p:nvPr/>
          </p:nvGrpSpPr>
          <p:grpSpPr>
            <a:xfrm>
              <a:off x="8201965" y="2442287"/>
              <a:ext cx="38100" cy="38100"/>
              <a:chOff x="9956800" y="2752725"/>
              <a:chExt cx="38100" cy="38100"/>
            </a:xfrm>
          </p:grpSpPr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35F46530-E8F3-4002-9653-B32DC1740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5850" y="2752725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E5D50D4B-CBB9-4258-9CA4-B54D68780D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6800" y="2771775"/>
                <a:ext cx="381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C9FFEC0-3AB9-424D-9E22-C6ACC5D77C5A}"/>
                </a:ext>
              </a:extLst>
            </p:cNvPr>
            <p:cNvGrpSpPr/>
            <p:nvPr/>
          </p:nvGrpSpPr>
          <p:grpSpPr>
            <a:xfrm>
              <a:off x="8288565" y="2488543"/>
              <a:ext cx="38100" cy="38100"/>
              <a:chOff x="9956800" y="2752725"/>
              <a:chExt cx="38100" cy="38100"/>
            </a:xfrm>
          </p:grpSpPr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A9018984-78D2-4C23-9379-361D01C7AC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5850" y="2752725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AAC226E2-C6A7-4B2B-A28A-259D659516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6800" y="2771775"/>
                <a:ext cx="381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816BD23B-3F36-48F9-A82F-C2CEE2F89DBC}"/>
                </a:ext>
              </a:extLst>
            </p:cNvPr>
            <p:cNvGrpSpPr/>
            <p:nvPr/>
          </p:nvGrpSpPr>
          <p:grpSpPr>
            <a:xfrm>
              <a:off x="8347075" y="2518486"/>
              <a:ext cx="38100" cy="38100"/>
              <a:chOff x="9956800" y="2752725"/>
              <a:chExt cx="38100" cy="38100"/>
            </a:xfrm>
          </p:grpSpPr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CF3B3A03-E80E-4E62-AD0C-67443861EE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5850" y="2752725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D8785C7B-545B-4D97-8270-E45A55500F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6800" y="2771775"/>
                <a:ext cx="381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C09B4D43-F270-4A06-9B35-1551E0CD764C}"/>
                </a:ext>
              </a:extLst>
            </p:cNvPr>
            <p:cNvGrpSpPr/>
            <p:nvPr/>
          </p:nvGrpSpPr>
          <p:grpSpPr>
            <a:xfrm>
              <a:off x="8404225" y="2537536"/>
              <a:ext cx="38100" cy="38100"/>
              <a:chOff x="9956800" y="2752725"/>
              <a:chExt cx="38100" cy="38100"/>
            </a:xfrm>
          </p:grpSpPr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3668A0AD-E03B-442D-9624-12A09F855E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5850" y="2752725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3551CE5E-EE92-4200-B121-3763086111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6800" y="2771775"/>
                <a:ext cx="381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E18C54B4-5A20-4B9C-BA3C-0BFB780D5728}"/>
                </a:ext>
              </a:extLst>
            </p:cNvPr>
            <p:cNvGrpSpPr/>
            <p:nvPr/>
          </p:nvGrpSpPr>
          <p:grpSpPr>
            <a:xfrm>
              <a:off x="8460015" y="2518486"/>
              <a:ext cx="38100" cy="38100"/>
              <a:chOff x="9956800" y="2752725"/>
              <a:chExt cx="38100" cy="38100"/>
            </a:xfrm>
          </p:grpSpPr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B87C9CC4-2F8F-4C12-A41B-95D07FD5FC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5850" y="2752725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40B04309-1FA5-47B2-A5F3-DA7C3B3959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6800" y="2771775"/>
                <a:ext cx="381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7F4223A5-907F-4C2B-81CE-35EB20CE617C}"/>
                </a:ext>
              </a:extLst>
            </p:cNvPr>
            <p:cNvGrpSpPr/>
            <p:nvPr/>
          </p:nvGrpSpPr>
          <p:grpSpPr>
            <a:xfrm>
              <a:off x="8423275" y="2471627"/>
              <a:ext cx="38100" cy="38100"/>
              <a:chOff x="9956800" y="2752725"/>
              <a:chExt cx="38100" cy="38100"/>
            </a:xfrm>
          </p:grpSpPr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CF013E86-D9AA-4674-9FA5-05CCB8D9B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5850" y="2752725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E31B9F69-D049-468B-B07C-06E9D63E31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6800" y="2771775"/>
                <a:ext cx="381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CECB6C74-C90B-44C7-944A-C618B241A0DD}"/>
                </a:ext>
              </a:extLst>
            </p:cNvPr>
            <p:cNvGrpSpPr/>
            <p:nvPr/>
          </p:nvGrpSpPr>
          <p:grpSpPr>
            <a:xfrm>
              <a:off x="8355241" y="2460651"/>
              <a:ext cx="38100" cy="38100"/>
              <a:chOff x="9956800" y="2752725"/>
              <a:chExt cx="38100" cy="38100"/>
            </a:xfrm>
          </p:grpSpPr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7BBAFCC7-E7A2-4B1A-A228-BD59E84767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5850" y="2752725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08FCDE12-103B-49B9-89A7-59A60F4E97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6800" y="2771775"/>
                <a:ext cx="381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AA21EFCD-D474-429A-9871-99EC28BF1F62}"/>
                </a:ext>
              </a:extLst>
            </p:cNvPr>
            <p:cNvGrpSpPr/>
            <p:nvPr/>
          </p:nvGrpSpPr>
          <p:grpSpPr>
            <a:xfrm>
              <a:off x="8631516" y="2531897"/>
              <a:ext cx="38100" cy="38100"/>
              <a:chOff x="9956800" y="2752725"/>
              <a:chExt cx="38100" cy="38100"/>
            </a:xfrm>
          </p:grpSpPr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33249789-1B74-4F39-87B5-5575F54E05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5850" y="2752725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446BD1F6-6CE8-466D-8DFD-E64FACE46E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6800" y="2771775"/>
                <a:ext cx="381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4255635C-C3FB-483A-8E99-B84523C4D954}"/>
                </a:ext>
              </a:extLst>
            </p:cNvPr>
            <p:cNvGrpSpPr/>
            <p:nvPr/>
          </p:nvGrpSpPr>
          <p:grpSpPr>
            <a:xfrm>
              <a:off x="8727638" y="2556586"/>
              <a:ext cx="38100" cy="38100"/>
              <a:chOff x="9956800" y="2752725"/>
              <a:chExt cx="38100" cy="38100"/>
            </a:xfrm>
          </p:grpSpPr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5171E1DA-EFF0-4222-8533-6D1933B9CF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5850" y="2752725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F36BEF00-8E47-47F7-ABD6-5E85C3B6B1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6800" y="2771775"/>
                <a:ext cx="381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5E222DC9-F147-47DC-A6EB-3CBBFC6DDBBF}"/>
                </a:ext>
              </a:extLst>
            </p:cNvPr>
            <p:cNvGrpSpPr/>
            <p:nvPr/>
          </p:nvGrpSpPr>
          <p:grpSpPr>
            <a:xfrm>
              <a:off x="8679577" y="2560472"/>
              <a:ext cx="38100" cy="38100"/>
              <a:chOff x="9956800" y="2752725"/>
              <a:chExt cx="38100" cy="38100"/>
            </a:xfrm>
          </p:grpSpPr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7856EC46-FB77-4D16-B3D6-F60F30D814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5850" y="2752725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B0D74A14-D070-478C-8D96-7F88C1E558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6800" y="2771775"/>
                <a:ext cx="381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7EF4652C-8AF4-42D3-837D-3F9AD61ADC25}"/>
                </a:ext>
              </a:extLst>
            </p:cNvPr>
            <p:cNvGrpSpPr/>
            <p:nvPr/>
          </p:nvGrpSpPr>
          <p:grpSpPr>
            <a:xfrm>
              <a:off x="8775699" y="2547445"/>
              <a:ext cx="38100" cy="38100"/>
              <a:chOff x="9956800" y="2752725"/>
              <a:chExt cx="38100" cy="38100"/>
            </a:xfrm>
          </p:grpSpPr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DAD3D047-7729-42D1-805D-619DA9A925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5850" y="2752725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9DD2276F-03AF-4744-8242-ECE9B8B1E8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6800" y="2771775"/>
                <a:ext cx="381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AD59486B-A9AC-41F9-977A-32B86BAD7F9A}"/>
                </a:ext>
              </a:extLst>
            </p:cNvPr>
            <p:cNvGrpSpPr/>
            <p:nvPr/>
          </p:nvGrpSpPr>
          <p:grpSpPr>
            <a:xfrm>
              <a:off x="8679576" y="2499436"/>
              <a:ext cx="38100" cy="38100"/>
              <a:chOff x="9956800" y="2752725"/>
              <a:chExt cx="38100" cy="38100"/>
            </a:xfrm>
          </p:grpSpPr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DDC10BF9-C3DA-42F1-B50D-630141951F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5850" y="2752725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1650497F-1CE6-4562-AFCD-9AE8299B35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6800" y="2771775"/>
                <a:ext cx="381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65C8DDD8-0793-488C-9678-97BCAAF3E212}"/>
                </a:ext>
              </a:extLst>
            </p:cNvPr>
            <p:cNvGrpSpPr/>
            <p:nvPr/>
          </p:nvGrpSpPr>
          <p:grpSpPr>
            <a:xfrm>
              <a:off x="8736726" y="2508179"/>
              <a:ext cx="38100" cy="38100"/>
              <a:chOff x="9956800" y="2752725"/>
              <a:chExt cx="38100" cy="38100"/>
            </a:xfrm>
          </p:grpSpPr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60320166-0FFF-478D-A01D-E33323388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5850" y="2752725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4B34A8AE-E925-4D9F-96A6-CF073E4AC7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6800" y="2771775"/>
                <a:ext cx="381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B7849246-274C-4A51-98E2-21261A30210B}"/>
                </a:ext>
              </a:extLst>
            </p:cNvPr>
            <p:cNvGrpSpPr/>
            <p:nvPr/>
          </p:nvGrpSpPr>
          <p:grpSpPr>
            <a:xfrm>
              <a:off x="8544918" y="2537536"/>
              <a:ext cx="38100" cy="38100"/>
              <a:chOff x="9956800" y="2752725"/>
              <a:chExt cx="38100" cy="38100"/>
            </a:xfrm>
          </p:grpSpPr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6AA56B21-E5EA-4BC8-BC6E-3A343D0025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5850" y="2752725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92D2C379-43D7-4E23-91B1-BF35F6172C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6800" y="2771775"/>
                <a:ext cx="381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1EEB6E54-2B35-4A35-A743-2BA0359EAB40}"/>
                </a:ext>
              </a:extLst>
            </p:cNvPr>
            <p:cNvGrpSpPr/>
            <p:nvPr/>
          </p:nvGrpSpPr>
          <p:grpSpPr>
            <a:xfrm>
              <a:off x="8543559" y="2594686"/>
              <a:ext cx="38100" cy="38100"/>
              <a:chOff x="9956800" y="2752725"/>
              <a:chExt cx="38100" cy="38100"/>
            </a:xfrm>
          </p:grpSpPr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5FA5A755-0684-47B9-94FA-24053C4D92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5850" y="2752725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BD4720DA-0552-497D-AE79-DB3E345B10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6800" y="2771775"/>
                <a:ext cx="381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CAEA53B2-7DDA-41AD-A4A7-8ED59AFFD44B}"/>
                </a:ext>
              </a:extLst>
            </p:cNvPr>
            <p:cNvGrpSpPr/>
            <p:nvPr/>
          </p:nvGrpSpPr>
          <p:grpSpPr>
            <a:xfrm>
              <a:off x="8530493" y="2651836"/>
              <a:ext cx="38100" cy="38100"/>
              <a:chOff x="9956800" y="2752725"/>
              <a:chExt cx="38100" cy="38100"/>
            </a:xfrm>
          </p:grpSpPr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EDAB9599-B04D-41C5-BA5A-B6753FA730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5850" y="2752725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812F6E92-5774-4E18-9E5B-44D872C84C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6800" y="2771775"/>
                <a:ext cx="381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BAC9C5F8-376E-4118-81DC-1230A2BB381E}"/>
                </a:ext>
              </a:extLst>
            </p:cNvPr>
            <p:cNvGrpSpPr/>
            <p:nvPr/>
          </p:nvGrpSpPr>
          <p:grpSpPr>
            <a:xfrm>
              <a:off x="8524509" y="2699843"/>
              <a:ext cx="38100" cy="38100"/>
              <a:chOff x="9956800" y="2752725"/>
              <a:chExt cx="38100" cy="38100"/>
            </a:xfrm>
          </p:grpSpPr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id="{50EA60B1-4774-4493-8295-3F4C3B2FE9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5850" y="2752725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id="{D2C8DFB8-A6B5-4B30-B416-8FEA52EEB0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6800" y="2771775"/>
                <a:ext cx="381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892333F3-8A10-43E5-A9B6-D2176475BACE}"/>
                </a:ext>
              </a:extLst>
            </p:cNvPr>
            <p:cNvGrpSpPr/>
            <p:nvPr/>
          </p:nvGrpSpPr>
          <p:grpSpPr>
            <a:xfrm>
              <a:off x="8434981" y="2707124"/>
              <a:ext cx="38100" cy="38100"/>
              <a:chOff x="9956800" y="2752725"/>
              <a:chExt cx="38100" cy="38100"/>
            </a:xfrm>
          </p:grpSpPr>
          <p:cxnSp>
            <p:nvCxnSpPr>
              <p:cNvPr id="145" name="직선 연결선 144">
                <a:extLst>
                  <a:ext uri="{FF2B5EF4-FFF2-40B4-BE49-F238E27FC236}">
                    <a16:creationId xmlns:a16="http://schemas.microsoft.com/office/drawing/2014/main" id="{44C8BA94-2AFF-41A7-B77C-8116810CDB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5850" y="2752725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>
                <a:extLst>
                  <a:ext uri="{FF2B5EF4-FFF2-40B4-BE49-F238E27FC236}">
                    <a16:creationId xmlns:a16="http://schemas.microsoft.com/office/drawing/2014/main" id="{9929816E-4076-4C9D-8DB4-EFD626B684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6800" y="2771775"/>
                <a:ext cx="381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8ACFCAA1-C90E-4078-A343-14D2031838D9}"/>
                </a:ext>
              </a:extLst>
            </p:cNvPr>
            <p:cNvGrpSpPr/>
            <p:nvPr/>
          </p:nvGrpSpPr>
          <p:grpSpPr>
            <a:xfrm>
              <a:off x="8477639" y="2728197"/>
              <a:ext cx="38100" cy="38100"/>
              <a:chOff x="9956800" y="2752725"/>
              <a:chExt cx="38100" cy="38100"/>
            </a:xfrm>
          </p:grpSpPr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F9725B9F-43AF-462B-88A7-5A9499BC2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5850" y="2752725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7BB353ED-9AD1-483A-9672-2D1561764D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6800" y="2771775"/>
                <a:ext cx="381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4CA3C8C4-7AD0-4644-9D22-6CBB91B3333D}"/>
                </a:ext>
              </a:extLst>
            </p:cNvPr>
            <p:cNvGrpSpPr/>
            <p:nvPr/>
          </p:nvGrpSpPr>
          <p:grpSpPr>
            <a:xfrm>
              <a:off x="8536764" y="2737942"/>
              <a:ext cx="38100" cy="38100"/>
              <a:chOff x="9956800" y="2752725"/>
              <a:chExt cx="38100" cy="38100"/>
            </a:xfrm>
          </p:grpSpPr>
          <p:cxnSp>
            <p:nvCxnSpPr>
              <p:cNvPr id="151" name="직선 연결선 150">
                <a:extLst>
                  <a:ext uri="{FF2B5EF4-FFF2-40B4-BE49-F238E27FC236}">
                    <a16:creationId xmlns:a16="http://schemas.microsoft.com/office/drawing/2014/main" id="{922D1B97-B483-4993-A04F-8CB47DC8D2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5850" y="2752725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>
                <a:extLst>
                  <a:ext uri="{FF2B5EF4-FFF2-40B4-BE49-F238E27FC236}">
                    <a16:creationId xmlns:a16="http://schemas.microsoft.com/office/drawing/2014/main" id="{E0A7B36F-8A21-4A75-8B43-FD9B51FA86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6800" y="2771775"/>
                <a:ext cx="381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9D8E0B83-8175-411F-8CA3-368CE86757C9}"/>
                </a:ext>
              </a:extLst>
            </p:cNvPr>
            <p:cNvGrpSpPr/>
            <p:nvPr/>
          </p:nvGrpSpPr>
          <p:grpSpPr>
            <a:xfrm>
              <a:off x="8595888" y="2718892"/>
              <a:ext cx="38100" cy="38100"/>
              <a:chOff x="9956800" y="2752725"/>
              <a:chExt cx="38100" cy="38100"/>
            </a:xfrm>
          </p:grpSpPr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BB680D49-554C-4F45-858A-B5128105D1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5850" y="2752725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>
                <a:extLst>
                  <a:ext uri="{FF2B5EF4-FFF2-40B4-BE49-F238E27FC236}">
                    <a16:creationId xmlns:a16="http://schemas.microsoft.com/office/drawing/2014/main" id="{4F897C7C-0CCD-4148-951C-F127177C69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6800" y="2771775"/>
                <a:ext cx="381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8B1AB248-9D83-4C70-B078-9A66060C9B2E}"/>
                </a:ext>
              </a:extLst>
            </p:cNvPr>
            <p:cNvGrpSpPr/>
            <p:nvPr/>
          </p:nvGrpSpPr>
          <p:grpSpPr>
            <a:xfrm>
              <a:off x="8391915" y="2814878"/>
              <a:ext cx="38100" cy="38100"/>
              <a:chOff x="9956800" y="2752725"/>
              <a:chExt cx="38100" cy="38100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id="{0A4336BC-80CC-4EE6-BC48-6FC7CF9B91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5850" y="2752725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id="{606AF2A3-C888-4C6A-9AFC-97F131A92E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6800" y="2771775"/>
                <a:ext cx="381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F6FB81BE-D05F-4A18-9E0F-BF40093085E5}"/>
                </a:ext>
              </a:extLst>
            </p:cNvPr>
            <p:cNvGrpSpPr/>
            <p:nvPr/>
          </p:nvGrpSpPr>
          <p:grpSpPr>
            <a:xfrm>
              <a:off x="8423275" y="2842336"/>
              <a:ext cx="38100" cy="38100"/>
              <a:chOff x="9956800" y="2752725"/>
              <a:chExt cx="38100" cy="38100"/>
            </a:xfrm>
          </p:grpSpPr>
          <p:cxnSp>
            <p:nvCxnSpPr>
              <p:cNvPr id="160" name="직선 연결선 159">
                <a:extLst>
                  <a:ext uri="{FF2B5EF4-FFF2-40B4-BE49-F238E27FC236}">
                    <a16:creationId xmlns:a16="http://schemas.microsoft.com/office/drawing/2014/main" id="{CAAD8B96-F552-4A68-813E-32631EFC64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5850" y="2752725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직선 연결선 160">
                <a:extLst>
                  <a:ext uri="{FF2B5EF4-FFF2-40B4-BE49-F238E27FC236}">
                    <a16:creationId xmlns:a16="http://schemas.microsoft.com/office/drawing/2014/main" id="{C96A9FE6-0F14-4B7E-8836-B25D86A165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6800" y="2771775"/>
                <a:ext cx="381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BB7BBC06-D90A-49FF-943C-73986D1E5DAC}"/>
                </a:ext>
              </a:extLst>
            </p:cNvPr>
            <p:cNvGrpSpPr/>
            <p:nvPr/>
          </p:nvGrpSpPr>
          <p:grpSpPr>
            <a:xfrm>
              <a:off x="8470900" y="2851861"/>
              <a:ext cx="38100" cy="38100"/>
              <a:chOff x="9956800" y="2752725"/>
              <a:chExt cx="38100" cy="38100"/>
            </a:xfrm>
          </p:grpSpPr>
          <p:cxnSp>
            <p:nvCxnSpPr>
              <p:cNvPr id="163" name="직선 연결선 162">
                <a:extLst>
                  <a:ext uri="{FF2B5EF4-FFF2-40B4-BE49-F238E27FC236}">
                    <a16:creationId xmlns:a16="http://schemas.microsoft.com/office/drawing/2014/main" id="{681F9924-C7A8-4B57-89DE-EB0F5E1498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5850" y="2752725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>
                <a:extLst>
                  <a:ext uri="{FF2B5EF4-FFF2-40B4-BE49-F238E27FC236}">
                    <a16:creationId xmlns:a16="http://schemas.microsoft.com/office/drawing/2014/main" id="{2846B654-4181-4854-9F74-B40BABC86C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6800" y="2771775"/>
                <a:ext cx="381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FEE5B519-E26B-44F9-A19C-EBE03BCFCC3F}"/>
                </a:ext>
              </a:extLst>
            </p:cNvPr>
            <p:cNvGrpSpPr/>
            <p:nvPr/>
          </p:nvGrpSpPr>
          <p:grpSpPr>
            <a:xfrm>
              <a:off x="8518524" y="2861386"/>
              <a:ext cx="38100" cy="38100"/>
              <a:chOff x="9956800" y="2752725"/>
              <a:chExt cx="38100" cy="38100"/>
            </a:xfrm>
          </p:grpSpPr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757F2254-A90C-4D98-8D1D-FB49E4256E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5850" y="2752725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48BFA779-641C-4D85-B87E-33CA593C43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6800" y="2771775"/>
                <a:ext cx="381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B483A707-B50B-48AE-A54F-6A1F41A45ABE}"/>
                </a:ext>
              </a:extLst>
            </p:cNvPr>
            <p:cNvGrpSpPr/>
            <p:nvPr/>
          </p:nvGrpSpPr>
          <p:grpSpPr>
            <a:xfrm>
              <a:off x="8566147" y="2880055"/>
              <a:ext cx="38100" cy="38100"/>
              <a:chOff x="9956800" y="2752725"/>
              <a:chExt cx="38100" cy="38100"/>
            </a:xfrm>
          </p:grpSpPr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CEC34560-E776-4946-AF3F-DFAF313C1E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5850" y="2752725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D08F6B7E-B198-4EF9-A6A7-CC456CE5D5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6800" y="2771775"/>
                <a:ext cx="381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3D47B8D0-53C7-4001-BE85-86FADC7617C1}"/>
                </a:ext>
              </a:extLst>
            </p:cNvPr>
            <p:cNvGrpSpPr/>
            <p:nvPr/>
          </p:nvGrpSpPr>
          <p:grpSpPr>
            <a:xfrm>
              <a:off x="8604249" y="2842336"/>
              <a:ext cx="38100" cy="38100"/>
              <a:chOff x="9956800" y="2752725"/>
              <a:chExt cx="38100" cy="38100"/>
            </a:xfrm>
          </p:grpSpPr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F898C56C-D169-4E2A-B812-438A19024B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5850" y="2752725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3DD0EE8C-3FBC-4786-A7DC-287BC03795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6800" y="2771775"/>
                <a:ext cx="381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2B8C1EDD-1F39-4031-80CC-916E0A9BEF21}"/>
                </a:ext>
              </a:extLst>
            </p:cNvPr>
            <p:cNvGrpSpPr/>
            <p:nvPr/>
          </p:nvGrpSpPr>
          <p:grpSpPr>
            <a:xfrm>
              <a:off x="8642349" y="2813761"/>
              <a:ext cx="38100" cy="38100"/>
              <a:chOff x="9956800" y="2752725"/>
              <a:chExt cx="38100" cy="38100"/>
            </a:xfrm>
          </p:grpSpPr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29C567D2-C9FD-423B-B3D4-DFB6992527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5850" y="2752725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AA110C94-7BB0-44DD-80D8-12DAB82EA1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6800" y="2771775"/>
                <a:ext cx="381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CBE8451F-CB56-415E-AC1D-EF10F42AB99A}"/>
                </a:ext>
              </a:extLst>
            </p:cNvPr>
            <p:cNvGrpSpPr/>
            <p:nvPr/>
          </p:nvGrpSpPr>
          <p:grpSpPr>
            <a:xfrm>
              <a:off x="8585199" y="2813761"/>
              <a:ext cx="38100" cy="38100"/>
              <a:chOff x="9956800" y="2752725"/>
              <a:chExt cx="38100" cy="38100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EAA0CB00-4A8D-4244-A0C7-8550E33FE9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5850" y="2752725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06F36CBB-0AEA-4664-AFCD-61A4CEB569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6800" y="2771775"/>
                <a:ext cx="381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F5982D7F-53BD-4B0B-AB5A-11CA11841924}"/>
                </a:ext>
              </a:extLst>
            </p:cNvPr>
            <p:cNvGrpSpPr/>
            <p:nvPr/>
          </p:nvGrpSpPr>
          <p:grpSpPr>
            <a:xfrm>
              <a:off x="8544918" y="2794216"/>
              <a:ext cx="38100" cy="38100"/>
              <a:chOff x="9956800" y="2752725"/>
              <a:chExt cx="38100" cy="38100"/>
            </a:xfrm>
          </p:grpSpPr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id="{7A1CD709-6E31-45CD-BAAE-C9A88938F2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5850" y="2752725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>
                <a:extLst>
                  <a:ext uri="{FF2B5EF4-FFF2-40B4-BE49-F238E27FC236}">
                    <a16:creationId xmlns:a16="http://schemas.microsoft.com/office/drawing/2014/main" id="{47BEC81F-23D4-4B98-92C9-2E3BDECB60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6800" y="2771775"/>
                <a:ext cx="381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5F7F2B56-BC33-4C14-988A-D87B168759F7}"/>
                </a:ext>
              </a:extLst>
            </p:cNvPr>
            <p:cNvGrpSpPr/>
            <p:nvPr/>
          </p:nvGrpSpPr>
          <p:grpSpPr>
            <a:xfrm>
              <a:off x="8499474" y="2785186"/>
              <a:ext cx="38100" cy="38100"/>
              <a:chOff x="9956800" y="2752725"/>
              <a:chExt cx="38100" cy="38100"/>
            </a:xfrm>
          </p:grpSpPr>
          <p:cxnSp>
            <p:nvCxnSpPr>
              <p:cNvPr id="184" name="직선 연결선 183">
                <a:extLst>
                  <a:ext uri="{FF2B5EF4-FFF2-40B4-BE49-F238E27FC236}">
                    <a16:creationId xmlns:a16="http://schemas.microsoft.com/office/drawing/2014/main" id="{056AD0EE-E6E2-442B-B2BD-5E241C642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5850" y="2752725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F5A0CBF3-9D4A-4CC5-B70D-32D7F1A41B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6800" y="2771775"/>
                <a:ext cx="381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6E139FC0-6A29-48B4-8DF0-93886C0D801E}"/>
                </a:ext>
              </a:extLst>
            </p:cNvPr>
            <p:cNvGrpSpPr/>
            <p:nvPr/>
          </p:nvGrpSpPr>
          <p:grpSpPr>
            <a:xfrm>
              <a:off x="8440932" y="2794711"/>
              <a:ext cx="38100" cy="38100"/>
              <a:chOff x="9956800" y="2752725"/>
              <a:chExt cx="38100" cy="38100"/>
            </a:xfrm>
          </p:grpSpPr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345FA92E-DFB9-4C16-9BA1-868B6CDA6A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5850" y="2752725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>
                <a:extLst>
                  <a:ext uri="{FF2B5EF4-FFF2-40B4-BE49-F238E27FC236}">
                    <a16:creationId xmlns:a16="http://schemas.microsoft.com/office/drawing/2014/main" id="{DC179F15-5D6C-42C5-A804-D7E9A02C1F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6800" y="2771775"/>
                <a:ext cx="381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D7A2991-0BB6-4D51-A5DC-52F53E806259}"/>
              </a:ext>
            </a:extLst>
          </p:cNvPr>
          <p:cNvSpPr txBox="1"/>
          <p:nvPr/>
        </p:nvSpPr>
        <p:spPr>
          <a:xfrm>
            <a:off x="5734357" y="5233895"/>
            <a:ext cx="2919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/>
              <a:t>Dlib</a:t>
            </a:r>
            <a:r>
              <a:rPr lang="ko-KR" altLang="en-US" sz="1200" dirty="0"/>
              <a:t>를 사용하여 얼굴 랜드 마크를</a:t>
            </a:r>
            <a:endParaRPr lang="en-US" altLang="ko-KR" sz="1200" dirty="0"/>
          </a:p>
          <a:p>
            <a:pPr algn="ctr"/>
            <a:r>
              <a:rPr lang="ko-KR" altLang="en-US" sz="1200" dirty="0"/>
              <a:t>감지하여 얼굴에 마스크를 배치 할 위치</a:t>
            </a:r>
            <a:endParaRPr lang="en-US" altLang="ko-KR" sz="1200" dirty="0"/>
          </a:p>
          <a:p>
            <a:pPr algn="ctr"/>
            <a:r>
              <a:rPr lang="ko-KR" altLang="en-US" sz="1200" dirty="0"/>
              <a:t>측정</a:t>
            </a:r>
          </a:p>
        </p:txBody>
      </p:sp>
      <p:pic>
        <p:nvPicPr>
          <p:cNvPr id="189" name="Picture 2">
            <a:extLst>
              <a:ext uri="{FF2B5EF4-FFF2-40B4-BE49-F238E27FC236}">
                <a16:creationId xmlns:a16="http://schemas.microsoft.com/office/drawing/2014/main" id="{D9FFCBE1-742C-4367-B488-4BCFAD00A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019" y="2026457"/>
            <a:ext cx="1919179" cy="287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B7AF7AA-DE06-4386-BFC6-DC4A4E742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261" y="2649329"/>
            <a:ext cx="614694" cy="38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C6F23F-480A-4A9A-82E1-C0B2A218027A}"/>
              </a:ext>
            </a:extLst>
          </p:cNvPr>
          <p:cNvSpPr txBox="1"/>
          <p:nvPr/>
        </p:nvSpPr>
        <p:spPr>
          <a:xfrm>
            <a:off x="9023019" y="5125167"/>
            <a:ext cx="2040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얼굴의 위치를 기억하여 </a:t>
            </a:r>
            <a:endParaRPr lang="en-US" altLang="ko-KR" sz="1200" dirty="0"/>
          </a:p>
          <a:p>
            <a:r>
              <a:rPr lang="ko-KR" altLang="en-US" sz="1200" dirty="0"/>
              <a:t>원래 얼굴 </a:t>
            </a:r>
            <a:r>
              <a:rPr lang="en-US" altLang="ko-KR" sz="1200" dirty="0"/>
              <a:t>ROI</a:t>
            </a:r>
            <a:r>
              <a:rPr lang="ko-KR" altLang="en-US" sz="1200" dirty="0"/>
              <a:t>에 자동으로 </a:t>
            </a:r>
            <a:endParaRPr lang="en-US" altLang="ko-KR" sz="1200" dirty="0"/>
          </a:p>
          <a:p>
            <a:r>
              <a:rPr lang="ko-KR" altLang="en-US" sz="1200" dirty="0"/>
              <a:t>오버레이 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7DB80D-C78B-47B1-96B6-F75FCD45C872}"/>
              </a:ext>
            </a:extLst>
          </p:cNvPr>
          <p:cNvSpPr txBox="1"/>
          <p:nvPr/>
        </p:nvSpPr>
        <p:spPr>
          <a:xfrm>
            <a:off x="230026" y="1053051"/>
            <a:ext cx="76008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Mask Dataset in </a:t>
            </a:r>
            <a:r>
              <a:rPr lang="en-US" altLang="ko-KR" sz="2800" dirty="0" err="1"/>
              <a:t>Github</a:t>
            </a:r>
            <a:r>
              <a:rPr lang="ko-KR" altLang="en-US" sz="2800" dirty="0"/>
              <a:t> </a:t>
            </a:r>
            <a:r>
              <a:rPr lang="en-US" altLang="ko-KR" sz="1600" dirty="0"/>
              <a:t>(</a:t>
            </a:r>
            <a:r>
              <a:rPr lang="en-US" altLang="ko-KR" sz="1600" dirty="0">
                <a:hlinkClick r:id="rId5"/>
              </a:rPr>
              <a:t>https://github.com/prajnasb/observations.git</a:t>
            </a:r>
            <a:r>
              <a:rPr lang="en-US" altLang="ko-KR" sz="1600" dirty="0"/>
              <a:t>)</a:t>
            </a:r>
            <a:endParaRPr lang="en-US" altLang="ko-KR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72D08F7-D983-46BC-9B9F-300CF3283C13}"/>
              </a:ext>
            </a:extLst>
          </p:cNvPr>
          <p:cNvSpPr txBox="1"/>
          <p:nvPr/>
        </p:nvSpPr>
        <p:spPr>
          <a:xfrm>
            <a:off x="11483152" y="6271278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5/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22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173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DF89B8-8CE3-4BB7-A7F8-D4EFEF5ECB0B}"/>
              </a:ext>
            </a:extLst>
          </p:cNvPr>
          <p:cNvSpPr/>
          <p:nvPr/>
        </p:nvSpPr>
        <p:spPr>
          <a:xfrm>
            <a:off x="0" y="6671388"/>
            <a:ext cx="12192000" cy="1866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2CF28-1672-44D3-B0AF-AFD4E39A8AE3}"/>
              </a:ext>
            </a:extLst>
          </p:cNvPr>
          <p:cNvSpPr txBox="1"/>
          <p:nvPr/>
        </p:nvSpPr>
        <p:spPr>
          <a:xfrm>
            <a:off x="11483152" y="6271278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6/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22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7597A5-20B9-47AA-AB8D-32EB0CB74A07}"/>
              </a:ext>
            </a:extLst>
          </p:cNvPr>
          <p:cNvSpPr/>
          <p:nvPr/>
        </p:nvSpPr>
        <p:spPr>
          <a:xfrm>
            <a:off x="0" y="0"/>
            <a:ext cx="12192000" cy="8490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b="1" dirty="0">
                <a:solidFill>
                  <a:schemeClr val="tx1"/>
                </a:solidFill>
              </a:rPr>
              <a:t>  </a:t>
            </a:r>
            <a:r>
              <a:rPr lang="en-US" altLang="ko-KR" sz="3000" b="1" dirty="0">
                <a:solidFill>
                  <a:schemeClr val="tx1"/>
                </a:solidFill>
              </a:rPr>
              <a:t>2. Data</a:t>
            </a:r>
            <a:endParaRPr lang="ko-KR" altLang="en-US" sz="3000" b="1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9C52A76-3823-44FF-840D-09A18584C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54" y="1634298"/>
            <a:ext cx="6645259" cy="35127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CF7A19-BD5E-4D38-AA92-A93E673C4DD0}"/>
              </a:ext>
            </a:extLst>
          </p:cNvPr>
          <p:cNvSpPr txBox="1"/>
          <p:nvPr/>
        </p:nvSpPr>
        <p:spPr>
          <a:xfrm>
            <a:off x="215253" y="980082"/>
            <a:ext cx="3530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Use Kaggle Dataset</a:t>
            </a:r>
            <a:endParaRPr lang="ko-KR" altLang="en-US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F2A526-6F1A-4EE4-9770-FE5B6F848799}"/>
              </a:ext>
            </a:extLst>
          </p:cNvPr>
          <p:cNvSpPr txBox="1"/>
          <p:nvPr/>
        </p:nvSpPr>
        <p:spPr>
          <a:xfrm>
            <a:off x="7814821" y="1676445"/>
            <a:ext cx="2052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Mask : 3,725</a:t>
            </a:r>
            <a:endParaRPr lang="ko-KR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6A84A8-695A-4166-98B2-40BD2DD9884D}"/>
              </a:ext>
            </a:extLst>
          </p:cNvPr>
          <p:cNvSpPr txBox="1"/>
          <p:nvPr/>
        </p:nvSpPr>
        <p:spPr>
          <a:xfrm>
            <a:off x="7814821" y="2276610"/>
            <a:ext cx="2619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No_Mask</a:t>
            </a:r>
            <a:r>
              <a:rPr lang="en-US" altLang="ko-KR" sz="2400" b="1" dirty="0"/>
              <a:t> : 3,828</a:t>
            </a:r>
            <a:endParaRPr lang="ko-KR" alt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CF5137-EE41-4146-8FA0-3EB09B6A7AEA}"/>
              </a:ext>
            </a:extLst>
          </p:cNvPr>
          <p:cNvSpPr txBox="1"/>
          <p:nvPr/>
        </p:nvSpPr>
        <p:spPr>
          <a:xfrm>
            <a:off x="7814821" y="3131668"/>
            <a:ext cx="2094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Train : 75%</a:t>
            </a:r>
            <a:endParaRPr lang="ko-KR" alt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6623E2-BD8A-427F-BB13-BF909134851D}"/>
              </a:ext>
            </a:extLst>
          </p:cNvPr>
          <p:cNvSpPr txBox="1"/>
          <p:nvPr/>
        </p:nvSpPr>
        <p:spPr>
          <a:xfrm>
            <a:off x="7814821" y="3793388"/>
            <a:ext cx="1936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Test : 25%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6691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DF89B8-8CE3-4BB7-A7F8-D4EFEF5ECB0B}"/>
              </a:ext>
            </a:extLst>
          </p:cNvPr>
          <p:cNvSpPr/>
          <p:nvPr/>
        </p:nvSpPr>
        <p:spPr>
          <a:xfrm>
            <a:off x="0" y="6671388"/>
            <a:ext cx="12192000" cy="1866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2CF28-1672-44D3-B0AF-AFD4E39A8AE3}"/>
              </a:ext>
            </a:extLst>
          </p:cNvPr>
          <p:cNvSpPr txBox="1"/>
          <p:nvPr/>
        </p:nvSpPr>
        <p:spPr>
          <a:xfrm>
            <a:off x="11483152" y="6271278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7/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22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7597A5-20B9-47AA-AB8D-32EB0CB74A07}"/>
              </a:ext>
            </a:extLst>
          </p:cNvPr>
          <p:cNvSpPr/>
          <p:nvPr/>
        </p:nvSpPr>
        <p:spPr>
          <a:xfrm>
            <a:off x="0" y="0"/>
            <a:ext cx="12192000" cy="8490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b="1" dirty="0">
                <a:solidFill>
                  <a:schemeClr val="tx1"/>
                </a:solidFill>
              </a:rPr>
              <a:t>  </a:t>
            </a:r>
            <a:r>
              <a:rPr lang="en-US" altLang="ko-KR" sz="3000" b="1" dirty="0">
                <a:solidFill>
                  <a:schemeClr val="tx1"/>
                </a:solidFill>
              </a:rPr>
              <a:t>3. Model</a:t>
            </a:r>
            <a:endParaRPr lang="ko-KR" altLang="en-US" sz="30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CF7A19-BD5E-4D38-AA92-A93E673C4DD0}"/>
              </a:ext>
            </a:extLst>
          </p:cNvPr>
          <p:cNvSpPr txBox="1"/>
          <p:nvPr/>
        </p:nvSpPr>
        <p:spPr>
          <a:xfrm>
            <a:off x="253296" y="2183494"/>
            <a:ext cx="5713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Res10_300x300_ssd_iter_140000</a:t>
            </a:r>
            <a:endParaRPr lang="ko-KR" altLang="en-US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AE6850-737F-4D3E-B879-5F35D40B8A1C}"/>
              </a:ext>
            </a:extLst>
          </p:cNvPr>
          <p:cNvSpPr txBox="1"/>
          <p:nvPr/>
        </p:nvSpPr>
        <p:spPr>
          <a:xfrm>
            <a:off x="313115" y="4122550"/>
            <a:ext cx="140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abcNet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6D0E2B-B027-48FD-883F-42CB6DF17A73}"/>
              </a:ext>
            </a:extLst>
          </p:cNvPr>
          <p:cNvSpPr txBox="1"/>
          <p:nvPr/>
        </p:nvSpPr>
        <p:spPr>
          <a:xfrm>
            <a:off x="179109" y="1450600"/>
            <a:ext cx="3422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Face Detection</a:t>
            </a:r>
            <a:endParaRPr lang="ko-KR" altLang="en-US" sz="3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D9E7B0-06D2-4374-9690-67DB4F39FC01}"/>
              </a:ext>
            </a:extLst>
          </p:cNvPr>
          <p:cNvSpPr txBox="1"/>
          <p:nvPr/>
        </p:nvSpPr>
        <p:spPr>
          <a:xfrm>
            <a:off x="179109" y="3316498"/>
            <a:ext cx="3633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Mask Detection</a:t>
            </a:r>
            <a:endParaRPr lang="ko-KR" altLang="en-US" sz="3600" b="1" dirty="0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21E74502-1A4F-457B-84B9-D2B3C3329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595" y="1072421"/>
            <a:ext cx="3422988" cy="513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68B427-99B1-451F-9869-F28B4D28447A}"/>
              </a:ext>
            </a:extLst>
          </p:cNvPr>
          <p:cNvSpPr/>
          <p:nvPr/>
        </p:nvSpPr>
        <p:spPr>
          <a:xfrm>
            <a:off x="7302961" y="1301492"/>
            <a:ext cx="1595942" cy="1715085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8384669C-F347-45DA-A473-98417BDEE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68" y="2056881"/>
            <a:ext cx="1052442" cy="77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34151B29-8F7E-4400-A348-EED42EE7DBD0}"/>
              </a:ext>
            </a:extLst>
          </p:cNvPr>
          <p:cNvSpPr/>
          <p:nvPr/>
        </p:nvSpPr>
        <p:spPr>
          <a:xfrm>
            <a:off x="2728055" y="2279473"/>
            <a:ext cx="4524063" cy="1866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C4312AFD-DCE3-46F3-B1FB-047880332527}"/>
              </a:ext>
            </a:extLst>
          </p:cNvPr>
          <p:cNvSpPr/>
          <p:nvPr/>
        </p:nvSpPr>
        <p:spPr>
          <a:xfrm rot="20440598">
            <a:off x="3067485" y="3382958"/>
            <a:ext cx="5066950" cy="20900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33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DF89B8-8CE3-4BB7-A7F8-D4EFEF5ECB0B}"/>
              </a:ext>
            </a:extLst>
          </p:cNvPr>
          <p:cNvSpPr/>
          <p:nvPr/>
        </p:nvSpPr>
        <p:spPr>
          <a:xfrm>
            <a:off x="0" y="6671388"/>
            <a:ext cx="12192000" cy="1866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2CF28-1672-44D3-B0AF-AFD4E39A8AE3}"/>
              </a:ext>
            </a:extLst>
          </p:cNvPr>
          <p:cNvSpPr txBox="1"/>
          <p:nvPr/>
        </p:nvSpPr>
        <p:spPr>
          <a:xfrm>
            <a:off x="11483152" y="6271278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8/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22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7597A5-20B9-47AA-AB8D-32EB0CB74A07}"/>
              </a:ext>
            </a:extLst>
          </p:cNvPr>
          <p:cNvSpPr/>
          <p:nvPr/>
        </p:nvSpPr>
        <p:spPr>
          <a:xfrm>
            <a:off x="0" y="0"/>
            <a:ext cx="12192000" cy="8490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b="1" dirty="0">
                <a:solidFill>
                  <a:schemeClr val="tx1"/>
                </a:solidFill>
              </a:rPr>
              <a:t>  </a:t>
            </a:r>
            <a:r>
              <a:rPr lang="en-US" altLang="ko-KR" sz="3000" b="1" dirty="0">
                <a:solidFill>
                  <a:schemeClr val="tx1"/>
                </a:solidFill>
              </a:rPr>
              <a:t>3. Model</a:t>
            </a:r>
            <a:endParaRPr lang="ko-KR" altLang="en-US" sz="30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CF7A19-BD5E-4D38-AA92-A93E673C4DD0}"/>
              </a:ext>
            </a:extLst>
          </p:cNvPr>
          <p:cNvSpPr txBox="1"/>
          <p:nvPr/>
        </p:nvSpPr>
        <p:spPr>
          <a:xfrm>
            <a:off x="159028" y="1725834"/>
            <a:ext cx="7535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res10_300x300_ssd_iter_140000.caffemodel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6D0E2B-B027-48FD-883F-42CB6DF17A73}"/>
              </a:ext>
            </a:extLst>
          </p:cNvPr>
          <p:cNvSpPr txBox="1"/>
          <p:nvPr/>
        </p:nvSpPr>
        <p:spPr>
          <a:xfrm>
            <a:off x="84841" y="992940"/>
            <a:ext cx="3422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Face Detection</a:t>
            </a:r>
            <a:endParaRPr lang="ko-KR" altLang="en-US" sz="3600" b="1" dirty="0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21E74502-1A4F-457B-84B9-D2B3C3329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716" y="992940"/>
            <a:ext cx="3422988" cy="513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68B427-99B1-451F-9869-F28B4D28447A}"/>
              </a:ext>
            </a:extLst>
          </p:cNvPr>
          <p:cNvSpPr/>
          <p:nvPr/>
        </p:nvSpPr>
        <p:spPr>
          <a:xfrm>
            <a:off x="9480082" y="1222011"/>
            <a:ext cx="1595942" cy="1715085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5FD059-E1EB-4A79-92B3-0715D1272792}"/>
              </a:ext>
            </a:extLst>
          </p:cNvPr>
          <p:cNvSpPr txBox="1"/>
          <p:nvPr/>
        </p:nvSpPr>
        <p:spPr>
          <a:xfrm>
            <a:off x="253297" y="2742397"/>
            <a:ext cx="8180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It is a Caffe model which is based on the Single Shot-</a:t>
            </a:r>
            <a:r>
              <a:rPr lang="en-US" altLang="ko-KR" b="0" i="0" dirty="0" err="1">
                <a:solidFill>
                  <a:srgbClr val="292929"/>
                </a:solidFill>
                <a:effectLst/>
                <a:latin typeface="charter"/>
              </a:rPr>
              <a:t>Multibox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 Detector (SSD) and uses ResNet-10 architecture as its backbone. It was introduced post OpenCV 3.3 in its deep neural network module.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545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DF89B8-8CE3-4BB7-A7F8-D4EFEF5ECB0B}"/>
              </a:ext>
            </a:extLst>
          </p:cNvPr>
          <p:cNvSpPr/>
          <p:nvPr/>
        </p:nvSpPr>
        <p:spPr>
          <a:xfrm>
            <a:off x="0" y="6671388"/>
            <a:ext cx="12192000" cy="1866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2CF28-1672-44D3-B0AF-AFD4E39A8AE3}"/>
              </a:ext>
            </a:extLst>
          </p:cNvPr>
          <p:cNvSpPr txBox="1"/>
          <p:nvPr/>
        </p:nvSpPr>
        <p:spPr>
          <a:xfrm>
            <a:off x="11483152" y="6271278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9/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22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7597A5-20B9-47AA-AB8D-32EB0CB74A07}"/>
              </a:ext>
            </a:extLst>
          </p:cNvPr>
          <p:cNvSpPr/>
          <p:nvPr/>
        </p:nvSpPr>
        <p:spPr>
          <a:xfrm>
            <a:off x="0" y="0"/>
            <a:ext cx="12192000" cy="8490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b="1" dirty="0">
                <a:solidFill>
                  <a:schemeClr val="tx1"/>
                </a:solidFill>
              </a:rPr>
              <a:t>  </a:t>
            </a:r>
            <a:r>
              <a:rPr lang="en-US" altLang="ko-KR" sz="3000" b="1" dirty="0">
                <a:solidFill>
                  <a:schemeClr val="tx1"/>
                </a:solidFill>
              </a:rPr>
              <a:t>3. Model</a:t>
            </a:r>
            <a:endParaRPr lang="ko-KR" altLang="en-US" sz="3000" b="1" dirty="0">
              <a:solidFill>
                <a:schemeClr val="tx1"/>
              </a:solidFill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21E74502-1A4F-457B-84B9-D2B3C3329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96" y="992940"/>
            <a:ext cx="3422988" cy="513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384669C-F347-45DA-A473-98417BDEE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269" y="1977400"/>
            <a:ext cx="1052442" cy="77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54C044-674A-4888-AE24-50113D6E0FF2}"/>
              </a:ext>
            </a:extLst>
          </p:cNvPr>
          <p:cNvSpPr txBox="1"/>
          <p:nvPr/>
        </p:nvSpPr>
        <p:spPr>
          <a:xfrm>
            <a:off x="232093" y="171579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Using MobilNetV2</a:t>
            </a:r>
            <a:endParaRPr lang="ko-KR" alt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2FCC62-4A32-4F1A-A0A6-83E6F4A2EEC7}"/>
              </a:ext>
            </a:extLst>
          </p:cNvPr>
          <p:cNvSpPr txBox="1"/>
          <p:nvPr/>
        </p:nvSpPr>
        <p:spPr>
          <a:xfrm>
            <a:off x="84841" y="992940"/>
            <a:ext cx="3633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Mask Detection</a:t>
            </a:r>
            <a:endParaRPr lang="ko-KR" altLang="en-US" sz="3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5DA898-602B-4CEB-92C4-9CA0B68F331D}"/>
              </a:ext>
            </a:extLst>
          </p:cNvPr>
          <p:cNvSpPr txBox="1"/>
          <p:nvPr/>
        </p:nvSpPr>
        <p:spPr>
          <a:xfrm>
            <a:off x="161377" y="6030074"/>
            <a:ext cx="3486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Epochs = 20 , Batch Size = 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4FA806-22DD-4CA8-88C9-60C89C8E48FE}"/>
              </a:ext>
            </a:extLst>
          </p:cNvPr>
          <p:cNvSpPr txBox="1"/>
          <p:nvPr/>
        </p:nvSpPr>
        <p:spPr>
          <a:xfrm>
            <a:off x="161377" y="5602147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Optimizer : Adam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0769E7-63C7-4070-9534-68B7D6204CF4}"/>
              </a:ext>
            </a:extLst>
          </p:cNvPr>
          <p:cNvSpPr txBox="1"/>
          <p:nvPr/>
        </p:nvSpPr>
        <p:spPr>
          <a:xfrm>
            <a:off x="161377" y="5188705"/>
            <a:ext cx="3020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Loss : Binary Cross Entropy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FB364F-70A1-456D-9BD4-93CA92F14016}"/>
              </a:ext>
            </a:extLst>
          </p:cNvPr>
          <p:cNvSpPr txBox="1"/>
          <p:nvPr/>
        </p:nvSpPr>
        <p:spPr>
          <a:xfrm>
            <a:off x="497150" y="2433632"/>
            <a:ext cx="4544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Inverted Residuals and Linear Bottlenecks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5024CB4-C8EC-492F-99C0-EEE1EC232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45" y="2938919"/>
            <a:ext cx="4923403" cy="14446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DB72EE-B72E-4D57-84FF-70923FF13D60}"/>
              </a:ext>
            </a:extLst>
          </p:cNvPr>
          <p:cNvSpPr txBox="1"/>
          <p:nvPr/>
        </p:nvSpPr>
        <p:spPr>
          <a:xfrm>
            <a:off x="2999463" y="4453321"/>
            <a:ext cx="2372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Convolution Channel</a:t>
            </a:r>
          </a:p>
          <a:p>
            <a:r>
              <a:rPr lang="en-US" altLang="ko-KR" dirty="0"/>
              <a:t>Inner block Channel 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0FB3535-D719-4EB7-A41D-2EC69F086F35}"/>
              </a:ext>
            </a:extLst>
          </p:cNvPr>
          <p:cNvCxnSpPr/>
          <p:nvPr/>
        </p:nvCxnSpPr>
        <p:spPr>
          <a:xfrm flipV="1">
            <a:off x="5270851" y="4776486"/>
            <a:ext cx="0" cy="21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5E82355-A37B-4A8F-96C2-CA8844B00EE4}"/>
              </a:ext>
            </a:extLst>
          </p:cNvPr>
          <p:cNvCxnSpPr/>
          <p:nvPr/>
        </p:nvCxnSpPr>
        <p:spPr>
          <a:xfrm>
            <a:off x="5402897" y="4586786"/>
            <a:ext cx="0" cy="18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784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565</Words>
  <Application>Microsoft Office PowerPoint</Application>
  <PresentationFormat>와이드스크린</PresentationFormat>
  <Paragraphs>130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Cambria Math</vt:lpstr>
      <vt:lpstr>Arial</vt:lpstr>
      <vt:lpstr>charter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</dc:creator>
  <cp:lastModifiedBy>lee</cp:lastModifiedBy>
  <cp:revision>17</cp:revision>
  <dcterms:created xsi:type="dcterms:W3CDTF">2020-11-18T13:48:11Z</dcterms:created>
  <dcterms:modified xsi:type="dcterms:W3CDTF">2020-11-20T00:49:47Z</dcterms:modified>
</cp:coreProperties>
</file>