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8" r:id="rId6"/>
    <p:sldId id="265" r:id="rId7"/>
    <p:sldId id="266" r:id="rId8"/>
    <p:sldId id="267" r:id="rId9"/>
    <p:sldId id="259" r:id="rId10"/>
    <p:sldId id="260" r:id="rId11"/>
    <p:sldId id="261" r:id="rId12"/>
    <p:sldId id="262" r:id="rId13"/>
    <p:sldId id="263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703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293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883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760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847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077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970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306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260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759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01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0810-47CE-459C-810E-6B71331FAFD3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E91E-F951-4FA7-8A8B-03DA72FDA1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966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</a:p>
          <a:p>
            <a:r>
              <a:rPr lang="en-US" dirty="0" smtClean="0"/>
              <a:t>Martha </a:t>
            </a:r>
            <a:r>
              <a:rPr lang="en-US" dirty="0" err="1" smtClean="0"/>
              <a:t>Tilaar</a:t>
            </a:r>
            <a:r>
              <a:rPr lang="en-US" dirty="0" smtClean="0"/>
              <a:t> Shop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51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for Customers MTS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Data: 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2018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: ± 15,000 </a:t>
            </a:r>
            <a:r>
              <a:rPr lang="en-US" dirty="0" err="1" smtClean="0"/>
              <a:t>pelanggan</a:t>
            </a:r>
            <a:r>
              <a:rPr lang="en-US" dirty="0" smtClean="0"/>
              <a:t> (</a:t>
            </a:r>
            <a:r>
              <a:rPr lang="en-US" dirty="0" err="1"/>
              <a:t>J</a:t>
            </a:r>
            <a:r>
              <a:rPr lang="en-US" dirty="0" err="1" smtClean="0"/>
              <a:t>uli</a:t>
            </a:r>
            <a:r>
              <a:rPr lang="en-US" dirty="0" smtClean="0"/>
              <a:t> 2019)</a:t>
            </a:r>
          </a:p>
          <a:p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/>
              <a:t> </a:t>
            </a:r>
            <a:r>
              <a:rPr lang="en-US" dirty="0" smtClean="0"/>
              <a:t>15 - 80 </a:t>
            </a:r>
            <a:r>
              <a:rPr lang="en-US" dirty="0" err="1" smtClean="0"/>
              <a:t>tahun</a:t>
            </a:r>
            <a:r>
              <a:rPr lang="en-US" dirty="0" smtClean="0"/>
              <a:t>, &gt;= </a:t>
            </a:r>
            <a:r>
              <a:rPr lang="en-US" dirty="0"/>
              <a:t>5</a:t>
            </a:r>
            <a:r>
              <a:rPr lang="en-US" dirty="0" smtClean="0"/>
              <a:t>0 </a:t>
            </a:r>
            <a:r>
              <a:rPr lang="en-US" dirty="0" err="1" smtClean="0"/>
              <a:t>tahun</a:t>
            </a:r>
            <a:r>
              <a:rPr lang="en-US" dirty="0" smtClean="0"/>
              <a:t> “TUA” &amp; &lt; </a:t>
            </a:r>
            <a:r>
              <a:rPr lang="en-US" dirty="0" smtClean="0"/>
              <a:t>50 </a:t>
            </a:r>
            <a:r>
              <a:rPr lang="en-US" dirty="0" err="1" smtClean="0"/>
              <a:t>tahun</a:t>
            </a:r>
            <a:r>
              <a:rPr lang="en-US" dirty="0" smtClean="0"/>
              <a:t> “MUDA”</a:t>
            </a:r>
            <a:endParaRPr lang="en-US" dirty="0"/>
          </a:p>
          <a:p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&gt; 2 </a:t>
            </a:r>
            <a:r>
              <a:rPr lang="en-US" dirty="0" err="1" smtClean="0"/>
              <a:t>selama</a:t>
            </a:r>
            <a:r>
              <a:rPr lang="en-US" dirty="0" smtClean="0"/>
              <a:t> 2018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Dataset: 3,721 </a:t>
            </a:r>
            <a:r>
              <a:rPr lang="en-US" dirty="0" err="1" smtClean="0"/>
              <a:t>pelanggan</a:t>
            </a:r>
            <a:endParaRPr lang="en-US" dirty="0" smtClean="0"/>
          </a:p>
          <a:p>
            <a:r>
              <a:rPr lang="en-US" dirty="0" err="1" smtClean="0"/>
              <a:t>Jumlah</a:t>
            </a:r>
            <a:r>
              <a:rPr lang="en-US" dirty="0" smtClean="0"/>
              <a:t> Cluster: 4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Clustering: K-Means + Elbow</a:t>
            </a:r>
          </a:p>
        </p:txBody>
      </p:sp>
    </p:spTree>
    <p:extLst>
      <p:ext uri="{BB962C8B-B14F-4D97-AF65-F5344CB8AC3E}">
        <p14:creationId xmlns:p14="http://schemas.microsoft.com/office/powerpoint/2010/main" val="19843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for Customers MTS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0" y="858976"/>
            <a:ext cx="9220200" cy="5855225"/>
          </a:xfrm>
        </p:spPr>
      </p:pic>
    </p:spTree>
    <p:extLst>
      <p:ext uri="{BB962C8B-B14F-4D97-AF65-F5344CB8AC3E}">
        <p14:creationId xmlns:p14="http://schemas.microsoft.com/office/powerpoint/2010/main" val="6990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for Customers MTS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3" y="1690688"/>
            <a:ext cx="7293864" cy="5014912"/>
          </a:xfrm>
        </p:spPr>
      </p:pic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365083"/>
              </p:ext>
            </p:extLst>
          </p:nvPr>
        </p:nvGraphicFramePr>
        <p:xfrm>
          <a:off x="7815072" y="2212118"/>
          <a:ext cx="4084321" cy="2396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499"/>
                <a:gridCol w="847725"/>
                <a:gridCol w="1036320"/>
                <a:gridCol w="1255777"/>
              </a:tblGrid>
              <a:tr h="5218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effectLst/>
                        </a:rPr>
                        <a:t>Cluster</a:t>
                      </a:r>
                      <a:endParaRPr lang="id-ID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effectLst/>
                        </a:rPr>
                        <a:t>Recency</a:t>
                      </a:r>
                      <a:endParaRPr lang="id-ID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effectLst/>
                        </a:rPr>
                        <a:t>Frequency</a:t>
                      </a:r>
                      <a:endParaRPr lang="id-ID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effectLst/>
                        </a:rPr>
                        <a:t>Monetary</a:t>
                      </a:r>
                      <a:endParaRPr lang="id-ID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effectLst/>
                        </a:rPr>
                        <a:t>Cluster 0</a:t>
                      </a:r>
                      <a:endParaRPr lang="id-ID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id-ID" sz="1600">
                          <a:effectLst/>
                        </a:rPr>
                        <a:t>22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id-ID" sz="1600">
                          <a:effectLst/>
                        </a:rPr>
                        <a:t>90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id-ID" sz="1600" dirty="0">
                          <a:effectLst/>
                        </a:rPr>
                        <a:t>119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id-ID" sz="1600" dirty="0" smtClean="0">
                          <a:effectLst/>
                        </a:rPr>
                        <a:t>826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effectLst/>
                        </a:rPr>
                        <a:t>Cluster 1</a:t>
                      </a:r>
                      <a:endParaRPr lang="id-ID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id-ID" sz="1600">
                          <a:effectLst/>
                        </a:rPr>
                        <a:t>81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11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id-ID" sz="1600">
                          <a:effectLst/>
                        </a:rPr>
                        <a:t>38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5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id-ID" sz="1600" dirty="0">
                          <a:effectLst/>
                        </a:rPr>
                        <a:t>814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id-ID" sz="1600" dirty="0" smtClean="0">
                          <a:effectLst/>
                        </a:rPr>
                        <a:t>417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effectLst/>
                        </a:rPr>
                        <a:t>Cluster 2</a:t>
                      </a:r>
                      <a:endParaRPr lang="id-ID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r>
                        <a:rPr lang="id-ID" sz="1600" dirty="0">
                          <a:effectLst/>
                        </a:rPr>
                        <a:t>58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19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r>
                        <a:rPr lang="id-ID" sz="1600" dirty="0">
                          <a:effectLst/>
                        </a:rPr>
                        <a:t>61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11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id-ID" sz="1600" dirty="0">
                          <a:effectLst/>
                        </a:rPr>
                        <a:t>321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id-ID" sz="1600" dirty="0" smtClean="0">
                          <a:effectLst/>
                        </a:rPr>
                        <a:t>48</a:t>
                      </a:r>
                      <a:r>
                        <a:rPr lang="en-US" sz="1600" dirty="0" smtClean="0">
                          <a:effectLst/>
                        </a:rPr>
                        <a:t>3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effectLst/>
                        </a:rPr>
                        <a:t>Cluster 3</a:t>
                      </a:r>
                      <a:endParaRPr lang="id-ID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r>
                        <a:rPr lang="id-ID" sz="1600" dirty="0">
                          <a:effectLst/>
                        </a:rPr>
                        <a:t>44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6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id-ID" sz="1600">
                          <a:effectLst/>
                        </a:rPr>
                        <a:t>27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id-ID" sz="1600" dirty="0">
                          <a:effectLst/>
                        </a:rPr>
                        <a:t>718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id-ID" sz="1600" dirty="0" smtClean="0">
                          <a:effectLst/>
                        </a:rPr>
                        <a:t>291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for Customers MTS	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Atribut</a:t>
            </a:r>
            <a:r>
              <a:rPr lang="en-US" dirty="0" smtClean="0"/>
              <a:t>: </a:t>
            </a:r>
            <a:r>
              <a:rPr lang="en-US" dirty="0" err="1" smtClean="0"/>
              <a:t>Usia</a:t>
            </a:r>
            <a:r>
              <a:rPr lang="en-US" dirty="0" smtClean="0"/>
              <a:t>, </a:t>
            </a:r>
            <a:r>
              <a:rPr lang="en-US" dirty="0" err="1" smtClean="0"/>
              <a:t>Lokasi</a:t>
            </a:r>
            <a:r>
              <a:rPr lang="en-US" dirty="0" smtClean="0"/>
              <a:t>, Operator </a:t>
            </a:r>
            <a:r>
              <a:rPr lang="en-US" dirty="0" err="1" smtClean="0"/>
              <a:t>Selular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Algoritma</a:t>
            </a:r>
            <a:r>
              <a:rPr lang="en-US" dirty="0" smtClean="0"/>
              <a:t>: Naïve Bayes &amp; Decision Tree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98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for Customers MTS	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4" y="1690688"/>
            <a:ext cx="5388650" cy="37225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63" y="1859770"/>
            <a:ext cx="5725520" cy="395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for Customers MTS	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4249"/>
            <a:ext cx="4892040" cy="338435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01174"/>
              </p:ext>
            </p:extLst>
          </p:nvPr>
        </p:nvGraphicFramePr>
        <p:xfrm>
          <a:off x="5925313" y="2788791"/>
          <a:ext cx="6096002" cy="14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125"/>
                <a:gridCol w="1541857"/>
                <a:gridCol w="975791"/>
                <a:gridCol w="910743"/>
                <a:gridCol w="910743"/>
                <a:gridCol w="910743"/>
              </a:tblGrid>
              <a:tr h="372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Atribut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Parameter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cluster_0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cluster_3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cluster_1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cluster_2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2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Usia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value=Muda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0.777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0.761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0.753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0.781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2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Selular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value=Telkomsel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0.605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0.631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0.671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0.641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2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Cabang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value=Jakarta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0.517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0.487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0.498</a:t>
                      </a:r>
                      <a:endParaRPr lang="id-ID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0.562</a:t>
                      </a:r>
                      <a:endParaRPr lang="id-ID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6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1104"/>
            <a:ext cx="9012935" cy="4351338"/>
          </a:xfrm>
        </p:spPr>
      </p:pic>
    </p:spTree>
    <p:extLst>
      <p:ext uri="{BB962C8B-B14F-4D97-AF65-F5344CB8AC3E}">
        <p14:creationId xmlns:p14="http://schemas.microsoft.com/office/powerpoint/2010/main" val="292419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smtClean="0"/>
              <a:t>“M</a:t>
            </a:r>
            <a:r>
              <a:rPr lang="id-ID" i="1" dirty="0" smtClean="0"/>
              <a:t>emungkinkan </a:t>
            </a:r>
            <a:r>
              <a:rPr lang="id-ID" i="1" dirty="0"/>
              <a:t>orang untuk menemukan dan menafsirkan pola </a:t>
            </a:r>
            <a:r>
              <a:rPr lang="en-US" i="1" dirty="0" err="1" smtClean="0"/>
              <a:t>tertentu</a:t>
            </a:r>
            <a:r>
              <a:rPr lang="id-ID" i="1" dirty="0" smtClean="0"/>
              <a:t>, </a:t>
            </a:r>
            <a:r>
              <a:rPr lang="id-ID" i="1" dirty="0"/>
              <a:t>untuk membantu mereka membuat keputusan yang lebih tepat dan lebih baik dalam melayani pelanggan </a:t>
            </a:r>
            <a:r>
              <a:rPr lang="id-ID" i="1" dirty="0" smtClean="0"/>
              <a:t>mereka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Estimation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Association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088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Data MTS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2852928" y="1426464"/>
            <a:ext cx="6486144" cy="501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TRANSAKSI</a:t>
            </a:r>
            <a:endParaRPr lang="id-ID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3608832" y="2771680"/>
            <a:ext cx="1780032" cy="169059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Produk</a:t>
            </a:r>
            <a:endParaRPr lang="id-ID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6778752" y="2771680"/>
            <a:ext cx="1706880" cy="169059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id-ID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266944" y="4315968"/>
            <a:ext cx="1804416" cy="167030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Promosi</a:t>
            </a:r>
            <a:endParaRPr lang="id-ID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3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 MTS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keterkaitan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endParaRPr lang="en-US" dirty="0" smtClean="0"/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87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 MTS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Data: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2018 </a:t>
            </a:r>
            <a:r>
              <a:rPr lang="en-US" dirty="0" smtClean="0"/>
              <a:t>di MTS </a:t>
            </a:r>
            <a:r>
              <a:rPr lang="en-US" dirty="0" err="1" smtClean="0"/>
              <a:t>Kelapa</a:t>
            </a:r>
            <a:r>
              <a:rPr lang="en-US" dirty="0" smtClean="0"/>
              <a:t> </a:t>
            </a:r>
            <a:r>
              <a:rPr lang="en-US" dirty="0" err="1" smtClean="0"/>
              <a:t>Gading</a:t>
            </a:r>
            <a:endParaRPr lang="en-US" dirty="0" smtClean="0"/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: 13,140 </a:t>
            </a:r>
            <a:r>
              <a:rPr lang="en-US" dirty="0" err="1" smtClean="0"/>
              <a:t>transaksi</a:t>
            </a:r>
            <a:endParaRPr lang="en-US" dirty="0" smtClean="0"/>
          </a:p>
          <a:p>
            <a:r>
              <a:rPr lang="en-US" dirty="0" err="1" smtClean="0"/>
              <a:t>Algoritma</a:t>
            </a:r>
            <a:r>
              <a:rPr lang="en-US" dirty="0" smtClean="0"/>
              <a:t>: FP-Growth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4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6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MTS</a:t>
            </a:r>
            <a:endParaRPr lang="id-ID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59081"/>
              </p:ext>
            </p:extLst>
          </p:nvPr>
        </p:nvGraphicFramePr>
        <p:xfrm>
          <a:off x="838200" y="1249365"/>
          <a:ext cx="10524743" cy="4993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912"/>
                <a:gridCol w="1261378"/>
                <a:gridCol w="1425267"/>
                <a:gridCol w="5583021"/>
                <a:gridCol w="722165"/>
              </a:tblGrid>
              <a:tr h="726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No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err="1" smtClean="0">
                          <a:effectLst/>
                        </a:rPr>
                        <a:t>Transaksi</a:t>
                      </a:r>
                      <a:endParaRPr lang="id-ID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 smtClean="0">
                          <a:effectLst/>
                        </a:rPr>
                        <a:t>Tgl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err="1" smtClean="0">
                          <a:effectLst/>
                        </a:rPr>
                        <a:t>Transaksi</a:t>
                      </a:r>
                      <a:endParaRPr lang="id-ID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 smtClean="0">
                          <a:effectLst/>
                        </a:rPr>
                        <a:t>Kode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Produk</a:t>
                      </a:r>
                      <a:endParaRPr lang="id-ID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 smtClean="0">
                          <a:effectLst/>
                        </a:rPr>
                        <a:t>Nama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Produk</a:t>
                      </a:r>
                      <a:endParaRPr lang="id-ID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 smtClean="0">
                          <a:effectLst/>
                        </a:rPr>
                        <a:t>Qty</a:t>
                      </a:r>
                      <a:endParaRPr lang="id-ID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000002032010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BIO DERMA BRIGHT INT.BRIGHTENING SERUM 12/30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SLS-0101180002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000000862610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>
                          <a:effectLst/>
                        </a:rPr>
                        <a:t>PAC LOOSE POWDER NO. 06 24/25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SLS-0101180002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000001103710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SA KREM AB ENERG.ARO S.MATANG 75/15</a:t>
                      </a:r>
                      <a:endParaRPr lang="de-DE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SLS-0101180002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000001233350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PAC LIQUID FOUNDATION C03 NEW 12/30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SLS-0101180002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000002920420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>
                          <a:effectLst/>
                        </a:rPr>
                        <a:t>SA MUJISAT MATA KEJORA 2010 48/25</a:t>
                      </a:r>
                      <a:endParaRPr lang="fi-FI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SLS-0101180002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PA121504021S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PAC DISTRICT-X SINGLE BLUSHER PEACHEEK 24/5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SLS-0101180002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PS0115010031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 AUTOMATIC EYEBROW PENCIL RICH BROWN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SLS-0101180003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000000482910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PAC GLOSSY LIPS BURNT SIENNA GL08 24/4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SLS-0101180003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000002001010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u="none" strike="noStrike" dirty="0">
                          <a:effectLst/>
                        </a:rPr>
                        <a:t>SA PEMBERSIH KENANGA REF.ARO 36/150</a:t>
                      </a:r>
                      <a:endParaRPr lang="sv-SE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SLS-0101180003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000002032210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BIO DERMA BRIGHT INT.BRIGHTENING NIGHT CREAM 12/25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SLS-0101180003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SA411409011S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SA PL FACIAL FOAM NEW 24/75</a:t>
                      </a:r>
                      <a:endParaRPr lang="fr-F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SLS-0101180003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SA441406011S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 PL PEEL OFF MASK NEW 24/75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SLS-0101180004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000000764230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PAC REFILL TWC 02/OCHRE 24/11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2812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SLS-0101180004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2018-01-01</a:t>
                      </a:r>
                      <a:endParaRPr lang="id-ID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000002032110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BIO DERMA BRIGHT INT.BRIGHTENING DAY CREAM 12/25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2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Association for MTS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8" y="1386576"/>
            <a:ext cx="10037064" cy="5261459"/>
          </a:xfrm>
        </p:spPr>
      </p:pic>
    </p:spTree>
    <p:extLst>
      <p:ext uri="{BB962C8B-B14F-4D97-AF65-F5344CB8AC3E}">
        <p14:creationId xmlns:p14="http://schemas.microsoft.com/office/powerpoint/2010/main" val="21412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Association for MTS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id-ID" dirty="0" smtClean="0"/>
              <a:t>dengan </a:t>
            </a:r>
            <a:r>
              <a:rPr lang="id-ID" dirty="0"/>
              <a:t>nilai </a:t>
            </a:r>
            <a:r>
              <a:rPr lang="en-US" dirty="0" smtClean="0"/>
              <a:t>minimal </a:t>
            </a:r>
            <a:r>
              <a:rPr lang="id-ID" dirty="0" smtClean="0"/>
              <a:t>confidence </a:t>
            </a:r>
            <a:r>
              <a:rPr lang="en-US" dirty="0"/>
              <a:t>7</a:t>
            </a:r>
            <a:r>
              <a:rPr lang="id-ID" dirty="0" smtClean="0"/>
              <a:t>0%.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[</a:t>
            </a:r>
            <a:r>
              <a:rPr lang="id-ID" b="1" dirty="0"/>
              <a:t>BIO BOTU LIKE WRINKLE FILLING SERUM 12/30, BIO BOTU LIKE AW OVERNIGHT TR 12/25</a:t>
            </a:r>
            <a:r>
              <a:rPr lang="id-ID" dirty="0"/>
              <a:t>] --&gt; [</a:t>
            </a:r>
            <a:r>
              <a:rPr lang="id-ID" b="1" dirty="0"/>
              <a:t>BIO BOTU LIKE AW PROTECT DAY TR 12/25</a:t>
            </a:r>
            <a:r>
              <a:rPr lang="id-ID" dirty="0"/>
              <a:t>] (confidence: </a:t>
            </a:r>
            <a:r>
              <a:rPr lang="en-US" dirty="0" smtClean="0"/>
              <a:t>72%</a:t>
            </a:r>
            <a:r>
              <a:rPr lang="id-ID" dirty="0" smtClean="0"/>
              <a:t>)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[</a:t>
            </a:r>
            <a:r>
              <a:rPr lang="id-ID" b="1" dirty="0"/>
              <a:t>BIO DERMA BRIGHT INT.BRIGHTENING DAY CREAM 12/25, BIO DERMA BRIGHT INT.BRIGHTENING TONER 24/120</a:t>
            </a:r>
            <a:r>
              <a:rPr lang="id-ID" dirty="0"/>
              <a:t>] --&gt; [</a:t>
            </a:r>
            <a:r>
              <a:rPr lang="id-ID" b="1" dirty="0"/>
              <a:t>BIO DERMA BRIGHT INT.BRIGHTENING SERUM 12/30</a:t>
            </a:r>
            <a:r>
              <a:rPr lang="id-ID" dirty="0"/>
              <a:t>] (confidence: </a:t>
            </a:r>
            <a:r>
              <a:rPr lang="en-US" dirty="0" smtClean="0"/>
              <a:t>78%</a:t>
            </a:r>
            <a:r>
              <a:rPr lang="id-ID" dirty="0" smtClean="0"/>
              <a:t>)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[</a:t>
            </a:r>
            <a:r>
              <a:rPr lang="id-ID" b="1" dirty="0"/>
              <a:t>BIO DERMA BRIGHT INT.BRIGHTENING NIGHT CREAM 12/25, BIO DERMA BRIGHT INT.BRIGHTENING TONER 24/120</a:t>
            </a:r>
            <a:r>
              <a:rPr lang="id-ID" dirty="0"/>
              <a:t>] --&gt; [</a:t>
            </a:r>
            <a:r>
              <a:rPr lang="id-ID" b="1" dirty="0"/>
              <a:t>BIO DERMA BRIGHT INT.BRIGHTENING SERUM 12/30</a:t>
            </a:r>
            <a:r>
              <a:rPr lang="id-ID" dirty="0"/>
              <a:t>] (confidence: </a:t>
            </a:r>
            <a:r>
              <a:rPr lang="en-US" dirty="0" smtClean="0"/>
              <a:t>87%</a:t>
            </a:r>
            <a:r>
              <a:rPr lang="id-ID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26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 Analysis for MTS Customers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RFM (</a:t>
            </a:r>
            <a:r>
              <a:rPr lang="en-US" dirty="0" err="1" smtClean="0"/>
              <a:t>Recency</a:t>
            </a:r>
            <a:r>
              <a:rPr lang="en-US" dirty="0" smtClean="0"/>
              <a:t>, Frequency, Monetary) Analysis </a:t>
            </a:r>
            <a:r>
              <a:rPr lang="en-US" dirty="0" err="1" smtClean="0"/>
              <a:t>Pelanggan</a:t>
            </a:r>
            <a:r>
              <a:rPr lang="en-US" dirty="0" smtClean="0"/>
              <a:t> MTS</a:t>
            </a:r>
          </a:p>
          <a:p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 (clustering) </a:t>
            </a:r>
            <a:r>
              <a:rPr lang="en-US" dirty="0" err="1" smtClean="0"/>
              <a:t>pelanggan</a:t>
            </a:r>
            <a:r>
              <a:rPr lang="en-US" dirty="0" smtClean="0"/>
              <a:t> MTS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RFM</a:t>
            </a:r>
          </a:p>
          <a:p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paling </a:t>
            </a:r>
            <a:r>
              <a:rPr lang="en-US" dirty="0" err="1" smtClean="0"/>
              <a:t>berpengaruh</a:t>
            </a:r>
            <a:endParaRPr lang="en-US" dirty="0" smtClean="0"/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MTS</a:t>
            </a:r>
          </a:p>
        </p:txBody>
      </p:sp>
    </p:spTree>
    <p:extLst>
      <p:ext uri="{BB962C8B-B14F-4D97-AF65-F5344CB8AC3E}">
        <p14:creationId xmlns:p14="http://schemas.microsoft.com/office/powerpoint/2010/main" val="25777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584</Words>
  <Application>Microsoft Office PowerPoint</Application>
  <PresentationFormat>Widescreen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Data Mining</vt:lpstr>
      <vt:lpstr>Data Mining</vt:lpstr>
      <vt:lpstr>Jenis Data MTS</vt:lpstr>
      <vt:lpstr>Market Basket Analysis MTS</vt:lpstr>
      <vt:lpstr>Market Basket Analysis MTS</vt:lpstr>
      <vt:lpstr>Data Transaksi Produk MTS</vt:lpstr>
      <vt:lpstr>Product Association for MTS</vt:lpstr>
      <vt:lpstr>Product Association for MTS</vt:lpstr>
      <vt:lpstr>RFM Analysis for MTS Customers</vt:lpstr>
      <vt:lpstr>Clustering for Customers MTS</vt:lpstr>
      <vt:lpstr>Clustering for Customers MTS</vt:lpstr>
      <vt:lpstr>Clustering for Customers MTS</vt:lpstr>
      <vt:lpstr>Classification for Customers MTS </vt:lpstr>
      <vt:lpstr>Classification for Customers MTS </vt:lpstr>
      <vt:lpstr>Classification for Customers MTS </vt:lpstr>
      <vt:lpstr>Decision Tree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ismail - [2010]</dc:creator>
  <cp:lastModifiedBy>ismail - [2010]</cp:lastModifiedBy>
  <cp:revision>95</cp:revision>
  <dcterms:created xsi:type="dcterms:W3CDTF">2019-09-19T02:09:18Z</dcterms:created>
  <dcterms:modified xsi:type="dcterms:W3CDTF">2019-11-15T07:17:01Z</dcterms:modified>
</cp:coreProperties>
</file>