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Tahom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Tahoma-regular.fntdata"/><Relationship Id="rId25" Type="http://schemas.openxmlformats.org/officeDocument/2006/relationships/slide" Target="slides/slide19.xml"/><Relationship Id="rId27" Type="http://schemas.openxmlformats.org/officeDocument/2006/relationships/font" Target="fonts/Tahoma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73750" y="3257550"/>
            <a:ext cx="7790174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623275" y="514350"/>
            <a:ext cx="6492125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685800" y="1814511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484312" y="3213100"/>
            <a:ext cx="640079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795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2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●"/>
              <a:defRPr sz="2800"/>
            </a:lvl2pPr>
            <a:lvl3pPr indent="-136525" lvl="2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●"/>
              <a:defRPr sz="2400"/>
            </a:lvl3pPr>
            <a:lvl4pPr indent="-152400" lvl="3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4pPr>
            <a:lvl5pPr indent="-152400" lvl="4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5pPr>
            <a:lvl6pPr indent="-107950" lvl="5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400" u="none" cap="none" strike="noStrike"/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●"/>
              <a:defRPr sz="2800"/>
            </a:lvl2pPr>
            <a:lvl3pPr indent="-136525" lvl="2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●"/>
              <a:defRPr sz="2400"/>
            </a:lvl3pPr>
            <a:lvl4pPr indent="-152400" lvl="3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4pPr>
            <a:lvl5pPr indent="-152400" lvl="4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5pPr>
            <a:lvl6pPr indent="-107950" lvl="5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400" u="none" cap="none" strike="noStrike"/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FOUR_OBJECTS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68312" y="620712"/>
            <a:ext cx="2303461" cy="433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●"/>
              <a:defRPr sz="2800"/>
            </a:lvl2pPr>
            <a:lvl3pPr indent="-136525" lvl="2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●"/>
              <a:defRPr sz="2400"/>
            </a:lvl3pPr>
            <a:lvl4pPr indent="-152400" lvl="3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4pPr>
            <a:lvl5pPr indent="-152400" lvl="4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5pPr>
            <a:lvl6pPr indent="-107950" lvl="5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400" u="none" cap="none" strike="noStrike"/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TwoObj">
  <p:cSld name="TEXT_AND_TWO_OBJECT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●"/>
              <a:defRPr sz="2800"/>
            </a:lvl2pPr>
            <a:lvl3pPr indent="-136525" lvl="2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●"/>
              <a:defRPr sz="2400"/>
            </a:lvl3pPr>
            <a:lvl4pPr indent="-152400" lvl="3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4pPr>
            <a:lvl5pPr indent="-152400" lvl="4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5pPr>
            <a:lvl6pPr indent="-107950" lvl="5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400" u="none" cap="none" strike="noStrike"/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●"/>
              <a:defRPr sz="2800"/>
            </a:lvl2pPr>
            <a:lvl3pPr indent="-136525" lvl="2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●"/>
              <a:defRPr sz="2400"/>
            </a:lvl3pPr>
            <a:lvl4pPr indent="-152400" lvl="3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4pPr>
            <a:lvl5pPr indent="-152400" lvl="4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sz="2000"/>
            </a:lvl5pPr>
            <a:lvl6pPr indent="-107950" lvl="5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400" u="none" cap="none" strike="noStrike"/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06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●"/>
              <a:defRPr b="0" i="0" sz="2800" u="none" cap="none" strike="noStrike"/>
            </a:lvl2pPr>
            <a:lvl3pPr indent="-136525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●"/>
              <a:defRPr b="0" i="0" sz="2400" u="none" cap="none" strike="noStrike"/>
            </a:lvl3pPr>
            <a:lvl4pPr indent="-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b="0" i="0" sz="2000" u="none" cap="none" strike="noStrike"/>
            </a:lvl4pPr>
            <a:lvl5pPr indent="-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●"/>
              <a:defRPr b="0" i="0" sz="2000" u="none" cap="none" strike="noStrike"/>
            </a:lvl5pPr>
            <a:lvl6pPr indent="-107950" lvl="5" marL="2514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7950" lvl="6" marL="2971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7950" lvl="7" marL="3429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7950" lvl="8" marL="3886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4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400" u="none" cap="none" strike="noStrike"/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Adicionando performance a Computação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Ivan Marin, PhD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Daniel Silvestre, MSc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HPC - Custo vs Benefício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ahoma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Custo vs Benefício de execução paralela/HPC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Execução paralela pode ser ordens de magnitude mais rápida que serial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Os recursos computacionais podem ser compartilhados, uma vez instalados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Pode ser a única maneira de se atacar um problema!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Custo de portar/reescrever código pode ser alto</a:t>
            </a:r>
          </a:p>
          <a:p>
            <a:pPr indent="-4191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Especialização na manutenção/execução do software/bibliotecas/hardware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HPC - Aplicações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Simulação atmosférica: previsão de tempo/clima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Grande volume de dados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Alto custo computacional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Relativo tempo de resposta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Genômica/Proteonômica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Grande volume de dados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Baixo custo computacional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Alto tempo de resposta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Busca no Google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Grande volume de dados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Tempo de resposta baixíssimo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Abordagens de Programação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Paralelismo Explícito, local: OpenMP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Paralelismo Explícito, distribuído: OpenMPI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Paralelismo Implícito, local: Compilador, Vetorização, Multicore, Sistema Operacional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Fatores na decisão do modelo de programação: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Tipo de problema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Volume de dados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Custo!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interconexão, storage, tempo de resposta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Abordagens de Programação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Linguagens de programação: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C/C++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Python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Fortran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Matlab**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Bibliotecas paralelas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OpenMPI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ScaLAPACK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MapReduce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HPC Real Time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Real Time é complicado!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Latência CPU - RAM - Barramento PCI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Latência RAM - Disco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Latência Barramento PCI - Memória - Rede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Latência Rede - Entre nodes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Latência...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Grande volume de dados/Processamento torna ainda mais difícil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Combinação Linux RT + baixa latência de rede + Hardware especializado = possível!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Computação Heterogênea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417637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Computação heterogênea é HPC em plataformas/arquiteturas diferentes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GPU (Placa de vídeo): Processadores vetoriais, altamente especializados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Hierarquia de paralelismo: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Local, CPU (cores) + RAM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Local, GPU + GPURAM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Local, CPU + GPU + RAM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Distribuída: Rede + Nodes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199" y="0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Procedimento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199" y="1135406"/>
            <a:ext cx="8229600" cy="52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Análise do problema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Separação em componentes principais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Variáveis importantes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Variáveis computáveis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Construção do modelo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Definição do problema computacional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Abordagem computacional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Recursos necessários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Custo/Pessoal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Implementação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Compra equipamento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Escrita do código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Teste/Validação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Perguntas?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HPC - Arquiteturas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Beowulf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COW - Cluster of Workstations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NOW - Network of Workstations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GRID - Cluster the Clusters (LHC)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Cada abordagem tem suas vantagens e desvantagens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HPC - Definições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i="1" lang="pt-BR">
                <a:latin typeface="Tahoma"/>
                <a:ea typeface="Tahoma"/>
                <a:cs typeface="Tahoma"/>
                <a:sym typeface="Tahoma"/>
              </a:rPr>
              <a:t>Rede de computadores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 é a coleção de equipamentos usados para possibilitar comunicação de dados entre computadores. Envolve conceitos como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Latência (ms)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Largura de banda (xB)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Protocolos de comunicação (IP, TCP)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Equipamentos comuns: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Switches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Cabeamento (Myrinet, Ethernet)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Interfaces (Placas) de rede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1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38002" y="274637"/>
            <a:ext cx="84953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Quando desempenho importa...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Sua pesquisa depende de:</a:t>
            </a:r>
          </a:p>
          <a:p>
            <a:pPr indent="-4191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Grande número de operações</a:t>
            </a:r>
          </a:p>
          <a:p>
            <a:pPr indent="-4191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Grande volume de dados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Curto tempo de resposta</a:t>
            </a:r>
          </a:p>
          <a:p>
            <a:pPr indent="-228600" lvl="0" marL="914400" rtl="0">
              <a:spcBef>
                <a:spcPts val="0"/>
              </a:spcBef>
            </a:pPr>
            <a:r>
              <a:rPr i="1" lang="pt-BR">
                <a:latin typeface="Tahoma"/>
                <a:ea typeface="Tahoma"/>
                <a:cs typeface="Tahoma"/>
                <a:sym typeface="Tahoma"/>
              </a:rPr>
              <a:t>Todas as anteriores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Se vc assinalou uma ou mais alternativas acima, está na hora de considerar seriamente o tipo de infraestrutura de TI que sua pesquisa necessita.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HPC - Definições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Marketing à parte, definir desempenho depende muito do </a:t>
            </a:r>
            <a:r>
              <a:rPr b="1" lang="pt-BR">
                <a:latin typeface="Tahoma"/>
                <a:ea typeface="Tahoma"/>
                <a:cs typeface="Tahoma"/>
                <a:sym typeface="Tahoma"/>
              </a:rPr>
              <a:t>contexto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. Em computação, a definição abrange: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Tempo de resposta (latência, interrupção, etc.);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Throughput/largura de banda;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Alocação de recursos (e. g. uso de memória);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Disponibilidade;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Quais destas variáveis são críticas para o seu </a:t>
            </a:r>
            <a:r>
              <a:rPr b="1" lang="pt-BR">
                <a:latin typeface="Tahoma"/>
                <a:ea typeface="Tahoma"/>
                <a:cs typeface="Tahoma"/>
                <a:sym typeface="Tahoma"/>
              </a:rPr>
              <a:t>problema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655637"/>
            <a:ext cx="8229600" cy="122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HPC - Gargalos de Desempenho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Disponibilidade: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pt-BR" sz="3000">
                <a:latin typeface="Tahoma"/>
                <a:ea typeface="Tahoma"/>
                <a:cs typeface="Tahoma"/>
                <a:sym typeface="Tahoma"/>
              </a:rPr>
              <a:t>Equipamento (hardware, rede, refrigeração);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pt-BR" sz="3000">
                <a:latin typeface="Tahoma"/>
                <a:ea typeface="Tahoma"/>
                <a:cs typeface="Tahoma"/>
                <a:sym typeface="Tahoma"/>
              </a:rPr>
              <a:t>Dados e afins (interfaces);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b="1" lang="pt-BR" sz="3000">
                <a:latin typeface="Tahoma"/>
                <a:ea typeface="Tahoma"/>
                <a:cs typeface="Tahoma"/>
                <a:sym typeface="Tahoma"/>
              </a:rPr>
              <a:t>Pessoal qualificado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Throughput/bandwidth: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pt-BR" sz="3000">
                <a:latin typeface="Tahoma"/>
                <a:ea typeface="Tahoma"/>
                <a:cs typeface="Tahoma"/>
                <a:sym typeface="Tahoma"/>
              </a:rPr>
              <a:t>Mais dados do que a rede suporta?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pt-BR" sz="3000">
                <a:latin typeface="Tahoma"/>
                <a:ea typeface="Tahoma"/>
                <a:cs typeface="Tahoma"/>
                <a:sym typeface="Tahoma"/>
              </a:rPr>
              <a:t>Menos memória que seu conjunto de dados exige?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pt-BR" sz="3000">
                <a:latin typeface="Tahoma"/>
                <a:ea typeface="Tahoma"/>
                <a:cs typeface="Tahoma"/>
                <a:sym typeface="Tahoma"/>
              </a:rPr>
              <a:t>Processador e memória descompassados?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395287" y="1341437"/>
            <a:ext cx="4752975" cy="4629150"/>
            <a:chOff x="539750" y="1052512"/>
            <a:chExt cx="3168650" cy="3086100"/>
          </a:xfrm>
        </p:grpSpPr>
        <p:pic>
          <p:nvPicPr>
            <p:cNvPr id="108" name="Shape 1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1187" y="1412875"/>
              <a:ext cx="2354261" cy="27257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Shape 109"/>
            <p:cNvSpPr/>
            <p:nvPr/>
          </p:nvSpPr>
          <p:spPr>
            <a:xfrm>
              <a:off x="539750" y="1052512"/>
              <a:ext cx="3168650" cy="611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Propagação de onda: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(estrutura: artéria)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611187" y="2901950"/>
              <a:ext cx="2232025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Medidas locais:</a:t>
              </a:r>
            </a:p>
          </p:txBody>
        </p:sp>
      </p:grpSp>
      <p:sp>
        <p:nvSpPr>
          <p:cNvPr id="111" name="Shape 111"/>
          <p:cNvSpPr/>
          <p:nvPr/>
        </p:nvSpPr>
        <p:spPr>
          <a:xfrm>
            <a:off x="395287" y="1268412"/>
            <a:ext cx="3744912" cy="5256211"/>
          </a:xfrm>
          <a:prstGeom prst="rect">
            <a:avLst/>
          </a:prstGeom>
          <a:solidFill>
            <a:schemeClr val="lt2">
              <a:alpha val="12941"/>
            </a:schemeClr>
          </a:solidFill>
          <a:ln cap="rnd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50825" y="260350"/>
            <a:ext cx="8642349" cy="6408737"/>
          </a:xfrm>
          <a:prstGeom prst="rect">
            <a:avLst/>
          </a:prstGeom>
          <a:noFill/>
          <a:ln cap="rnd" cmpd="sng" w="762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68312" y="404812"/>
            <a:ext cx="6551611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Mapeamento automático de estruturas biológicas ramificadas: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5611" y="404812"/>
            <a:ext cx="1943100" cy="158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3537" y="1268412"/>
            <a:ext cx="2736849" cy="264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7537" y="3933825"/>
            <a:ext cx="4157661" cy="18240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>
            <a:off x="4643437" y="3141661"/>
            <a:ext cx="865187" cy="215899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8" name="Shape 118"/>
          <p:cNvCxnSpPr/>
          <p:nvPr/>
        </p:nvCxnSpPr>
        <p:spPr>
          <a:xfrm>
            <a:off x="5724525" y="1989136"/>
            <a:ext cx="647700" cy="719136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9" name="Shape 119"/>
          <p:cNvSpPr/>
          <p:nvPr/>
        </p:nvSpPr>
        <p:spPr>
          <a:xfrm>
            <a:off x="5632450" y="3181350"/>
            <a:ext cx="26416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Estrutura vascular</a:t>
            </a:r>
          </a:p>
        </p:txBody>
      </p:sp>
      <p:sp>
        <p:nvSpPr>
          <p:cNvPr id="120" name="Shape 120"/>
          <p:cNvSpPr/>
          <p:nvPr/>
        </p:nvSpPr>
        <p:spPr>
          <a:xfrm>
            <a:off x="6443662" y="2728911"/>
            <a:ext cx="141287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Esqueleto</a:t>
            </a:r>
          </a:p>
        </p:txBody>
      </p:sp>
      <p:sp>
        <p:nvSpPr>
          <p:cNvPr id="121" name="Shape 121"/>
          <p:cNvSpPr/>
          <p:nvPr/>
        </p:nvSpPr>
        <p:spPr>
          <a:xfrm>
            <a:off x="4356100" y="5949950"/>
            <a:ext cx="43195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Colônia de fungos representada em termos de um Grafo.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94475" y="-122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pt-BR">
                <a:latin typeface="Tahoma"/>
                <a:ea typeface="Tahoma"/>
                <a:cs typeface="Tahoma"/>
                <a:sym typeface="Tahoma"/>
              </a:rPr>
              <a:t>Eis o MareNostrum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950" y="939525"/>
            <a:ext cx="7230875" cy="56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65550"/>
            <a:ext cx="7869047" cy="590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pt-BR">
                <a:latin typeface="Tahoma"/>
                <a:ea typeface="Tahoma"/>
                <a:cs typeface="Tahoma"/>
                <a:sym typeface="Tahoma"/>
              </a:rPr>
              <a:t>MareNostrum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HPC - Definições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O uso efetivo de HPC é a combinação de computadores, rede, e códigos que otimizem ou possibilitem o resultado desejado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Em menor tempo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Com menor custo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Com o hardware disponível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E de pessoal com capacidade para analisar, projetar e implementar as soluções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Em software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Hardware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Ou ambos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HPC - Abordagens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i="1" lang="pt-BR">
                <a:latin typeface="Tahoma"/>
                <a:ea typeface="Tahoma"/>
                <a:cs typeface="Tahoma"/>
                <a:sym typeface="Tahoma"/>
              </a:rPr>
              <a:t>Computação Paralela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 é o uso de várias unidades de computação simultaneamente, interconectados por uma rede de computadores, para resolver um problema.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Divisão por tarefas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Divisão por dados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Execução simultânea/heterogênea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Computação paralela geralmente envolve algoritmos, códigos e bibliotecas específicas para uso eficiente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