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MavenPro-bold.fntdata"/><Relationship Id="rId12" Type="http://schemas.openxmlformats.org/officeDocument/2006/relationships/slide" Target="slides/slide8.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mfactor.sdf.org/data-science-workflow-with-reproducible-research.html" TargetMode="External"/><Relationship Id="rId4" Type="http://schemas.openxmlformats.org/officeDocument/2006/relationships/hyperlink" Target="http://drivendata.github.io/cookiecutter-data-science/" TargetMode="External"/><Relationship Id="rId5" Type="http://schemas.openxmlformats.org/officeDocument/2006/relationships/hyperlink" Target="https://en.wikipedia.org/wiki/Reproducibility" TargetMode="External"/><Relationship Id="rId6" Type="http://schemas.openxmlformats.org/officeDocument/2006/relationships/hyperlink" Target="https://en.wikipedia.org/wiki/Reproducibility_Project" TargetMode="External"/><Relationship Id="rId7" Type="http://schemas.openxmlformats.org/officeDocument/2006/relationships/hyperlink" Target="https://en.wikipedia.org/wiki/Replication_crisis" TargetMode="External"/><Relationship Id="rId8" Type="http://schemas.openxmlformats.org/officeDocument/2006/relationships/hyperlink" Target="http://www.ncbi.nlm.nih.gov/pmc/articles/PMC118232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pt-BR">
                <a:latin typeface="Maven Pro"/>
                <a:ea typeface="Maven Pro"/>
                <a:cs typeface="Maven Pro"/>
                <a:sym typeface="Maven Pro"/>
              </a:rPr>
              <a:t>O perceptron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Ivan Marin</a:t>
            </a:r>
          </a:p>
          <a:p>
            <a:pPr lvl="0">
              <a:spcBef>
                <a:spcPts val="0"/>
              </a:spcBef>
              <a:buNone/>
            </a:pPr>
            <a:r>
              <a:rPr lang="pt-BR">
                <a:latin typeface="Maven Pro"/>
                <a:ea typeface="Maven Pro"/>
                <a:cs typeface="Maven Pro"/>
                <a:sym typeface="Maven Pro"/>
              </a:rPr>
              <a:t>Vivo Data Labs</a:t>
            </a:r>
          </a:p>
          <a:p>
            <a:pPr lvl="0">
              <a:spcBef>
                <a:spcPts val="0"/>
              </a:spcBef>
              <a:buNone/>
            </a:pPr>
            <a:r>
              <a:rPr lang="pt-BR">
                <a:latin typeface="Maven Pro"/>
                <a:ea typeface="Maven Pro"/>
                <a:cs typeface="Maven Pro"/>
                <a:sym typeface="Maven Pro"/>
              </a:rPr>
              <a:t>ivan.smarin@telefonica.com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Como fazer</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Resultados e documentação:</a:t>
            </a:r>
          </a:p>
          <a:p>
            <a:pPr indent="-228600" lvl="0" marL="457200" rtl="0">
              <a:spcBef>
                <a:spcPts val="0"/>
              </a:spcBef>
              <a:buFont typeface="Maven Pro"/>
            </a:pPr>
            <a:r>
              <a:rPr lang="pt-BR">
                <a:latin typeface="Maven Pro"/>
                <a:ea typeface="Maven Pro"/>
                <a:cs typeface="Maven Pro"/>
                <a:sym typeface="Maven Pro"/>
              </a:rPr>
              <a:t>Todos os resultados devem ser autogerados, sem intervenção</a:t>
            </a:r>
          </a:p>
          <a:p>
            <a:pPr indent="-228600" lvl="0" marL="457200" rtl="0">
              <a:spcBef>
                <a:spcPts val="0"/>
              </a:spcBef>
              <a:buFont typeface="Maven Pro"/>
            </a:pPr>
            <a:r>
              <a:rPr lang="pt-BR">
                <a:latin typeface="Maven Pro"/>
                <a:ea typeface="Maven Pro"/>
                <a:cs typeface="Maven Pro"/>
                <a:sym typeface="Maven Pro"/>
              </a:rPr>
              <a:t>A documentação deve ser autogerada</a:t>
            </a:r>
          </a:p>
          <a:p>
            <a:pPr indent="-228600" lvl="0" marL="457200" rtl="0">
              <a:spcBef>
                <a:spcPts val="0"/>
              </a:spcBef>
              <a:buFont typeface="Maven Pro"/>
            </a:pPr>
            <a:r>
              <a:rPr lang="pt-BR">
                <a:latin typeface="Maven Pro"/>
                <a:ea typeface="Maven Pro"/>
                <a:cs typeface="Maven Pro"/>
                <a:sym typeface="Maven Pro"/>
              </a:rPr>
              <a:t>Os resultados podem estar prontos a serem compartilhados em sua forma final</a:t>
            </a:r>
          </a:p>
          <a:p>
            <a:pPr indent="-228600" lvl="0" marL="457200" rtl="0">
              <a:spcBef>
                <a:spcPts val="0"/>
              </a:spcBef>
              <a:buFont typeface="Maven Pro"/>
            </a:pPr>
            <a:r>
              <a:rPr lang="pt-BR">
                <a:latin typeface="Maven Pro"/>
                <a:ea typeface="Maven Pro"/>
                <a:cs typeface="Maven Pro"/>
                <a:sym typeface="Maven Pro"/>
              </a:rPr>
              <a:t>Um histórico da evolução dos resultados e documentação pode estar disponível</a:t>
            </a:r>
          </a:p>
          <a:p>
            <a:pPr lvl="0" rtl="0" algn="l">
              <a:spcBef>
                <a:spcPts val="0"/>
              </a:spcBef>
              <a:buNone/>
            </a:pPr>
            <a:r>
              <a:t/>
            </a:r>
            <a:endParaRPr>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Hora do show: Projeto de Ciência de Dados</a:t>
            </a:r>
          </a:p>
          <a:p>
            <a:pPr lvl="0">
              <a:spcBef>
                <a:spcPts val="0"/>
              </a:spcBef>
              <a:buNone/>
            </a:pPr>
            <a:r>
              <a:t/>
            </a:r>
            <a:endParaRPr>
              <a:latin typeface="Maven Pro"/>
              <a:ea typeface="Maven Pro"/>
              <a:cs typeface="Maven Pro"/>
              <a:sym typeface="Maven Pro"/>
            </a:endParaRP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Maven Pro"/>
            </a:pPr>
            <a:r>
              <a:rPr lang="pt-BR">
                <a:latin typeface="Maven Pro"/>
                <a:ea typeface="Maven Pro"/>
                <a:cs typeface="Maven Pro"/>
                <a:sym typeface="Maven Pro"/>
              </a:rPr>
              <a:t>Projeto de ciência dos dados para análise de base de eleitores</a:t>
            </a:r>
          </a:p>
          <a:p>
            <a:pPr indent="-228600" lvl="0" marL="457200" rtl="0">
              <a:spcBef>
                <a:spcPts val="0"/>
              </a:spcBef>
              <a:buFont typeface="Maven Pro"/>
            </a:pPr>
            <a:r>
              <a:rPr lang="pt-BR">
                <a:latin typeface="Maven Pro"/>
                <a:ea typeface="Maven Pro"/>
                <a:cs typeface="Maven Pro"/>
                <a:sym typeface="Maven Pro"/>
              </a:rPr>
              <a:t>Python (claro!)</a:t>
            </a:r>
          </a:p>
          <a:p>
            <a:pPr lvl="0" rtl="0">
              <a:spcBef>
                <a:spcPts val="0"/>
              </a:spcBef>
              <a:buNone/>
            </a:pPr>
            <a:r>
              <a:rPr lang="pt-BR" sz="2400">
                <a:latin typeface="Maven Pro"/>
                <a:ea typeface="Maven Pro"/>
                <a:cs typeface="Maven Pro"/>
                <a:sym typeface="Maven Pro"/>
              </a:rPr>
              <a:t>Estrutura:</a:t>
            </a:r>
          </a:p>
          <a:p>
            <a:pPr indent="-228600" lvl="0" marL="457200" rtl="0">
              <a:spcBef>
                <a:spcPts val="0"/>
              </a:spcBef>
              <a:buFont typeface="Consolas"/>
            </a:pPr>
            <a:r>
              <a:rPr lang="pt-BR">
                <a:highlight>
                  <a:srgbClr val="B45F06"/>
                </a:highlight>
                <a:latin typeface="Consolas"/>
                <a:ea typeface="Consolas"/>
                <a:cs typeface="Consolas"/>
                <a:sym typeface="Consolas"/>
              </a:rPr>
              <a:t>data</a:t>
            </a:r>
          </a:p>
          <a:p>
            <a:pPr indent="-228600" lvl="0" marL="457200" rtl="0">
              <a:spcBef>
                <a:spcPts val="0"/>
              </a:spcBef>
              <a:buFont typeface="Consolas"/>
            </a:pPr>
            <a:r>
              <a:rPr lang="pt-BR">
                <a:highlight>
                  <a:srgbClr val="B45F06"/>
                </a:highlight>
                <a:latin typeface="Consolas"/>
                <a:ea typeface="Consolas"/>
                <a:cs typeface="Consolas"/>
                <a:sym typeface="Consolas"/>
              </a:rPr>
              <a:t>src </a:t>
            </a:r>
          </a:p>
          <a:p>
            <a:pPr indent="-228600" lvl="0" marL="457200" rtl="0">
              <a:spcBef>
                <a:spcPts val="0"/>
              </a:spcBef>
              <a:buFont typeface="Consolas"/>
            </a:pPr>
            <a:r>
              <a:rPr lang="pt-BR">
                <a:highlight>
                  <a:srgbClr val="B45F06"/>
                </a:highlight>
                <a:latin typeface="Consolas"/>
                <a:ea typeface="Consolas"/>
                <a:cs typeface="Consolas"/>
                <a:sym typeface="Consolas"/>
              </a:rPr>
              <a:t>doc </a:t>
            </a:r>
          </a:p>
          <a:p>
            <a:pPr indent="-228600" lvl="0" marL="457200" rtl="0">
              <a:spcBef>
                <a:spcPts val="0"/>
              </a:spcBef>
              <a:buFont typeface="Consolas"/>
            </a:pPr>
            <a:r>
              <a:rPr lang="pt-BR">
                <a:highlight>
                  <a:srgbClr val="B45F06"/>
                </a:highlight>
                <a:latin typeface="Consolas"/>
                <a:ea typeface="Consolas"/>
                <a:cs typeface="Consolas"/>
                <a:sym typeface="Consolas"/>
              </a:rPr>
              <a:t>analysis</a:t>
            </a:r>
          </a:p>
          <a:p>
            <a:pPr indent="-228600" lvl="0" marL="457200" rtl="0">
              <a:spcBef>
                <a:spcPts val="0"/>
              </a:spcBef>
              <a:buFont typeface="Consolas"/>
            </a:pPr>
            <a:r>
              <a:rPr lang="pt-BR">
                <a:highlight>
                  <a:srgbClr val="B45F06"/>
                </a:highlight>
                <a:latin typeface="Consolas"/>
                <a:ea typeface="Consolas"/>
                <a:cs typeface="Consolas"/>
                <a:sym typeface="Consolas"/>
              </a:rPr>
              <a:t>results</a:t>
            </a:r>
          </a:p>
          <a:p>
            <a:pPr lvl="0" rtl="0">
              <a:spcBef>
                <a:spcPts val="0"/>
              </a:spcBef>
              <a:buNone/>
            </a:pPr>
            <a:r>
              <a:t/>
            </a:r>
            <a:endParaRPr>
              <a:latin typeface="Maven Pro"/>
              <a:ea typeface="Maven Pro"/>
              <a:cs typeface="Maven Pro"/>
              <a:sym typeface="Maven Pro"/>
            </a:endParaRPr>
          </a:p>
          <a:p>
            <a:pPr lvl="0" rtl="0">
              <a:spcBef>
                <a:spcPts val="0"/>
              </a:spcBef>
              <a:buNone/>
            </a:pPr>
            <a:r>
              <a:t/>
            </a:r>
            <a:endParaRPr>
              <a:latin typeface="Maven Pro"/>
              <a:ea typeface="Maven Pro"/>
              <a:cs typeface="Maven Pro"/>
              <a:sym typeface="Maven Pro"/>
            </a:endParaRPr>
          </a:p>
          <a:p>
            <a:pPr lvl="0">
              <a:spcBef>
                <a:spcPts val="0"/>
              </a:spcBef>
              <a:buNone/>
            </a:pPr>
            <a:r>
              <a:t/>
            </a:r>
            <a:endParaRPr>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Projeto de Ciência de Dados</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pt-BR"/>
              <a:t>Ferramentas:</a:t>
            </a:r>
          </a:p>
          <a:p>
            <a:pPr indent="-228600" lvl="0" marL="457200" rtl="0">
              <a:spcBef>
                <a:spcPts val="0"/>
              </a:spcBef>
              <a:buFont typeface="Consolas"/>
            </a:pPr>
            <a:r>
              <a:rPr lang="pt-BR">
                <a:latin typeface="Consolas"/>
                <a:ea typeface="Consolas"/>
                <a:cs typeface="Consolas"/>
                <a:sym typeface="Consolas"/>
              </a:rPr>
              <a:t>virtualenv</a:t>
            </a:r>
          </a:p>
          <a:p>
            <a:pPr indent="-228600" lvl="0" marL="457200" rtl="0">
              <a:spcBef>
                <a:spcPts val="0"/>
              </a:spcBef>
              <a:buFont typeface="Consolas"/>
            </a:pPr>
            <a:r>
              <a:rPr lang="pt-BR">
                <a:latin typeface="Consolas"/>
                <a:ea typeface="Consolas"/>
                <a:cs typeface="Consolas"/>
                <a:sym typeface="Consolas"/>
              </a:rPr>
              <a:t>pip</a:t>
            </a:r>
          </a:p>
          <a:p>
            <a:pPr indent="-228600" lvl="0" marL="457200" rtl="0">
              <a:spcBef>
                <a:spcPts val="0"/>
              </a:spcBef>
              <a:buFont typeface="Consolas"/>
            </a:pPr>
            <a:r>
              <a:rPr lang="pt-BR">
                <a:latin typeface="Consolas"/>
                <a:ea typeface="Consolas"/>
                <a:cs typeface="Consolas"/>
                <a:sym typeface="Consolas"/>
              </a:rPr>
              <a:t>cookiecutter</a:t>
            </a:r>
          </a:p>
          <a:p>
            <a:pPr indent="-228600" lvl="0" marL="457200" rtl="0">
              <a:spcBef>
                <a:spcPts val="0"/>
              </a:spcBef>
              <a:buFont typeface="Consolas"/>
            </a:pPr>
            <a:r>
              <a:rPr lang="pt-BR">
                <a:latin typeface="Consolas"/>
                <a:ea typeface="Consolas"/>
                <a:cs typeface="Consolas"/>
                <a:sym typeface="Consolas"/>
              </a:rPr>
              <a:t>jupyter notebook</a:t>
            </a:r>
          </a:p>
          <a:p>
            <a:pPr indent="-228600" lvl="0" marL="457200" rtl="0">
              <a:spcBef>
                <a:spcPts val="0"/>
              </a:spcBef>
              <a:buFont typeface="Consolas"/>
            </a:pPr>
            <a:r>
              <a:rPr lang="pt-BR">
                <a:latin typeface="Consolas"/>
                <a:ea typeface="Consolas"/>
                <a:cs typeface="Consolas"/>
                <a:sym typeface="Consolas"/>
              </a:rPr>
              <a:t>sklearn</a:t>
            </a:r>
          </a:p>
          <a:p>
            <a:pPr indent="-228600" lvl="0" marL="457200" rtl="0">
              <a:spcBef>
                <a:spcPts val="0"/>
              </a:spcBef>
              <a:buFont typeface="Consolas"/>
            </a:pPr>
            <a:r>
              <a:rPr lang="pt-BR">
                <a:latin typeface="Consolas"/>
                <a:ea typeface="Consolas"/>
                <a:cs typeface="Consolas"/>
                <a:sym typeface="Consolas"/>
              </a:rPr>
              <a:t>tensorflow</a:t>
            </a:r>
          </a:p>
          <a:p>
            <a:pPr lvl="0">
              <a:spcBef>
                <a:spcPts val="0"/>
              </a:spcBef>
              <a:buNone/>
            </a:pPr>
            <a:r>
              <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Projeto de Ciência de Dados</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rgbClr val="000000"/>
              </a:buClr>
              <a:buSzPct val="61111"/>
              <a:buNone/>
            </a:pPr>
            <a:r>
              <a:rPr lang="pt-BR">
                <a:latin typeface="Maven Pro"/>
                <a:ea typeface="Maven Pro"/>
                <a:cs typeface="Maven Pro"/>
                <a:sym typeface="Maven Pro"/>
              </a:rPr>
              <a:t>Ferramentas externas:</a:t>
            </a:r>
          </a:p>
          <a:p>
            <a:pPr indent="-228600" lvl="0" marL="457200" rtl="0">
              <a:spcBef>
                <a:spcPts val="0"/>
              </a:spcBef>
              <a:buFont typeface="Consolas"/>
            </a:pPr>
            <a:r>
              <a:rPr lang="pt-BR">
                <a:latin typeface="Consolas"/>
                <a:ea typeface="Consolas"/>
                <a:cs typeface="Consolas"/>
                <a:sym typeface="Consolas"/>
              </a:rPr>
              <a:t>github.com/deeplearningsp</a:t>
            </a:r>
          </a:p>
          <a:p>
            <a:pPr indent="-228600" lvl="0" marL="457200" rtl="0">
              <a:spcBef>
                <a:spcPts val="0"/>
              </a:spcBef>
              <a:buFont typeface="Consolas"/>
            </a:pPr>
            <a:r>
              <a:rPr lang="pt-BR">
                <a:latin typeface="Consolas"/>
                <a:ea typeface="Consolas"/>
                <a:cs typeface="Consolas"/>
                <a:sym typeface="Consolas"/>
              </a:rPr>
              <a:t>Google Cloud Computing</a:t>
            </a:r>
          </a:p>
          <a:p>
            <a:pPr indent="-228600" lvl="0" marL="457200" rtl="0">
              <a:spcBef>
                <a:spcPts val="0"/>
              </a:spcBef>
              <a:buFont typeface="Consolas"/>
            </a:pPr>
            <a:r>
              <a:rPr lang="pt-BR">
                <a:latin typeface="Consolas"/>
                <a:ea typeface="Consolas"/>
                <a:cs typeface="Consolas"/>
                <a:sym typeface="Consolas"/>
              </a:rPr>
              <a:t>IBM Bluemix</a:t>
            </a:r>
          </a:p>
          <a:p>
            <a:pPr lvl="0" rtl="0">
              <a:spcBef>
                <a:spcPts val="0"/>
              </a:spcBef>
              <a:buNone/>
            </a:pPr>
            <a:r>
              <a:t/>
            </a:r>
            <a:endParaRPr>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Projeto de Ciência de Dados</a:t>
            </a:r>
          </a:p>
        </p:txBody>
      </p:sp>
      <p:sp>
        <p:nvSpPr>
          <p:cNvPr id="135" name="Shape 135"/>
          <p:cNvSpPr txBox="1"/>
          <p:nvPr>
            <p:ph idx="1" type="body"/>
          </p:nvPr>
        </p:nvSpPr>
        <p:spPr>
          <a:xfrm>
            <a:off x="311700" y="1152475"/>
            <a:ext cx="8520600" cy="3416400"/>
          </a:xfrm>
          <a:prstGeom prst="rect">
            <a:avLst/>
          </a:prstGeom>
          <a:ln>
            <a:noFill/>
          </a:ln>
        </p:spPr>
        <p:txBody>
          <a:bodyPr anchorCtr="0" anchor="t" bIns="91425" lIns="91425" rIns="91425" tIns="91425">
            <a:noAutofit/>
          </a:bodyPr>
          <a:lstStyle/>
          <a:p>
            <a:pPr lvl="0" rtl="0">
              <a:spcBef>
                <a:spcPts val="0"/>
              </a:spcBef>
              <a:buNone/>
            </a:pPr>
            <a:r>
              <a:rPr lang="pt-BR"/>
              <a:t>Etapas:</a:t>
            </a:r>
          </a:p>
          <a:p>
            <a:pPr indent="-228600" lvl="0" marL="457200" rtl="0">
              <a:spcBef>
                <a:spcPts val="0"/>
              </a:spcBef>
              <a:buFont typeface="Maven Pro"/>
              <a:buAutoNum type="arabicPeriod"/>
            </a:pPr>
            <a:r>
              <a:rPr lang="pt-BR">
                <a:latin typeface="Maven Pro"/>
                <a:ea typeface="Maven Pro"/>
                <a:cs typeface="Maven Pro"/>
                <a:sym typeface="Maven Pro"/>
              </a:rPr>
              <a:t>Criar o ambiente de desenvolvimento com diretórios, </a:t>
            </a:r>
            <a:r>
              <a:rPr lang="pt-BR">
                <a:latin typeface="Consolas"/>
                <a:ea typeface="Consolas"/>
                <a:cs typeface="Consolas"/>
                <a:sym typeface="Consolas"/>
              </a:rPr>
              <a:t>virtualenv</a:t>
            </a:r>
            <a:r>
              <a:rPr lang="pt-BR">
                <a:latin typeface="Maven Pro"/>
                <a:ea typeface="Maven Pro"/>
                <a:cs typeface="Maven Pro"/>
                <a:sym typeface="Maven Pro"/>
              </a:rPr>
              <a:t> e </a:t>
            </a:r>
            <a:r>
              <a:rPr lang="pt-BR">
                <a:latin typeface="Consolas"/>
                <a:ea typeface="Consolas"/>
                <a:cs typeface="Consolas"/>
                <a:sym typeface="Consolas"/>
              </a:rPr>
              <a:t>pip</a:t>
            </a:r>
          </a:p>
          <a:p>
            <a:pPr indent="-228600" lvl="0" marL="457200" rtl="0">
              <a:spcBef>
                <a:spcPts val="0"/>
              </a:spcBef>
              <a:buFont typeface="Maven Pro"/>
              <a:buAutoNum type="arabicPeriod"/>
            </a:pPr>
            <a:r>
              <a:rPr lang="pt-BR">
                <a:latin typeface="Maven Pro"/>
                <a:ea typeface="Maven Pro"/>
                <a:cs typeface="Maven Pro"/>
                <a:sym typeface="Maven Pro"/>
              </a:rPr>
              <a:t>Popular definições do problema em </a:t>
            </a:r>
            <a:r>
              <a:rPr lang="pt-BR">
                <a:highlight>
                  <a:srgbClr val="B45F06"/>
                </a:highlight>
                <a:latin typeface="Consolas"/>
                <a:ea typeface="Consolas"/>
                <a:cs typeface="Consolas"/>
                <a:sym typeface="Consolas"/>
              </a:rPr>
              <a:t>doc</a:t>
            </a:r>
            <a:r>
              <a:rPr lang="pt-BR">
                <a:latin typeface="Maven Pro"/>
                <a:ea typeface="Maven Pro"/>
                <a:cs typeface="Maven Pro"/>
                <a:sym typeface="Maven Pro"/>
              </a:rPr>
              <a:t> e em </a:t>
            </a:r>
            <a:r>
              <a:rPr lang="pt-BR">
                <a:highlight>
                  <a:srgbClr val="B45F06"/>
                </a:highlight>
                <a:latin typeface="Consolas"/>
                <a:ea typeface="Consolas"/>
                <a:cs typeface="Consolas"/>
                <a:sym typeface="Consolas"/>
              </a:rPr>
              <a:t>results</a:t>
            </a:r>
          </a:p>
          <a:p>
            <a:pPr indent="-228600" lvl="0" marL="457200" rtl="0">
              <a:spcBef>
                <a:spcPts val="0"/>
              </a:spcBef>
              <a:buFont typeface="Maven Pro"/>
              <a:buAutoNum type="arabicPeriod"/>
            </a:pPr>
            <a:r>
              <a:rPr lang="pt-BR">
                <a:latin typeface="Maven Pro"/>
                <a:ea typeface="Maven Pro"/>
                <a:cs typeface="Maven Pro"/>
                <a:sym typeface="Maven Pro"/>
              </a:rPr>
              <a:t>Estruturar o código para ingestão de dados</a:t>
            </a:r>
          </a:p>
          <a:p>
            <a:pPr indent="-228600" lvl="0" marL="457200" rtl="0">
              <a:spcBef>
                <a:spcPts val="0"/>
              </a:spcBef>
              <a:buFont typeface="Maven Pro"/>
              <a:buAutoNum type="arabicPeriod"/>
            </a:pPr>
            <a:r>
              <a:rPr lang="pt-BR">
                <a:latin typeface="Maven Pro"/>
                <a:ea typeface="Maven Pro"/>
                <a:cs typeface="Maven Pro"/>
                <a:sym typeface="Maven Pro"/>
              </a:rPr>
              <a:t>Fazer a ingestão dos dados brutos em </a:t>
            </a:r>
            <a:r>
              <a:rPr lang="pt-BR">
                <a:highlight>
                  <a:srgbClr val="B45F06"/>
                </a:highlight>
                <a:latin typeface="Maven Pro"/>
                <a:ea typeface="Maven Pro"/>
                <a:cs typeface="Maven Pro"/>
                <a:sym typeface="Maven Pro"/>
              </a:rPr>
              <a:t>data</a:t>
            </a:r>
          </a:p>
          <a:p>
            <a:pPr indent="-228600" lvl="0" marL="457200" rtl="0">
              <a:spcBef>
                <a:spcPts val="0"/>
              </a:spcBef>
              <a:buFont typeface="Maven Pro"/>
              <a:buAutoNum type="arabicPeriod"/>
            </a:pPr>
            <a:r>
              <a:rPr lang="pt-BR">
                <a:latin typeface="Maven Pro"/>
                <a:ea typeface="Maven Pro"/>
                <a:cs typeface="Maven Pro"/>
                <a:sym typeface="Maven Pro"/>
              </a:rPr>
              <a:t>E que comecem as análises</a:t>
            </a:r>
          </a:p>
          <a:p>
            <a:pPr indent="-228600" lvl="0" marL="457200" rtl="0">
              <a:spcBef>
                <a:spcPts val="0"/>
              </a:spcBef>
              <a:buFont typeface="Maven Pro"/>
              <a:buAutoNum type="arabicPeriod"/>
            </a:pPr>
            <a:r>
              <a:rPr lang="pt-BR">
                <a:latin typeface="Maven Pro"/>
                <a:ea typeface="Maven Pro"/>
                <a:cs typeface="Maven Pro"/>
                <a:sym typeface="Maven Pro"/>
              </a:rPr>
              <a:t>Parte iterativa: a cada etapa, fazer um ciclo entre</a:t>
            </a:r>
          </a:p>
          <a:p>
            <a:pPr indent="-228600" lvl="1" marL="914400" rtl="0">
              <a:spcBef>
                <a:spcPts val="0"/>
              </a:spcBef>
              <a:buFont typeface="Maven Pro"/>
              <a:buAutoNum type="alphaLcPeriod"/>
            </a:pPr>
            <a:r>
              <a:rPr lang="pt-BR">
                <a:latin typeface="Maven Pro"/>
                <a:ea typeface="Maven Pro"/>
                <a:cs typeface="Maven Pro"/>
                <a:sym typeface="Maven Pro"/>
              </a:rPr>
              <a:t>análise</a:t>
            </a:r>
          </a:p>
          <a:p>
            <a:pPr indent="-228600" lvl="1" marL="914400" rtl="0">
              <a:spcBef>
                <a:spcPts val="0"/>
              </a:spcBef>
              <a:buFont typeface="Maven Pro"/>
              <a:buAutoNum type="alphaLcPeriod"/>
            </a:pPr>
            <a:r>
              <a:rPr lang="pt-BR">
                <a:latin typeface="Maven Pro"/>
                <a:ea typeface="Maven Pro"/>
                <a:cs typeface="Maven Pro"/>
                <a:sym typeface="Maven Pro"/>
              </a:rPr>
              <a:t>visualização</a:t>
            </a:r>
          </a:p>
          <a:p>
            <a:pPr indent="-228600" lvl="1" marL="914400" rtl="0">
              <a:spcBef>
                <a:spcPts val="0"/>
              </a:spcBef>
              <a:buFont typeface="Maven Pro"/>
              <a:buAutoNum type="alphaLcPeriod"/>
            </a:pPr>
            <a:r>
              <a:rPr lang="pt-BR">
                <a:latin typeface="Maven Pro"/>
                <a:ea typeface="Maven Pro"/>
                <a:cs typeface="Maven Pro"/>
                <a:sym typeface="Maven Pro"/>
              </a:rPr>
              <a:t>relatório/documentação</a:t>
            </a:r>
          </a:p>
          <a:p>
            <a:pPr indent="-228600" lvl="0" marL="457200" rtl="0">
              <a:spcBef>
                <a:spcPts val="0"/>
              </a:spcBef>
              <a:buFont typeface="Maven Pro"/>
              <a:buAutoNum type="arabicPeriod"/>
            </a:pPr>
            <a:r>
              <a:rPr lang="pt-BR">
                <a:latin typeface="Maven Pro"/>
                <a:ea typeface="Maven Pro"/>
                <a:cs typeface="Maven Pro"/>
                <a:sym typeface="Maven Pro"/>
              </a:rPr>
              <a:t>Gerar código para resultados finais</a:t>
            </a:r>
          </a:p>
          <a:p>
            <a:pPr indent="-228600" lvl="0" marL="457200" rtl="0">
              <a:spcBef>
                <a:spcPts val="0"/>
              </a:spcBef>
              <a:buFont typeface="Maven Pro"/>
              <a:buAutoNum type="arabicPeriod"/>
            </a:pPr>
            <a:r>
              <a:rPr lang="pt-BR">
                <a:latin typeface="Maven Pro"/>
                <a:ea typeface="Maven Pro"/>
                <a:cs typeface="Maven Pro"/>
                <a:sym typeface="Maven Pro"/>
              </a:rPr>
              <a:t>Gerar resultados finais e apresentação em </a:t>
            </a:r>
            <a:r>
              <a:rPr lang="pt-BR">
                <a:highlight>
                  <a:srgbClr val="B45F06"/>
                </a:highlight>
                <a:latin typeface="Maven Pro"/>
                <a:ea typeface="Maven Pro"/>
                <a:cs typeface="Maven Pro"/>
                <a:sym typeface="Maven Pro"/>
              </a:rPr>
              <a:t>results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Here be dragons</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latin typeface="Maven Pro"/>
              <a:ea typeface="Maven Pro"/>
              <a:cs typeface="Maven Pro"/>
              <a:sym typeface="Maven Pro"/>
            </a:endParaRPr>
          </a:p>
          <a:p>
            <a:pPr indent="-228600" lvl="0" marL="457200" rtl="0">
              <a:spcBef>
                <a:spcPts val="0"/>
              </a:spcBef>
              <a:buFont typeface="Maven Pro"/>
            </a:pPr>
            <a:r>
              <a:rPr lang="pt-BR">
                <a:latin typeface="Maven Pro"/>
                <a:ea typeface="Maven Pro"/>
                <a:cs typeface="Maven Pro"/>
                <a:sym typeface="Maven Pro"/>
              </a:rPr>
              <a:t>Os resultados são mais importantes que a estrutura</a:t>
            </a:r>
          </a:p>
          <a:p>
            <a:pPr indent="-228600" lvl="0" marL="457200" rtl="0">
              <a:spcBef>
                <a:spcPts val="0"/>
              </a:spcBef>
              <a:buFont typeface="Maven Pro"/>
            </a:pPr>
            <a:r>
              <a:rPr lang="pt-BR">
                <a:latin typeface="Maven Pro"/>
                <a:ea typeface="Maven Pro"/>
                <a:cs typeface="Maven Pro"/>
                <a:sym typeface="Maven Pro"/>
              </a:rPr>
              <a:t>O código em um projeto de Ciência de Dados </a:t>
            </a:r>
            <a:r>
              <a:rPr b="1" i="1" lang="pt-BR">
                <a:latin typeface="Maven Pro"/>
                <a:ea typeface="Maven Pro"/>
                <a:cs typeface="Maven Pro"/>
                <a:sym typeface="Maven Pro"/>
              </a:rPr>
              <a:t>não</a:t>
            </a:r>
            <a:r>
              <a:rPr i="1" lang="pt-BR">
                <a:latin typeface="Maven Pro"/>
                <a:ea typeface="Maven Pro"/>
                <a:cs typeface="Maven Pro"/>
                <a:sym typeface="Maven Pro"/>
              </a:rPr>
              <a:t> </a:t>
            </a:r>
            <a:r>
              <a:rPr lang="pt-BR">
                <a:latin typeface="Maven Pro"/>
                <a:ea typeface="Maven Pro"/>
                <a:cs typeface="Maven Pro"/>
                <a:sym typeface="Maven Pro"/>
              </a:rPr>
              <a:t>é o objetivo final</a:t>
            </a:r>
          </a:p>
          <a:p>
            <a:pPr indent="-228600" lvl="0" marL="457200" rtl="0">
              <a:spcBef>
                <a:spcPts val="0"/>
              </a:spcBef>
              <a:buFont typeface="Maven Pro"/>
            </a:pPr>
            <a:r>
              <a:rPr lang="pt-BR">
                <a:latin typeface="Maven Pro"/>
                <a:ea typeface="Maven Pro"/>
                <a:cs typeface="Maven Pro"/>
                <a:sym typeface="Maven Pro"/>
              </a:rPr>
              <a:t>A estrutura deve ser adaptada ao projeto a ser executado (e não vice-versa)</a:t>
            </a:r>
          </a:p>
          <a:p>
            <a:pPr lvl="0" rtl="0">
              <a:spcBef>
                <a:spcPts val="0"/>
              </a:spcBef>
              <a:buNone/>
            </a:pPr>
            <a:r>
              <a:t/>
            </a:r>
            <a:endParaRPr>
              <a:latin typeface="Maven Pro"/>
              <a:ea typeface="Maven Pro"/>
              <a:cs typeface="Maven Pro"/>
              <a:sym typeface="Maven Pro"/>
            </a:endParaRPr>
          </a:p>
          <a:p>
            <a:pPr lvl="0" rtl="0" algn="ctr">
              <a:spcBef>
                <a:spcPts val="0"/>
              </a:spcBef>
              <a:buNone/>
            </a:pPr>
            <a:r>
              <a:rPr lang="pt-BR">
                <a:latin typeface="Maven Pro"/>
                <a:ea typeface="Maven Pro"/>
                <a:cs typeface="Maven Pro"/>
                <a:sym typeface="Maven Pro"/>
              </a:rPr>
              <a:t>"</a:t>
            </a:r>
            <a:r>
              <a:rPr i="1" lang="pt-BR">
                <a:latin typeface="Maven Pro"/>
                <a:ea typeface="Maven Pro"/>
                <a:cs typeface="Maven Pro"/>
                <a:sym typeface="Maven Pro"/>
              </a:rPr>
              <a:t>A foolish consistency is the hobgoblin of little minds</a:t>
            </a:r>
            <a:r>
              <a:rPr lang="pt-BR">
                <a:latin typeface="Maven Pro"/>
                <a:ea typeface="Maven Pro"/>
                <a:cs typeface="Maven Pro"/>
                <a:sym typeface="Maven Pro"/>
              </a:rPr>
              <a:t>" </a:t>
            </a:r>
          </a:p>
          <a:p>
            <a:pPr lvl="0" rtl="0" algn="ctr">
              <a:spcBef>
                <a:spcPts val="0"/>
              </a:spcBef>
              <a:buNone/>
            </a:pPr>
            <a:r>
              <a:rPr lang="pt-BR">
                <a:latin typeface="Maven Pro"/>
                <a:ea typeface="Maven Pro"/>
                <a:cs typeface="Maven Pro"/>
                <a:sym typeface="Maven Pro"/>
              </a:rPr>
              <a:t>(Ralph Waldo Emerson)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Perguntas?</a:t>
            </a:r>
          </a:p>
          <a:p>
            <a:pPr lvl="0">
              <a:spcBef>
                <a:spcPts val="0"/>
              </a:spcBef>
              <a:buNone/>
            </a:pPr>
            <a:r>
              <a:t/>
            </a:r>
            <a:endParaRPr>
              <a:latin typeface="Maven Pro"/>
              <a:ea typeface="Maven Pro"/>
              <a:cs typeface="Maven Pro"/>
              <a:sym typeface="Maven Pro"/>
            </a:endParaRPr>
          </a:p>
          <a:p>
            <a:pPr lvl="0">
              <a:spcBef>
                <a:spcPts val="0"/>
              </a:spcBef>
              <a:buNone/>
            </a:pPr>
            <a:r>
              <a:t/>
            </a:r>
            <a:endParaRPr>
              <a:latin typeface="Maven Pro"/>
              <a:ea typeface="Maven Pro"/>
              <a:cs typeface="Maven Pro"/>
              <a:sym typeface="Maven Pro"/>
            </a:endParaRPr>
          </a:p>
          <a:p>
            <a:pPr lvl="0">
              <a:spcBef>
                <a:spcPts val="0"/>
              </a:spcBef>
              <a:buNone/>
            </a:pPr>
            <a:r>
              <a:t/>
            </a:r>
            <a:endParaRPr>
              <a:latin typeface="Maven Pro"/>
              <a:ea typeface="Maven Pro"/>
              <a:cs typeface="Maven Pro"/>
              <a:sym typeface="Maven Pro"/>
            </a:endParaRPr>
          </a:p>
          <a:p>
            <a:pPr lvl="0" rtl="0">
              <a:spcBef>
                <a:spcPts val="0"/>
              </a:spcBef>
              <a:buNone/>
            </a:pPr>
            <a:r>
              <a:rPr lang="pt-BR">
                <a:latin typeface="Maven Pro"/>
                <a:ea typeface="Maven Pro"/>
                <a:cs typeface="Maven Pro"/>
                <a:sym typeface="Maven Pro"/>
              </a:rPr>
              <a:t>Obrigado!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(Algumas) referências</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l">
              <a:spcBef>
                <a:spcPts val="0"/>
              </a:spcBef>
              <a:buNone/>
            </a:pPr>
            <a:r>
              <a:rPr lang="pt-BR" u="sng">
                <a:solidFill>
                  <a:schemeClr val="hlink"/>
                </a:solidFill>
                <a:latin typeface="Maven Pro"/>
                <a:ea typeface="Maven Pro"/>
                <a:cs typeface="Maven Pro"/>
                <a:sym typeface="Maven Pro"/>
                <a:hlinkClick r:id="rId3"/>
              </a:rPr>
              <a:t>http://mfactor.sdf.org/data-science-workflow-with-reproducible-research.html</a:t>
            </a:r>
          </a:p>
          <a:p>
            <a:pPr lvl="0" rtl="0" algn="l">
              <a:spcBef>
                <a:spcPts val="0"/>
              </a:spcBef>
              <a:buNone/>
            </a:pPr>
            <a:r>
              <a:rPr lang="pt-BR" u="sng">
                <a:solidFill>
                  <a:schemeClr val="hlink"/>
                </a:solidFill>
                <a:latin typeface="Maven Pro"/>
                <a:ea typeface="Maven Pro"/>
                <a:cs typeface="Maven Pro"/>
                <a:sym typeface="Maven Pro"/>
                <a:hlinkClick r:id="rId4"/>
              </a:rPr>
              <a:t>http://drivendata.github.io/cookiecutter-data-science/</a:t>
            </a:r>
          </a:p>
          <a:p>
            <a:pPr lvl="0" rtl="0" algn="l">
              <a:spcBef>
                <a:spcPts val="0"/>
              </a:spcBef>
              <a:buNone/>
            </a:pPr>
            <a:r>
              <a:rPr lang="pt-BR" u="sng">
                <a:solidFill>
                  <a:schemeClr val="hlink"/>
                </a:solidFill>
                <a:latin typeface="Maven Pro"/>
                <a:ea typeface="Maven Pro"/>
                <a:cs typeface="Maven Pro"/>
                <a:sym typeface="Maven Pro"/>
                <a:hlinkClick r:id="rId5"/>
              </a:rPr>
              <a:t>https://en.wikipedia.org/wiki/Reproducibility</a:t>
            </a:r>
          </a:p>
          <a:p>
            <a:pPr lvl="0" rtl="0" algn="l">
              <a:spcBef>
                <a:spcPts val="0"/>
              </a:spcBef>
              <a:buNone/>
            </a:pPr>
            <a:r>
              <a:rPr lang="pt-BR" u="sng">
                <a:solidFill>
                  <a:schemeClr val="hlink"/>
                </a:solidFill>
                <a:latin typeface="Maven Pro"/>
                <a:ea typeface="Maven Pro"/>
                <a:cs typeface="Maven Pro"/>
                <a:sym typeface="Maven Pro"/>
                <a:hlinkClick r:id="rId6"/>
              </a:rPr>
              <a:t>https://en.wikipedia.org/wiki/Reproducibility_Project</a:t>
            </a:r>
          </a:p>
          <a:p>
            <a:pPr lvl="0" rtl="0" algn="l">
              <a:spcBef>
                <a:spcPts val="0"/>
              </a:spcBef>
              <a:buNone/>
            </a:pPr>
            <a:r>
              <a:rPr lang="pt-BR" u="sng">
                <a:solidFill>
                  <a:schemeClr val="hlink"/>
                </a:solidFill>
                <a:latin typeface="Maven Pro"/>
                <a:ea typeface="Maven Pro"/>
                <a:cs typeface="Maven Pro"/>
                <a:sym typeface="Maven Pro"/>
                <a:hlinkClick r:id="rId7"/>
              </a:rPr>
              <a:t>https://en.wikipedia.org/wiki/Replication_crisis</a:t>
            </a:r>
          </a:p>
          <a:p>
            <a:pPr lvl="0" rtl="0" algn="l">
              <a:spcBef>
                <a:spcPts val="0"/>
              </a:spcBef>
              <a:buNone/>
            </a:pPr>
            <a:r>
              <a:rPr lang="pt-BR" u="sng">
                <a:solidFill>
                  <a:schemeClr val="hlink"/>
                </a:solidFill>
                <a:latin typeface="Maven Pro"/>
                <a:ea typeface="Maven Pro"/>
                <a:cs typeface="Maven Pro"/>
                <a:sym typeface="Maven Pro"/>
                <a:hlinkClick r:id="rId8"/>
              </a:rPr>
              <a:t>http://www.ncbi.nlm.nih.gov/pmc/articles/PMC1182327/</a:t>
            </a:r>
          </a:p>
          <a:p>
            <a:pPr lvl="0" rtl="0" algn="l">
              <a:spcBef>
                <a:spcPts val="0"/>
              </a:spcBef>
              <a:buNone/>
            </a:pPr>
            <a:r>
              <a:t/>
            </a:r>
            <a:endParaRPr>
              <a:latin typeface="Maven Pro"/>
              <a:ea typeface="Maven Pro"/>
              <a:cs typeface="Maven Pro"/>
              <a:sym typeface="Maven Pro"/>
            </a:endParaRPr>
          </a:p>
          <a:p>
            <a:pPr lvl="0" rtl="0" algn="l">
              <a:spcBef>
                <a:spcPts val="0"/>
              </a:spcBef>
              <a:buNone/>
            </a:pPr>
            <a:r>
              <a:t/>
            </a:r>
            <a:endParaRPr>
              <a:latin typeface="Maven Pro"/>
              <a:ea typeface="Maven Pro"/>
              <a:cs typeface="Maven Pro"/>
              <a:sym typeface="Maven Pro"/>
            </a:endParaRPr>
          </a:p>
          <a:p>
            <a:pPr lvl="0" rtl="0" algn="l">
              <a:spcBef>
                <a:spcPts val="0"/>
              </a:spcBef>
              <a:buNone/>
            </a:pPr>
            <a:r>
              <a:t/>
            </a:r>
            <a:endParaRPr>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Útil?</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latin typeface="Maven Pro"/>
              <a:ea typeface="Maven Pro"/>
              <a:cs typeface="Maven Pro"/>
              <a:sym typeface="Maven Pro"/>
            </a:endParaRPr>
          </a:p>
          <a:p>
            <a:pPr lvl="0" rtl="0">
              <a:spcBef>
                <a:spcPts val="0"/>
              </a:spcBef>
              <a:buNone/>
            </a:pPr>
            <a:r>
              <a:t/>
            </a:r>
            <a:endParaRPr>
              <a:latin typeface="Maven Pro"/>
              <a:ea typeface="Maven Pro"/>
              <a:cs typeface="Maven Pro"/>
              <a:sym typeface="Maven Pro"/>
            </a:endParaRPr>
          </a:p>
          <a:p>
            <a:pPr lvl="0" rtl="0" algn="ctr">
              <a:spcBef>
                <a:spcPts val="0"/>
              </a:spcBef>
              <a:buNone/>
            </a:pPr>
            <a:r>
              <a:rPr i="1" lang="pt-BR">
                <a:latin typeface="Maven Pro"/>
                <a:ea typeface="Maven Pro"/>
                <a:cs typeface="Maven Pro"/>
                <a:sym typeface="Maven Pro"/>
              </a:rPr>
              <a:t>“In any moment of decision, the best thing you can do is the right thing, the next best thing is the wrong thing, and the worst thing you can do is nothing.”</a:t>
            </a:r>
          </a:p>
          <a:p>
            <a:pPr lvl="0" rtl="0" algn="ctr">
              <a:spcBef>
                <a:spcPts val="0"/>
              </a:spcBef>
              <a:buNone/>
            </a:pPr>
            <a:r>
              <a:rPr lang="pt-BR">
                <a:latin typeface="Maven Pro"/>
                <a:ea typeface="Maven Pro"/>
                <a:cs typeface="Maven Pro"/>
                <a:sym typeface="Maven Pro"/>
              </a:rPr>
              <a:t>Theodore Roosevelt</a:t>
            </a:r>
          </a:p>
          <a:p>
            <a:pPr lvl="0" rtl="0" algn="ctr">
              <a:spcBef>
                <a:spcPts val="0"/>
              </a:spcBef>
              <a:buNone/>
            </a:pPr>
            <a:r>
              <a:t/>
            </a:r>
            <a:endParaRPr>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pt-BR">
                <a:latin typeface="Maven Pro"/>
                <a:ea typeface="Maven Pro"/>
                <a:cs typeface="Maven Pro"/>
                <a:sym typeface="Maven Pro"/>
              </a:rPr>
              <a:t>O que é</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l">
              <a:spcBef>
                <a:spcPts val="0"/>
              </a:spcBef>
              <a:buNone/>
            </a:pPr>
            <a:r>
              <a:t/>
            </a:r>
            <a:endParaRPr i="1">
              <a:latin typeface="Maven Pro"/>
              <a:ea typeface="Maven Pro"/>
              <a:cs typeface="Maven Pro"/>
              <a:sym typeface="Maven Pro"/>
            </a:endParaRPr>
          </a:p>
          <a:p>
            <a:pPr lvl="0" rtl="0" algn="ctr">
              <a:spcBef>
                <a:spcPts val="0"/>
              </a:spcBef>
              <a:buNone/>
            </a:pPr>
            <a:r>
              <a:rPr b="1" i="1" lang="pt-BR">
                <a:latin typeface="Maven Pro"/>
                <a:ea typeface="Maven Pro"/>
                <a:cs typeface="Maven Pro"/>
                <a:sym typeface="Maven Pro"/>
              </a:rPr>
              <a:t>Perceptron é um algoritmo de machine learning supervisionado de classificação binária, combinando o vetor de entradas com um conjunto de pesos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Para quê serve?</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Maven Pro"/>
            </a:pPr>
            <a:r>
              <a:rPr lang="pt-BR">
                <a:latin typeface="Maven Pro"/>
                <a:ea typeface="Maven Pro"/>
                <a:cs typeface="Maven Pro"/>
                <a:sym typeface="Maven Pro"/>
              </a:rPr>
              <a:t>Garantir que os resultados gerados em um projeto sejam replicáveis</a:t>
            </a:r>
          </a:p>
          <a:p>
            <a:pPr indent="-228600" lvl="0" marL="457200" rtl="0">
              <a:spcBef>
                <a:spcPts val="0"/>
              </a:spcBef>
              <a:buFont typeface="Maven Pro"/>
            </a:pPr>
            <a:r>
              <a:rPr lang="pt-BR">
                <a:latin typeface="Maven Pro"/>
                <a:ea typeface="Maven Pro"/>
                <a:cs typeface="Maven Pro"/>
                <a:sym typeface="Maven Pro"/>
              </a:rPr>
              <a:t>Não perder o conhecimento gerado durante o andamento da pesquisa</a:t>
            </a:r>
          </a:p>
          <a:p>
            <a:pPr indent="-228600" lvl="0" marL="457200" rtl="0">
              <a:spcBef>
                <a:spcPts val="0"/>
              </a:spcBef>
              <a:buFont typeface="Maven Pro"/>
            </a:pPr>
            <a:r>
              <a:rPr lang="pt-BR">
                <a:latin typeface="Maven Pro"/>
                <a:ea typeface="Maven Pro"/>
                <a:cs typeface="Maven Pro"/>
                <a:sym typeface="Maven Pro"/>
              </a:rPr>
              <a:t>Poder analisar o processo se houver dúvidas ou erros</a:t>
            </a:r>
          </a:p>
          <a:p>
            <a:pPr indent="-228600" lvl="0" marL="457200" rtl="0">
              <a:spcBef>
                <a:spcPts val="0"/>
              </a:spcBef>
              <a:buFont typeface="Maven Pro"/>
            </a:pPr>
            <a:r>
              <a:rPr lang="pt-BR">
                <a:latin typeface="Maven Pro"/>
                <a:ea typeface="Maven Pro"/>
                <a:cs typeface="Maven Pro"/>
                <a:sym typeface="Maven Pro"/>
              </a:rPr>
              <a:t>Fundamentar as conclusões</a:t>
            </a:r>
          </a:p>
          <a:p>
            <a:pPr indent="-228600" lvl="0" marL="457200" rtl="0">
              <a:spcBef>
                <a:spcPts val="0"/>
              </a:spcBef>
              <a:buFont typeface="Maven Pro"/>
            </a:pPr>
            <a:r>
              <a:rPr lang="pt-BR">
                <a:latin typeface="Maven Pro"/>
                <a:ea typeface="Maven Pro"/>
                <a:cs typeface="Maven Pro"/>
                <a:sym typeface="Maven Pro"/>
              </a:rPr>
              <a:t>Permitir a expansão, modificação ou continuação do projeto</a:t>
            </a:r>
          </a:p>
          <a:p>
            <a:pPr indent="-228600" lvl="0" marL="457200" rtl="0">
              <a:spcBef>
                <a:spcPts val="0"/>
              </a:spcBef>
              <a:buFont typeface="Maven Pro"/>
            </a:pPr>
            <a:r>
              <a:rPr lang="pt-BR">
                <a:latin typeface="Maven Pro"/>
                <a:ea typeface="Maven Pro"/>
                <a:cs typeface="Maven Pro"/>
                <a:sym typeface="Maven Pro"/>
              </a:rPr>
              <a:t>Permitir a comparação dos resultados ou metodologia entre projetos</a:t>
            </a:r>
          </a:p>
          <a:p>
            <a:pPr indent="-228600" lvl="0" marL="457200" rtl="0">
              <a:spcBef>
                <a:spcPts val="0"/>
              </a:spcBef>
              <a:buFont typeface="Maven Pro"/>
            </a:pPr>
            <a:r>
              <a:rPr lang="pt-BR">
                <a:latin typeface="Maven Pro"/>
                <a:ea typeface="Maven Pro"/>
                <a:cs typeface="Maven Pro"/>
                <a:sym typeface="Maven Pro"/>
              </a:rPr>
              <a:t>Analisar o histórico e as etapas</a:t>
            </a:r>
          </a:p>
          <a:p>
            <a:pPr lvl="0" rtl="0">
              <a:spcBef>
                <a:spcPts val="0"/>
              </a:spcBef>
              <a:buNone/>
            </a:pPr>
            <a:r>
              <a:t/>
            </a:r>
            <a:endParaRPr>
              <a:latin typeface="Maven Pro"/>
              <a:ea typeface="Maven Pro"/>
              <a:cs typeface="Maven Pro"/>
              <a:sym typeface="Maven Pro"/>
            </a:endParaRPr>
          </a:p>
          <a:p>
            <a:pPr lvl="0" rtl="0">
              <a:spcBef>
                <a:spcPts val="0"/>
              </a:spcBef>
              <a:buNone/>
            </a:pPr>
            <a:r>
              <a:t/>
            </a:r>
            <a:endParaRPr>
              <a:latin typeface="Maven Pro"/>
              <a:ea typeface="Maven Pro"/>
              <a:cs typeface="Maven Pro"/>
              <a:sym typeface="Maven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Para quê serve?</a:t>
            </a:r>
          </a:p>
        </p:txBody>
      </p:sp>
      <p:pic>
        <p:nvPicPr>
          <p:cNvPr descr="math07.gif" id="73" name="Shape 73"/>
          <p:cNvPicPr preferRelativeResize="0"/>
          <p:nvPr/>
        </p:nvPicPr>
        <p:blipFill>
          <a:blip r:embed="rId3">
            <a:alphaModFix/>
          </a:blip>
          <a:stretch>
            <a:fillRect/>
          </a:stretch>
        </p:blipFill>
        <p:spPr>
          <a:xfrm>
            <a:off x="4147125" y="811275"/>
            <a:ext cx="3333750" cy="3790950"/>
          </a:xfrm>
          <a:prstGeom prst="rect">
            <a:avLst/>
          </a:prstGeom>
          <a:noFill/>
          <a:ln>
            <a:noFill/>
          </a:ln>
        </p:spPr>
      </p:pic>
      <p:sp>
        <p:nvSpPr>
          <p:cNvPr id="74" name="Shape 74"/>
          <p:cNvSpPr txBox="1"/>
          <p:nvPr/>
        </p:nvSpPr>
        <p:spPr>
          <a:xfrm>
            <a:off x="576000" y="2404350"/>
            <a:ext cx="2502000" cy="604800"/>
          </a:xfrm>
          <a:prstGeom prst="rect">
            <a:avLst/>
          </a:prstGeom>
          <a:noFill/>
          <a:ln>
            <a:noFill/>
          </a:ln>
        </p:spPr>
        <p:txBody>
          <a:bodyPr anchorCtr="0" anchor="t" bIns="91425" lIns="91425" rIns="91425" tIns="91425">
            <a:noAutofit/>
          </a:bodyPr>
          <a:lstStyle/>
          <a:p>
            <a:pPr lvl="0">
              <a:spcBef>
                <a:spcPts val="0"/>
              </a:spcBef>
              <a:buNone/>
            </a:pPr>
            <a:r>
              <a:rPr lang="pt-BR" sz="1800">
                <a:solidFill>
                  <a:schemeClr val="lt2"/>
                </a:solidFill>
                <a:latin typeface="Maven Pro"/>
                <a:ea typeface="Maven Pro"/>
                <a:cs typeface="Maven Pro"/>
                <a:sym typeface="Maven Pro"/>
              </a:rPr>
              <a:t>Sidney Harris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E a quem pode ajudar?</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Maven Pro"/>
            </a:pPr>
            <a:r>
              <a:rPr lang="pt-BR">
                <a:latin typeface="Maven Pro"/>
                <a:ea typeface="Maven Pro"/>
                <a:cs typeface="Maven Pro"/>
                <a:sym typeface="Maven Pro"/>
              </a:rPr>
              <a:t>Pesquisadores</a:t>
            </a:r>
          </a:p>
          <a:p>
            <a:pPr indent="-228600" lvl="0" marL="457200" rtl="0">
              <a:spcBef>
                <a:spcPts val="0"/>
              </a:spcBef>
              <a:buFont typeface="Maven Pro"/>
            </a:pPr>
            <a:r>
              <a:rPr lang="pt-BR">
                <a:latin typeface="Maven Pro"/>
                <a:ea typeface="Maven Pro"/>
                <a:cs typeface="Maven Pro"/>
                <a:sym typeface="Maven Pro"/>
              </a:rPr>
              <a:t>Cientistas de Dados</a:t>
            </a:r>
          </a:p>
          <a:p>
            <a:pPr indent="-228600" lvl="0" marL="457200" rtl="0">
              <a:spcBef>
                <a:spcPts val="0"/>
              </a:spcBef>
              <a:buFont typeface="Maven Pro"/>
            </a:pPr>
            <a:r>
              <a:rPr lang="pt-BR">
                <a:latin typeface="Maven Pro"/>
                <a:ea typeface="Maven Pro"/>
                <a:cs typeface="Maven Pro"/>
                <a:sym typeface="Maven Pro"/>
              </a:rPr>
              <a:t>Engenheiros de Software</a:t>
            </a:r>
          </a:p>
          <a:p>
            <a:pPr indent="-228600" lvl="0" marL="457200" rtl="0">
              <a:spcBef>
                <a:spcPts val="0"/>
              </a:spcBef>
              <a:buFont typeface="Maven Pro"/>
            </a:pPr>
            <a:r>
              <a:rPr lang="pt-BR">
                <a:latin typeface="Maven Pro"/>
                <a:ea typeface="Maven Pro"/>
                <a:cs typeface="Maven Pro"/>
                <a:sym typeface="Maven Pro"/>
              </a:rPr>
              <a:t>Gerentes de Projeto</a:t>
            </a:r>
          </a:p>
          <a:p>
            <a:pPr indent="-228600" lvl="0" marL="457200" rtl="0">
              <a:spcBef>
                <a:spcPts val="0"/>
              </a:spcBef>
              <a:buFont typeface="Maven Pro"/>
            </a:pPr>
            <a:r>
              <a:rPr lang="pt-BR">
                <a:latin typeface="Maven Pro"/>
                <a:ea typeface="Maven Pro"/>
                <a:cs typeface="Maven Pro"/>
                <a:sym typeface="Maven Pro"/>
              </a:rPr>
              <a:t>Programadores</a:t>
            </a:r>
          </a:p>
          <a:p>
            <a:pPr indent="-228600" lvl="0" marL="457200" rtl="0">
              <a:spcBef>
                <a:spcPts val="0"/>
              </a:spcBef>
              <a:buFont typeface="Maven Pro"/>
            </a:pPr>
            <a:r>
              <a:rPr lang="pt-BR">
                <a:latin typeface="Maven Pro"/>
                <a:ea typeface="Maven Pro"/>
                <a:cs typeface="Maven Pro"/>
                <a:sym typeface="Maven Pro"/>
              </a:rPr>
              <a:t>Equipe de Suporte</a:t>
            </a:r>
          </a:p>
          <a:p>
            <a:pPr indent="-228600" lvl="0" marL="457200" rtl="0">
              <a:spcBef>
                <a:spcPts val="0"/>
              </a:spcBef>
              <a:buFont typeface="Maven Pro"/>
            </a:pPr>
            <a:r>
              <a:rPr lang="pt-BR">
                <a:latin typeface="Maven Pro"/>
                <a:ea typeface="Maven Pro"/>
                <a:cs typeface="Maven Pro"/>
                <a:sym typeface="Maven Pro"/>
              </a:rPr>
              <a:t>Editores e revisores de periódicos</a:t>
            </a:r>
          </a:p>
          <a:p>
            <a:pPr lvl="0" rtl="0">
              <a:spcBef>
                <a:spcPts val="0"/>
              </a:spcBef>
              <a:buNone/>
            </a:pPr>
            <a:r>
              <a:t/>
            </a:r>
            <a:endParaRPr>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XKCD obrigatória</a:t>
            </a:r>
          </a:p>
        </p:txBody>
      </p:sp>
      <p:pic>
        <p:nvPicPr>
          <p:cNvPr descr="the_difference.png" id="86" name="Shape 86"/>
          <p:cNvPicPr preferRelativeResize="0"/>
          <p:nvPr/>
        </p:nvPicPr>
        <p:blipFill>
          <a:blip r:embed="rId3">
            <a:alphaModFix/>
          </a:blip>
          <a:stretch>
            <a:fillRect/>
          </a:stretch>
        </p:blipFill>
        <p:spPr>
          <a:xfrm>
            <a:off x="4934192" y="0"/>
            <a:ext cx="2731615" cy="5143499"/>
          </a:xfrm>
          <a:prstGeom prst="rect">
            <a:avLst/>
          </a:prstGeom>
          <a:noFill/>
          <a:ln>
            <a:noFill/>
          </a:ln>
        </p:spPr>
      </p:pic>
      <p:sp>
        <p:nvSpPr>
          <p:cNvPr id="87" name="Shape 87"/>
          <p:cNvSpPr txBox="1"/>
          <p:nvPr/>
        </p:nvSpPr>
        <p:spPr>
          <a:xfrm>
            <a:off x="378000" y="2269350"/>
            <a:ext cx="5184000" cy="604800"/>
          </a:xfrm>
          <a:prstGeom prst="rect">
            <a:avLst/>
          </a:prstGeom>
          <a:noFill/>
          <a:ln>
            <a:noFill/>
          </a:ln>
        </p:spPr>
        <p:txBody>
          <a:bodyPr anchorCtr="0" anchor="t" bIns="91425" lIns="91425" rIns="91425" tIns="91425">
            <a:noAutofit/>
          </a:bodyPr>
          <a:lstStyle/>
          <a:p>
            <a:pPr lvl="0">
              <a:spcBef>
                <a:spcPts val="0"/>
              </a:spcBef>
              <a:buNone/>
            </a:pPr>
            <a:r>
              <a:rPr lang="pt-BR" sz="1800">
                <a:solidFill>
                  <a:schemeClr val="lt2"/>
                </a:solidFill>
                <a:latin typeface="Maven Pro"/>
                <a:ea typeface="Maven Pro"/>
                <a:cs typeface="Maven Pro"/>
                <a:sym typeface="Maven Pro"/>
              </a:rPr>
              <a:t>https://xkcd.com/242/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Como fazer</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l">
              <a:spcBef>
                <a:spcPts val="0"/>
              </a:spcBef>
              <a:buNone/>
            </a:pPr>
            <a:r>
              <a:rPr lang="pt-BR">
                <a:latin typeface="Maven Pro"/>
                <a:ea typeface="Maven Pro"/>
                <a:cs typeface="Maven Pro"/>
                <a:sym typeface="Maven Pro"/>
              </a:rPr>
              <a:t>Para que um experimento seja reprodutível, ele deve contemplar</a:t>
            </a:r>
          </a:p>
          <a:p>
            <a:pPr indent="-228600" lvl="0" marL="457200" rtl="0" algn="l">
              <a:spcBef>
                <a:spcPts val="0"/>
              </a:spcBef>
              <a:buFont typeface="Maven Pro"/>
            </a:pPr>
            <a:r>
              <a:rPr lang="pt-BR">
                <a:latin typeface="Maven Pro"/>
                <a:ea typeface="Maven Pro"/>
                <a:cs typeface="Maven Pro"/>
                <a:sym typeface="Maven Pro"/>
              </a:rPr>
              <a:t>A documentação das hipóteses envolvidas</a:t>
            </a:r>
          </a:p>
          <a:p>
            <a:pPr indent="-228600" lvl="0" marL="457200" rtl="0" algn="l">
              <a:spcBef>
                <a:spcPts val="0"/>
              </a:spcBef>
              <a:buFont typeface="Maven Pro"/>
            </a:pPr>
            <a:r>
              <a:rPr lang="pt-BR">
                <a:latin typeface="Maven Pro"/>
                <a:ea typeface="Maven Pro"/>
                <a:cs typeface="Maven Pro"/>
                <a:sym typeface="Maven Pro"/>
              </a:rPr>
              <a:t>O código fonte utilizado para todas as etapas (da ingestão até a visualização e relatórios)</a:t>
            </a:r>
          </a:p>
          <a:p>
            <a:pPr indent="-228600" lvl="0" marL="457200" rtl="0" algn="l">
              <a:spcBef>
                <a:spcPts val="0"/>
              </a:spcBef>
              <a:buFont typeface="Maven Pro"/>
            </a:pPr>
            <a:r>
              <a:rPr lang="pt-BR">
                <a:latin typeface="Maven Pro"/>
                <a:ea typeface="Maven Pro"/>
                <a:cs typeface="Maven Pro"/>
                <a:sym typeface="Maven Pro"/>
              </a:rPr>
              <a:t>Os dados utilizados para gerar os resultados</a:t>
            </a:r>
          </a:p>
          <a:p>
            <a:pPr indent="-228600" lvl="1" marL="914400" rtl="0" algn="l">
              <a:spcBef>
                <a:spcPts val="0"/>
              </a:spcBef>
              <a:buFont typeface="Maven Pro"/>
            </a:pPr>
            <a:r>
              <a:rPr lang="pt-BR">
                <a:latin typeface="Maven Pro"/>
                <a:ea typeface="Maven Pro"/>
                <a:cs typeface="Maven Pro"/>
                <a:sym typeface="Maven Pro"/>
              </a:rPr>
              <a:t>Ou pelo menos uma amostra significativa para testar os métodos</a:t>
            </a:r>
          </a:p>
          <a:p>
            <a:pPr indent="-228600" lvl="0" marL="457200" rtl="0" algn="l">
              <a:spcBef>
                <a:spcPts val="0"/>
              </a:spcBef>
              <a:buFont typeface="Maven Pro"/>
            </a:pPr>
            <a:r>
              <a:rPr lang="pt-BR">
                <a:latin typeface="Maven Pro"/>
                <a:ea typeface="Maven Pro"/>
                <a:cs typeface="Maven Pro"/>
                <a:sym typeface="Maven Pro"/>
              </a:rPr>
              <a:t>Versionamento dos componentes</a:t>
            </a:r>
          </a:p>
          <a:p>
            <a:pPr indent="-228600" lvl="0" marL="457200" rtl="0" algn="l">
              <a:spcBef>
                <a:spcPts val="0"/>
              </a:spcBef>
              <a:buFont typeface="Maven Pro"/>
            </a:pPr>
            <a:r>
              <a:rPr lang="pt-BR">
                <a:latin typeface="Maven Pro"/>
                <a:ea typeface="Maven Pro"/>
                <a:cs typeface="Maven Pro"/>
                <a:sym typeface="Maven Pro"/>
              </a:rPr>
              <a:t>Os resultados do experimento</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Como fazer</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l">
              <a:spcBef>
                <a:spcPts val="0"/>
              </a:spcBef>
              <a:buNone/>
            </a:pPr>
            <a:r>
              <a:rPr lang="pt-BR">
                <a:latin typeface="Maven Pro"/>
                <a:ea typeface="Maven Pro"/>
                <a:cs typeface="Maven Pro"/>
                <a:sym typeface="Maven Pro"/>
              </a:rPr>
              <a:t>Código fonte:</a:t>
            </a:r>
          </a:p>
          <a:p>
            <a:pPr indent="-228600" lvl="0" marL="457200" rtl="0" algn="l">
              <a:spcBef>
                <a:spcPts val="0"/>
              </a:spcBef>
              <a:buFont typeface="Maven Pro"/>
            </a:pPr>
            <a:r>
              <a:rPr lang="pt-BR">
                <a:latin typeface="Maven Pro"/>
                <a:ea typeface="Maven Pro"/>
                <a:cs typeface="Maven Pro"/>
                <a:sym typeface="Maven Pro"/>
              </a:rPr>
              <a:t>Código, dados e documentação versionados</a:t>
            </a:r>
          </a:p>
          <a:p>
            <a:pPr indent="-228600" lvl="0" marL="457200" rtl="0">
              <a:spcBef>
                <a:spcPts val="0"/>
              </a:spcBef>
              <a:buFont typeface="Maven Pro"/>
            </a:pPr>
            <a:r>
              <a:rPr lang="pt-BR">
                <a:latin typeface="Maven Pro"/>
                <a:ea typeface="Maven Pro"/>
                <a:cs typeface="Maven Pro"/>
                <a:sym typeface="Maven Pro"/>
              </a:rPr>
              <a:t>As bibliotecas computacionais devem ser isoladas do sistema</a:t>
            </a:r>
          </a:p>
          <a:p>
            <a:pPr indent="-228600" lvl="0" marL="457200" rtl="0">
              <a:spcBef>
                <a:spcPts val="0"/>
              </a:spcBef>
              <a:buFont typeface="Maven Pro"/>
            </a:pPr>
            <a:r>
              <a:rPr lang="pt-BR">
                <a:latin typeface="Maven Pro"/>
                <a:ea typeface="Maven Pro"/>
                <a:cs typeface="Maven Pro"/>
                <a:sym typeface="Maven Pro"/>
              </a:rPr>
              <a:t>Todo o código deve ser portável para outras arquiteturas</a:t>
            </a:r>
          </a:p>
          <a:p>
            <a:pPr lvl="0" rtl="0" algn="l">
              <a:spcBef>
                <a:spcPts val="0"/>
              </a:spcBef>
              <a:buNone/>
            </a:pPr>
            <a:r>
              <a:t/>
            </a:r>
            <a:endParaRPr>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pt-BR">
                <a:latin typeface="Maven Pro"/>
                <a:ea typeface="Maven Pro"/>
                <a:cs typeface="Maven Pro"/>
                <a:sym typeface="Maven Pro"/>
              </a:rPr>
              <a:t>Como fazer</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rgbClr val="000000"/>
              </a:buClr>
              <a:buSzPct val="61111"/>
              <a:buNone/>
            </a:pPr>
            <a:r>
              <a:rPr lang="pt-BR">
                <a:latin typeface="Maven Pro"/>
                <a:ea typeface="Maven Pro"/>
                <a:cs typeface="Maven Pro"/>
                <a:sym typeface="Maven Pro"/>
              </a:rPr>
              <a:t>Dados:</a:t>
            </a:r>
          </a:p>
          <a:p>
            <a:pPr indent="-228600" lvl="0" marL="457200" rtl="0">
              <a:spcBef>
                <a:spcPts val="0"/>
              </a:spcBef>
              <a:buFont typeface="Maven Pro"/>
            </a:pPr>
            <a:r>
              <a:rPr lang="pt-BR">
                <a:latin typeface="Maven Pro"/>
                <a:ea typeface="Maven Pro"/>
                <a:cs typeface="Maven Pro"/>
                <a:sym typeface="Maven Pro"/>
              </a:rPr>
              <a:t>Os dados devem ser identificados por data e origem</a:t>
            </a:r>
          </a:p>
          <a:p>
            <a:pPr indent="-228600" lvl="0" marL="457200" rtl="0">
              <a:spcBef>
                <a:spcPts val="0"/>
              </a:spcBef>
              <a:buFont typeface="Maven Pro"/>
            </a:pPr>
            <a:r>
              <a:rPr lang="pt-BR">
                <a:latin typeface="Maven Pro"/>
                <a:ea typeface="Maven Pro"/>
                <a:cs typeface="Maven Pro"/>
                <a:sym typeface="Maven Pro"/>
              </a:rPr>
              <a:t>Dados brutos nunca devem ser modificados</a:t>
            </a:r>
          </a:p>
          <a:p>
            <a:pPr indent="-228600" lvl="0" marL="457200" rtl="0">
              <a:spcBef>
                <a:spcPts val="0"/>
              </a:spcBef>
              <a:buFont typeface="Maven Pro"/>
            </a:pPr>
            <a:r>
              <a:rPr lang="pt-BR">
                <a:latin typeface="Maven Pro"/>
                <a:ea typeface="Maven Pro"/>
                <a:cs typeface="Maven Pro"/>
                <a:sym typeface="Maven Pro"/>
              </a:rPr>
              <a:t>Dados transformados podem ser armazenado</a:t>
            </a:r>
            <a:r>
              <a:rPr lang="pt-BR">
                <a:latin typeface="Maven Pro"/>
                <a:ea typeface="Maven Pro"/>
                <a:cs typeface="Maven Pro"/>
                <a:sym typeface="Maven Pro"/>
              </a:rPr>
              <a:t>s</a:t>
            </a:r>
          </a:p>
          <a:p>
            <a:pPr indent="-228600" lvl="0" marL="457200" rtl="0">
              <a:spcBef>
                <a:spcPts val="0"/>
              </a:spcBef>
              <a:buFont typeface="Maven Pro"/>
            </a:pPr>
            <a:r>
              <a:rPr lang="pt-BR">
                <a:latin typeface="Maven Pro"/>
                <a:ea typeface="Maven Pro"/>
                <a:cs typeface="Maven Pro"/>
                <a:sym typeface="Maven Pro"/>
              </a:rPr>
              <a:t>Estatísticas e análises intermediárias podem ser armazenados</a:t>
            </a:r>
          </a:p>
          <a:p>
            <a:pPr lvl="0" rtl="0">
              <a:spcBef>
                <a:spcPts val="0"/>
              </a:spcBef>
              <a:buNone/>
            </a:pPr>
            <a:r>
              <a:t/>
            </a:r>
            <a:endParaRPr>
              <a:latin typeface="Maven Pro"/>
              <a:ea typeface="Maven Pro"/>
              <a:cs typeface="Maven Pro"/>
              <a:sym typeface="Maven Pro"/>
            </a:endParaRPr>
          </a:p>
          <a:p>
            <a:pPr lvl="0" rtl="0" algn="l">
              <a:spcBef>
                <a:spcPts val="0"/>
              </a:spcBef>
              <a:buNone/>
            </a:pPr>
            <a:r>
              <a:t/>
            </a:r>
            <a:endParaRPr>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