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7" r:id="rId1"/>
  </p:sldMasterIdLst>
  <p:notesMasterIdLst>
    <p:notesMasterId r:id="rId126"/>
  </p:notesMasterIdLst>
  <p:handoutMasterIdLst>
    <p:handoutMasterId r:id="rId127"/>
  </p:handoutMasterIdLst>
  <p:sldIdLst>
    <p:sldId id="256" r:id="rId2"/>
    <p:sldId id="257" r:id="rId3"/>
    <p:sldId id="270" r:id="rId4"/>
    <p:sldId id="267" r:id="rId5"/>
    <p:sldId id="271" r:id="rId6"/>
    <p:sldId id="268" r:id="rId7"/>
    <p:sldId id="269" r:id="rId8"/>
    <p:sldId id="260" r:id="rId9"/>
    <p:sldId id="258" r:id="rId10"/>
    <p:sldId id="259" r:id="rId11"/>
    <p:sldId id="261" r:id="rId12"/>
    <p:sldId id="265" r:id="rId13"/>
    <p:sldId id="282" r:id="rId14"/>
    <p:sldId id="266" r:id="rId15"/>
    <p:sldId id="264" r:id="rId16"/>
    <p:sldId id="284" r:id="rId17"/>
    <p:sldId id="287" r:id="rId18"/>
    <p:sldId id="288" r:id="rId19"/>
    <p:sldId id="263" r:id="rId20"/>
    <p:sldId id="272" r:id="rId21"/>
    <p:sldId id="273" r:id="rId22"/>
    <p:sldId id="274" r:id="rId23"/>
    <p:sldId id="275" r:id="rId24"/>
    <p:sldId id="276" r:id="rId25"/>
    <p:sldId id="277" r:id="rId26"/>
    <p:sldId id="278" r:id="rId27"/>
    <p:sldId id="289" r:id="rId28"/>
    <p:sldId id="290" r:id="rId29"/>
    <p:sldId id="293" r:id="rId30"/>
    <p:sldId id="294" r:id="rId31"/>
    <p:sldId id="295" r:id="rId32"/>
    <p:sldId id="280" r:id="rId33"/>
    <p:sldId id="281" r:id="rId34"/>
    <p:sldId id="292" r:id="rId35"/>
    <p:sldId id="303" r:id="rId36"/>
    <p:sldId id="304" r:id="rId37"/>
    <p:sldId id="305" r:id="rId38"/>
    <p:sldId id="309" r:id="rId39"/>
    <p:sldId id="313" r:id="rId40"/>
    <p:sldId id="315" r:id="rId41"/>
    <p:sldId id="316" r:id="rId42"/>
    <p:sldId id="317" r:id="rId43"/>
    <p:sldId id="318" r:id="rId44"/>
    <p:sldId id="320" r:id="rId45"/>
    <p:sldId id="319" r:id="rId46"/>
    <p:sldId id="322" r:id="rId47"/>
    <p:sldId id="329" r:id="rId48"/>
    <p:sldId id="330" r:id="rId49"/>
    <p:sldId id="310" r:id="rId50"/>
    <p:sldId id="311" r:id="rId51"/>
    <p:sldId id="331" r:id="rId52"/>
    <p:sldId id="332" r:id="rId53"/>
    <p:sldId id="333" r:id="rId54"/>
    <p:sldId id="334" r:id="rId55"/>
    <p:sldId id="335" r:id="rId56"/>
    <p:sldId id="336" r:id="rId57"/>
    <p:sldId id="337" r:id="rId58"/>
    <p:sldId id="338" r:id="rId59"/>
    <p:sldId id="312"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2" r:id="rId73"/>
    <p:sldId id="351" r:id="rId74"/>
    <p:sldId id="353" r:id="rId75"/>
    <p:sldId id="354" r:id="rId76"/>
    <p:sldId id="355" r:id="rId77"/>
    <p:sldId id="356" r:id="rId78"/>
    <p:sldId id="357" r:id="rId79"/>
    <p:sldId id="358" r:id="rId80"/>
    <p:sldId id="359" r:id="rId81"/>
    <p:sldId id="360" r:id="rId82"/>
    <p:sldId id="361" r:id="rId83"/>
    <p:sldId id="362" r:id="rId84"/>
    <p:sldId id="363" r:id="rId85"/>
    <p:sldId id="365" r:id="rId86"/>
    <p:sldId id="366" r:id="rId87"/>
    <p:sldId id="367" r:id="rId88"/>
    <p:sldId id="368" r:id="rId89"/>
    <p:sldId id="369" r:id="rId90"/>
    <p:sldId id="370" r:id="rId91"/>
    <p:sldId id="371" r:id="rId92"/>
    <p:sldId id="372" r:id="rId93"/>
    <p:sldId id="373" r:id="rId94"/>
    <p:sldId id="374" r:id="rId95"/>
    <p:sldId id="375" r:id="rId96"/>
    <p:sldId id="376" r:id="rId97"/>
    <p:sldId id="377" r:id="rId98"/>
    <p:sldId id="378" r:id="rId99"/>
    <p:sldId id="379" r:id="rId100"/>
    <p:sldId id="380" r:id="rId101"/>
    <p:sldId id="381" r:id="rId102"/>
    <p:sldId id="382" r:id="rId103"/>
    <p:sldId id="383" r:id="rId104"/>
    <p:sldId id="364" r:id="rId105"/>
    <p:sldId id="384" r:id="rId106"/>
    <p:sldId id="385" r:id="rId107"/>
    <p:sldId id="386" r:id="rId108"/>
    <p:sldId id="387" r:id="rId109"/>
    <p:sldId id="388" r:id="rId110"/>
    <p:sldId id="389" r:id="rId111"/>
    <p:sldId id="390" r:id="rId112"/>
    <p:sldId id="391" r:id="rId113"/>
    <p:sldId id="392" r:id="rId114"/>
    <p:sldId id="393" r:id="rId115"/>
    <p:sldId id="394" r:id="rId116"/>
    <p:sldId id="395" r:id="rId117"/>
    <p:sldId id="396" r:id="rId118"/>
    <p:sldId id="397" r:id="rId119"/>
    <p:sldId id="398" r:id="rId120"/>
    <p:sldId id="399" r:id="rId121"/>
    <p:sldId id="400" r:id="rId122"/>
    <p:sldId id="401" r:id="rId123"/>
    <p:sldId id="402" r:id="rId124"/>
    <p:sldId id="403" r:id="rId125"/>
  </p:sldIdLst>
  <p:sldSz cx="9144000" cy="6858000" type="screen4x3"/>
  <p:notesSz cx="6797675" cy="987425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allowPng="1" relyOnVml="1" encoding="utf-8"/>
  <p:clrMru>
    <a:srgbClr val="000000"/>
    <a:srgbClr val="DAE4F2"/>
    <a:srgbClr val="45441B"/>
    <a:srgbClr val="969696"/>
    <a:srgbClr val="663300"/>
    <a:srgbClr val="CC6600"/>
    <a:srgbClr val="003366"/>
    <a:srgbClr val="A6C1D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523" autoAdjust="0"/>
  </p:normalViewPr>
  <p:slideViewPr>
    <p:cSldViewPr>
      <p:cViewPr varScale="1">
        <p:scale>
          <a:sx n="107" d="100"/>
          <a:sy n="107" d="100"/>
        </p:scale>
        <p:origin x="-9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376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pl-PL"/>
          </a:p>
        </p:txBody>
      </p:sp>
      <p:sp>
        <p:nvSpPr>
          <p:cNvPr id="373763"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pl-PL"/>
          </a:p>
        </p:txBody>
      </p:sp>
      <p:sp>
        <p:nvSpPr>
          <p:cNvPr id="373764"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pl-PL"/>
          </a:p>
        </p:txBody>
      </p:sp>
      <p:sp>
        <p:nvSpPr>
          <p:cNvPr id="373765"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D8D7813C-8624-4C74-92C9-8A839FE4A866}" type="slidenum">
              <a:rPr lang="pl-PL"/>
              <a:pPr>
                <a:defRPr/>
              </a:pPr>
              <a:t>‹#›</a:t>
            </a:fld>
            <a:endParaRPr lang="pl-P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171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pl-PL"/>
          </a:p>
        </p:txBody>
      </p:sp>
      <p:sp>
        <p:nvSpPr>
          <p:cNvPr id="371715"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pl-PL"/>
          </a:p>
        </p:txBody>
      </p:sp>
      <p:sp>
        <p:nvSpPr>
          <p:cNvPr id="1536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p:spPr>
      </p:sp>
      <p:sp>
        <p:nvSpPr>
          <p:cNvPr id="371717"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371718"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pl-PL"/>
          </a:p>
        </p:txBody>
      </p:sp>
      <p:sp>
        <p:nvSpPr>
          <p:cNvPr id="371719"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F2C99BAF-1BAE-4877-A88C-35DF6C4B3F4E}" type="slidenum">
              <a:rPr lang="pl-PL"/>
              <a:pPr>
                <a:defRPr/>
              </a:pPr>
              <a:t>‹#›</a:t>
            </a:fld>
            <a:endParaRPr lang="pl-P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04C4C06E-4490-4264-8CE5-644F22F0E41B}" type="slidenum">
              <a:rPr lang="pl-PL" smtClean="0"/>
              <a:pPr>
                <a:defRPr/>
              </a:pPr>
              <a:t>1</a:t>
            </a:fld>
            <a:endParaRPr lang="pl-PL" smtClean="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152400" y="5194300"/>
            <a:ext cx="7467600" cy="914400"/>
          </a:xfrm>
        </p:spPr>
        <p:txBody>
          <a:bodyPr anchor="b"/>
          <a:lstStyle>
            <a:lvl1pPr algn="l">
              <a:defRPr/>
            </a:lvl1pPr>
          </a:lstStyle>
          <a:p>
            <a:r>
              <a:rPr lang="pl-PL"/>
              <a:t>Kliknij, aby edytować styl wzorca tytułu</a:t>
            </a:r>
          </a:p>
        </p:txBody>
      </p:sp>
      <p:sp>
        <p:nvSpPr>
          <p:cNvPr id="368643" name="Rectangle 3"/>
          <p:cNvSpPr>
            <a:spLocks noGrp="1" noChangeArrowheads="1"/>
          </p:cNvSpPr>
          <p:nvPr>
            <p:ph type="subTitle" idx="1"/>
          </p:nvPr>
        </p:nvSpPr>
        <p:spPr>
          <a:xfrm>
            <a:off x="152400" y="6032500"/>
            <a:ext cx="6400800" cy="749300"/>
          </a:xfrm>
        </p:spPr>
        <p:txBody>
          <a:bodyPr/>
          <a:lstStyle>
            <a:lvl1pPr marL="0" indent="0">
              <a:buFont typeface="Wingdings" pitchFamily="2" charset="2"/>
              <a:buNone/>
              <a:defRPr/>
            </a:lvl1pPr>
          </a:lstStyle>
          <a:p>
            <a:r>
              <a:rPr lang="pl-PL"/>
              <a:t>Kliknij, aby edytować styl podtytułu wzorca</a:t>
            </a:r>
          </a:p>
        </p:txBody>
      </p:sp>
      <p:sp>
        <p:nvSpPr>
          <p:cNvPr id="4" name="Rectangle 4"/>
          <p:cNvSpPr>
            <a:spLocks noGrp="1" noChangeArrowheads="1"/>
          </p:cNvSpPr>
          <p:nvPr>
            <p:ph type="dt" sz="quarter" idx="10"/>
          </p:nvPr>
        </p:nvSpPr>
        <p:spPr>
          <a:xfrm>
            <a:off x="457200" y="6245225"/>
            <a:ext cx="2133600" cy="476250"/>
          </a:xfrm>
        </p:spPr>
        <p:txBody>
          <a:bodyPr/>
          <a:lstStyle>
            <a:lvl1pPr>
              <a:spcBef>
                <a:spcPct val="0"/>
              </a:spcBef>
              <a:defRPr>
                <a:latin typeface="Times New Roman" pitchFamily="18" charset="0"/>
              </a:defRPr>
            </a:lvl1pPr>
          </a:lstStyle>
          <a:p>
            <a:pPr>
              <a:defRPr/>
            </a:pPr>
            <a:endParaRPr lang="pl-PL"/>
          </a:p>
        </p:txBody>
      </p:sp>
      <p:sp>
        <p:nvSpPr>
          <p:cNvPr id="5" name="Rectangle 5"/>
          <p:cNvSpPr>
            <a:spLocks noGrp="1" noChangeArrowheads="1"/>
          </p:cNvSpPr>
          <p:nvPr>
            <p:ph type="ftr" sz="quarter" idx="11"/>
          </p:nvPr>
        </p:nvSpPr>
        <p:spPr>
          <a:xfrm>
            <a:off x="3124200" y="6245225"/>
            <a:ext cx="2895600" cy="476250"/>
          </a:xfrm>
        </p:spPr>
        <p:txBody>
          <a:bodyPr/>
          <a:lstStyle>
            <a:lvl1pPr>
              <a:spcBef>
                <a:spcPct val="0"/>
              </a:spcBef>
              <a:defRPr>
                <a:latin typeface="Times New Roman" pitchFamily="18" charset="0"/>
              </a:defRPr>
            </a:lvl1pPr>
          </a:lstStyle>
          <a:p>
            <a:pPr>
              <a:defRPr/>
            </a:pPr>
            <a:endParaRPr lang="pl-PL"/>
          </a:p>
        </p:txBody>
      </p:sp>
      <p:sp>
        <p:nvSpPr>
          <p:cNvPr id="6" name="Rectangle 6"/>
          <p:cNvSpPr>
            <a:spLocks noGrp="1" noChangeArrowheads="1"/>
          </p:cNvSpPr>
          <p:nvPr>
            <p:ph type="sldNum" sz="quarter" idx="12"/>
          </p:nvPr>
        </p:nvSpPr>
        <p:spPr>
          <a:xfrm>
            <a:off x="6553200" y="6245225"/>
            <a:ext cx="2133600" cy="476250"/>
          </a:xfrm>
        </p:spPr>
        <p:txBody>
          <a:bodyPr/>
          <a:lstStyle>
            <a:lvl1pPr>
              <a:spcBef>
                <a:spcPct val="0"/>
              </a:spcBef>
              <a:defRPr>
                <a:latin typeface="Times New Roman" pitchFamily="18" charset="0"/>
              </a:defRPr>
            </a:lvl1pPr>
          </a:lstStyle>
          <a:p>
            <a:pPr>
              <a:defRPr/>
            </a:pPr>
            <a:fld id="{E11A57EF-43DD-4C1A-BB2E-40A757D50FFF}" type="slidenum">
              <a:rPr lang="pl-PL"/>
              <a:pPr>
                <a:defRPr/>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US"/>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C9D08C00-12EC-4EFC-807D-248135ADE299}" type="slidenum">
              <a:rPr lang="pl-PL"/>
              <a:pPr>
                <a:defRPr/>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152400"/>
            <a:ext cx="1981200" cy="5867400"/>
          </a:xfrm>
        </p:spPr>
        <p:txBody>
          <a:bodyPr vert="eaVert"/>
          <a:lstStyle/>
          <a:p>
            <a:r>
              <a:rPr lang="pl-PL" smtClean="0"/>
              <a:t>Kliknij, aby edytować styl</a:t>
            </a:r>
            <a:endParaRPr lang="en-US"/>
          </a:p>
        </p:txBody>
      </p:sp>
      <p:sp>
        <p:nvSpPr>
          <p:cNvPr id="3" name="Symbol zastępczy tytułu pionowego 2"/>
          <p:cNvSpPr>
            <a:spLocks noGrp="1"/>
          </p:cNvSpPr>
          <p:nvPr>
            <p:ph type="body" orient="vert" idx="1"/>
          </p:nvPr>
        </p:nvSpPr>
        <p:spPr>
          <a:xfrm>
            <a:off x="685800" y="152400"/>
            <a:ext cx="5791200" cy="58674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BF0B456D-7542-4C77-995B-C4FA9B014000}" type="slidenum">
              <a:rPr lang="pl-PL"/>
              <a:pPr>
                <a:defRPr/>
              </a:pPr>
              <a:t>‹#›</a:t>
            </a:fld>
            <a:endParaRPr lang="pl-P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ytuł i diagram lub schemat organizacyjny">
    <p:spTree>
      <p:nvGrpSpPr>
        <p:cNvPr id="1" name=""/>
        <p:cNvGrpSpPr/>
        <p:nvPr/>
      </p:nvGrpSpPr>
      <p:grpSpPr>
        <a:xfrm>
          <a:off x="0" y="0"/>
          <a:ext cx="0" cy="0"/>
          <a:chOff x="0" y="0"/>
          <a:chExt cx="0" cy="0"/>
        </a:xfrm>
      </p:grpSpPr>
      <p:sp>
        <p:nvSpPr>
          <p:cNvPr id="2" name="Tytuł 1"/>
          <p:cNvSpPr>
            <a:spLocks noGrp="1"/>
          </p:cNvSpPr>
          <p:nvPr>
            <p:ph type="title"/>
          </p:nvPr>
        </p:nvSpPr>
        <p:spPr>
          <a:xfrm>
            <a:off x="685800" y="152400"/>
            <a:ext cx="7924800" cy="1066800"/>
          </a:xfrm>
        </p:spPr>
        <p:txBody>
          <a:bodyPr/>
          <a:lstStyle/>
          <a:p>
            <a:r>
              <a:rPr lang="pl-PL" smtClean="0"/>
              <a:t>Kliknij, aby edytować styl</a:t>
            </a:r>
            <a:endParaRPr lang="en-US"/>
          </a:p>
        </p:txBody>
      </p:sp>
      <p:sp>
        <p:nvSpPr>
          <p:cNvPr id="3" name="Symbol zastępczy obiektu SmartArt 2"/>
          <p:cNvSpPr>
            <a:spLocks noGrp="1"/>
          </p:cNvSpPr>
          <p:nvPr>
            <p:ph type="dgm" idx="1"/>
          </p:nvPr>
        </p:nvSpPr>
        <p:spPr>
          <a:xfrm>
            <a:off x="685800" y="1447800"/>
            <a:ext cx="7924800" cy="45720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EE97004D-3BAA-47FF-86CC-841F093D1B1E}" type="slidenum">
              <a:rPr lang="pl-PL"/>
              <a:pPr>
                <a:defRPr/>
              </a:pPr>
              <a:t>‹#›</a:t>
            </a:fld>
            <a:endParaRPr lang="pl-P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ytuł, zawartość i tekst">
    <p:spTree>
      <p:nvGrpSpPr>
        <p:cNvPr id="1" name=""/>
        <p:cNvGrpSpPr/>
        <p:nvPr/>
      </p:nvGrpSpPr>
      <p:grpSpPr>
        <a:xfrm>
          <a:off x="0" y="0"/>
          <a:ext cx="0" cy="0"/>
          <a:chOff x="0" y="0"/>
          <a:chExt cx="0" cy="0"/>
        </a:xfrm>
      </p:grpSpPr>
      <p:sp>
        <p:nvSpPr>
          <p:cNvPr id="2" name="Tytuł 1"/>
          <p:cNvSpPr>
            <a:spLocks noGrp="1"/>
          </p:cNvSpPr>
          <p:nvPr>
            <p:ph type="title"/>
          </p:nvPr>
        </p:nvSpPr>
        <p:spPr>
          <a:xfrm>
            <a:off x="685800" y="152400"/>
            <a:ext cx="7924800" cy="1066800"/>
          </a:xfrm>
        </p:spPr>
        <p:txBody>
          <a:bodyPr/>
          <a:lstStyle/>
          <a:p>
            <a:r>
              <a:rPr lang="pl-PL" smtClean="0"/>
              <a:t>Kliknij, aby edytować styl</a:t>
            </a:r>
            <a:endParaRPr lang="en-US"/>
          </a:p>
        </p:txBody>
      </p:sp>
      <p:sp>
        <p:nvSpPr>
          <p:cNvPr id="3" name="Symbol zastępczy zawartości 2"/>
          <p:cNvSpPr>
            <a:spLocks noGrp="1"/>
          </p:cNvSpPr>
          <p:nvPr>
            <p:ph sz="half" idx="1"/>
          </p:nvPr>
        </p:nvSpPr>
        <p:spPr>
          <a:xfrm>
            <a:off x="685800" y="1447800"/>
            <a:ext cx="3886200" cy="45720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Symbol zastępczy tekstu 3"/>
          <p:cNvSpPr>
            <a:spLocks noGrp="1"/>
          </p:cNvSpPr>
          <p:nvPr>
            <p:ph type="body" sz="half" idx="2"/>
          </p:nvPr>
        </p:nvSpPr>
        <p:spPr>
          <a:xfrm>
            <a:off x="4724400" y="1447800"/>
            <a:ext cx="3886200" cy="45720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pl-PL"/>
          </a:p>
        </p:txBody>
      </p:sp>
      <p:sp>
        <p:nvSpPr>
          <p:cNvPr id="6" name="Rectangle 5"/>
          <p:cNvSpPr>
            <a:spLocks noGrp="1" noChangeArrowheads="1"/>
          </p:cNvSpPr>
          <p:nvPr>
            <p:ph type="ftr" sz="quarter" idx="11"/>
          </p:nvPr>
        </p:nvSpPr>
        <p:spPr>
          <a:ln/>
        </p:spPr>
        <p:txBody>
          <a:bodyPr/>
          <a:lstStyle>
            <a:lvl1pPr>
              <a:defRPr/>
            </a:lvl1pPr>
          </a:lstStyle>
          <a:p>
            <a:pPr>
              <a:defRPr/>
            </a:pPr>
            <a:endParaRPr lang="pl-PL"/>
          </a:p>
        </p:txBody>
      </p:sp>
      <p:sp>
        <p:nvSpPr>
          <p:cNvPr id="7" name="Rectangle 6"/>
          <p:cNvSpPr>
            <a:spLocks noGrp="1" noChangeArrowheads="1"/>
          </p:cNvSpPr>
          <p:nvPr>
            <p:ph type="sldNum" sz="quarter" idx="12"/>
          </p:nvPr>
        </p:nvSpPr>
        <p:spPr>
          <a:ln/>
        </p:spPr>
        <p:txBody>
          <a:bodyPr/>
          <a:lstStyle>
            <a:lvl1pPr>
              <a:defRPr/>
            </a:lvl1pPr>
          </a:lstStyle>
          <a:p>
            <a:pPr>
              <a:defRPr/>
            </a:pPr>
            <a:fld id="{BB4F1ACF-A766-4F2A-BB22-01209D35398E}" type="slidenum">
              <a:rPr lang="pl-PL"/>
              <a:pPr>
                <a:defRPr/>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US"/>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380B1006-6E67-4D07-AC76-54592FA0EDB0}" type="slidenum">
              <a:rPr lang="pl-PL"/>
              <a:pPr>
                <a:defRPr/>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en-US"/>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4"/>
          <p:cNvSpPr>
            <a:spLocks noGrp="1" noChangeArrowheads="1"/>
          </p:cNvSpPr>
          <p:nvPr>
            <p:ph type="dt" sz="half" idx="10"/>
          </p:nvPr>
        </p:nvSpPr>
        <p:spPr>
          <a:ln/>
        </p:spPr>
        <p:txBody>
          <a:bodyPr/>
          <a:lstStyle>
            <a:lvl1pPr>
              <a:defRPr/>
            </a:lvl1pPr>
          </a:lstStyle>
          <a:p>
            <a:pPr>
              <a:defRPr/>
            </a:pPr>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50BC2412-1271-46DB-971D-8D11C116DDE7}" type="slidenum">
              <a:rPr lang="pl-PL"/>
              <a:pPr>
                <a:defRPr/>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US"/>
          </a:p>
        </p:txBody>
      </p:sp>
      <p:sp>
        <p:nvSpPr>
          <p:cNvPr id="3" name="Symbol zastępczy zawartości 2"/>
          <p:cNvSpPr>
            <a:spLocks noGrp="1"/>
          </p:cNvSpPr>
          <p:nvPr>
            <p:ph sz="half" idx="1"/>
          </p:nvPr>
        </p:nvSpPr>
        <p:spPr>
          <a:xfrm>
            <a:off x="685800" y="1447800"/>
            <a:ext cx="3886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Symbol zastępczy zawartości 3"/>
          <p:cNvSpPr>
            <a:spLocks noGrp="1"/>
          </p:cNvSpPr>
          <p:nvPr>
            <p:ph sz="half" idx="2"/>
          </p:nvPr>
        </p:nvSpPr>
        <p:spPr>
          <a:xfrm>
            <a:off x="4724400" y="1447800"/>
            <a:ext cx="3886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pl-PL"/>
          </a:p>
        </p:txBody>
      </p:sp>
      <p:sp>
        <p:nvSpPr>
          <p:cNvPr id="6" name="Rectangle 5"/>
          <p:cNvSpPr>
            <a:spLocks noGrp="1" noChangeArrowheads="1"/>
          </p:cNvSpPr>
          <p:nvPr>
            <p:ph type="ftr" sz="quarter" idx="11"/>
          </p:nvPr>
        </p:nvSpPr>
        <p:spPr>
          <a:ln/>
        </p:spPr>
        <p:txBody>
          <a:bodyPr/>
          <a:lstStyle>
            <a:lvl1pPr>
              <a:defRPr/>
            </a:lvl1pPr>
          </a:lstStyle>
          <a:p>
            <a:pPr>
              <a:defRPr/>
            </a:pPr>
            <a:endParaRPr lang="pl-PL"/>
          </a:p>
        </p:txBody>
      </p:sp>
      <p:sp>
        <p:nvSpPr>
          <p:cNvPr id="7" name="Rectangle 6"/>
          <p:cNvSpPr>
            <a:spLocks noGrp="1" noChangeArrowheads="1"/>
          </p:cNvSpPr>
          <p:nvPr>
            <p:ph type="sldNum" sz="quarter" idx="12"/>
          </p:nvPr>
        </p:nvSpPr>
        <p:spPr>
          <a:ln/>
        </p:spPr>
        <p:txBody>
          <a:bodyPr/>
          <a:lstStyle>
            <a:lvl1pPr>
              <a:defRPr/>
            </a:lvl1pPr>
          </a:lstStyle>
          <a:p>
            <a:pPr>
              <a:defRPr/>
            </a:pPr>
            <a:fld id="{BF7D938C-CD99-47A3-8E16-D9ABFEC67C21}" type="slidenum">
              <a:rPr lang="pl-PL"/>
              <a:pPr>
                <a:defRPr/>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en-US"/>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pl-PL"/>
          </a:p>
        </p:txBody>
      </p:sp>
      <p:sp>
        <p:nvSpPr>
          <p:cNvPr id="8" name="Rectangle 5"/>
          <p:cNvSpPr>
            <a:spLocks noGrp="1" noChangeArrowheads="1"/>
          </p:cNvSpPr>
          <p:nvPr>
            <p:ph type="ftr" sz="quarter" idx="11"/>
          </p:nvPr>
        </p:nvSpPr>
        <p:spPr>
          <a:ln/>
        </p:spPr>
        <p:txBody>
          <a:bodyPr/>
          <a:lstStyle>
            <a:lvl1pPr>
              <a:defRPr/>
            </a:lvl1pPr>
          </a:lstStyle>
          <a:p>
            <a:pPr>
              <a:defRPr/>
            </a:pPr>
            <a:endParaRPr lang="pl-PL"/>
          </a:p>
        </p:txBody>
      </p:sp>
      <p:sp>
        <p:nvSpPr>
          <p:cNvPr id="9" name="Rectangle 6"/>
          <p:cNvSpPr>
            <a:spLocks noGrp="1" noChangeArrowheads="1"/>
          </p:cNvSpPr>
          <p:nvPr>
            <p:ph type="sldNum" sz="quarter" idx="12"/>
          </p:nvPr>
        </p:nvSpPr>
        <p:spPr>
          <a:ln/>
        </p:spPr>
        <p:txBody>
          <a:bodyPr/>
          <a:lstStyle>
            <a:lvl1pPr>
              <a:defRPr/>
            </a:lvl1pPr>
          </a:lstStyle>
          <a:p>
            <a:pPr>
              <a:defRPr/>
            </a:pPr>
            <a:fld id="{50839F38-D3D6-4645-986F-F1B54D3FA7D4}" type="slidenum">
              <a:rPr lang="pl-PL"/>
              <a:pPr>
                <a:defRPr/>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pl-PL"/>
          </a:p>
        </p:txBody>
      </p:sp>
      <p:sp>
        <p:nvSpPr>
          <p:cNvPr id="4" name="Rectangle 5"/>
          <p:cNvSpPr>
            <a:spLocks noGrp="1" noChangeArrowheads="1"/>
          </p:cNvSpPr>
          <p:nvPr>
            <p:ph type="ftr" sz="quarter" idx="11"/>
          </p:nvPr>
        </p:nvSpPr>
        <p:spPr>
          <a:ln/>
        </p:spPr>
        <p:txBody>
          <a:bodyPr/>
          <a:lstStyle>
            <a:lvl1pPr>
              <a:defRPr/>
            </a:lvl1pPr>
          </a:lstStyle>
          <a:p>
            <a:pPr>
              <a:defRPr/>
            </a:pPr>
            <a:endParaRPr lang="pl-PL"/>
          </a:p>
        </p:txBody>
      </p:sp>
      <p:sp>
        <p:nvSpPr>
          <p:cNvPr id="5" name="Rectangle 6"/>
          <p:cNvSpPr>
            <a:spLocks noGrp="1" noChangeArrowheads="1"/>
          </p:cNvSpPr>
          <p:nvPr>
            <p:ph type="sldNum" sz="quarter" idx="12"/>
          </p:nvPr>
        </p:nvSpPr>
        <p:spPr>
          <a:ln/>
        </p:spPr>
        <p:txBody>
          <a:bodyPr/>
          <a:lstStyle>
            <a:lvl1pPr>
              <a:defRPr/>
            </a:lvl1pPr>
          </a:lstStyle>
          <a:p>
            <a:pPr>
              <a:defRPr/>
            </a:pPr>
            <a:fld id="{C2AC7583-E936-468C-9491-83E10BBC3C4A}" type="slidenum">
              <a:rPr lang="pl-PL"/>
              <a:pPr>
                <a:defRPr/>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l-PL"/>
          </a:p>
        </p:txBody>
      </p:sp>
      <p:sp>
        <p:nvSpPr>
          <p:cNvPr id="3" name="Rectangle 5"/>
          <p:cNvSpPr>
            <a:spLocks noGrp="1" noChangeArrowheads="1"/>
          </p:cNvSpPr>
          <p:nvPr>
            <p:ph type="ftr" sz="quarter" idx="11"/>
          </p:nvPr>
        </p:nvSpPr>
        <p:spPr>
          <a:ln/>
        </p:spPr>
        <p:txBody>
          <a:bodyPr/>
          <a:lstStyle>
            <a:lvl1pPr>
              <a:defRPr/>
            </a:lvl1pPr>
          </a:lstStyle>
          <a:p>
            <a:pPr>
              <a:defRPr/>
            </a:pPr>
            <a:endParaRPr lang="pl-PL"/>
          </a:p>
        </p:txBody>
      </p:sp>
      <p:sp>
        <p:nvSpPr>
          <p:cNvPr id="4" name="Rectangle 6"/>
          <p:cNvSpPr>
            <a:spLocks noGrp="1" noChangeArrowheads="1"/>
          </p:cNvSpPr>
          <p:nvPr>
            <p:ph type="sldNum" sz="quarter" idx="12"/>
          </p:nvPr>
        </p:nvSpPr>
        <p:spPr>
          <a:ln/>
        </p:spPr>
        <p:txBody>
          <a:bodyPr/>
          <a:lstStyle>
            <a:lvl1pPr>
              <a:defRPr/>
            </a:lvl1pPr>
          </a:lstStyle>
          <a:p>
            <a:pPr>
              <a:defRPr/>
            </a:pPr>
            <a:fld id="{2BB8E12B-2918-4B44-BF8A-D9ACA0F42262}" type="slidenum">
              <a:rPr lang="pl-PL"/>
              <a:pPr>
                <a:defRPr/>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en-US"/>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4"/>
          <p:cNvSpPr>
            <a:spLocks noGrp="1" noChangeArrowheads="1"/>
          </p:cNvSpPr>
          <p:nvPr>
            <p:ph type="dt" sz="half" idx="10"/>
          </p:nvPr>
        </p:nvSpPr>
        <p:spPr>
          <a:ln/>
        </p:spPr>
        <p:txBody>
          <a:bodyPr/>
          <a:lstStyle>
            <a:lvl1pPr>
              <a:defRPr/>
            </a:lvl1pPr>
          </a:lstStyle>
          <a:p>
            <a:pPr>
              <a:defRPr/>
            </a:pPr>
            <a:endParaRPr lang="pl-PL"/>
          </a:p>
        </p:txBody>
      </p:sp>
      <p:sp>
        <p:nvSpPr>
          <p:cNvPr id="6" name="Rectangle 5"/>
          <p:cNvSpPr>
            <a:spLocks noGrp="1" noChangeArrowheads="1"/>
          </p:cNvSpPr>
          <p:nvPr>
            <p:ph type="ftr" sz="quarter" idx="11"/>
          </p:nvPr>
        </p:nvSpPr>
        <p:spPr>
          <a:ln/>
        </p:spPr>
        <p:txBody>
          <a:bodyPr/>
          <a:lstStyle>
            <a:lvl1pPr>
              <a:defRPr/>
            </a:lvl1pPr>
          </a:lstStyle>
          <a:p>
            <a:pPr>
              <a:defRPr/>
            </a:pPr>
            <a:endParaRPr lang="pl-PL"/>
          </a:p>
        </p:txBody>
      </p:sp>
      <p:sp>
        <p:nvSpPr>
          <p:cNvPr id="7" name="Rectangle 6"/>
          <p:cNvSpPr>
            <a:spLocks noGrp="1" noChangeArrowheads="1"/>
          </p:cNvSpPr>
          <p:nvPr>
            <p:ph type="sldNum" sz="quarter" idx="12"/>
          </p:nvPr>
        </p:nvSpPr>
        <p:spPr>
          <a:ln/>
        </p:spPr>
        <p:txBody>
          <a:bodyPr/>
          <a:lstStyle>
            <a:lvl1pPr>
              <a:defRPr/>
            </a:lvl1pPr>
          </a:lstStyle>
          <a:p>
            <a:pPr>
              <a:defRPr/>
            </a:pPr>
            <a:fld id="{91A5F1F9-EE29-4885-A35F-74D3FD1CC5D5}" type="slidenum">
              <a:rPr lang="pl-PL"/>
              <a:pPr>
                <a:defRPr/>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en-US"/>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4"/>
          <p:cNvSpPr>
            <a:spLocks noGrp="1" noChangeArrowheads="1"/>
          </p:cNvSpPr>
          <p:nvPr>
            <p:ph type="dt" sz="half" idx="10"/>
          </p:nvPr>
        </p:nvSpPr>
        <p:spPr>
          <a:ln/>
        </p:spPr>
        <p:txBody>
          <a:bodyPr/>
          <a:lstStyle>
            <a:lvl1pPr>
              <a:defRPr/>
            </a:lvl1pPr>
          </a:lstStyle>
          <a:p>
            <a:pPr>
              <a:defRPr/>
            </a:pPr>
            <a:endParaRPr lang="pl-PL"/>
          </a:p>
        </p:txBody>
      </p:sp>
      <p:sp>
        <p:nvSpPr>
          <p:cNvPr id="6" name="Rectangle 5"/>
          <p:cNvSpPr>
            <a:spLocks noGrp="1" noChangeArrowheads="1"/>
          </p:cNvSpPr>
          <p:nvPr>
            <p:ph type="ftr" sz="quarter" idx="11"/>
          </p:nvPr>
        </p:nvSpPr>
        <p:spPr>
          <a:ln/>
        </p:spPr>
        <p:txBody>
          <a:bodyPr/>
          <a:lstStyle>
            <a:lvl1pPr>
              <a:defRPr/>
            </a:lvl1pPr>
          </a:lstStyle>
          <a:p>
            <a:pPr>
              <a:defRPr/>
            </a:pPr>
            <a:endParaRPr lang="pl-PL"/>
          </a:p>
        </p:txBody>
      </p:sp>
      <p:sp>
        <p:nvSpPr>
          <p:cNvPr id="7" name="Rectangle 6"/>
          <p:cNvSpPr>
            <a:spLocks noGrp="1" noChangeArrowheads="1"/>
          </p:cNvSpPr>
          <p:nvPr>
            <p:ph type="sldNum" sz="quarter" idx="12"/>
          </p:nvPr>
        </p:nvSpPr>
        <p:spPr>
          <a:ln/>
        </p:spPr>
        <p:txBody>
          <a:bodyPr/>
          <a:lstStyle>
            <a:lvl1pPr>
              <a:defRPr/>
            </a:lvl1pPr>
          </a:lstStyle>
          <a:p>
            <a:pPr>
              <a:defRPr/>
            </a:pPr>
            <a:fld id="{651563B9-CF10-4439-946F-509BE38D333A}" type="slidenum">
              <a:rPr lang="pl-PL"/>
              <a:pPr>
                <a:defRPr/>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bwMode="auto">
          <a:xfrm>
            <a:off x="685800" y="152400"/>
            <a:ext cx="79248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l-PL" smtClean="0"/>
              <a:t>Kliknij, aby edytować styl tytułu</a:t>
            </a:r>
          </a:p>
        </p:txBody>
      </p:sp>
      <p:sp>
        <p:nvSpPr>
          <p:cNvPr id="367619" name="Rectangle 3"/>
          <p:cNvSpPr>
            <a:spLocks noGrp="1" noChangeArrowheads="1"/>
          </p:cNvSpPr>
          <p:nvPr>
            <p:ph type="body" idx="1"/>
          </p:nvPr>
        </p:nvSpPr>
        <p:spPr bwMode="auto">
          <a:xfrm>
            <a:off x="685800" y="1447800"/>
            <a:ext cx="79248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p>
        </p:txBody>
      </p:sp>
      <p:sp>
        <p:nvSpPr>
          <p:cNvPr id="367620" name="Rectangle 4"/>
          <p:cNvSpPr>
            <a:spLocks noGrp="1" noChangeArrowheads="1"/>
          </p:cNvSpPr>
          <p:nvPr>
            <p:ph type="dt" sz="half" idx="2"/>
          </p:nvPr>
        </p:nvSpPr>
        <p:spPr bwMode="auto">
          <a:xfrm>
            <a:off x="685800" y="6172200"/>
            <a:ext cx="1549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spcBef>
                <a:spcPct val="50000"/>
              </a:spcBef>
              <a:defRPr sz="1400">
                <a:latin typeface="+mn-lt"/>
                <a:cs typeface="+mn-cs"/>
              </a:defRPr>
            </a:lvl1pPr>
          </a:lstStyle>
          <a:p>
            <a:pPr>
              <a:defRPr/>
            </a:pPr>
            <a:endParaRPr lang="pl-PL"/>
          </a:p>
        </p:txBody>
      </p:sp>
      <p:sp>
        <p:nvSpPr>
          <p:cNvPr id="367621" name="Rectangle 5"/>
          <p:cNvSpPr>
            <a:spLocks noGrp="1" noChangeArrowheads="1"/>
          </p:cNvSpPr>
          <p:nvPr>
            <p:ph type="ftr" sz="quarter" idx="3"/>
          </p:nvPr>
        </p:nvSpPr>
        <p:spPr bwMode="auto">
          <a:xfrm>
            <a:off x="2438400" y="6172200"/>
            <a:ext cx="4089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spcBef>
                <a:spcPct val="50000"/>
              </a:spcBef>
              <a:defRPr sz="1400">
                <a:latin typeface="+mn-lt"/>
                <a:cs typeface="+mn-cs"/>
              </a:defRPr>
            </a:lvl1pPr>
          </a:lstStyle>
          <a:p>
            <a:pPr>
              <a:defRPr/>
            </a:pPr>
            <a:endParaRPr lang="pl-PL"/>
          </a:p>
        </p:txBody>
      </p:sp>
      <p:sp>
        <p:nvSpPr>
          <p:cNvPr id="367622" name="Rectangle 6"/>
          <p:cNvSpPr>
            <a:spLocks noGrp="1" noChangeArrowheads="1"/>
          </p:cNvSpPr>
          <p:nvPr>
            <p:ph type="sldNum" sz="quarter" idx="4"/>
          </p:nvPr>
        </p:nvSpPr>
        <p:spPr bwMode="auto">
          <a:xfrm>
            <a:off x="6705600" y="6172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spcBef>
                <a:spcPct val="50000"/>
              </a:spcBef>
              <a:defRPr sz="1400">
                <a:latin typeface="+mn-lt"/>
                <a:cs typeface="+mn-cs"/>
              </a:defRPr>
            </a:lvl1pPr>
          </a:lstStyle>
          <a:p>
            <a:pPr>
              <a:defRPr/>
            </a:pPr>
            <a:fld id="{FEB46E7E-18CC-4AF4-BFEA-E72DC3332DD4}" type="slidenum">
              <a:rPr lang="pl-PL"/>
              <a:pPr>
                <a:defRPr/>
              </a:pPr>
              <a:t>‹#›</a:t>
            </a:fld>
            <a:endParaRPr lang="pl-PL"/>
          </a:p>
        </p:txBody>
      </p:sp>
    </p:spTree>
  </p:cSld>
  <p:clrMap bg1="dk2" tx1="lt1" bg2="dk1" tx2="lt2" accent1="accent1" accent2="accent2" accent3="accent3" accent4="accent4" accent5="accent5" accent6="accent6" hlink="hlink" folHlink="folHlink"/>
  <p:sldLayoutIdLst>
    <p:sldLayoutId id="2147483781"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5pPr>
      <a:lvl6pPr marL="4572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6pPr>
      <a:lvl7pPr marL="9144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7pPr>
      <a:lvl8pPr marL="13716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8pPr>
      <a:lvl9pPr marL="18288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75000"/>
        <a:buFont typeface="Wingdings" pitchFamily="2" charset="2"/>
        <a:buChar char="n"/>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kumimoji="1"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1"/>
        </a:buClr>
        <a:buSzPct val="75000"/>
        <a:buFont typeface="Wingdings" pitchFamily="2" charset="2"/>
        <a:buChar char="n"/>
        <a:defRPr kumimoji="1" sz="2400">
          <a:solidFill>
            <a:schemeClr val="tx1"/>
          </a:solidFill>
          <a:effectLst>
            <a:outerShdw blurRad="38100" dist="38100" dir="2700000" algn="tl">
              <a:srgbClr val="000000"/>
            </a:outerShdw>
          </a:effectLst>
          <a:latin typeface="+mn-lt"/>
        </a:defRPr>
      </a:lvl3pPr>
      <a:lvl4pPr marL="1562100" indent="-228600" algn="l" rtl="0" eaLnBrk="0" fontAlgn="base" hangingPunct="0">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4pPr>
      <a:lvl5pPr marL="1981200" indent="-228600" algn="l" rtl="0" eaLnBrk="0" fontAlgn="base" hangingPunct="0">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5pPr>
      <a:lvl6pPr marL="2438400" indent="-228600" algn="l" rtl="0" eaLnBrk="0" fontAlgn="base" hangingPunct="0">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6pPr>
      <a:lvl7pPr marL="2895600" indent="-228600" algn="l" rtl="0" eaLnBrk="0" fontAlgn="base" hangingPunct="0">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7pPr>
      <a:lvl8pPr marL="3352800" indent="-228600" algn="l" rtl="0" eaLnBrk="0" fontAlgn="base" hangingPunct="0">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8pPr>
      <a:lvl9pPr marL="3810000" indent="-228600" algn="l" rtl="0" eaLnBrk="0" fontAlgn="base" hangingPunct="0">
        <a:spcBef>
          <a:spcPct val="20000"/>
        </a:spcBef>
        <a:spcAft>
          <a:spcPct val="0"/>
        </a:spcAft>
        <a:buClr>
          <a:schemeClr val="accent1"/>
        </a:buClr>
        <a:buSzPct val="75000"/>
        <a:buFont typeface="Wingdings" pitchFamily="2" charset="2"/>
        <a:buChar char="n"/>
        <a:defRPr kumimoji="1"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ctrTitle"/>
          </p:nvPr>
        </p:nvSpPr>
        <p:spPr>
          <a:xfrm>
            <a:off x="152400" y="5229225"/>
            <a:ext cx="8991600" cy="1079500"/>
          </a:xfrm>
        </p:spPr>
        <p:txBody>
          <a:bodyPr/>
          <a:lstStyle/>
          <a:p>
            <a:pPr>
              <a:defRPr/>
            </a:pPr>
            <a:r>
              <a:rPr lang="pl-PL" b="1">
                <a:latin typeface="Arial" charset="0"/>
              </a:rPr>
              <a:t>Prawo własności intelektualnej</a:t>
            </a:r>
            <a:endParaRPr lang="ru-RU" b="1">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6"/>
          <p:cNvSpPr>
            <a:spLocks noGrp="1" noChangeArrowheads="1"/>
          </p:cNvSpPr>
          <p:nvPr>
            <p:ph type="body" sz="half" idx="2"/>
          </p:nvPr>
        </p:nvSpPr>
        <p:spPr>
          <a:xfrm>
            <a:off x="4724400" y="2276475"/>
            <a:ext cx="3886200" cy="3743325"/>
          </a:xfrm>
        </p:spPr>
        <p:txBody>
          <a:bodyPr/>
          <a:lstStyle/>
          <a:p>
            <a:r>
              <a:rPr kumimoji="0" lang="pl-PL" sz="2800" smtClean="0">
                <a:effectLst/>
                <a:latin typeface="Arial" charset="0"/>
              </a:rPr>
              <a:t>Thomas Edison?</a:t>
            </a:r>
          </a:p>
          <a:p>
            <a:pPr>
              <a:buFont typeface="Wingdings" pitchFamily="2" charset="2"/>
              <a:buNone/>
            </a:pPr>
            <a:endParaRPr kumimoji="0" lang="pl-PL" sz="2800" smtClean="0">
              <a:effectLst/>
              <a:latin typeface="Arial" charset="0"/>
            </a:endParaRPr>
          </a:p>
          <a:p>
            <a:r>
              <a:rPr kumimoji="0" lang="pl-PL" sz="2800" smtClean="0">
                <a:effectLst/>
                <a:latin typeface="Arial" charset="0"/>
              </a:rPr>
              <a:t>Nie!</a:t>
            </a:r>
          </a:p>
          <a:p>
            <a:pPr>
              <a:buFont typeface="Wingdings" pitchFamily="2" charset="2"/>
              <a:buNone/>
            </a:pPr>
            <a:endParaRPr kumimoji="0" lang="pl-PL" sz="2800" smtClean="0">
              <a:effectLst/>
              <a:latin typeface="Arial" charset="0"/>
            </a:endParaRPr>
          </a:p>
          <a:p>
            <a:r>
              <a:rPr kumimoji="0" lang="pl-PL" sz="2800" smtClean="0">
                <a:effectLst/>
                <a:latin typeface="Arial" charset="0"/>
              </a:rPr>
              <a:t>Joseph Wilson Swan!</a:t>
            </a:r>
          </a:p>
        </p:txBody>
      </p:sp>
      <p:pic>
        <p:nvPicPr>
          <p:cNvPr id="27650" name="Picture 3"/>
          <p:cNvPicPr>
            <a:picLocks noGrp="1" noChangeAspect="1" noChangeArrowheads="1"/>
          </p:cNvPicPr>
          <p:nvPr>
            <p:ph sz="half" idx="1"/>
          </p:nvPr>
        </p:nvPicPr>
        <p:blipFill>
          <a:blip r:embed="rId2"/>
          <a:srcRect/>
          <a:stretch>
            <a:fillRect/>
          </a:stretch>
        </p:blipFill>
        <p:spPr>
          <a:xfrm>
            <a:off x="1103313" y="1412875"/>
            <a:ext cx="3048000" cy="4572000"/>
          </a:xfr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Prawa majątkowe do programu komputerowego stworzonego przez pracownika w wyniku wykonywania obowiązków ze stosunku pracy przysługują pracodawcy, o ile umowa nie stanowi inaczej. </a:t>
            </a:r>
          </a:p>
          <a:p>
            <a:pPr>
              <a:defRPr/>
            </a:pP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Nie wymaga zezwolenia uprawnionego:</a:t>
            </a:r>
            <a:endParaRPr lang="en-US" dirty="0"/>
          </a:p>
        </p:txBody>
      </p:sp>
      <p:sp>
        <p:nvSpPr>
          <p:cNvPr id="3" name="Symbol zastępczy zawartości 2"/>
          <p:cNvSpPr>
            <a:spLocks noGrp="1"/>
          </p:cNvSpPr>
          <p:nvPr>
            <p:ph idx="1"/>
          </p:nvPr>
        </p:nvSpPr>
        <p:spPr/>
        <p:txBody>
          <a:bodyPr/>
          <a:lstStyle/>
          <a:p>
            <a:pPr>
              <a:defRPr/>
            </a:pPr>
            <a:r>
              <a:rPr lang="pl-PL" dirty="0" smtClean="0"/>
              <a:t>1) sporządzenie kopii zapasowej, jeżeli jest to niezbędne do korzystania z programu komputerowego. Jeżeli umowa nie stanowi inaczej, kopia ta nie może być używana równocześnie z programem komputerowym, </a:t>
            </a:r>
          </a:p>
          <a:p>
            <a:pPr>
              <a:buFont typeface="Wingdings" pitchFamily="2" charset="2"/>
              <a:buNone/>
              <a:defRPr/>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sz="2800" dirty="0" smtClean="0"/>
              <a:t>2) obserwowanie, badanie i testowanie funkcjonowania programu komputerowego w celu poznania jego idei i zasad przez osobę posiadającą prawo korzystania z egzemplarza programu komputerowego, jeżeli, będąc do tych czynności upoważniona, dokonuje ona tego w trakcie wprowadzania, wyświetlania, stosowania, przekazywania lub przechowywania programu komputerowego,</a:t>
            </a:r>
            <a:endParaRPr lang="en-US" sz="2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sz="2000" dirty="0" smtClean="0"/>
              <a:t>3) zwielokrotnianie kodu lub tłumaczenie jego formy w rozumieniu art. 74 ust. 4 </a:t>
            </a:r>
            <a:r>
              <a:rPr lang="pl-PL" sz="2000" dirty="0" err="1" smtClean="0"/>
              <a:t>pkt</a:t>
            </a:r>
            <a:r>
              <a:rPr lang="pl-PL" sz="2000" dirty="0" smtClean="0"/>
              <a:t> 1 i 2, jeżeli jest to niezbędne do uzyskania informacji koniecznych do osiągnięcia współdziałania niezależnie stworzonego programu komputerowego z innymi programami komputerowymi, o ile zostaną spełnione następujące warunki: </a:t>
            </a:r>
          </a:p>
          <a:p>
            <a:pPr>
              <a:defRPr/>
            </a:pPr>
            <a:r>
              <a:rPr lang="pl-PL" sz="2000" dirty="0" smtClean="0"/>
              <a:t>a) czynności te dokonywane są przez licencjobiorcę lub inną osobę uprawnioną do korzystania z egzemplarza programu komputerowego bądź przez inną osobę działającą na ich rzecz, </a:t>
            </a:r>
          </a:p>
          <a:p>
            <a:pPr>
              <a:defRPr/>
            </a:pPr>
            <a:r>
              <a:rPr lang="pl-PL" sz="2000" dirty="0" smtClean="0"/>
              <a:t>b) informacje niezbędne do osiągnięcia współdziałania nie były uprzednio łatwo dostępne dla osób, o których mowa pod lit. a), </a:t>
            </a:r>
          </a:p>
          <a:p>
            <a:pPr>
              <a:defRPr/>
            </a:pPr>
            <a:r>
              <a:rPr lang="pl-PL" sz="2000" dirty="0" smtClean="0"/>
              <a:t>c) czynności te odnoszą się do tych części oryginalnego programu komputerowego, które są niezbędne do osiągnięcia współdziałania.</a:t>
            </a:r>
            <a:endParaRPr lang="en-US" sz="2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Ochrona prawa autorskiego</a:t>
            </a:r>
            <a:endParaRPr lang="en-US" dirty="0"/>
          </a:p>
        </p:txBody>
      </p:sp>
      <p:sp>
        <p:nvSpPr>
          <p:cNvPr id="3" name="Symbol zastępczy zawartości 2"/>
          <p:cNvSpPr>
            <a:spLocks noGrp="1"/>
          </p:cNvSpPr>
          <p:nvPr>
            <p:ph idx="1"/>
          </p:nvPr>
        </p:nvSpPr>
        <p:spPr/>
        <p:txBody>
          <a:bodyPr/>
          <a:lstStyle/>
          <a:p>
            <a:pPr>
              <a:defRPr/>
            </a:pPr>
            <a:r>
              <a:rPr lang="pl-PL" dirty="0" smtClean="0"/>
              <a:t>Ochrona na całym świecie od momentu ustalenia utworu, bez konieczności rejestracji w </a:t>
            </a:r>
            <a:r>
              <a:rPr lang="pl-PL" dirty="0" err="1" smtClean="0"/>
              <a:t>jakiejkolkwiek</a:t>
            </a:r>
            <a:r>
              <a:rPr lang="pl-PL" dirty="0" smtClean="0"/>
              <a:t> instytucji</a:t>
            </a:r>
          </a:p>
          <a:p>
            <a:pPr>
              <a:defRPr/>
            </a:pPr>
            <a:r>
              <a:rPr lang="pl-PL" dirty="0" smtClean="0"/>
              <a:t>Ochrona praw osobistych – bezterminowa</a:t>
            </a:r>
          </a:p>
          <a:p>
            <a:pPr>
              <a:defRPr/>
            </a:pPr>
            <a:r>
              <a:rPr lang="pl-PL" dirty="0" smtClean="0"/>
              <a:t>Ochrona praw majątkowych – 70 lat od śmierci twórcy</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sz="3400" dirty="0" smtClean="0"/>
              <a:t>Cywilna odpowiedzialność za naruszenie autorskich praw osobistych:</a:t>
            </a:r>
            <a:endParaRPr lang="en-US" sz="3400" dirty="0"/>
          </a:p>
        </p:txBody>
      </p:sp>
      <p:sp>
        <p:nvSpPr>
          <p:cNvPr id="3" name="Symbol zastępczy zawartości 2"/>
          <p:cNvSpPr>
            <a:spLocks noGrp="1"/>
          </p:cNvSpPr>
          <p:nvPr>
            <p:ph idx="1"/>
          </p:nvPr>
        </p:nvSpPr>
        <p:spPr/>
        <p:txBody>
          <a:bodyPr/>
          <a:lstStyle/>
          <a:p>
            <a:pPr>
              <a:defRPr/>
            </a:pPr>
            <a:r>
              <a:rPr lang="pl-PL" sz="2400" dirty="0" smtClean="0"/>
              <a:t>Twórca, którego autorskie prawa osobiste zostały zagrożone cudzym działaniem, może żądać zaniechania tego działania. W razie dokonanego naruszenia może także żądać, aby osoba, która dopuściła się naruszenia, dopełniła czynności potrzebnych do usunięcia jego skutków, w szczególności aby złożyła publiczne oświadczenie o odpowiedniej treści i formie. Jeżeli naruszenie było zawinione, sąd może przyznać twórcy odpowiednią sumę pieniężną tytułem zadośćuczynienia za doznaną krzywdę lub - na żądanie twórcy - zobowiązać sprawcę, aby uiścił odpowiednią sumę pieniężną na wskazany przez twórcę cel społeczny.</a:t>
            </a:r>
            <a:endParaRPr lang="en-US" sz="24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Cywilna odpowiedzialność za naruszenie praw majątkowych:</a:t>
            </a:r>
            <a:endParaRPr lang="en-US" dirty="0"/>
          </a:p>
        </p:txBody>
      </p:sp>
      <p:sp>
        <p:nvSpPr>
          <p:cNvPr id="3" name="Symbol zastępczy zawartości 2"/>
          <p:cNvSpPr>
            <a:spLocks noGrp="1"/>
          </p:cNvSpPr>
          <p:nvPr>
            <p:ph idx="1"/>
          </p:nvPr>
        </p:nvSpPr>
        <p:spPr/>
        <p:txBody>
          <a:bodyPr/>
          <a:lstStyle/>
          <a:p>
            <a:pPr>
              <a:buFont typeface="Wingdings" pitchFamily="2" charset="2"/>
              <a:buNone/>
              <a:defRPr/>
            </a:pPr>
            <a:r>
              <a:rPr lang="pl-PL" smtClean="0"/>
              <a:t>	Uprawniony, którego autorskie prawa majątkowe zostały naruszone, może żądać od osoby, która naruszyła te prawa:</a:t>
            </a:r>
          </a:p>
          <a:p>
            <a:pPr>
              <a:defRPr/>
            </a:pPr>
            <a:r>
              <a:rPr lang="en-US" b="1" smtClean="0"/>
              <a:t>1) zaniechania naruszania;</a:t>
            </a:r>
          </a:p>
          <a:p>
            <a:pPr>
              <a:defRPr/>
            </a:pPr>
            <a:r>
              <a:rPr lang="en-US" b="1" smtClean="0"/>
              <a:t>2) usuniecia skutków naruszenia;</a:t>
            </a:r>
          </a:p>
          <a:p>
            <a:pPr>
              <a:defRPr/>
            </a:pPr>
            <a:r>
              <a:rPr lang="en-US" b="1" smtClean="0"/>
              <a:t>3) naprawienia wyrzadzonej szkody:</a:t>
            </a:r>
          </a:p>
          <a:p>
            <a:pPr>
              <a:buFont typeface="Wingdings" pitchFamily="2" charset="2"/>
              <a:buNone/>
              <a:defRPr/>
            </a:pPr>
            <a:endParaRPr lang="en-US" smtClean="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b="1" smtClean="0"/>
              <a:t>a) na zasadach ogólnych albo</a:t>
            </a:r>
          </a:p>
          <a:p>
            <a:pPr>
              <a:defRPr/>
            </a:pPr>
            <a:r>
              <a:rPr lang="pl-PL" b="1" smtClean="0"/>
              <a:t>b) poprzez zapłatę sumy pieniężnej w wysokości odpowiadającej dwukrotności, a w przypadku gdy naruszenie jest zawinione - trzykrotności stosownego wynagrodzenia, które w chwili jego dochodzenia byłoby należne tytułem udzielenia przez uprawnionego zgody na korzystanie z utworu </a:t>
            </a:r>
            <a:endParaRPr lang="en-US" b="1" smtClean="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en-US" b="1" smtClean="0"/>
              <a:t>4) wydania uzyskanych korzy</a:t>
            </a:r>
            <a:r>
              <a:rPr lang="pl-PL" b="1" smtClean="0"/>
              <a:t>ś</a:t>
            </a:r>
            <a:r>
              <a:rPr lang="en-US" b="1" smtClean="0"/>
              <a:t>ci</a:t>
            </a:r>
            <a:r>
              <a:rPr lang="pl-PL" b="1" smtClean="0"/>
              <a:t>.</a:t>
            </a:r>
            <a:endParaRPr lang="en-US"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Prawa pokrewne</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Chronią one głównie interesy podmiotów, dzięki którym utwory są rozpowszechniane - wykonawców utworów, producentów fonogramów i wideogramów. Źródłem praw pokrewnych nie jest twórczość autorska w rozumieniu prawa autorskiego. Prawa pokrewne powstają równolegle do praw autorskich i nie naruszają ich.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5" descr="monopoly"/>
          <p:cNvPicPr>
            <a:picLocks noChangeAspect="1" noChangeArrowheads="1"/>
          </p:cNvPicPr>
          <p:nvPr/>
        </p:nvPicPr>
        <p:blipFill>
          <a:blip r:embed="rId2"/>
          <a:srcRect/>
          <a:stretch>
            <a:fillRect/>
          </a:stretch>
        </p:blipFill>
        <p:spPr bwMode="auto">
          <a:xfrm>
            <a:off x="1331913" y="1484313"/>
            <a:ext cx="6264275" cy="5130800"/>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Artystyczne wykonania</a:t>
            </a:r>
            <a:endParaRPr lang="en-US" dirty="0"/>
          </a:p>
        </p:txBody>
      </p:sp>
      <p:sp>
        <p:nvSpPr>
          <p:cNvPr id="3" name="Symbol zastępczy zawartości 2"/>
          <p:cNvSpPr>
            <a:spLocks noGrp="1"/>
          </p:cNvSpPr>
          <p:nvPr>
            <p:ph idx="1"/>
          </p:nvPr>
        </p:nvSpPr>
        <p:spPr/>
        <p:txBody>
          <a:bodyPr/>
          <a:lstStyle/>
          <a:p>
            <a:pPr>
              <a:defRPr/>
            </a:pPr>
            <a:r>
              <a:rPr lang="pl-PL" dirty="0" smtClean="0"/>
              <a:t>Każde artystyczne wykonanie utworu lub dzieła sztuki ludowej pozostaje pod ochroną niezależnie od jego wartości, przeznaczenia i sposobu wyrażenia. </a:t>
            </a:r>
          </a:p>
          <a:p>
            <a:pPr>
              <a:defRPr/>
            </a:pPr>
            <a:r>
              <a:rPr lang="pl-PL" dirty="0" smtClean="0"/>
              <a:t>Artystycznymi wykonaniami są w szczególności: działania aktorów, recytatorów, dyrygentów, instrumentalistów, wokalistów, tancerzy i mimów</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sz="2400" dirty="0" smtClean="0"/>
              <a:t>Artyście wykonawcy przysługuje, w granicach określonych przepisami ustawy, wyłączne prawo do: 1) ochrony dóbr osobistych, w szczególności w zakresie: </a:t>
            </a:r>
          </a:p>
          <a:p>
            <a:pPr>
              <a:defRPr/>
            </a:pPr>
            <a:r>
              <a:rPr lang="pl-PL" sz="2400" dirty="0" smtClean="0"/>
              <a:t>a) wskazywania go jako wykonawcy, z wyłączeniem przypadków, gdy pominięcie jest zwyczajowo przyjęte, </a:t>
            </a:r>
          </a:p>
          <a:p>
            <a:pPr>
              <a:defRPr/>
            </a:pPr>
            <a:r>
              <a:rPr lang="pl-PL" sz="2400" dirty="0" smtClean="0"/>
              <a:t>b) decydowania o sposobie oznaczenia wykonawcy, w tym zachowania anonimowości albo posłużenia się pseudonimem,</a:t>
            </a:r>
          </a:p>
          <a:p>
            <a:pPr>
              <a:defRPr/>
            </a:pPr>
            <a:r>
              <a:rPr lang="pl-PL" sz="2400" dirty="0" smtClean="0"/>
              <a:t>c) sprzeciwiania się jakimkolwiek wypaczeniom, przeinaczeniom i innym zmianom wykonania, które mogłyby naruszać jego dobre imię, </a:t>
            </a:r>
            <a:endParaRPr lang="en-US" sz="2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sz="2000" dirty="0" smtClean="0"/>
              <a:t>2) korzystania z artystycznego wykonania i rozporządzania prawami do niego na następujących polach eksploatacji: </a:t>
            </a:r>
          </a:p>
          <a:p>
            <a:pPr>
              <a:defRPr/>
            </a:pPr>
            <a:r>
              <a:rPr lang="pl-PL" sz="2000" dirty="0" smtClean="0"/>
              <a:t>a) w zakresie utrwalania i zwielokrotniania - wytwarzania określoną techniką egzemplarzy artystycznego wykonania, w tym zapisu magnetycznego oraz techniką cyfrową, </a:t>
            </a:r>
          </a:p>
          <a:p>
            <a:pPr>
              <a:defRPr/>
            </a:pPr>
            <a:r>
              <a:rPr lang="pl-PL" sz="2000" dirty="0" smtClean="0"/>
              <a:t>b) w zakresie obrotu egzemplarzami, na których artystyczne wykonanie utrwalono - wprowadzania do obrotu, użyczania lub najmu egzemplarzy, </a:t>
            </a:r>
          </a:p>
          <a:p>
            <a:pPr>
              <a:defRPr/>
            </a:pPr>
            <a:r>
              <a:rPr lang="pl-PL" sz="2000" dirty="0" smtClean="0"/>
              <a:t>c) w zakresie rozpowszechniania artystycznego wykonania w sposób inny niż określony w lit. b) - nadawania, </a:t>
            </a:r>
            <a:r>
              <a:rPr lang="pl-PL" sz="2000" dirty="0" err="1" smtClean="0"/>
              <a:t>reemitowania</a:t>
            </a:r>
            <a:r>
              <a:rPr lang="pl-PL" sz="2000" dirty="0" smtClean="0"/>
              <a:t> oraz odtwarzania, chyba że są one dokonywane za pomocą wprowadzonego do obrotu egzemplarza, a także publicznego udostępniania utrwalenia artystycznego wykonania w taki sposób, aby każdy mógł mieć do niego dostęp w miejscu i w czasie przez siebie wybranym.</a:t>
            </a:r>
            <a:endParaRPr lang="en-US" sz="20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Czas ochrony</a:t>
            </a:r>
            <a:endParaRPr lang="en-US" dirty="0"/>
          </a:p>
        </p:txBody>
      </p:sp>
      <p:sp>
        <p:nvSpPr>
          <p:cNvPr id="3" name="Symbol zastępczy zawartości 2"/>
          <p:cNvSpPr>
            <a:spLocks noGrp="1"/>
          </p:cNvSpPr>
          <p:nvPr>
            <p:ph idx="1"/>
          </p:nvPr>
        </p:nvSpPr>
        <p:spPr/>
        <p:txBody>
          <a:bodyPr/>
          <a:lstStyle/>
          <a:p>
            <a:pPr>
              <a:defRPr/>
            </a:pPr>
            <a:r>
              <a:rPr lang="pl-PL" dirty="0" smtClean="0"/>
              <a:t>50 lat od roku, w którym nastąpiło </a:t>
            </a:r>
            <a:r>
              <a:rPr lang="pl-PL" dirty="0" err="1" smtClean="0"/>
              <a:t>wkonanie</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Fonogramy i wideogramy</a:t>
            </a:r>
            <a:endParaRPr lang="en-US" dirty="0"/>
          </a:p>
        </p:txBody>
      </p:sp>
      <p:sp>
        <p:nvSpPr>
          <p:cNvPr id="3" name="Symbol zastępczy zawartości 2"/>
          <p:cNvSpPr>
            <a:spLocks noGrp="1"/>
          </p:cNvSpPr>
          <p:nvPr>
            <p:ph idx="1"/>
          </p:nvPr>
        </p:nvSpPr>
        <p:spPr/>
        <p:txBody>
          <a:bodyPr/>
          <a:lstStyle/>
          <a:p>
            <a:pPr>
              <a:defRPr/>
            </a:pPr>
            <a:r>
              <a:rPr lang="pl-PL" dirty="0" smtClean="0"/>
              <a:t>Fonogramem jest pierwsze utrwalenie warstwy dźwiękowej wykonania utworu albo innych zjawisk akustycznych. </a:t>
            </a:r>
          </a:p>
          <a:p>
            <a:pPr>
              <a:defRPr/>
            </a:pPr>
            <a:r>
              <a:rPr lang="pl-PL" dirty="0" smtClean="0"/>
              <a:t>Wideogramem jest pierwsze utrwalenie sekwencji ruchomych obrazów, z dźwiękiem lub bez, niezależnie od tego, czy stanowi ono utwór audiowizualny.</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Zakres ochrony</a:t>
            </a:r>
            <a:endParaRPr lang="en-US" dirty="0"/>
          </a:p>
        </p:txBody>
      </p:sp>
      <p:sp>
        <p:nvSpPr>
          <p:cNvPr id="3" name="Symbol zastępczy zawartości 2"/>
          <p:cNvSpPr>
            <a:spLocks noGrp="1"/>
          </p:cNvSpPr>
          <p:nvPr>
            <p:ph idx="1"/>
          </p:nvPr>
        </p:nvSpPr>
        <p:spPr/>
        <p:txBody>
          <a:bodyPr/>
          <a:lstStyle/>
          <a:p>
            <a:pPr>
              <a:defRPr/>
            </a:pPr>
            <a:r>
              <a:rPr lang="pl-PL" sz="2800" dirty="0" smtClean="0"/>
              <a:t>Bez uszczerbku dla praw twórców lub artystów wykonawców, producentowi fonogramu lub wideogramu przysługuje wyłączne prawo do rozporządzania i korzystania z fonogramu lub wideogramu w zakresie: </a:t>
            </a:r>
          </a:p>
          <a:p>
            <a:pPr>
              <a:defRPr/>
            </a:pPr>
            <a:r>
              <a:rPr lang="pl-PL" sz="2800" dirty="0" smtClean="0"/>
              <a:t>1) zwielokrotniania określoną techniką, </a:t>
            </a:r>
          </a:p>
          <a:p>
            <a:pPr>
              <a:defRPr/>
            </a:pPr>
            <a:r>
              <a:rPr lang="pl-PL" sz="2800" dirty="0" smtClean="0"/>
              <a:t>2) wprowadzenia do obrotu, </a:t>
            </a:r>
          </a:p>
          <a:p>
            <a:pPr>
              <a:defRPr/>
            </a:pPr>
            <a:r>
              <a:rPr lang="pl-PL" sz="2800" dirty="0" smtClean="0"/>
              <a:t>3) najmu oraz użyczania egzemplarzy,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4) publicznego udostępniania fonogramu lub wideogramu w taki sposób, aby każdy mógł mieć do niego dostęp w miejscu i w czasie przez siebie wybranym.</a:t>
            </a:r>
          </a:p>
          <a:p>
            <a:pPr>
              <a:defRPr/>
            </a:pPr>
            <a:r>
              <a:rPr lang="pl-PL" dirty="0" smtClean="0"/>
              <a:t>Czas trwania ochrony jest analogiczny jak w przypadku artystycznych wykonań.</a:t>
            </a:r>
            <a:endParaRPr lang="en-US" dirty="0" smtClean="0"/>
          </a:p>
          <a:p>
            <a:pPr>
              <a:defRPr/>
            </a:pP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Prawa do nadań</a:t>
            </a:r>
            <a:endParaRPr lang="en-US" dirty="0"/>
          </a:p>
        </p:txBody>
      </p:sp>
      <p:sp>
        <p:nvSpPr>
          <p:cNvPr id="3" name="Symbol zastępczy zawartości 2"/>
          <p:cNvSpPr>
            <a:spLocks noGrp="1"/>
          </p:cNvSpPr>
          <p:nvPr>
            <p:ph idx="1"/>
          </p:nvPr>
        </p:nvSpPr>
        <p:spPr/>
        <p:txBody>
          <a:bodyPr/>
          <a:lstStyle/>
          <a:p>
            <a:pPr>
              <a:buFont typeface="Wingdings" pitchFamily="2" charset="2"/>
              <a:buNone/>
              <a:defRPr/>
            </a:pPr>
            <a:r>
              <a:rPr lang="pl-PL" dirty="0" smtClean="0"/>
              <a:t>	Bez uszczerbku dla praw twórców, artystów wykonawców, producentów fonogramów i wideogramów, organizacji radiowej lub telewizyjnej przysługuje wyłączne prawo do rozporządzania i korzystania ze swoich nadań programów w zakresie: </a:t>
            </a:r>
          </a:p>
          <a:p>
            <a:pPr>
              <a:buFont typeface="Wingdings" pitchFamily="2" charset="2"/>
              <a:buNone/>
              <a:defRPr/>
            </a:pPr>
            <a:r>
              <a:rPr lang="pl-PL" dirty="0" smtClean="0"/>
              <a:t>	1) utrwalania, </a:t>
            </a:r>
          </a:p>
          <a:p>
            <a:pPr>
              <a:buFont typeface="Wingdings" pitchFamily="2" charset="2"/>
              <a:buNone/>
              <a:defRPr/>
            </a:pPr>
            <a:r>
              <a:rPr lang="pl-PL" dirty="0" smtClean="0"/>
              <a:t>	2) zwielokrotniania określoną techniką, </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3) nadawania przez inną organizację radiową lub telewizyjną, </a:t>
            </a:r>
          </a:p>
          <a:p>
            <a:pPr>
              <a:defRPr/>
            </a:pPr>
            <a:r>
              <a:rPr lang="pl-PL" dirty="0" smtClean="0"/>
              <a:t>4) </a:t>
            </a:r>
            <a:r>
              <a:rPr lang="pl-PL" dirty="0" err="1" smtClean="0"/>
              <a:t>reemitowania</a:t>
            </a:r>
            <a:r>
              <a:rPr lang="pl-PL" dirty="0" smtClean="0"/>
              <a:t>, </a:t>
            </a:r>
          </a:p>
          <a:p>
            <a:pPr>
              <a:defRPr/>
            </a:pPr>
            <a:r>
              <a:rPr lang="pl-PL" dirty="0" smtClean="0"/>
              <a:t>5) wprowadzania do obrotu ich utrwaleń, </a:t>
            </a:r>
          </a:p>
          <a:p>
            <a:pPr>
              <a:defRPr/>
            </a:pPr>
            <a:r>
              <a:rPr lang="pl-PL" dirty="0" smtClean="0"/>
              <a:t>6) odtwarzania w miejscach dostępnych za opłatą wstępu, </a:t>
            </a:r>
          </a:p>
          <a:p>
            <a:pPr>
              <a:defRPr/>
            </a:pPr>
            <a:r>
              <a:rPr lang="pl-PL" dirty="0" smtClean="0"/>
              <a:t>7) udostępniania ich utrwaleń w taki sposób, aby każdy mógł mieć do nich dostęp w miejscu i w czasie przez siebie wybranym. </a:t>
            </a:r>
            <a:endParaRPr lang="en-US" dirty="0" smtClean="0"/>
          </a:p>
          <a:p>
            <a:pPr>
              <a:defRPr/>
            </a:pP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Licencja a przeniesienie praw własności intelektualnej</a:t>
            </a:r>
            <a:endParaRPr lang="en-US" dirty="0"/>
          </a:p>
        </p:txBody>
      </p:sp>
      <p:sp>
        <p:nvSpPr>
          <p:cNvPr id="3" name="Symbol zastępczy zawartości 2"/>
          <p:cNvSpPr>
            <a:spLocks noGrp="1"/>
          </p:cNvSpPr>
          <p:nvPr>
            <p:ph idx="1"/>
          </p:nvPr>
        </p:nvSpPr>
        <p:spPr/>
        <p:txBody>
          <a:bodyPr/>
          <a:lstStyle/>
          <a:p>
            <a:pPr>
              <a:defRPr/>
            </a:pPr>
            <a:r>
              <a:rPr lang="pl-PL" dirty="0" smtClean="0"/>
              <a:t>Przeniesienie praw własności intelektualnej to trwałe (po)zbycie się praw przez uprawnionego poprzez przeniesienie ich na drugą osobę.</a:t>
            </a:r>
          </a:p>
          <a:p>
            <a:pPr>
              <a:defRPr/>
            </a:pPr>
            <a:r>
              <a:rPr lang="pl-PL" dirty="0" smtClean="0"/>
              <a:t>Licencja to umowa o korzystanie z utworu lub innego przedmiotu prawa własności intelektualnej. Nie wiąże się z pozbyciem się praw.</a:t>
            </a:r>
          </a:p>
          <a:p>
            <a:pPr>
              <a:buFont typeface="Wingdings" pitchFamily="2" charset="2"/>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body" idx="1"/>
          </p:nvPr>
        </p:nvSpPr>
        <p:spPr/>
        <p:txBody>
          <a:bodyPr/>
          <a:lstStyle/>
          <a:p>
            <a:pPr>
              <a:buFont typeface="Wingdings" pitchFamily="2" charset="2"/>
              <a:buNone/>
              <a:defRPr/>
            </a:pPr>
            <a:r>
              <a:rPr lang="pl-PL" sz="2800"/>
              <a:t>	</a:t>
            </a:r>
          </a:p>
          <a:p>
            <a:pPr>
              <a:buFont typeface="Wingdings" pitchFamily="2" charset="2"/>
              <a:buNone/>
              <a:defRPr/>
            </a:pPr>
            <a:endParaRPr lang="pl-PL" sz="2800"/>
          </a:p>
          <a:p>
            <a:pPr>
              <a:buFont typeface="Wingdings" pitchFamily="2" charset="2"/>
              <a:buNone/>
              <a:defRPr/>
            </a:pPr>
            <a:r>
              <a:rPr lang="pl-PL" sz="2800"/>
              <a:t>	‘K</a:t>
            </a:r>
            <a:r>
              <a:rPr lang="en-US" sz="2800"/>
              <a:t>nowledge is like a candle, when one candle lights another it does not diminish from the light of the first. Using knowledge to help someone does not prevent that knowledge from helping others.</a:t>
            </a:r>
            <a:r>
              <a:rPr lang="pl-PL" sz="2800"/>
              <a:t>’</a:t>
            </a:r>
          </a:p>
          <a:p>
            <a:pPr>
              <a:buFont typeface="Wingdings" pitchFamily="2" charset="2"/>
              <a:buNone/>
              <a:defRPr/>
            </a:pPr>
            <a:endParaRPr lang="pl-PL" sz="2800"/>
          </a:p>
          <a:p>
            <a:pPr>
              <a:buFont typeface="Wingdings" pitchFamily="2" charset="2"/>
              <a:buNone/>
              <a:defRPr/>
            </a:pPr>
            <a:r>
              <a:rPr lang="pl-PL" sz="2800"/>
              <a:t>						Thomas Jefferson</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Przeniesienie praw autorskich</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Umowa o przeniesieniu autorskich praw majątkowych musi być sporządzona na piśmie i zawierać wskazanie pól eksploatacji, co do których następuje przeniesienie. Brak formy pisemnej oraz brak tego wskazania powoduje nieważność umowy.</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Umowa zlecenie</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W ramach tej umowy zleceniodawca powierza do wykonania, a zleceniobiorca zobowiązuje się do wykonania określonej pracy, podjęcia pewnych czynności (np. prowadzenia spraw prawnych, administracyjnych danego przedsiębiorstwa) w zamian za wynagrodzenie</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Umowa o dzieło</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Poprzez zawarcie umowy o dzieło wykonawca zobowiązuje się do wykonania oznaczonego dzieła, to znaczy zobowiązuje się do uzyskania pewnego wyniku swoich działań, a zamawiający, do wypłaty wynagrodzenia określonego w umowie.</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buFont typeface="Wingdings" pitchFamily="2" charset="2"/>
              <a:buNone/>
              <a:defRPr/>
            </a:pPr>
            <a:r>
              <a:rPr lang="pl-PL" dirty="0" smtClean="0"/>
              <a:t>	Dziełem może być zarówno wykonanie jakiejś czynności – np. naprawa odbiornika telewizyjnego lub stworzenie utworu albo innego przedmiotu własności intelektualnej.</a:t>
            </a:r>
          </a:p>
          <a:p>
            <a:pPr>
              <a:buFont typeface="Wingdings" pitchFamily="2" charset="2"/>
              <a:buNone/>
              <a:defRPr/>
            </a:pPr>
            <a:r>
              <a:rPr lang="pl-PL" dirty="0" smtClean="0"/>
              <a:t>	Materialny rezultat umowy powinien być z góry określony.</a:t>
            </a:r>
          </a:p>
          <a:p>
            <a:pPr>
              <a:defRPr/>
            </a:pP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Różnice pomiędzy umową o dzieło a umową zleceniem</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Celem umowy o dzieło jest osiągnięcie określonego w jej treści rezultatu, podczas gdy celem umowy zlecenia jest samo działanie - wykonywanie określonej pracy - które nie musi doprowadzić do osiągnięcia określonego rezultatu.</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Znaki towarowe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pl-PL" dirty="0" smtClean="0">
                <a:latin typeface="Arial" charset="0"/>
              </a:rPr>
              <a:t>Znaki towarowe</a:t>
            </a:r>
            <a:endParaRPr lang="pl-PL" dirty="0">
              <a:latin typeface="Arial" charset="0"/>
            </a:endParaRPr>
          </a:p>
        </p:txBody>
      </p:sp>
      <p:sp>
        <p:nvSpPr>
          <p:cNvPr id="384003" name="Rectangle 3"/>
          <p:cNvSpPr>
            <a:spLocks noGrp="1" noChangeArrowheads="1"/>
          </p:cNvSpPr>
          <p:nvPr>
            <p:ph type="body" idx="1"/>
          </p:nvPr>
        </p:nvSpPr>
        <p:spPr/>
        <p:txBody>
          <a:bodyPr/>
          <a:lstStyle/>
          <a:p>
            <a:pPr algn="ctr">
              <a:buFont typeface="Wingdings" pitchFamily="2" charset="2"/>
              <a:buNone/>
              <a:defRPr/>
            </a:pPr>
            <a:r>
              <a:rPr lang="pl-PL" dirty="0" smtClean="0"/>
              <a:t>	</a:t>
            </a:r>
          </a:p>
          <a:p>
            <a:pPr algn="ctr">
              <a:buFont typeface="Wingdings" pitchFamily="2" charset="2"/>
              <a:buNone/>
              <a:defRPr/>
            </a:pPr>
            <a:r>
              <a:rPr lang="pl-PL" dirty="0" smtClean="0"/>
              <a:t>	Znakiem towarowym może być każde oznaczenie, które można przedstawić w sposób graficzny, jeżeli oznaczenie takie nadaje się do odróżnienia towarów jednego przedsiębiorstwa od towarów innego przedsiębiorstwa</a:t>
            </a:r>
            <a:endParaRPr lang="pl-P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pl-PL" dirty="0" smtClean="0">
                <a:latin typeface="Arial" charset="0"/>
              </a:rPr>
              <a:t>Znaki towarowe</a:t>
            </a:r>
            <a:endParaRPr lang="pl-PL" dirty="0">
              <a:latin typeface="Arial" charset="0"/>
            </a:endParaRPr>
          </a:p>
        </p:txBody>
      </p:sp>
      <p:sp>
        <p:nvSpPr>
          <p:cNvPr id="381955" name="Rectangle 3"/>
          <p:cNvSpPr>
            <a:spLocks noGrp="1" noChangeArrowheads="1"/>
          </p:cNvSpPr>
          <p:nvPr>
            <p:ph type="body" idx="1"/>
          </p:nvPr>
        </p:nvSpPr>
        <p:spPr/>
        <p:txBody>
          <a:bodyPr/>
          <a:lstStyle/>
          <a:p>
            <a:pPr>
              <a:defRPr/>
            </a:pPr>
            <a:r>
              <a:rPr lang="pl-PL" dirty="0" smtClean="0"/>
              <a:t>słowa, </a:t>
            </a:r>
          </a:p>
          <a:p>
            <a:pPr>
              <a:defRPr/>
            </a:pPr>
            <a:r>
              <a:rPr lang="pl-PL" dirty="0" smtClean="0"/>
              <a:t>grafika, </a:t>
            </a:r>
          </a:p>
          <a:p>
            <a:pPr>
              <a:defRPr/>
            </a:pPr>
            <a:r>
              <a:rPr lang="pl-PL" dirty="0" smtClean="0"/>
              <a:t>ornamentacja, </a:t>
            </a:r>
          </a:p>
          <a:p>
            <a:pPr>
              <a:defRPr/>
            </a:pPr>
            <a:r>
              <a:rPr lang="pl-PL" dirty="0" smtClean="0"/>
              <a:t>Kombinacje kolorów,</a:t>
            </a:r>
            <a:endParaRPr lang="pl-PL" dirty="0"/>
          </a:p>
          <a:p>
            <a:pPr>
              <a:defRPr/>
            </a:pPr>
            <a:r>
              <a:rPr lang="pl-PL" dirty="0" smtClean="0"/>
              <a:t>Przestrzenne (trójwymiarowe kształty)</a:t>
            </a:r>
          </a:p>
          <a:p>
            <a:pPr>
              <a:defRPr/>
            </a:pPr>
            <a:r>
              <a:rPr lang="pl-PL" dirty="0" smtClean="0"/>
              <a:t>Melodie i inne sygnały dźwiękowe</a:t>
            </a:r>
            <a:endParaRPr lang="pl-P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Znaki towarowe</a:t>
            </a:r>
            <a:endParaRPr lang="en-US" dirty="0"/>
          </a:p>
        </p:txBody>
      </p:sp>
      <p:sp>
        <p:nvSpPr>
          <p:cNvPr id="3" name="Symbol zastępczy zawartości 2"/>
          <p:cNvSpPr>
            <a:spLocks noGrp="1"/>
          </p:cNvSpPr>
          <p:nvPr>
            <p:ph idx="1"/>
          </p:nvPr>
        </p:nvSpPr>
        <p:spPr/>
        <p:txBody>
          <a:bodyPr/>
          <a:lstStyle/>
          <a:p>
            <a:pPr>
              <a:defRPr/>
            </a:pPr>
            <a:r>
              <a:rPr lang="pl-PL" dirty="0" smtClean="0"/>
              <a:t>Zapach? – nie!</a:t>
            </a:r>
          </a:p>
          <a:p>
            <a:pPr>
              <a:defRPr/>
            </a:pPr>
            <a:r>
              <a:rPr lang="en-US" dirty="0" smtClean="0"/>
              <a:t>E</a:t>
            </a:r>
            <a:r>
              <a:rPr lang="pl-PL" dirty="0" err="1" smtClean="0"/>
              <a:t>uropejski</a:t>
            </a:r>
            <a:r>
              <a:rPr lang="pl-PL" dirty="0" smtClean="0"/>
              <a:t> Trybunał Sprawiedliwości</a:t>
            </a:r>
            <a:r>
              <a:rPr lang="en-US" dirty="0" smtClean="0"/>
              <a:t>: </a:t>
            </a:r>
            <a:r>
              <a:rPr lang="pl-PL" i="1" dirty="0" smtClean="0"/>
              <a:t>Graficzna prezentacja zapachu oparta na formule chemicznej</a:t>
            </a:r>
            <a:r>
              <a:rPr lang="en-US" i="1" dirty="0" smtClean="0"/>
              <a:t>, </a:t>
            </a:r>
            <a:r>
              <a:rPr lang="pl-PL" i="1" dirty="0" smtClean="0"/>
              <a:t>słownym opisie</a:t>
            </a:r>
            <a:r>
              <a:rPr lang="en-US" i="1" dirty="0" smtClean="0"/>
              <a:t>, </a:t>
            </a:r>
            <a:r>
              <a:rPr lang="pl-PL" i="1" dirty="0" smtClean="0"/>
              <a:t>załączonej próbce zapachu lub kombinacji tych elementów jest niewystarczająca</a:t>
            </a:r>
          </a:p>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Znaki towarowe</a:t>
            </a:r>
            <a:endParaRPr lang="en-US" dirty="0"/>
          </a:p>
        </p:txBody>
      </p:sp>
      <p:sp>
        <p:nvSpPr>
          <p:cNvPr id="3" name="Symbol zastępczy zawartości 2"/>
          <p:cNvSpPr>
            <a:spLocks noGrp="1"/>
          </p:cNvSpPr>
          <p:nvPr>
            <p:ph idx="1"/>
          </p:nvPr>
        </p:nvSpPr>
        <p:spPr/>
        <p:txBody>
          <a:bodyPr/>
          <a:lstStyle/>
          <a:p>
            <a:pPr>
              <a:defRPr/>
            </a:pPr>
            <a:r>
              <a:rPr lang="pl-PL" dirty="0" smtClean="0"/>
              <a:t>Co do zasady nie udziela się ochrony na pojedyncze kolory</a:t>
            </a:r>
            <a:endParaRPr lang="pl-PL" i="1" dirty="0" smtClean="0"/>
          </a:p>
          <a:p>
            <a:pPr>
              <a:defRPr/>
            </a:pPr>
            <a:r>
              <a:rPr lang="pl-PL" dirty="0" smtClean="0"/>
              <a:t>Zdolność odróżniająca koloru </a:t>
            </a:r>
            <a:r>
              <a:rPr lang="pl-PL" i="1" dirty="0" smtClean="0"/>
              <a:t>per </a:t>
            </a:r>
            <a:r>
              <a:rPr lang="pl-PL" i="1" dirty="0" err="1" smtClean="0"/>
              <a:t>se</a:t>
            </a:r>
            <a:r>
              <a:rPr lang="pl-PL" i="1" dirty="0" smtClean="0"/>
              <a:t> </a:t>
            </a:r>
            <a:r>
              <a:rPr lang="pl-PL" dirty="0" smtClean="0"/>
              <a:t>może zostać wykazana tylko w wyjątkowych przypadkach</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Znaki dźwiękowe</a:t>
            </a:r>
            <a:endParaRPr lang="en-US" dirty="0"/>
          </a:p>
        </p:txBody>
      </p:sp>
      <p:sp>
        <p:nvSpPr>
          <p:cNvPr id="3" name="Symbol zastępczy zawartości 2"/>
          <p:cNvSpPr>
            <a:spLocks noGrp="1"/>
          </p:cNvSpPr>
          <p:nvPr>
            <p:ph idx="1"/>
          </p:nvPr>
        </p:nvSpPr>
        <p:spPr/>
        <p:txBody>
          <a:bodyPr/>
          <a:lstStyle/>
          <a:p>
            <a:pPr>
              <a:buFont typeface="Wingdings" pitchFamily="2" charset="2"/>
              <a:buNone/>
              <a:defRPr/>
            </a:pPr>
            <a:r>
              <a:rPr lang="pl-PL" dirty="0" smtClean="0"/>
              <a:t>	</a:t>
            </a:r>
            <a:endParaRPr lang="en-US" dirty="0" smtClean="0"/>
          </a:p>
          <a:p>
            <a:pPr>
              <a:defRPr/>
            </a:pPr>
            <a:r>
              <a:rPr lang="pl-PL" dirty="0" smtClean="0"/>
              <a:t>Słowa dźwiękonaśladowcze są niewystarczające do przedstawienia dźwięku</a:t>
            </a:r>
          </a:p>
          <a:p>
            <a:pPr>
              <a:defRPr/>
            </a:pPr>
            <a:r>
              <a:rPr lang="pl-PL" dirty="0" smtClean="0"/>
              <a:t>Graficzna prezentacja w formie zapisu nutowego jest wystarczająca</a:t>
            </a:r>
          </a:p>
          <a:p>
            <a:pPr>
              <a:defRPr/>
            </a:pPr>
            <a:r>
              <a:rPr lang="pl-PL" dirty="0" smtClean="0"/>
              <a:t>Ryk lwa – </a:t>
            </a:r>
            <a:r>
              <a:rPr lang="pl-PL" dirty="0" err="1" smtClean="0"/>
              <a:t>sonogram</a:t>
            </a:r>
            <a:r>
              <a:rPr lang="pl-PL" dirty="0" smtClean="0"/>
              <a:t> nie jest wystarczająco precyzyjny</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pl-PL" dirty="0" smtClean="0">
                <a:latin typeface="Arial" charset="0"/>
              </a:rPr>
              <a:t>Nie udziela się ochrony na znaki, które:</a:t>
            </a:r>
            <a:endParaRPr lang="pl-PL" dirty="0">
              <a:latin typeface="Arial" charset="0"/>
            </a:endParaRPr>
          </a:p>
        </p:txBody>
      </p:sp>
      <p:sp>
        <p:nvSpPr>
          <p:cNvPr id="380931" name="Rectangle 3"/>
          <p:cNvSpPr>
            <a:spLocks noGrp="1" noChangeArrowheads="1"/>
          </p:cNvSpPr>
          <p:nvPr>
            <p:ph type="body" idx="1"/>
          </p:nvPr>
        </p:nvSpPr>
        <p:spPr/>
        <p:txBody>
          <a:bodyPr/>
          <a:lstStyle/>
          <a:p>
            <a:pPr>
              <a:defRPr/>
            </a:pPr>
            <a:r>
              <a:rPr lang="pl-PL" dirty="0" smtClean="0"/>
              <a:t>nie nadają się do odróżniania w obrocie towarów, dla których zostały zgłoszone</a:t>
            </a:r>
            <a:r>
              <a:rPr lang="en-GB" dirty="0" smtClean="0"/>
              <a:t>,</a:t>
            </a:r>
            <a:endParaRPr lang="en-US" dirty="0"/>
          </a:p>
          <a:p>
            <a:pPr>
              <a:defRPr/>
            </a:pPr>
            <a:r>
              <a:rPr lang="pl-PL" dirty="0" smtClean="0"/>
              <a:t>składają się wyłącznie z elementów mogących służyć w obrocie do wskazania w szczególności rodzaju towaru, jego pochodzenia, jakości, ilości, wartości, przeznaczenia, sposobu wytwarzania, składu, funkcji lub przydatności</a:t>
            </a:r>
            <a:r>
              <a:rPr lang="en-GB"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a:defRPr/>
            </a:pPr>
            <a:r>
              <a:rPr lang="pl-PL">
                <a:latin typeface="Arial" charset="0"/>
              </a:rPr>
              <a:t>Michał Król</a:t>
            </a:r>
          </a:p>
        </p:txBody>
      </p:sp>
      <p:sp>
        <p:nvSpPr>
          <p:cNvPr id="374787" name="Rectangle 3"/>
          <p:cNvSpPr>
            <a:spLocks noGrp="1" noChangeArrowheads="1"/>
          </p:cNvSpPr>
          <p:nvPr>
            <p:ph type="body" idx="1"/>
          </p:nvPr>
        </p:nvSpPr>
        <p:spPr/>
        <p:txBody>
          <a:bodyPr/>
          <a:lstStyle/>
          <a:p>
            <a:endParaRPr kumimoji="0" lang="pl-PL" sz="2800" smtClean="0">
              <a:effectLst/>
              <a:latin typeface="Arial" charset="0"/>
            </a:endParaRPr>
          </a:p>
          <a:p>
            <a:pPr>
              <a:lnSpc>
                <a:spcPct val="150000"/>
              </a:lnSpc>
            </a:pPr>
            <a:r>
              <a:rPr kumimoji="0" lang="pl-PL" sz="2800" smtClean="0">
                <a:effectLst/>
                <a:latin typeface="Arial" charset="0"/>
              </a:rPr>
              <a:t>Wydział Administracji i Nauk Społecznych</a:t>
            </a:r>
          </a:p>
          <a:p>
            <a:pPr>
              <a:lnSpc>
                <a:spcPct val="150000"/>
              </a:lnSpc>
            </a:pPr>
            <a:r>
              <a:rPr kumimoji="0" lang="pl-PL" sz="2800" smtClean="0">
                <a:effectLst/>
                <a:latin typeface="Arial" charset="0"/>
              </a:rPr>
              <a:t>Strona Wydziału: www.ans.pw.edu.pl</a:t>
            </a:r>
          </a:p>
          <a:p>
            <a:pPr>
              <a:lnSpc>
                <a:spcPct val="150000"/>
              </a:lnSpc>
            </a:pPr>
            <a:r>
              <a:rPr kumimoji="0" lang="pl-PL" sz="2800" smtClean="0">
                <a:effectLst/>
                <a:latin typeface="Arial" charset="0"/>
              </a:rPr>
              <a:t>email: m.krol@ans.pw.edu.pl</a:t>
            </a:r>
          </a:p>
          <a:p>
            <a:pPr>
              <a:lnSpc>
                <a:spcPct val="150000"/>
              </a:lnSpc>
            </a:pPr>
            <a:r>
              <a:rPr kumimoji="0" lang="pl-PL" sz="2800" smtClean="0">
                <a:effectLst/>
                <a:latin typeface="Arial" charset="0"/>
              </a:rPr>
              <a:t>Dyżur: poniedziałek, godz. 16-18</a:t>
            </a:r>
          </a:p>
          <a:p>
            <a:pPr>
              <a:lnSpc>
                <a:spcPct val="150000"/>
              </a:lnSpc>
            </a:pPr>
            <a:r>
              <a:rPr kumimoji="0" lang="pl-PL" sz="2800" smtClean="0">
                <a:effectLst/>
                <a:latin typeface="Arial" charset="0"/>
              </a:rPr>
              <a:t>Pl. Politechniki 1, pok. 232B</a:t>
            </a:r>
            <a:endParaRPr kumimoji="0" lang="en-US" sz="2800" smtClean="0">
              <a:effectLst/>
              <a:latin typeface="Arial" charset="0"/>
            </a:endParaRPr>
          </a:p>
          <a:p>
            <a:endParaRPr lang="pl-PL" sz="280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latin typeface="Arial" charset="0"/>
              </a:rPr>
              <a:t>Nie udziela się ochrony na znaki, które:</a:t>
            </a:r>
            <a:endParaRPr lang="en-US" dirty="0"/>
          </a:p>
        </p:txBody>
      </p:sp>
      <p:sp>
        <p:nvSpPr>
          <p:cNvPr id="3" name="Symbol zastępczy zawartości 2"/>
          <p:cNvSpPr>
            <a:spLocks noGrp="1"/>
          </p:cNvSpPr>
          <p:nvPr>
            <p:ph idx="1"/>
          </p:nvPr>
        </p:nvSpPr>
        <p:spPr/>
        <p:txBody>
          <a:bodyPr/>
          <a:lstStyle/>
          <a:p>
            <a:pPr>
              <a:defRPr/>
            </a:pPr>
            <a:r>
              <a:rPr lang="pl-PL" dirty="0" smtClean="0"/>
              <a:t>weszły do języka potocznego lub są zwyczajowo używane w uczciwych i </a:t>
            </a:r>
            <a:r>
              <a:rPr lang="en-US" dirty="0" err="1" smtClean="0"/>
              <a:t>utrwalonych</a:t>
            </a:r>
            <a:r>
              <a:rPr lang="en-US" dirty="0" smtClean="0"/>
              <a:t> </a:t>
            </a:r>
            <a:r>
              <a:rPr lang="en-US" dirty="0" err="1" smtClean="0"/>
              <a:t>praktykach</a:t>
            </a:r>
            <a:r>
              <a:rPr lang="en-US" dirty="0" smtClean="0"/>
              <a:t> </a:t>
            </a:r>
            <a:r>
              <a:rPr lang="en-US" dirty="0" err="1" smtClean="0"/>
              <a:t>handlowych</a:t>
            </a:r>
            <a:endParaRPr lang="pl-PL" dirty="0" smtClean="0"/>
          </a:p>
          <a:p>
            <a:pPr>
              <a:defRPr/>
            </a:pPr>
            <a:r>
              <a:rPr lang="pl-PL" dirty="0" smtClean="0"/>
              <a:t>naruszają majątkowe lub osobiste prawa osób trzecich</a:t>
            </a:r>
            <a:r>
              <a:rPr lang="en-GB" dirty="0" smtClean="0"/>
              <a:t>,</a:t>
            </a:r>
            <a:endParaRPr lang="en-US" dirty="0"/>
          </a:p>
          <a:p>
            <a:pPr>
              <a:defRPr/>
            </a:pPr>
            <a:r>
              <a:rPr lang="pl-PL" dirty="0" smtClean="0"/>
              <a:t>są sprzeczne z porządkiem publicznym lub moralnością</a:t>
            </a:r>
            <a:r>
              <a:rPr lang="en-GB" dirty="0" smtClean="0"/>
              <a:t>,</a:t>
            </a:r>
            <a:endParaRPr lang="en-US" dirty="0"/>
          </a:p>
          <a:p>
            <a:pPr>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latin typeface="Arial" charset="0"/>
              </a:rPr>
              <a:t>Nie udziela się ochrony na znaki, które:</a:t>
            </a:r>
            <a:endParaRPr lang="en-US" dirty="0"/>
          </a:p>
        </p:txBody>
      </p:sp>
      <p:sp>
        <p:nvSpPr>
          <p:cNvPr id="3" name="Symbol zastępczy zawartości 2"/>
          <p:cNvSpPr>
            <a:spLocks noGrp="1"/>
          </p:cNvSpPr>
          <p:nvPr>
            <p:ph idx="1"/>
          </p:nvPr>
        </p:nvSpPr>
        <p:spPr/>
        <p:txBody>
          <a:bodyPr/>
          <a:lstStyle/>
          <a:p>
            <a:pPr>
              <a:defRPr/>
            </a:pPr>
            <a:r>
              <a:rPr lang="pl-PL" dirty="0" smtClean="0"/>
              <a:t>ze swojej istoty mogą wprowadzać odbiorców w błąd, w szczególności co do charakteru, właściwości lub, z  </a:t>
            </a:r>
            <a:r>
              <a:rPr lang="pl-PL" dirty="0" err="1" smtClean="0"/>
              <a:t>względnieniem</a:t>
            </a:r>
            <a:r>
              <a:rPr lang="pl-PL" dirty="0" smtClean="0"/>
              <a:t> ust. 3, pochodzenia </a:t>
            </a:r>
            <a:r>
              <a:rPr lang="en-US" dirty="0" err="1" smtClean="0"/>
              <a:t>geograficznego</a:t>
            </a:r>
            <a:r>
              <a:rPr lang="en-US" dirty="0" smtClean="0"/>
              <a:t> </a:t>
            </a:r>
            <a:r>
              <a:rPr lang="en-US" dirty="0" err="1" smtClean="0"/>
              <a:t>towaru</a:t>
            </a:r>
            <a:r>
              <a:rPr lang="pl-PL" dirty="0" smtClean="0"/>
              <a:t>,</a:t>
            </a:r>
          </a:p>
          <a:p>
            <a:pPr>
              <a:defRPr/>
            </a:pPr>
            <a:r>
              <a:rPr lang="pl-PL" dirty="0" smtClean="0"/>
              <a:t>zostały zgłoszone w złej wierze,</a:t>
            </a:r>
          </a:p>
          <a:p>
            <a:pPr>
              <a:defRPr/>
            </a:pPr>
            <a:r>
              <a:rPr lang="pl-PL" dirty="0" smtClean="0"/>
              <a:t>zawierają nazwę lub skrót nazwy Rzeczypospolitej Polskiej bądź jej symbole </a:t>
            </a:r>
            <a:r>
              <a:rPr lang="en-US" dirty="0" smtClean="0"/>
              <a:t>(</a:t>
            </a:r>
            <a:r>
              <a:rPr lang="en-US" dirty="0" err="1" smtClean="0"/>
              <a:t>godło</a:t>
            </a:r>
            <a:r>
              <a:rPr lang="en-US" dirty="0" smtClean="0"/>
              <a:t>, </a:t>
            </a:r>
            <a:r>
              <a:rPr lang="en-US" dirty="0" err="1" smtClean="0"/>
              <a:t>barwy</a:t>
            </a:r>
            <a:r>
              <a:rPr lang="en-US" dirty="0" smtClean="0"/>
              <a:t> </a:t>
            </a:r>
            <a:r>
              <a:rPr lang="en-US" dirty="0" err="1" smtClean="0"/>
              <a:t>lub</a:t>
            </a:r>
            <a:r>
              <a:rPr lang="en-US" dirty="0" smtClean="0"/>
              <a:t> hymn)</a:t>
            </a:r>
            <a:r>
              <a:rPr lang="pl-PL"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Ochrony nie ma także, gdy zgłoszony znak:</a:t>
            </a:r>
            <a:endParaRPr lang="en-US" dirty="0"/>
          </a:p>
        </p:txBody>
      </p:sp>
      <p:sp>
        <p:nvSpPr>
          <p:cNvPr id="3" name="Symbol zastępczy zawartości 2"/>
          <p:cNvSpPr>
            <a:spLocks noGrp="1"/>
          </p:cNvSpPr>
          <p:nvPr>
            <p:ph idx="1"/>
          </p:nvPr>
        </p:nvSpPr>
        <p:spPr/>
        <p:txBody>
          <a:bodyPr/>
          <a:lstStyle/>
          <a:p>
            <a:pPr>
              <a:defRPr/>
            </a:pPr>
            <a:r>
              <a:rPr lang="pl-PL" dirty="0" smtClean="0"/>
              <a:t>identyczny do znaku towarowego zarejestrowanego lub zgłoszonego do rejestracji (o ile znak taki zostanie zarejestrowany) z wcześniejszym pierwszeństwem na rzecz innej osoby dla identycznych towarów,</a:t>
            </a:r>
          </a:p>
          <a:p>
            <a:pPr>
              <a:defRP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sz="2800" dirty="0" smtClean="0"/>
              <a:t>identyczny lub podobny do znaku towarowego, na który udzielono prawa ochronnego lub zgłoszonego w celu uzyskania prawa ochronnego (o ile na znak taki zostanie udzielone prawo ochronne) z wcześniejszym pierwszeństwem na rzecz innej osoby dla towarów identycznych lub podobnych, jeżeli zachodzi ryzyko wprowadzenia odbiorców w błąd, które obejmuje w szczególności ryzyko skojarzenia znaku ze znakiem wcześniejszym</a:t>
            </a:r>
            <a:r>
              <a:rPr lang="en-GB" sz="2800" dirty="0" smtClean="0"/>
              <a:t>,</a:t>
            </a:r>
            <a:endParaRPr lang="en-US" sz="2800" dirty="0"/>
          </a:p>
          <a:p>
            <a:pPr>
              <a:defRP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sz="2800" dirty="0" smtClean="0"/>
              <a:t>identyczny lub podobny do renomowanego znaku towarowego zarejestrowanego lub zgłoszonego z wcześniejszym pierwszeństwem do rejestracji (o ile znak taki zostanie zarejestrowany) na rzecz innej osoby dla jakichkolwiek towarów, jeżeli mogłoby to przynieść zgłaszającemu nienależną korzyść lub być szkodliwe dla odróżniającego charakteru bądź renomy znaku wcześniejszego. </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Zakres ochrony</a:t>
            </a:r>
            <a:endParaRPr lang="en-US" dirty="0"/>
          </a:p>
        </p:txBody>
      </p:sp>
      <p:sp>
        <p:nvSpPr>
          <p:cNvPr id="3" name="Symbol zastępczy zawartości 2"/>
          <p:cNvSpPr>
            <a:spLocks noGrp="1"/>
          </p:cNvSpPr>
          <p:nvPr>
            <p:ph idx="1"/>
          </p:nvPr>
        </p:nvSpPr>
        <p:spPr/>
        <p:txBody>
          <a:bodyPr/>
          <a:lstStyle/>
          <a:p>
            <a:pPr>
              <a:defRPr/>
            </a:pPr>
            <a:r>
              <a:rPr lang="pl-PL" dirty="0" smtClean="0"/>
              <a:t>Przez uzyskanie prawa ochronnego nabywa się prawo wyłącznego używania znaku towarowego w sposób zarobkowy lub zawodowy na całym obszarze kraju lub wspólnoty udzielającej prawa; należy wskazać towary lub usługi, dla których znak jest zarejestrowany</a:t>
            </a:r>
          </a:p>
          <a:p>
            <a:pPr>
              <a:defRPr/>
            </a:pPr>
            <a:r>
              <a:rPr lang="pl-PL" dirty="0" smtClean="0"/>
              <a:t>10 lat z możliwością przedłużenia na kolejne dziesięcioletnie okresy</a:t>
            </a:r>
            <a:r>
              <a:rPr lang="en-GB" dirty="0" smtClean="0"/>
              <a:t>.</a:t>
            </a:r>
            <a:endParaRPr lang="en-US" dirty="0"/>
          </a:p>
          <a:p>
            <a:pP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buFont typeface="Wingdings" pitchFamily="2" charset="2"/>
              <a:buNone/>
              <a:defRPr/>
            </a:pPr>
            <a:r>
              <a:rPr lang="pl-PL" smtClean="0"/>
              <a:t>	</a:t>
            </a:r>
            <a:r>
              <a:rPr lang="pl-PL" sz="2400" smtClean="0"/>
              <a:t>Uprawniony ze znaku (właściciel) ma obowiązek używania znaku poprzez umieszczanie tego znaku na towarach objętych prawem ochronnym lub ich opakowaniach, oferowaniu i wprowadzaniu tych towarów do obrotu, ich imporcie lub eksporcie oraz  składowaniu w celu oferowania i wprowadzania do obrotu, a także oferowaniu lub świadczeniu usług pod tym z</a:t>
            </a:r>
            <a:r>
              <a:rPr lang="en-US" sz="2400" smtClean="0"/>
              <a:t>nakiem;</a:t>
            </a:r>
            <a:r>
              <a:rPr lang="pl-PL" sz="2400" smtClean="0"/>
              <a:t> umieszczaniu znaku na dokumentach związanych z wprowadzaniem towarów do obrotu lub związanych ze świadczeniem usług; posługiwaniu się nim w celu reklamy</a:t>
            </a:r>
            <a:endParaRPr lang="en-US" sz="2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Prawdopodobieństwo wprowadzenia w błąd</a:t>
            </a:r>
            <a:endParaRPr lang="en-US" dirty="0"/>
          </a:p>
        </p:txBody>
      </p:sp>
      <p:sp>
        <p:nvSpPr>
          <p:cNvPr id="3" name="Symbol zastępczy zawartości 2"/>
          <p:cNvSpPr>
            <a:spLocks noGrp="1"/>
          </p:cNvSpPr>
          <p:nvPr>
            <p:ph idx="1"/>
          </p:nvPr>
        </p:nvSpPr>
        <p:spPr/>
        <p:txBody>
          <a:bodyPr/>
          <a:lstStyle/>
          <a:p>
            <a:pPr>
              <a:defRPr/>
            </a:pPr>
            <a:r>
              <a:rPr lang="pl-PL" smtClean="0"/>
              <a:t>Ryzyko, że konsumenci mogą pomyśleć, iż towary lub usługi pochodzą od tego samego przedsiębiorcy lub przedsiębiorstw powiązanych ze sobą ekonomicznie,</a:t>
            </a:r>
          </a:p>
          <a:p>
            <a:pPr>
              <a:defRPr/>
            </a:pPr>
            <a:r>
              <a:rPr lang="pl-PL" smtClean="0"/>
              <a:t>Podobieństwo towarów,</a:t>
            </a:r>
          </a:p>
          <a:p>
            <a:pPr>
              <a:defRPr/>
            </a:pPr>
            <a:r>
              <a:rPr lang="pl-PL" smtClean="0"/>
              <a:t>Podobieństwo oznaczeń,</a:t>
            </a:r>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a:t>
            </a:r>
          </a:p>
          <a:p>
            <a:pPr algn="ctr">
              <a:buFont typeface="Wingdings" pitchFamily="2" charset="2"/>
              <a:buNone/>
              <a:defRPr/>
            </a:pPr>
            <a:r>
              <a:rPr lang="pl-PL" dirty="0" smtClean="0"/>
              <a:t>	Nawet gdy oznaczenie jest identyczne z wcześniejszym znakiem o wysokiej zdolności odróżniającej</a:t>
            </a:r>
            <a:r>
              <a:rPr lang="en-US" dirty="0" smtClean="0"/>
              <a:t>,</a:t>
            </a:r>
            <a:r>
              <a:rPr lang="pl-PL" dirty="0" smtClean="0"/>
              <a:t> niezbędne jest wykazanie podobieństwa towarów nimi oznaczanych</a:t>
            </a:r>
            <a:r>
              <a:rPr lang="en-US" dirty="0" smtClean="0"/>
              <a:t>… </a:t>
            </a:r>
            <a:r>
              <a:rPr lang="pl-PL" dirty="0" smtClean="0"/>
              <a:t>prawdopodobieństwo wprowadzenia w błąd zakłada istnienie podobieństwa pomiędzy towarami</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Podobieństwo towarów:</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Ocenę podobieństwa należy opierać na realiach rynkowych (np. wypracowanych zwyczajach w danej dziedzinie przemysłu)</a:t>
            </a:r>
          </a:p>
          <a:p>
            <a:pPr algn="ctr">
              <a:buFont typeface="Wingdings" pitchFamily="2" charset="2"/>
              <a:buNone/>
              <a:defRPr/>
            </a:pPr>
            <a:r>
              <a:rPr lang="pl-PL" dirty="0" smtClean="0"/>
              <a:t>	Należy wykazać, że towary oznaczane podobnym lub identycznym znakiem mogą być sprzedawane razem lub produkowane przez to samo przedsiębiorstwo</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type="body" idx="1"/>
          </p:nvPr>
        </p:nvSpPr>
        <p:spPr/>
        <p:txBody>
          <a:bodyPr/>
          <a:lstStyle/>
          <a:p>
            <a:pPr>
              <a:buFont typeface="Wingdings" pitchFamily="2" charset="2"/>
              <a:buNone/>
              <a:defRPr/>
            </a:pPr>
            <a:endParaRPr lang="pl-PL" b="1">
              <a:latin typeface="Arial" charset="0"/>
            </a:endParaRPr>
          </a:p>
          <a:p>
            <a:pPr>
              <a:buFont typeface="Wingdings" pitchFamily="2" charset="2"/>
              <a:buNone/>
              <a:defRPr/>
            </a:pPr>
            <a:endParaRPr lang="pl-PL" b="1">
              <a:latin typeface="Arial" charset="0"/>
            </a:endParaRPr>
          </a:p>
          <a:p>
            <a:pPr>
              <a:buFont typeface="Wingdings" pitchFamily="2" charset="2"/>
              <a:buNone/>
              <a:defRPr/>
            </a:pPr>
            <a:endParaRPr lang="pl-PL" b="1">
              <a:latin typeface="Arial" charset="0"/>
            </a:endParaRPr>
          </a:p>
          <a:p>
            <a:pPr>
              <a:defRPr/>
            </a:pPr>
            <a:r>
              <a:rPr lang="pl-PL" b="1">
                <a:latin typeface="Arial" charset="0"/>
              </a:rPr>
              <a:t>Co to jest własność intelektualna?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Kluczowe czynniki:</a:t>
            </a:r>
            <a:endParaRPr lang="en-US" dirty="0"/>
          </a:p>
        </p:txBody>
      </p:sp>
      <p:sp>
        <p:nvSpPr>
          <p:cNvPr id="3" name="Symbol zastępczy zawartości 2"/>
          <p:cNvSpPr>
            <a:spLocks noGrp="1"/>
          </p:cNvSpPr>
          <p:nvPr>
            <p:ph idx="1"/>
          </p:nvPr>
        </p:nvSpPr>
        <p:spPr/>
        <p:txBody>
          <a:bodyPr/>
          <a:lstStyle/>
          <a:p>
            <a:pPr>
              <a:defRPr/>
            </a:pPr>
            <a:r>
              <a:rPr lang="pl-PL" smtClean="0"/>
              <a:t>natura towaru (wygląd, funkcja)</a:t>
            </a:r>
            <a:endParaRPr lang="en-US" i="1" smtClean="0"/>
          </a:p>
          <a:p>
            <a:pPr>
              <a:defRPr/>
            </a:pPr>
            <a:r>
              <a:rPr lang="pl-PL" smtClean="0"/>
              <a:t>cel</a:t>
            </a:r>
            <a:endParaRPr lang="en-US" smtClean="0"/>
          </a:p>
          <a:p>
            <a:pPr>
              <a:defRPr/>
            </a:pPr>
            <a:r>
              <a:rPr lang="pl-PL" smtClean="0"/>
              <a:t>sposób używania</a:t>
            </a:r>
            <a:endParaRPr lang="en-US" smtClean="0"/>
          </a:p>
          <a:p>
            <a:pPr>
              <a:defRPr/>
            </a:pPr>
            <a:r>
              <a:rPr lang="pl-PL" smtClean="0"/>
              <a:t>towary lub usługi komplementarne</a:t>
            </a:r>
            <a:endParaRPr lang="en-US" smtClean="0"/>
          </a:p>
          <a:p>
            <a:pPr>
              <a:defRPr/>
            </a:pPr>
            <a:r>
              <a:rPr lang="pl-PL" smtClean="0"/>
              <a:t>ekwiwalentność produktów</a:t>
            </a:r>
            <a:r>
              <a:rPr lang="en-US" smtClean="0"/>
              <a:t>: </a:t>
            </a:r>
            <a:r>
              <a:rPr lang="pl-PL" smtClean="0"/>
              <a:t>zaspokojenie tej samej lub podobnej potrzeby</a:t>
            </a:r>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Inne czynniki</a:t>
            </a:r>
            <a:endParaRPr lang="en-US" dirty="0"/>
          </a:p>
        </p:txBody>
      </p:sp>
      <p:sp>
        <p:nvSpPr>
          <p:cNvPr id="3" name="Symbol zastępczy zawartości 2"/>
          <p:cNvSpPr>
            <a:spLocks noGrp="1"/>
          </p:cNvSpPr>
          <p:nvPr>
            <p:ph idx="1"/>
          </p:nvPr>
        </p:nvSpPr>
        <p:spPr/>
        <p:txBody>
          <a:bodyPr/>
          <a:lstStyle/>
          <a:p>
            <a:pPr>
              <a:defRPr/>
            </a:pPr>
            <a:r>
              <a:rPr lang="pl-PL" dirty="0" smtClean="0"/>
              <a:t>te same kanały dystrybucji</a:t>
            </a:r>
            <a:endParaRPr lang="en-US" dirty="0" smtClean="0"/>
          </a:p>
          <a:p>
            <a:pPr>
              <a:defRPr/>
            </a:pPr>
            <a:r>
              <a:rPr lang="pl-PL" dirty="0" smtClean="0"/>
              <a:t>ci sami odbiorcy</a:t>
            </a:r>
            <a:endParaRPr lang="en-US" dirty="0" smtClean="0"/>
          </a:p>
          <a:p>
            <a:pPr>
              <a:buFont typeface="Wingdings" pitchFamily="2" charset="2"/>
              <a:buNone/>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Podobieństwo oznaczeń</a:t>
            </a:r>
            <a:endParaRPr lang="en-US" dirty="0"/>
          </a:p>
        </p:txBody>
      </p:sp>
      <p:sp>
        <p:nvSpPr>
          <p:cNvPr id="3" name="Symbol zastępczy zawartości 2"/>
          <p:cNvSpPr>
            <a:spLocks noGrp="1"/>
          </p:cNvSpPr>
          <p:nvPr>
            <p:ph idx="1"/>
          </p:nvPr>
        </p:nvSpPr>
        <p:spPr/>
        <p:txBody>
          <a:bodyPr/>
          <a:lstStyle/>
          <a:p>
            <a:pPr>
              <a:defRPr/>
            </a:pPr>
            <a:r>
              <a:rPr lang="pl-PL" b="1" dirty="0" smtClean="0"/>
              <a:t>Podobieństwo znaczeniowe (koncepcyjne)</a:t>
            </a:r>
            <a:endParaRPr lang="en-US" b="1" dirty="0"/>
          </a:p>
          <a:p>
            <a:pPr>
              <a:defRPr/>
            </a:pPr>
            <a:r>
              <a:rPr lang="pl-PL" b="1" dirty="0" smtClean="0"/>
              <a:t>Podobieństwo wizualne</a:t>
            </a:r>
            <a:endParaRPr lang="en-US" b="1" dirty="0"/>
          </a:p>
          <a:p>
            <a:pPr>
              <a:defRPr/>
            </a:pPr>
            <a:r>
              <a:rPr lang="pl-PL" b="1" dirty="0" smtClean="0"/>
              <a:t>Podobieństwo fonetyczne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b="1" dirty="0" smtClean="0"/>
              <a:t>Najistotniejsze jest ogólne wrażenie, jakie wywołują porównywane znaki</a:t>
            </a:r>
            <a:r>
              <a:rPr lang="en-US" dirty="0" smtClean="0"/>
              <a:t>;</a:t>
            </a:r>
          </a:p>
          <a:p>
            <a:pPr>
              <a:defRPr/>
            </a:pPr>
            <a:r>
              <a:rPr lang="pl-PL" b="1" dirty="0" smtClean="0"/>
              <a:t>Element dominujący – najbardziej przyciągający uwagę</a:t>
            </a:r>
          </a:p>
          <a:p>
            <a:pPr>
              <a:defRPr/>
            </a:pPr>
            <a:r>
              <a:rPr lang="pl-PL" b="1" dirty="0" smtClean="0"/>
              <a:t>Element odróżniający – różnice w porównywanych znakach</a:t>
            </a:r>
          </a:p>
          <a:p>
            <a:pPr>
              <a:defRPr/>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Znaki powszechnie znane</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smtClean="0"/>
              <a:t>	Znaki powszechnie znane (silnie rozpoznawalne wśród danego kręgu konsumentów lub przez ogół społeczeństwa) posiadają większą ochronę – nie można zarejestrować takiego znaku nawet na niepodobne towary</a:t>
            </a:r>
            <a:r>
              <a:rPr lang="en-US" smtClean="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Koniec ochrony</a:t>
            </a:r>
            <a:endParaRPr lang="en-US" dirty="0"/>
          </a:p>
        </p:txBody>
      </p:sp>
      <p:sp>
        <p:nvSpPr>
          <p:cNvPr id="3" name="Symbol zastępczy zawartości 2"/>
          <p:cNvSpPr>
            <a:spLocks noGrp="1"/>
          </p:cNvSpPr>
          <p:nvPr>
            <p:ph idx="1"/>
          </p:nvPr>
        </p:nvSpPr>
        <p:spPr/>
        <p:txBody>
          <a:bodyPr/>
          <a:lstStyle/>
          <a:p>
            <a:pPr>
              <a:defRPr/>
            </a:pPr>
            <a:r>
              <a:rPr lang="pl-PL" dirty="0" smtClean="0"/>
              <a:t>Wygaśnięcie</a:t>
            </a:r>
          </a:p>
          <a:p>
            <a:pPr>
              <a:defRPr/>
            </a:pPr>
            <a:r>
              <a:rPr lang="pl-PL" dirty="0" smtClean="0"/>
              <a:t>Unieważnienie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Wygaśnięcie</a:t>
            </a:r>
            <a:endParaRPr lang="en-US" dirty="0"/>
          </a:p>
        </p:txBody>
      </p:sp>
      <p:sp>
        <p:nvSpPr>
          <p:cNvPr id="3" name="Symbol zastępczy zawartości 2"/>
          <p:cNvSpPr>
            <a:spLocks noGrp="1"/>
          </p:cNvSpPr>
          <p:nvPr>
            <p:ph idx="1"/>
          </p:nvPr>
        </p:nvSpPr>
        <p:spPr/>
        <p:txBody>
          <a:bodyPr/>
          <a:lstStyle/>
          <a:p>
            <a:pPr>
              <a:defRPr/>
            </a:pPr>
            <a:r>
              <a:rPr lang="pl-PL" sz="2800" dirty="0" smtClean="0"/>
              <a:t>Koniec okresu ochrony,</a:t>
            </a:r>
          </a:p>
          <a:p>
            <a:pPr>
              <a:defRPr/>
            </a:pPr>
            <a:r>
              <a:rPr lang="pl-PL" sz="2800" dirty="0" smtClean="0"/>
              <a:t>Rezygnacja uprawnionego</a:t>
            </a:r>
          </a:p>
          <a:p>
            <a:pPr>
              <a:defRPr/>
            </a:pPr>
            <a:r>
              <a:rPr lang="pl-PL" sz="2800" dirty="0" smtClean="0"/>
              <a:t>5 lat nieużywania</a:t>
            </a:r>
          </a:p>
          <a:p>
            <a:pPr>
              <a:defRPr/>
            </a:pPr>
            <a:r>
              <a:rPr lang="pl-PL" sz="2800" dirty="0" smtClean="0"/>
              <a:t>Utrata zdolności odróżniającej w wyniku zaniedbań uprawnionego</a:t>
            </a:r>
          </a:p>
          <a:p>
            <a:pPr>
              <a:defRPr/>
            </a:pPr>
            <a:r>
              <a:rPr lang="pl-PL" sz="2800" dirty="0" smtClean="0"/>
              <a:t>Likwidacja przedsiębiorstwa</a:t>
            </a:r>
          </a:p>
          <a:p>
            <a:pPr>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Unieważnienie</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Prawo ochronne na znak towarowy może być unieważnione, w całości lub w części, na wniosek każdej osoby, która ma w tym interes prawny, jeżeli wykaże ona, że nie zostały spełnione ustawowe warunki wymagane do uzyskania tego prawa</a:t>
            </a:r>
            <a:endParaRPr lang="en-US" dirty="0" smtClean="0"/>
          </a:p>
          <a:p>
            <a:pPr>
              <a:defRP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algn="ctr">
              <a:buFont typeface="Wingdings" pitchFamily="2" charset="2"/>
              <a:buNone/>
              <a:defRPr/>
            </a:pPr>
            <a:endParaRPr lang="pl-PL" dirty="0" smtClean="0"/>
          </a:p>
          <a:p>
            <a:pPr algn="ctr">
              <a:buFont typeface="Wingdings" pitchFamily="2" charset="2"/>
              <a:buNone/>
              <a:defRPr/>
            </a:pPr>
            <a:endParaRPr lang="pl-PL" dirty="0" smtClean="0"/>
          </a:p>
          <a:p>
            <a:pPr algn="ctr">
              <a:buFont typeface="Wingdings" pitchFamily="2" charset="2"/>
              <a:buNone/>
              <a:defRPr/>
            </a:pPr>
            <a:endParaRPr lang="pl-PL" dirty="0" smtClean="0"/>
          </a:p>
          <a:p>
            <a:pPr algn="ctr">
              <a:buFont typeface="Wingdings" pitchFamily="2" charset="2"/>
              <a:buNone/>
              <a:defRPr/>
            </a:pPr>
            <a:r>
              <a:rPr lang="pl-PL" sz="4800" dirty="0" smtClean="0"/>
              <a:t>Patenty</a:t>
            </a:r>
            <a:endParaRPr lang="en-US" sz="4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Przedmiot ochrony</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Patenty są udzielane – bez względu na dziedzinę techniki – na wynalazki, które są nowe, posiadają poziom wynalazczy i nadają się do przemysłowego stosowania</a:t>
            </a: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684213" y="115888"/>
            <a:ext cx="7924800" cy="1066800"/>
          </a:xfrm>
        </p:spPr>
        <p:txBody>
          <a:bodyPr/>
          <a:lstStyle/>
          <a:p>
            <a:pPr>
              <a:defRPr/>
            </a:pPr>
            <a:r>
              <a:rPr lang="pl-PL">
                <a:latin typeface="Arial" charset="0"/>
              </a:rPr>
              <a:t>Własność intelektualna</a:t>
            </a:r>
          </a:p>
        </p:txBody>
      </p:sp>
      <p:sp>
        <p:nvSpPr>
          <p:cNvPr id="387075" name="Rectangle 3"/>
          <p:cNvSpPr>
            <a:spLocks noGrp="1" noChangeArrowheads="1"/>
          </p:cNvSpPr>
          <p:nvPr>
            <p:ph type="body" idx="4294967295"/>
          </p:nvPr>
        </p:nvSpPr>
        <p:spPr>
          <a:xfrm>
            <a:off x="1219200" y="1412875"/>
            <a:ext cx="7924800" cy="4572000"/>
          </a:xfrm>
        </p:spPr>
        <p:txBody>
          <a:bodyPr/>
          <a:lstStyle/>
          <a:p>
            <a:pPr algn="just">
              <a:buFont typeface="Wingdings" pitchFamily="2" charset="2"/>
              <a:buNone/>
              <a:defRPr/>
            </a:pPr>
            <a:r>
              <a:rPr lang="pl-PL" sz="2800">
                <a:latin typeface="Arial" charset="0"/>
              </a:rPr>
              <a:t>Dobra niematerialne (własność, która nie ma fizycznego istnienia) obejmujące:</a:t>
            </a:r>
          </a:p>
          <a:p>
            <a:pPr>
              <a:buFont typeface="Wingdings" pitchFamily="2" charset="2"/>
              <a:buNone/>
              <a:defRPr/>
            </a:pPr>
            <a:endParaRPr lang="pl-PL" sz="2800">
              <a:latin typeface="Arial" charset="0"/>
            </a:endParaRPr>
          </a:p>
          <a:p>
            <a:pPr>
              <a:lnSpc>
                <a:spcPct val="150000"/>
              </a:lnSpc>
              <a:defRPr/>
            </a:pPr>
            <a:r>
              <a:rPr lang="pl-PL" sz="2400" b="1">
                <a:latin typeface="Arial" charset="0"/>
              </a:rPr>
              <a:t>Patenty</a:t>
            </a:r>
          </a:p>
          <a:p>
            <a:pPr lvl="1">
              <a:lnSpc>
                <a:spcPct val="150000"/>
              </a:lnSpc>
              <a:defRPr/>
            </a:pPr>
            <a:r>
              <a:rPr lang="pl-PL" sz="2400" b="1">
                <a:latin typeface="Arial" charset="0"/>
              </a:rPr>
              <a:t>Znaki towarowe</a:t>
            </a:r>
          </a:p>
          <a:p>
            <a:pPr lvl="2">
              <a:lnSpc>
                <a:spcPct val="150000"/>
              </a:lnSpc>
              <a:defRPr/>
            </a:pPr>
            <a:r>
              <a:rPr lang="pl-PL" b="1">
                <a:latin typeface="Arial" charset="0"/>
              </a:rPr>
              <a:t>Prawo autorskie i prawa pokrewne</a:t>
            </a:r>
          </a:p>
          <a:p>
            <a:pPr lvl="3">
              <a:lnSpc>
                <a:spcPct val="150000"/>
              </a:lnSpc>
              <a:defRPr/>
            </a:pPr>
            <a:r>
              <a:rPr lang="pl-PL" sz="2400" b="1">
                <a:latin typeface="Arial" charset="0"/>
              </a:rPr>
              <a:t>Wzory przemysłowe i użytkowe</a:t>
            </a:r>
          </a:p>
          <a:p>
            <a:pPr lvl="4">
              <a:lnSpc>
                <a:spcPct val="150000"/>
              </a:lnSpc>
              <a:defRPr/>
            </a:pPr>
            <a:r>
              <a:rPr lang="pl-PL" sz="2400" b="1">
                <a:latin typeface="Arial" charset="0"/>
              </a:rPr>
              <a:t>Oznaczenia geograficzne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Wynalazkami nie są:</a:t>
            </a:r>
            <a:endParaRPr lang="en-US" dirty="0"/>
          </a:p>
        </p:txBody>
      </p:sp>
      <p:sp>
        <p:nvSpPr>
          <p:cNvPr id="3" name="Symbol zastępczy zawartości 2"/>
          <p:cNvSpPr>
            <a:spLocks noGrp="1"/>
          </p:cNvSpPr>
          <p:nvPr>
            <p:ph idx="1"/>
          </p:nvPr>
        </p:nvSpPr>
        <p:spPr/>
        <p:txBody>
          <a:bodyPr/>
          <a:lstStyle/>
          <a:p>
            <a:pPr>
              <a:defRPr/>
            </a:pPr>
            <a:r>
              <a:rPr lang="pl-PL" dirty="0" smtClean="0"/>
              <a:t>odkrycia, teorie naukowe i metody matematyczne;</a:t>
            </a:r>
          </a:p>
          <a:p>
            <a:pPr>
              <a:defRPr/>
            </a:pPr>
            <a:r>
              <a:rPr lang="pl-PL" dirty="0" smtClean="0"/>
              <a:t>wytwory o charakterze jedynie estetycznym;</a:t>
            </a:r>
          </a:p>
          <a:p>
            <a:pPr>
              <a:defRPr/>
            </a:pPr>
            <a:r>
              <a:rPr lang="pl-PL" dirty="0" smtClean="0"/>
              <a:t>zasady, plany i metody dotyczące działalności umysłowej lub gospodarczej </a:t>
            </a:r>
            <a:r>
              <a:rPr lang="en-US" dirty="0" err="1" smtClean="0"/>
              <a:t>oraz</a:t>
            </a:r>
            <a:r>
              <a:rPr lang="en-US" dirty="0" smtClean="0"/>
              <a:t> </a:t>
            </a:r>
            <a:r>
              <a:rPr lang="en-US" dirty="0" err="1" smtClean="0"/>
              <a:t>gier</a:t>
            </a:r>
            <a:r>
              <a:rPr lang="en-US" dirty="0" smtClean="0"/>
              <a:t>;</a:t>
            </a:r>
          </a:p>
          <a:p>
            <a:pPr>
              <a:defRPr/>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wytwory, których niemożliwość wykorzystania może być wykazana w świetle powszechnie przyjętych i uznanych zasad nauki;</a:t>
            </a:r>
          </a:p>
          <a:p>
            <a:pPr>
              <a:defRPr/>
            </a:pPr>
            <a:r>
              <a:rPr lang="pl-PL" dirty="0" smtClean="0"/>
              <a:t>programy do maszyn cyfrowych;</a:t>
            </a:r>
          </a:p>
          <a:p>
            <a:pPr>
              <a:defRPr/>
            </a:pPr>
            <a:r>
              <a:rPr lang="pl-PL" dirty="0" smtClean="0"/>
              <a:t>przedstawienie informacji</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Nie udziela się patentów na:</a:t>
            </a:r>
            <a:endParaRPr lang="en-US" dirty="0"/>
          </a:p>
        </p:txBody>
      </p:sp>
      <p:sp>
        <p:nvSpPr>
          <p:cNvPr id="3" name="Symbol zastępczy zawartości 2"/>
          <p:cNvSpPr>
            <a:spLocks noGrp="1"/>
          </p:cNvSpPr>
          <p:nvPr>
            <p:ph idx="1"/>
          </p:nvPr>
        </p:nvSpPr>
        <p:spPr/>
        <p:txBody>
          <a:bodyPr/>
          <a:lstStyle/>
          <a:p>
            <a:pPr>
              <a:defRPr/>
            </a:pPr>
            <a:r>
              <a:rPr lang="pl-PL" dirty="0" smtClean="0"/>
              <a:t>wynalazki, których wykorzystywanie byłoby sprzeczne z porządkiem publicznym lub dobrymi obyczajami; </a:t>
            </a:r>
            <a:endParaRPr lang="en-US" dirty="0" smtClean="0"/>
          </a:p>
          <a:p>
            <a:pPr>
              <a:defRPr/>
            </a:pPr>
            <a:r>
              <a:rPr lang="pl-PL" dirty="0" smtClean="0"/>
              <a:t>odmiany roślin lub rasy zwierząt oraz czysto biologiczne sposoby hodowli roślin lub zwierząt; nie ma to zastosowania do mikrobiologicznych sposobów hodowli ani do wytworów uzyskiwanych takimi sposobami</a:t>
            </a:r>
            <a:r>
              <a:rPr lang="en-GB" dirty="0" smtClean="0"/>
              <a:t>,</a:t>
            </a:r>
            <a:endParaRPr lang="en-US" dirty="0" smtClean="0"/>
          </a:p>
          <a:p>
            <a:pPr>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sposoby leczenia ludzi i zwierząt metodami chirurgicznymi lub terapeutycznymi oraz sposoby diagnostyki stosowane na ludziach lub zwierzętach; nie dotyczy to produktów, a w szczególności substancji lub mieszanin stosowanych w diagnostyce lub leczeniu</a:t>
            </a:r>
            <a:r>
              <a:rPr lang="en-GB" dirty="0"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pPr algn="ctr">
              <a:buFont typeface="Wingdings" pitchFamily="2" charset="2"/>
              <a:buNone/>
              <a:defRPr/>
            </a:pPr>
            <a:endParaRPr lang="pl-PL" dirty="0" smtClean="0"/>
          </a:p>
          <a:p>
            <a:pPr algn="ctr">
              <a:buFont typeface="Wingdings" pitchFamily="2" charset="2"/>
              <a:buNone/>
              <a:defRPr/>
            </a:pPr>
            <a:endParaRPr lang="pl-PL" dirty="0" smtClean="0"/>
          </a:p>
          <a:p>
            <a:pPr algn="ctr">
              <a:buFont typeface="Wingdings" pitchFamily="2" charset="2"/>
              <a:buNone/>
              <a:defRPr/>
            </a:pPr>
            <a:endParaRPr lang="pl-PL" dirty="0" smtClean="0"/>
          </a:p>
          <a:p>
            <a:pPr algn="ctr">
              <a:buFont typeface="Wingdings" pitchFamily="2" charset="2"/>
              <a:buNone/>
              <a:defRPr/>
            </a:pPr>
            <a:r>
              <a:rPr lang="pl-PL" dirty="0" smtClean="0"/>
              <a:t>Co należy rozumieć pod pojęciem nowości wynalazku?</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Nowość</a:t>
            </a:r>
            <a:endParaRPr lang="en-US" dirty="0"/>
          </a:p>
        </p:txBody>
      </p:sp>
      <p:sp>
        <p:nvSpPr>
          <p:cNvPr id="3" name="Symbol zastępczy zawartości 2"/>
          <p:cNvSpPr>
            <a:spLocks noGrp="1"/>
          </p:cNvSpPr>
          <p:nvPr>
            <p:ph idx="1"/>
          </p:nvPr>
        </p:nvSpPr>
        <p:spPr/>
        <p:txBody>
          <a:bodyPr/>
          <a:lstStyle/>
          <a:p>
            <a:pPr>
              <a:defRPr/>
            </a:pPr>
            <a:r>
              <a:rPr lang="pl-PL" dirty="0" smtClean="0"/>
              <a:t>Wynalazek uważa się za nowy, jeśli nie jest on częścią stanu techniki </a:t>
            </a:r>
          </a:p>
          <a:p>
            <a:pPr>
              <a:defRPr/>
            </a:pPr>
            <a:r>
              <a:rPr lang="pl-PL" dirty="0" smtClean="0"/>
              <a:t>Przez stan techniki rozumie się wszystko to, co przed datą, według której oznacza się pierwszeństwo do uzyskania patentu, zostało udostępnione do wiadomości powszechnej w formie pisemnego lub ustnego opisu, przez stosowanie, wystawienie lub ujawnienie w inny sposób</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Wynalazek nie jest nowy jeżeli był znany, używany, opatentowany lub opisany w publikacji w jakimkolwiek miejscu na świecie przed datą zgłoszenia</a:t>
            </a:r>
          </a:p>
          <a:p>
            <a:pPr>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Poziom wynalazczy</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Wynalazek uważa się za posiadający poziom wynalazczy, jeżeli wynalazek ten nie wynika dla znawcy, w sposób oczywisty, ze stanu techniki</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Przemysłowa stosowalność</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Wynalazek uważany jest za nadający się do przemysłowego stosowania, jeżeli według wynalazku może być uzyskiwany wytwór lub wykorzystywany sposób, w rozumieniu technicznym, w jakiejkolwiek działalności przemysłowej, nie wykluczając </a:t>
            </a:r>
            <a:r>
              <a:rPr lang="en-US" dirty="0" err="1" smtClean="0"/>
              <a:t>rolnictwa</a:t>
            </a:r>
            <a:r>
              <a:rPr lang="en-GB" dirty="0" smtClean="0"/>
              <a:t>.</a:t>
            </a:r>
            <a:endParaRPr lang="en-US" dirty="0" smtClean="0"/>
          </a:p>
          <a:p>
            <a:pPr>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Zasady</a:t>
            </a:r>
            <a:endParaRPr lang="en-US" dirty="0"/>
          </a:p>
        </p:txBody>
      </p:sp>
      <p:sp>
        <p:nvSpPr>
          <p:cNvPr id="3" name="Symbol zastępczy zawartości 2"/>
          <p:cNvSpPr>
            <a:spLocks noGrp="1"/>
          </p:cNvSpPr>
          <p:nvPr>
            <p:ph idx="1"/>
          </p:nvPr>
        </p:nvSpPr>
        <p:spPr/>
        <p:txBody>
          <a:bodyPr/>
          <a:lstStyle/>
          <a:p>
            <a:pPr>
              <a:buFont typeface="Wingdings" pitchFamily="2" charset="2"/>
              <a:buNone/>
              <a:defRPr/>
            </a:pPr>
            <a:r>
              <a:rPr lang="pl-PL" dirty="0" smtClean="0"/>
              <a:t>	System patentowy jest pomyślany jako wynagrodzenie w postaci czasowego monopolu na korzystanie z innowacji na rzecz wynalazcy, w zamian za upublicznienie wynalazku. Promuje on także innowacyjność i rozwój technologii poprzez udzielenie tego monopolu.</a:t>
            </a:r>
          </a:p>
          <a:p>
            <a:pPr>
              <a:buFont typeface="Wingdings" pitchFamily="2" charset="2"/>
              <a:buNone/>
              <a:defRP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type="body" idx="1"/>
          </p:nvPr>
        </p:nvSpPr>
        <p:spPr/>
        <p:txBody>
          <a:bodyPr/>
          <a:lstStyle/>
          <a:p>
            <a:pPr algn="just">
              <a:buFont typeface="Wingdings" pitchFamily="2" charset="2"/>
              <a:buNone/>
              <a:defRPr/>
            </a:pPr>
            <a:endParaRPr lang="pl-PL" b="1">
              <a:latin typeface="Arial" charset="0"/>
            </a:endParaRPr>
          </a:p>
          <a:p>
            <a:pPr algn="just">
              <a:lnSpc>
                <a:spcPct val="150000"/>
              </a:lnSpc>
              <a:buFont typeface="Wingdings" pitchFamily="2" charset="2"/>
              <a:buNone/>
              <a:defRPr/>
            </a:pPr>
            <a:r>
              <a:rPr lang="pl-PL" sz="3600" b="1">
                <a:latin typeface="Arial" charset="0"/>
              </a:rPr>
              <a:t>Jaka jest różnica pomiędzy:</a:t>
            </a:r>
          </a:p>
          <a:p>
            <a:pPr algn="just">
              <a:lnSpc>
                <a:spcPct val="150000"/>
              </a:lnSpc>
              <a:defRPr/>
            </a:pPr>
            <a:r>
              <a:rPr lang="pl-PL" b="1">
                <a:latin typeface="Arial" charset="0"/>
              </a:rPr>
              <a:t>własnością</a:t>
            </a:r>
          </a:p>
          <a:p>
            <a:pPr lvl="1" algn="just">
              <a:lnSpc>
                <a:spcPct val="150000"/>
              </a:lnSpc>
              <a:defRPr/>
            </a:pPr>
            <a:r>
              <a:rPr lang="pl-PL" sz="3200" b="1">
                <a:latin typeface="Arial" charset="0"/>
              </a:rPr>
              <a:t>prawem własności</a:t>
            </a:r>
          </a:p>
          <a:p>
            <a:pPr lvl="2" algn="just">
              <a:lnSpc>
                <a:spcPct val="150000"/>
              </a:lnSpc>
              <a:defRPr/>
            </a:pPr>
            <a:r>
              <a:rPr lang="pl-PL" sz="3200" b="1">
                <a:latin typeface="Arial" charset="0"/>
              </a:rPr>
              <a:t>posiadaniem?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Zakres ochrony</a:t>
            </a:r>
            <a:endParaRPr lang="en-US" dirty="0"/>
          </a:p>
        </p:txBody>
      </p:sp>
      <p:sp>
        <p:nvSpPr>
          <p:cNvPr id="3" name="Symbol zastępczy zawartości 2"/>
          <p:cNvSpPr>
            <a:spLocks noGrp="1"/>
          </p:cNvSpPr>
          <p:nvPr>
            <p:ph idx="1"/>
          </p:nvPr>
        </p:nvSpPr>
        <p:spPr/>
        <p:txBody>
          <a:bodyPr/>
          <a:lstStyle/>
          <a:p>
            <a:pPr>
              <a:defRPr/>
            </a:pPr>
            <a:r>
              <a:rPr lang="pl-PL" dirty="0" smtClean="0"/>
              <a:t>Zakres ochrony patentowej zdefiniowany jest poprzez szerokie lub wąskie zastrzeżenia patentowe, stopień nowości wynalazku i jego poziomu wynalazczego</a:t>
            </a:r>
          </a:p>
          <a:p>
            <a:pPr>
              <a:defRPr/>
            </a:pPr>
            <a:r>
              <a:rPr lang="pl-PL" dirty="0" smtClean="0"/>
              <a:t>Szerokie zastrzeżenia pozwalają na podyktowanie wyższej ceny produktu, podczas gdy wąskie zastrzeżenia pozwalają konkurencji na produkowanie ekwiwalentów</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Zakres ochrony</a:t>
            </a:r>
            <a:endParaRPr lang="en-US" dirty="0"/>
          </a:p>
        </p:txBody>
      </p:sp>
      <p:sp>
        <p:nvSpPr>
          <p:cNvPr id="3" name="Symbol zastępczy zawartości 2"/>
          <p:cNvSpPr>
            <a:spLocks noGrp="1"/>
          </p:cNvSpPr>
          <p:nvPr>
            <p:ph idx="1"/>
          </p:nvPr>
        </p:nvSpPr>
        <p:spPr/>
        <p:txBody>
          <a:bodyPr/>
          <a:lstStyle/>
          <a:p>
            <a:pPr>
              <a:defRPr/>
            </a:pPr>
            <a:r>
              <a:rPr lang="pl-PL" dirty="0" smtClean="0"/>
              <a:t>Przez uzyskanie patentu nabywa się prawo wyłącznego korzystania z wynalazku w sposób zarobkowy lub zawodowy na całym obszarze państwa, w którym został on udzielony.</a:t>
            </a:r>
          </a:p>
          <a:p>
            <a:pPr>
              <a:defRPr/>
            </a:pPr>
            <a:r>
              <a:rPr lang="pl-PL" dirty="0" smtClean="0"/>
              <a:t>Zakres przedmiotowy patentu określają zastrzeżenia patentowe, zawarte w opisie patentowym. Opis wynalazku i rysunki mogą służyć do wykładni zastrzeżeń patentowych</a:t>
            </a:r>
            <a:endParaRPr lang="en-US" dirty="0" smtClean="0"/>
          </a:p>
          <a:p>
            <a:pPr>
              <a:buFont typeface="Wingdings" pitchFamily="2" charset="2"/>
              <a:buNone/>
              <a:defRPr/>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Uprawniony z patentu może zakazać osobie trzeciej, niemającej jego zgody, korzystania z wynalazku w sposób zarobkowy lub zawodowy polegający na: </a:t>
            </a:r>
            <a:endParaRPr lang="en-US" dirty="0" smtClean="0"/>
          </a:p>
          <a:p>
            <a:pPr>
              <a:defRPr/>
            </a:pPr>
            <a:r>
              <a:rPr lang="pl-PL" dirty="0" smtClean="0"/>
              <a:t>wytwarzaniu, używaniu, oferowaniu, wprowadzaniu do obrotu lub importowaniu dla tych celów produktu będącego przedmiotem wynalazku lub</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en-GB" dirty="0" smtClean="0"/>
              <a:t> </a:t>
            </a:r>
            <a:r>
              <a:rPr lang="pl-PL" dirty="0" smtClean="0"/>
              <a:t>stosowaniu sposobu będącego przedmiotem wynalazku, jak też używaniu, oferowaniu, wprowadzaniu do obrotu lub importowaniu dla tych celów produktów </a:t>
            </a:r>
            <a:r>
              <a:rPr lang="en-US" dirty="0" err="1" smtClean="0"/>
              <a:t>otrzymanych</a:t>
            </a:r>
            <a:r>
              <a:rPr lang="en-US" dirty="0" smtClean="0"/>
              <a:t> </a:t>
            </a:r>
            <a:r>
              <a:rPr lang="en-US" dirty="0" err="1" smtClean="0"/>
              <a:t>bezpośrednio</a:t>
            </a:r>
            <a:r>
              <a:rPr lang="en-US" dirty="0" smtClean="0"/>
              <a:t> </a:t>
            </a:r>
            <a:r>
              <a:rPr lang="en-US" dirty="0" err="1" smtClean="0"/>
              <a:t>takim</a:t>
            </a:r>
            <a:r>
              <a:rPr lang="en-US" dirty="0" smtClean="0"/>
              <a:t> </a:t>
            </a:r>
            <a:r>
              <a:rPr lang="en-US" dirty="0" err="1" smtClean="0"/>
              <a:t>sposobem</a:t>
            </a:r>
            <a:r>
              <a:rPr lang="en-US" dirty="0" smtClean="0"/>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Nie narusza się patentu przez:</a:t>
            </a:r>
            <a:endParaRPr lang="en-US" dirty="0"/>
          </a:p>
        </p:txBody>
      </p:sp>
      <p:sp>
        <p:nvSpPr>
          <p:cNvPr id="3" name="Symbol zastępczy zawartości 2"/>
          <p:cNvSpPr>
            <a:spLocks noGrp="1"/>
          </p:cNvSpPr>
          <p:nvPr>
            <p:ph idx="1"/>
          </p:nvPr>
        </p:nvSpPr>
        <p:spPr/>
        <p:txBody>
          <a:bodyPr/>
          <a:lstStyle/>
          <a:p>
            <a:pPr>
              <a:defRPr/>
            </a:pPr>
            <a:r>
              <a:rPr lang="pl-PL" dirty="0" smtClean="0"/>
              <a:t>korzystanie z wynalazku dotyczącego środków komunikacji i ich części lub urządzeń, które znajdują się na obszarze Rzeczypospolitej Polskiej czasowo, a także przedmiotów, które znajdują się na tym obszarze w komunikacji </a:t>
            </a:r>
            <a:r>
              <a:rPr lang="en-US" dirty="0" err="1" smtClean="0"/>
              <a:t>tranzytowej</a:t>
            </a:r>
            <a:r>
              <a:rPr lang="en-US" dirty="0" smtClean="0"/>
              <a:t>;</a:t>
            </a:r>
          </a:p>
          <a:p>
            <a:pPr>
              <a:buFont typeface="Wingdings" pitchFamily="2" charset="2"/>
              <a:buNone/>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korzystanie z wynalazku dla celów państwowych w niezbędnym wymiarze, bez prawa wyłączności, jeżeli jest to konieczne do zapobieżenia lub usunięcia stanu zagrożenia ważnych interesów Państwa, w szczególności w zakresie </a:t>
            </a:r>
            <a:r>
              <a:rPr lang="en-US" dirty="0" err="1" smtClean="0"/>
              <a:t>bezpieczeństwa</a:t>
            </a:r>
            <a:r>
              <a:rPr lang="en-US" dirty="0" smtClean="0"/>
              <a:t> </a:t>
            </a:r>
            <a:r>
              <a:rPr lang="en-US" dirty="0" err="1" smtClean="0"/>
              <a:t>i</a:t>
            </a:r>
            <a:r>
              <a:rPr lang="en-US" dirty="0" smtClean="0"/>
              <a:t> </a:t>
            </a:r>
            <a:r>
              <a:rPr lang="en-US" dirty="0" err="1" smtClean="0"/>
              <a:t>porządku</a:t>
            </a:r>
            <a:r>
              <a:rPr lang="en-US" dirty="0" smtClean="0"/>
              <a:t> </a:t>
            </a:r>
            <a:r>
              <a:rPr lang="en-US" dirty="0" err="1" smtClean="0"/>
              <a:t>publicznego</a:t>
            </a:r>
            <a:r>
              <a:rPr lang="en-GB" dirty="0" smtClean="0"/>
              <a:t>;</a:t>
            </a:r>
            <a:endParaRPr lang="en-US" dirty="0" smtClean="0"/>
          </a:p>
          <a:p>
            <a:pPr>
              <a:defRPr/>
            </a:pPr>
            <a:r>
              <a:rPr lang="pl-PL" dirty="0" smtClean="0"/>
              <a:t>stosowanie wynalazku do celów badawczych i doświadczalnych, dla dokonania jego oceny, analizy albo nauczania</a:t>
            </a:r>
            <a:r>
              <a:rPr lang="en-GB" dirty="0" smtClean="0"/>
              <a:t>;</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en-GB" dirty="0" smtClean="0"/>
              <a:t> </a:t>
            </a:r>
            <a:r>
              <a:rPr lang="pl-PL" dirty="0" smtClean="0"/>
              <a:t>korzystanie z wynalazku, w niezbędnym zakresie, dla wykonania czynności, jakie na podstawie przepisów prawa są wymagane dla uzyskania rejestracji bądź zezwolenia, stanowiących warunek dopuszczenia do obrotu niektórych wytworów ze względu na ich przeznaczenie, w szczególności produktów </a:t>
            </a:r>
            <a:r>
              <a:rPr lang="en-US" dirty="0" err="1" smtClean="0"/>
              <a:t>leczniczych</a:t>
            </a:r>
            <a:r>
              <a:rPr lang="pl-PL" dirty="0" smtClean="0"/>
              <a:t>,</a:t>
            </a:r>
            <a:endParaRPr lang="en-US" dirty="0" smtClean="0"/>
          </a:p>
          <a:p>
            <a:pPr>
              <a:buFont typeface="Wingdings" pitchFamily="2" charset="2"/>
              <a:buNone/>
              <a:defRPr/>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wykonanie leku w aptece na podstawie indywidualnej recepty lekarskiej.</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Wyjątek od monopolu</a:t>
            </a:r>
            <a:endParaRPr lang="en-US" dirty="0"/>
          </a:p>
        </p:txBody>
      </p:sp>
      <p:sp>
        <p:nvSpPr>
          <p:cNvPr id="3" name="Symbol zastępczy zawartości 2"/>
          <p:cNvSpPr>
            <a:spLocks noGrp="1"/>
          </p:cNvSpPr>
          <p:nvPr>
            <p:ph idx="1"/>
          </p:nvPr>
        </p:nvSpPr>
        <p:spPr/>
        <p:txBody>
          <a:bodyPr/>
          <a:lstStyle/>
          <a:p>
            <a:pPr>
              <a:defRPr/>
            </a:pPr>
            <a:r>
              <a:rPr lang="pl-PL" sz="2800" dirty="0" smtClean="0"/>
              <a:t>Korzystający w dobrej wierze z wynalazku na obszarze Rzeczypospolitej Polskiej, w chwili stanowiącej o pierwszeństwie do uzyskania patentu, może z niego nadal bezpłatnie korzystać w swoim przedsiębiorstwie w zakresie, w jakim korzystał dotychczas. Prawo to przysługuje również temu, kto w tej samej chwili przygotował już wszystkie istotne urządzenia potrzebne do korzystania z wynalazku.</a:t>
            </a:r>
            <a:endParaRPr lang="en-US"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Długość ochrony</a:t>
            </a:r>
            <a:endParaRPr lang="en-US" dirty="0"/>
          </a:p>
        </p:txBody>
      </p:sp>
      <p:sp>
        <p:nvSpPr>
          <p:cNvPr id="3" name="Symbol zastępczy zawartości 2"/>
          <p:cNvSpPr>
            <a:spLocks noGrp="1"/>
          </p:cNvSpPr>
          <p:nvPr>
            <p:ph idx="1"/>
          </p:nvPr>
        </p:nvSpPr>
        <p:spPr/>
        <p:txBody>
          <a:bodyPr/>
          <a:lstStyle/>
          <a:p>
            <a:pPr>
              <a:defRPr/>
            </a:pPr>
            <a:r>
              <a:rPr lang="pl-PL" dirty="0" smtClean="0"/>
              <a:t>20 lat,</a:t>
            </a:r>
          </a:p>
          <a:p>
            <a:pPr>
              <a:defRPr/>
            </a:pPr>
            <a:r>
              <a:rPr lang="pl-PL" dirty="0" smtClean="0"/>
              <a:t>Może zostać przedłużone na kolejne 5 lat w stosunku do produktów leczniczych lub niektórych odmian roślin – dodatkowe świadectwo ochronne</a:t>
            </a:r>
            <a:endParaRPr lang="en-US" dirty="0" smtClean="0"/>
          </a:p>
          <a:p>
            <a:pPr>
              <a:defRPr/>
            </a:pPr>
            <a:endParaRPr lang="pl-PL" dirty="0" smtClean="0"/>
          </a:p>
          <a:p>
            <a:pPr>
              <a:buFont typeface="Wingdings" pitchFamily="2" charset="2"/>
              <a:buNone/>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a:defRPr/>
            </a:pPr>
            <a:r>
              <a:rPr lang="pl-PL" b="1">
                <a:latin typeface="Arial" charset="0"/>
              </a:rPr>
              <a:t>Własność</a:t>
            </a:r>
          </a:p>
        </p:txBody>
      </p:sp>
      <p:sp>
        <p:nvSpPr>
          <p:cNvPr id="388099" name="Rectangle 3"/>
          <p:cNvSpPr>
            <a:spLocks noGrp="1" noChangeArrowheads="1"/>
          </p:cNvSpPr>
          <p:nvPr>
            <p:ph type="body" idx="1"/>
          </p:nvPr>
        </p:nvSpPr>
        <p:spPr>
          <a:xfrm>
            <a:off x="685800" y="1447800"/>
            <a:ext cx="7924800" cy="5076825"/>
          </a:xfrm>
        </p:spPr>
        <p:txBody>
          <a:bodyPr/>
          <a:lstStyle/>
          <a:p>
            <a:pPr>
              <a:lnSpc>
                <a:spcPct val="80000"/>
              </a:lnSpc>
              <a:defRPr/>
            </a:pPr>
            <a:r>
              <a:rPr lang="pl-PL" sz="2000">
                <a:latin typeface="Arial" charset="0"/>
              </a:rPr>
              <a:t>Wszystko, co może być przedmiotem prawa własności</a:t>
            </a:r>
          </a:p>
          <a:p>
            <a:pPr>
              <a:lnSpc>
                <a:spcPct val="80000"/>
              </a:lnSpc>
              <a:buFont typeface="Wingdings" pitchFamily="2" charset="2"/>
              <a:buNone/>
              <a:defRPr/>
            </a:pPr>
            <a:endParaRPr lang="pl-PL" sz="2000">
              <a:latin typeface="Arial" charset="0"/>
            </a:endParaRPr>
          </a:p>
          <a:p>
            <a:pPr>
              <a:lnSpc>
                <a:spcPct val="150000"/>
              </a:lnSpc>
              <a:buFont typeface="Wingdings" pitchFamily="2" charset="2"/>
              <a:buNone/>
              <a:defRPr/>
            </a:pPr>
            <a:r>
              <a:rPr lang="pl-PL" sz="2800" b="1" i="1">
                <a:latin typeface="Arial" charset="0"/>
              </a:rPr>
              <a:t>Dobra materialne:</a:t>
            </a:r>
          </a:p>
          <a:p>
            <a:pPr>
              <a:lnSpc>
                <a:spcPct val="150000"/>
              </a:lnSpc>
              <a:defRPr/>
            </a:pPr>
            <a:r>
              <a:rPr lang="pl-PL" sz="2000">
                <a:latin typeface="Arial" charset="0"/>
              </a:rPr>
              <a:t>Budynek, samochód, grunt, zegarek</a:t>
            </a:r>
          </a:p>
          <a:p>
            <a:pPr>
              <a:lnSpc>
                <a:spcPct val="150000"/>
              </a:lnSpc>
              <a:buFont typeface="Wingdings" pitchFamily="2" charset="2"/>
              <a:buNone/>
              <a:defRPr/>
            </a:pPr>
            <a:endParaRPr lang="pl-PL" sz="1200">
              <a:latin typeface="Arial" charset="0"/>
            </a:endParaRPr>
          </a:p>
          <a:p>
            <a:pPr>
              <a:lnSpc>
                <a:spcPct val="150000"/>
              </a:lnSpc>
              <a:buFont typeface="Wingdings" pitchFamily="2" charset="2"/>
              <a:buNone/>
              <a:defRPr/>
            </a:pPr>
            <a:r>
              <a:rPr lang="pl-PL" sz="2800" b="1" i="1">
                <a:latin typeface="Arial" charset="0"/>
              </a:rPr>
              <a:t>Dobra niematerialne:</a:t>
            </a:r>
          </a:p>
          <a:p>
            <a:pPr>
              <a:lnSpc>
                <a:spcPct val="150000"/>
              </a:lnSpc>
              <a:defRPr/>
            </a:pPr>
            <a:r>
              <a:rPr lang="pl-PL" sz="2000">
                <a:latin typeface="Arial" charset="0"/>
              </a:rPr>
              <a:t>Prawa majątkowe, będące wynikiem twórczości artystycznej, naukowej i wynalazczej, egzekwowalne przy pomocy instrumentów prawnych</a:t>
            </a:r>
          </a:p>
          <a:p>
            <a:pPr>
              <a:lnSpc>
                <a:spcPct val="80000"/>
              </a:lnSpc>
              <a:buFont typeface="Wingdings" pitchFamily="2" charset="2"/>
              <a:buNone/>
              <a:defRPr/>
            </a:pPr>
            <a:endParaRPr lang="pl-PL" sz="2000">
              <a:latin typeface="Arial" charset="0"/>
            </a:endParaRPr>
          </a:p>
          <a:p>
            <a:pPr>
              <a:lnSpc>
                <a:spcPct val="80000"/>
              </a:lnSpc>
              <a:defRPr/>
            </a:pPr>
            <a:endParaRPr lang="pl-PL" sz="2000">
              <a:latin typeface="Arial"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Wzory użytkowe</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Wzorem użytkowym jest nowe i użyteczne rozwiązanie o charakterze technicznym, dotyczące kształtu, budowy lub zestawienia przedmiotu o trwałej postaci.</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Użyteczność</a:t>
            </a:r>
            <a:endParaRPr lang="en-US" dirty="0"/>
          </a:p>
        </p:txBody>
      </p:sp>
      <p:sp>
        <p:nvSpPr>
          <p:cNvPr id="3" name="Symbol zastępczy zawartości 2"/>
          <p:cNvSpPr>
            <a:spLocks noGrp="1"/>
          </p:cNvSpPr>
          <p:nvPr>
            <p:ph idx="1"/>
          </p:nvPr>
        </p:nvSpPr>
        <p:spPr/>
        <p:txBody>
          <a:bodyPr/>
          <a:lstStyle/>
          <a:p>
            <a:pPr algn="ctr">
              <a:defRPr/>
            </a:pPr>
            <a:r>
              <a:rPr lang="pl-PL" dirty="0" smtClean="0"/>
              <a:t>Wzór użytkowy uważa się za rozwiązanie użyteczne, jeżeli pozwala ono na osiągnięcie celu mającego praktyczne znaczenie przy wytwarzaniu lub korzystaniu z </a:t>
            </a:r>
            <a:r>
              <a:rPr lang="en-US" dirty="0" err="1" smtClean="0"/>
              <a:t>wyrobów</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Wzory użytkowe</a:t>
            </a:r>
            <a:endParaRPr lang="en-US" dirty="0"/>
          </a:p>
        </p:txBody>
      </p:sp>
      <p:sp>
        <p:nvSpPr>
          <p:cNvPr id="3" name="Symbol zastępczy zawartości 2"/>
          <p:cNvSpPr>
            <a:spLocks noGrp="1"/>
          </p:cNvSpPr>
          <p:nvPr>
            <p:ph idx="1"/>
          </p:nvPr>
        </p:nvSpPr>
        <p:spPr/>
        <p:txBody>
          <a:bodyPr/>
          <a:lstStyle/>
          <a:p>
            <a:pPr>
              <a:buFont typeface="Wingdings" pitchFamily="2" charset="2"/>
              <a:buNone/>
              <a:defRPr/>
            </a:pPr>
            <a:r>
              <a:rPr lang="pl-PL" dirty="0" smtClean="0"/>
              <a:t>	Konieczna jest trwała postać przedmiotu ochrony. </a:t>
            </a:r>
          </a:p>
          <a:p>
            <a:pPr>
              <a:buFont typeface="Wingdings" pitchFamily="2" charset="2"/>
              <a:buNone/>
              <a:defRPr/>
            </a:pPr>
            <a:r>
              <a:rPr lang="pl-PL" dirty="0" smtClean="0"/>
              <a:t>	Wzorem użytkowym można chronić nowe rozwiązanie już istniejącego produktu, np. nowa, bardziej funkcjonalna klawiatura aparatu telefonicznego, nowy kształt roweru itp.</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Wzór użytkowy</a:t>
            </a:r>
            <a:endParaRPr lang="en-US" dirty="0"/>
          </a:p>
        </p:txBody>
      </p:sp>
      <p:sp>
        <p:nvSpPr>
          <p:cNvPr id="3" name="Symbol zastępczy zawartości 2"/>
          <p:cNvSpPr>
            <a:spLocks noGrp="1"/>
          </p:cNvSpPr>
          <p:nvPr>
            <p:ph idx="1"/>
          </p:nvPr>
        </p:nvSpPr>
        <p:spPr/>
        <p:txBody>
          <a:bodyPr/>
          <a:lstStyle/>
          <a:p>
            <a:pPr>
              <a:defRPr/>
            </a:pPr>
            <a:r>
              <a:rPr lang="pl-PL" dirty="0" smtClean="0"/>
              <a:t>Zakres ochrony jest podobny jak w przypadku patentu, przy czym okres ochrony jest ograniczony do 10 lat.</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Wzór przemysłowy</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Wzorem przemysłowym jest nowa i posiadająca indywidualny charakter postać wytworu lub jego części, nadana mu w szczególności przez cechy linii, konturów, kształtów, kolorystykę, strukturę lub materiał wytworu oraz przez jego ornamentację.</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Wzór przemysłowy</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Wytworem jest każdy przedmiot wytworzony w sposób przemysłowy lub rzemieślniczy, obejmujący w szczególności opakowanie, symbole graficzne oraz kroje pisma typograficznego, z wyłączeniem programów komputerowych.</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Za wytwór uważa się także:</a:t>
            </a:r>
            <a:endParaRPr lang="en-US" dirty="0"/>
          </a:p>
        </p:txBody>
      </p:sp>
      <p:sp>
        <p:nvSpPr>
          <p:cNvPr id="3" name="Symbol zastępczy zawartości 2"/>
          <p:cNvSpPr>
            <a:spLocks noGrp="1"/>
          </p:cNvSpPr>
          <p:nvPr>
            <p:ph idx="1"/>
          </p:nvPr>
        </p:nvSpPr>
        <p:spPr/>
        <p:txBody>
          <a:bodyPr/>
          <a:lstStyle/>
          <a:p>
            <a:pPr>
              <a:defRPr/>
            </a:pPr>
            <a:r>
              <a:rPr lang="pl-PL" dirty="0" smtClean="0"/>
              <a:t>przedmiot składający się z wielu wymienialnych części składowych umożliwiających jego rozłożenie i ponowne złożenie (wytwór złożony)</a:t>
            </a:r>
          </a:p>
          <a:p>
            <a:pPr>
              <a:defRPr/>
            </a:pPr>
            <a:r>
              <a:rPr lang="pl-PL" dirty="0" smtClean="0"/>
              <a:t>część składową, jeżeli po jej włączeniu do wytworu złożonego pozostaje widoczna w trakcie jego zwykłego używania, przez które rozumie się każde używanie, z wyłączeniem konserwacji, obsługi lub naprawy</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część składową, jeżeli może być przedmiotem samodzielnego obrotu.</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Inne rozumienie nowości</a:t>
            </a:r>
            <a:endParaRPr lang="en-US" dirty="0"/>
          </a:p>
        </p:txBody>
      </p:sp>
      <p:sp>
        <p:nvSpPr>
          <p:cNvPr id="3" name="Symbol zastępczy zawartości 2"/>
          <p:cNvSpPr>
            <a:spLocks noGrp="1"/>
          </p:cNvSpPr>
          <p:nvPr>
            <p:ph idx="1"/>
          </p:nvPr>
        </p:nvSpPr>
        <p:spPr/>
        <p:txBody>
          <a:bodyPr/>
          <a:lstStyle/>
          <a:p>
            <a:pPr>
              <a:defRPr/>
            </a:pPr>
            <a:r>
              <a:rPr lang="pl-PL" sz="2800" dirty="0" smtClean="0"/>
              <a:t>Wzór przemysłowy uważa się za nowy, jeżeli przed datą, według której oznacza się pierwszeństwo do uzyskania prawa z rejestracji, identyczny wzór nie został udostępniony publicznie przez stosowanie, wystawienie lub ujawnienie w inny sposób. </a:t>
            </a:r>
          </a:p>
          <a:p>
            <a:pPr>
              <a:defRPr/>
            </a:pPr>
            <a:r>
              <a:rPr lang="pl-PL" sz="2800" b="1" dirty="0" smtClean="0"/>
              <a:t>Wzór uważa się za identyczny z udostępnionym publicznie także wówczas, gdy różni się od niego jedynie nieistotnymi szczegółami.</a:t>
            </a:r>
            <a:endParaRPr lang="en-US" sz="28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Wzoru nie uważa się za udostępniony publicznie, jeżeli nie</a:t>
            </a:r>
          </a:p>
          <a:p>
            <a:pPr algn="ctr">
              <a:buFont typeface="Wingdings" pitchFamily="2" charset="2"/>
              <a:buNone/>
              <a:defRPr/>
            </a:pPr>
            <a:r>
              <a:rPr lang="pl-PL" dirty="0" smtClean="0"/>
              <a:t> 	mógł dotrzeć do wiadomości osób zajmujących się zawodowo dziedziną, której </a:t>
            </a:r>
            <a:r>
              <a:rPr lang="en-US" dirty="0" err="1" smtClean="0"/>
              <a:t>wzór</a:t>
            </a:r>
            <a:r>
              <a:rPr lang="en-US" dirty="0" smtClean="0"/>
              <a:t> </a:t>
            </a:r>
            <a:r>
              <a:rPr lang="en-US" dirty="0" err="1" smtClean="0"/>
              <a:t>dotyczy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pl-PL" b="1">
                <a:latin typeface="Arial" charset="0"/>
              </a:rPr>
              <a:t>Prawo własności</a:t>
            </a:r>
          </a:p>
        </p:txBody>
      </p:sp>
      <p:sp>
        <p:nvSpPr>
          <p:cNvPr id="389123" name="Rectangle 3"/>
          <p:cNvSpPr>
            <a:spLocks noGrp="1" noChangeArrowheads="1"/>
          </p:cNvSpPr>
          <p:nvPr>
            <p:ph type="body" idx="1"/>
          </p:nvPr>
        </p:nvSpPr>
        <p:spPr/>
        <p:txBody>
          <a:bodyPr/>
          <a:lstStyle/>
          <a:p>
            <a:pPr>
              <a:defRPr/>
            </a:pPr>
            <a:r>
              <a:rPr lang="pl-PL" sz="3400">
                <a:latin typeface="Arial" charset="0"/>
              </a:rPr>
              <a:t>Wyłączne prawo do posiadania, używania, pobierania pożytków, rozporządzania i zużycia rzeczy, którego granicami są przepisy ustaw, zasady współżycia społecznego, przeznaczenie danej rzeczy oraz ewentualne ograniczenia umowne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Indywidualny charakter</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Wzór przemysłowy odznacza się indywidualnym charakterem, jeżeli ogólne wrażenie, jakie wywołuje na zorientowanym użytkowniku, różni się od ogólnego wrażenia wywołanego na nim przez wzór publicznie udostępniony przed datą, według której oznacza się pierwszeństwo</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Wzór przemysłowy</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Wzór przemysłowy chroni nową postać wytworu, bez konieczności wskazywania dodatkowej funkcjonalności. Chodzi tutaj o nowe i indywidualne przedstawienie kształtu (</a:t>
            </a:r>
            <a:r>
              <a:rPr lang="pl-PL" dirty="0" err="1" smtClean="0"/>
              <a:t>design’u</a:t>
            </a:r>
            <a:r>
              <a:rPr lang="pl-PL" dirty="0" smtClean="0"/>
              <a:t>) danego wytworu (np. nowy kształt lampki nocnej, nowy, oryginalny krój ubrań, ciekawa ornamentacja na danym przedmiocie</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Czas trwania ochrony</a:t>
            </a:r>
            <a:endParaRPr lang="en-US" dirty="0"/>
          </a:p>
        </p:txBody>
      </p:sp>
      <p:sp>
        <p:nvSpPr>
          <p:cNvPr id="3" name="Symbol zastępczy zawartości 2"/>
          <p:cNvSpPr>
            <a:spLocks noGrp="1"/>
          </p:cNvSpPr>
          <p:nvPr>
            <p:ph idx="1"/>
          </p:nvPr>
        </p:nvSpPr>
        <p:spPr/>
        <p:txBody>
          <a:bodyPr/>
          <a:lstStyle/>
          <a:p>
            <a:pPr>
              <a:defRPr/>
            </a:pPr>
            <a:r>
              <a:rPr lang="pl-PL" dirty="0" smtClean="0"/>
              <a:t>25 lat.</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Oznaczenie geograficzne</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sz="2800" dirty="0" smtClean="0"/>
              <a:t>	Oznaczeniami geograficznymi, są oznaczenia słowne odnoszące się bezpośrednio lub pośrednio do nazwy miejsca, miejscowości, regionu lub kraju (teren), które identyfikują towar jako pochodzący z tego terenu, jeżeli określona jakość, dobra opinia lub inne cechy towaru są przypisywane przede wszystkim pochodzeniu geograficznemu tego towaru.</a:t>
            </a:r>
            <a:endParaRPr lang="en-US" sz="2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Oznaczeniami geograficznymi są:</a:t>
            </a:r>
            <a:endParaRPr lang="en-US" dirty="0"/>
          </a:p>
        </p:txBody>
      </p:sp>
      <p:sp>
        <p:nvSpPr>
          <p:cNvPr id="3" name="Symbol zastępczy zawartości 2"/>
          <p:cNvSpPr>
            <a:spLocks noGrp="1"/>
          </p:cNvSpPr>
          <p:nvPr>
            <p:ph idx="1"/>
          </p:nvPr>
        </p:nvSpPr>
        <p:spPr/>
        <p:txBody>
          <a:bodyPr/>
          <a:lstStyle/>
          <a:p>
            <a:pPr>
              <a:defRPr/>
            </a:pPr>
            <a:r>
              <a:rPr lang="pl-PL" dirty="0" smtClean="0"/>
              <a:t>nazwy regionalne jako oznaczenia służące do wyróżniania towarów, które:</a:t>
            </a:r>
          </a:p>
          <a:p>
            <a:pPr>
              <a:buFont typeface="Wingdings" pitchFamily="2" charset="2"/>
              <a:buNone/>
              <a:defRPr/>
            </a:pPr>
            <a:r>
              <a:rPr lang="pl-PL" dirty="0" smtClean="0"/>
              <a:t>	a) pochodzą z określonego terenu oraz</a:t>
            </a:r>
          </a:p>
          <a:p>
            <a:pPr>
              <a:buFont typeface="Wingdings" pitchFamily="2" charset="2"/>
              <a:buNone/>
              <a:defRPr/>
            </a:pPr>
            <a:r>
              <a:rPr lang="pl-PL" dirty="0" smtClean="0"/>
              <a:t>	b) posiadają szczególne właściwości, które wyłącznie lub w przeważającej mierze zawdzięczają oddziaływaniu środowiska geograficznego obejmującego łącznie czynniki naturalne oraz ludzkie – których wytworzenie lub przetworzenie następuje na tym terenie</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oznaczenia pochodzenia jako oznaczenia służące do wyróżniania towarów:</a:t>
            </a:r>
          </a:p>
          <a:p>
            <a:pPr>
              <a:buFont typeface="Wingdings" pitchFamily="2" charset="2"/>
              <a:buNone/>
              <a:defRPr/>
            </a:pPr>
            <a:r>
              <a:rPr lang="pl-PL" dirty="0" smtClean="0"/>
              <a:t>	a) pochodzących z określonego terenu oraz</a:t>
            </a:r>
          </a:p>
          <a:p>
            <a:pPr>
              <a:buFont typeface="Wingdings" pitchFamily="2" charset="2"/>
              <a:buNone/>
              <a:defRPr/>
            </a:pPr>
            <a:r>
              <a:rPr lang="pl-PL" dirty="0" smtClean="0"/>
              <a:t>	b) posiadających pewne szczególne właściwości albo inne cechy szczególne przypisywane pochodzeniu geograficznemu, czyli terenowi, gdzie zostały one wytworzone lub przetworzone.</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Zgłoszenie powinno zawierać:</a:t>
            </a:r>
            <a:endParaRPr lang="en-US" dirty="0"/>
          </a:p>
        </p:txBody>
      </p:sp>
      <p:sp>
        <p:nvSpPr>
          <p:cNvPr id="3" name="Symbol zastępczy zawartości 2"/>
          <p:cNvSpPr>
            <a:spLocks noGrp="1"/>
          </p:cNvSpPr>
          <p:nvPr>
            <p:ph idx="1"/>
          </p:nvPr>
        </p:nvSpPr>
        <p:spPr/>
        <p:txBody>
          <a:bodyPr/>
          <a:lstStyle/>
          <a:p>
            <a:pPr>
              <a:defRPr/>
            </a:pPr>
            <a:r>
              <a:rPr lang="pl-PL" dirty="0" smtClean="0"/>
              <a:t>dokładne określenie zgłaszanego oznaczenia geograficznego;</a:t>
            </a:r>
          </a:p>
          <a:p>
            <a:pPr>
              <a:defRPr/>
            </a:pPr>
            <a:r>
              <a:rPr lang="pl-PL" dirty="0" smtClean="0"/>
              <a:t> wskazanie towaru, dla którego jest ono przeznaczone;</a:t>
            </a:r>
          </a:p>
          <a:p>
            <a:pPr>
              <a:defRPr/>
            </a:pPr>
            <a:r>
              <a:rPr lang="pl-PL" dirty="0" smtClean="0"/>
              <a:t>dokładne określenie granic terenu, do którego się ono odnosi;</a:t>
            </a:r>
          </a:p>
          <a:p>
            <a:pPr>
              <a:buFont typeface="Wingdings" pitchFamily="2" charset="2"/>
              <a:buNone/>
              <a:defRPr/>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określenie szczególnych cech lub właściwości towaru, w szczególności obejmujące główne fizyczne, chemiczne, mikrobiologiczne lub organoleptyczne cechy charakterystyczne towaru oraz określenie szczegółów, z których wynika związek tych cech ze środowiskiem geograficznym lub pochodzeniem </a:t>
            </a:r>
            <a:r>
              <a:rPr lang="en-US" dirty="0" err="1" smtClean="0"/>
              <a:t>geograficznym</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sz="2800" dirty="0" smtClean="0"/>
              <a:t>warunki korzystania z oznaczenia geograficznego obejmujące sposób wytwarzania, szczególne cechy lub właściwości towaru, inne przesłanki, które muszą być spełnione przez osoby chcące używać takiego oznaczenia oraz, jeżeli jest to wymagane, metody ich kontroli;</a:t>
            </a:r>
          </a:p>
          <a:p>
            <a:pPr>
              <a:defRPr/>
            </a:pPr>
            <a:r>
              <a:rPr lang="pl-PL" sz="2800" dirty="0" smtClean="0"/>
              <a:t>wskazanie przedsiębiorców, którzy używają lub będą używać tego oznaczenia.</a:t>
            </a:r>
            <a:endParaRPr lang="en-US" sz="2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Zgłoszenia może dokonać organizacja upoważniona do reprezentowania interesów producentów, działająca na danym terenie</a:t>
            </a:r>
          </a:p>
          <a:p>
            <a:pPr>
              <a:defRPr/>
            </a:pPr>
            <a:r>
              <a:rPr lang="pl-PL" dirty="0" smtClean="0"/>
              <a:t>Zgłoszenia może dokonać także organ administracji rządowej lub samorządu terytorialnego, właściwy ze względu na teren, do którego odnosi się oznaczenie </a:t>
            </a:r>
            <a:r>
              <a:rPr lang="en-US" dirty="0" err="1" smtClean="0"/>
              <a:t>geograficzne</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defRPr/>
            </a:pPr>
            <a:r>
              <a:rPr lang="pl-PL" sz="4000">
                <a:latin typeface="Arial" charset="0"/>
              </a:rPr>
              <a:t>Dlaczego chronić własność intelektualną?</a:t>
            </a:r>
          </a:p>
        </p:txBody>
      </p:sp>
      <p:sp>
        <p:nvSpPr>
          <p:cNvPr id="377859" name="Rectangle 3"/>
          <p:cNvSpPr>
            <a:spLocks noGrp="1" noChangeArrowheads="1"/>
          </p:cNvSpPr>
          <p:nvPr>
            <p:ph type="body" idx="1"/>
          </p:nvPr>
        </p:nvSpPr>
        <p:spPr/>
        <p:txBody>
          <a:bodyPr/>
          <a:lstStyle/>
          <a:p>
            <a:pPr>
              <a:defRPr/>
            </a:pPr>
            <a:r>
              <a:rPr lang="pl-PL" sz="2800" smtClean="0"/>
              <a:t>W celu ochrony przed nieautoryzowanym korzystaniem z naszych innowacji</a:t>
            </a:r>
          </a:p>
          <a:p>
            <a:pPr>
              <a:defRPr/>
            </a:pPr>
            <a:r>
              <a:rPr lang="pl-PL" sz="2800" smtClean="0"/>
              <a:t>W celu stymulowania rozwoju gospodarczego</a:t>
            </a:r>
          </a:p>
          <a:p>
            <a:pPr>
              <a:defRPr/>
            </a:pPr>
            <a:r>
              <a:rPr lang="pl-PL" sz="2800" smtClean="0"/>
              <a:t>Dobra niematerialne stanowią około 65% wartości dużych i średnich przedsiębiorstw</a:t>
            </a:r>
          </a:p>
          <a:p>
            <a:pPr>
              <a:defRPr/>
            </a:pPr>
            <a:r>
              <a:rPr lang="pl-PL" sz="2800" smtClean="0"/>
              <a:t>Uzyskany monopol na wynalazek, znak towarowy, czy wzór daje ogromną przewagę nad konkurentami</a:t>
            </a:r>
          </a:p>
          <a:p>
            <a:pPr>
              <a:defRPr/>
            </a:pPr>
            <a:endParaRPr lang="pl-PL" sz="2800" smtClean="0"/>
          </a:p>
          <a:p>
            <a:pPr>
              <a:defRPr/>
            </a:pPr>
            <a:endParaRPr lang="pl-PL" sz="2800"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Zakres ochrony</a:t>
            </a:r>
            <a:endParaRPr lang="en-US" dirty="0"/>
          </a:p>
        </p:txBody>
      </p:sp>
      <p:sp>
        <p:nvSpPr>
          <p:cNvPr id="3" name="Symbol zastępczy zawartości 2"/>
          <p:cNvSpPr>
            <a:spLocks noGrp="1"/>
          </p:cNvSpPr>
          <p:nvPr>
            <p:ph idx="1"/>
          </p:nvPr>
        </p:nvSpPr>
        <p:spPr/>
        <p:txBody>
          <a:bodyPr/>
          <a:lstStyle/>
          <a:p>
            <a:pPr>
              <a:defRPr/>
            </a:pPr>
            <a:r>
              <a:rPr lang="pl-PL" sz="2600" dirty="0" smtClean="0"/>
              <a:t>Oznaczenie geograficzne, na które udzielono prawa z rejestracji, nie może być używane na obszarze przez osoby, których towary nie spełniają warunków będących podstawą udzielenia prawa z rejestracji;</a:t>
            </a:r>
          </a:p>
          <a:p>
            <a:pPr>
              <a:defRPr/>
            </a:pPr>
            <a:r>
              <a:rPr lang="pl-PL" sz="2600" dirty="0" smtClean="0"/>
              <a:t>Osobie, której towary spełniają warunki korzystania z oznaczenia geograficznego, przysługuje prawo jego używania w obrocie. Może ona również wystąpić do Urzędu Patentowego z wnioskiem o wpisanie jej do rejestru jako uprawnionej </a:t>
            </a:r>
            <a:r>
              <a:rPr lang="en-US" sz="2600" dirty="0" smtClean="0"/>
              <a:t>do </a:t>
            </a:r>
            <a:r>
              <a:rPr lang="en-US" sz="2600" dirty="0" err="1" smtClean="0"/>
              <a:t>używania</a:t>
            </a:r>
            <a:r>
              <a:rPr lang="en-US" sz="2600" dirty="0" smtClean="0"/>
              <a:t> </a:t>
            </a:r>
            <a:r>
              <a:rPr lang="en-US" sz="2600" dirty="0" err="1" smtClean="0"/>
              <a:t>tego</a:t>
            </a:r>
            <a:r>
              <a:rPr lang="en-US" sz="2600" dirty="0" smtClean="0"/>
              <a:t> </a:t>
            </a:r>
            <a:r>
              <a:rPr lang="en-US" sz="2600" dirty="0" err="1" smtClean="0"/>
              <a:t>oznaczenia</a:t>
            </a:r>
            <a:endParaRPr lang="en-US" sz="26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Czas ochrony/organy rejestrujące</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Ochrona oznaczenia geograficznego jest bezterminowa i biegnie od momentu rejestracji oznaczenia.</a:t>
            </a:r>
          </a:p>
          <a:p>
            <a:pPr algn="ctr">
              <a:buFont typeface="Wingdings" pitchFamily="2" charset="2"/>
              <a:buNone/>
              <a:defRPr/>
            </a:pPr>
            <a:endParaRPr lang="pl-PL" dirty="0" smtClean="0"/>
          </a:p>
          <a:p>
            <a:pPr algn="ctr">
              <a:buFont typeface="Wingdings" pitchFamily="2" charset="2"/>
              <a:buNone/>
              <a:defRPr/>
            </a:pPr>
            <a:r>
              <a:rPr lang="pl-PL" dirty="0" smtClean="0"/>
              <a:t>Podobnie jak dla innych praw własności przemysłowej właściwym organem jest Urząd Patentowy RP, z wyjątkiem produktów spożywczych i spirytusowych, dla których właściwym organem jest Komisja Europejska</a:t>
            </a:r>
          </a:p>
          <a:p>
            <a:pPr algn="ctr">
              <a:buFont typeface="Wingdings" pitchFamily="2" charset="2"/>
              <a:buNone/>
              <a:defRPr/>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Prawo autorskie</a:t>
            </a:r>
            <a:endParaRPr lang="en-US" dirty="0"/>
          </a:p>
        </p:txBody>
      </p:sp>
      <p:sp>
        <p:nvSpPr>
          <p:cNvPr id="3" name="Symbol zastępczy zawartości 2"/>
          <p:cNvSpPr>
            <a:spLocks noGrp="1"/>
          </p:cNvSpPr>
          <p:nvPr>
            <p:ph idx="1"/>
          </p:nvPr>
        </p:nvSpPr>
        <p:spPr/>
        <p:txBody>
          <a:bodyPr/>
          <a:lstStyle/>
          <a:p>
            <a:pPr>
              <a:buFont typeface="Wingdings" pitchFamily="2" charset="2"/>
              <a:buNone/>
              <a:defRPr/>
            </a:pPr>
            <a:r>
              <a:rPr lang="pl-PL" dirty="0" smtClean="0"/>
              <a:t>	Przedmiotem prawa autorskiego jest każdy przejaw działalności twórczej o indywidualnym charakterze, ustalony w jakiejkolwiek postaci, niezależnie od wartości, przeznaczenia i sposobu wyrażenia (utwór).</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W szczególności przedmiotem prawa autorskiego są utwory: </a:t>
            </a:r>
          </a:p>
          <a:p>
            <a:pPr>
              <a:defRPr/>
            </a:pPr>
            <a:r>
              <a:rPr lang="pl-PL" b="1" dirty="0" smtClean="0"/>
              <a:t>1) wyrażone słowem, symbolami matematycznymi, znakami graficznymi (literackie, publicystyczne, naukowe, kartograficzne oraz programy komputerowe), </a:t>
            </a:r>
          </a:p>
          <a:p>
            <a:pPr>
              <a:defRPr/>
            </a:pPr>
            <a:r>
              <a:rPr lang="pl-PL" b="1" dirty="0" smtClean="0"/>
              <a:t>2) plastyczne,</a:t>
            </a:r>
          </a:p>
          <a:p>
            <a:pPr>
              <a:defRPr/>
            </a:pPr>
            <a:r>
              <a:rPr lang="pl-PL" b="1" dirty="0" smtClean="0"/>
              <a:t> 3) fotograficzne, </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b="1" dirty="0" smtClean="0"/>
              <a:t>4) lutnicze,</a:t>
            </a:r>
          </a:p>
          <a:p>
            <a:pPr>
              <a:defRPr/>
            </a:pPr>
            <a:r>
              <a:rPr lang="pl-PL" b="1" dirty="0" smtClean="0"/>
              <a:t>5) wzornictwa przemysłowego, </a:t>
            </a:r>
          </a:p>
          <a:p>
            <a:pPr>
              <a:defRPr/>
            </a:pPr>
            <a:r>
              <a:rPr lang="pl-PL" b="1" dirty="0" smtClean="0"/>
              <a:t>6) architektoniczne, architektoniczno-urbanistyczne i urbanistyczne, </a:t>
            </a:r>
          </a:p>
          <a:p>
            <a:pPr>
              <a:defRPr/>
            </a:pPr>
            <a:r>
              <a:rPr lang="pl-PL" b="1" dirty="0" smtClean="0"/>
              <a:t>7) muzyczne i słowno-muzyczne, </a:t>
            </a:r>
          </a:p>
          <a:p>
            <a:pPr>
              <a:defRPr/>
            </a:pPr>
            <a:r>
              <a:rPr lang="pl-PL" b="1" dirty="0" smtClean="0"/>
              <a:t>8) sceniczne, sceniczno-muzyczne, choreograficzne i pantomimiczne,</a:t>
            </a:r>
          </a:p>
          <a:p>
            <a:pPr>
              <a:defRPr/>
            </a:pPr>
            <a:r>
              <a:rPr lang="pl-PL" b="1" dirty="0" smtClean="0"/>
              <a:t>9) audiowizualne (w tym filmowe).</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a:t>
            </a:r>
          </a:p>
          <a:p>
            <a:pPr algn="ctr">
              <a:buFont typeface="Wingdings" pitchFamily="2" charset="2"/>
              <a:buNone/>
              <a:defRPr/>
            </a:pPr>
            <a:endParaRPr lang="pl-PL" dirty="0" smtClean="0"/>
          </a:p>
          <a:p>
            <a:pPr algn="ctr">
              <a:buFont typeface="Wingdings" pitchFamily="2" charset="2"/>
              <a:buNone/>
              <a:defRPr/>
            </a:pPr>
            <a:r>
              <a:rPr lang="pl-PL" dirty="0" smtClean="0"/>
              <a:t>Opracowanie cudzego utworu, w szczególności tłumaczenie, przeróbka, adaptacja, jest przedmiotem prawa autorskiego bez uszczerbku dla prawa do utworu pierwotnego</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Nie stanowią przedmiotu prawa autorskiego:</a:t>
            </a:r>
            <a:endParaRPr lang="en-US" dirty="0"/>
          </a:p>
        </p:txBody>
      </p:sp>
      <p:sp>
        <p:nvSpPr>
          <p:cNvPr id="3" name="Symbol zastępczy zawartości 2"/>
          <p:cNvSpPr>
            <a:spLocks noGrp="1"/>
          </p:cNvSpPr>
          <p:nvPr>
            <p:ph idx="1"/>
          </p:nvPr>
        </p:nvSpPr>
        <p:spPr/>
        <p:txBody>
          <a:bodyPr/>
          <a:lstStyle/>
          <a:p>
            <a:pPr>
              <a:defRPr/>
            </a:pPr>
            <a:r>
              <a:rPr lang="pl-PL" b="1" dirty="0" smtClean="0"/>
              <a:t>1) akty normatywne lub ich urzędowe projekty, </a:t>
            </a:r>
          </a:p>
          <a:p>
            <a:pPr>
              <a:defRPr/>
            </a:pPr>
            <a:r>
              <a:rPr lang="pl-PL" b="1" dirty="0" smtClean="0"/>
              <a:t>2) urzędowe dokumenty, materiały, znaki i symbole, </a:t>
            </a:r>
          </a:p>
          <a:p>
            <a:pPr>
              <a:defRPr/>
            </a:pPr>
            <a:r>
              <a:rPr lang="pl-PL" b="1" dirty="0" smtClean="0"/>
              <a:t>3) opublikowane opisy patentowe lub ochronne, </a:t>
            </a:r>
          </a:p>
          <a:p>
            <a:pPr>
              <a:defRPr/>
            </a:pPr>
            <a:r>
              <a:rPr lang="pl-PL" b="1" dirty="0" smtClean="0"/>
              <a:t>4) proste informacje prasowe.</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Podmiot prawa autorskiego</a:t>
            </a:r>
            <a:endParaRPr lang="en-US" dirty="0"/>
          </a:p>
        </p:txBody>
      </p:sp>
      <p:sp>
        <p:nvSpPr>
          <p:cNvPr id="3" name="Symbol zastępczy zawartości 2"/>
          <p:cNvSpPr>
            <a:spLocks noGrp="1"/>
          </p:cNvSpPr>
          <p:nvPr>
            <p:ph idx="1"/>
          </p:nvPr>
        </p:nvSpPr>
        <p:spPr/>
        <p:txBody>
          <a:bodyPr/>
          <a:lstStyle/>
          <a:p>
            <a:pPr>
              <a:defRPr/>
            </a:pPr>
            <a:r>
              <a:rPr lang="pl-PL" dirty="0" smtClean="0"/>
              <a:t>Prawo autorskie przysługuje twórcy, o ile ustawa nie stanowi inaczej. </a:t>
            </a:r>
            <a:endParaRPr lang="pl-PL" b="1" dirty="0" smtClean="0"/>
          </a:p>
          <a:p>
            <a:pPr>
              <a:defRPr/>
            </a:pPr>
            <a:r>
              <a:rPr lang="pl-PL" dirty="0" smtClean="0"/>
              <a:t>Domniemywa się, że twórcą jest osoba, której nazwisko w tym charakterze uwidoczniono na egzemplarzach utworu lub której autorstwo podano do publicznej wiadomości w jakikolwiek inny sposób w związku z rozpowszechnianiem utworu.</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Jeżeli ustawa lub umowa o pracę nie stanowią inaczej, pracodawca, którego pracownik stworzył utwór w wyniku wykonywania obowiązków ze stosunku pracy, nabywa z chwilą przyjęcia utworu autorskie prawa majątkowe w granicach wynikających z celu umowy o pracę i zgodnego zamiaru stron.</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sz="2400" dirty="0" smtClean="0"/>
              <a:t>Jeżeli pracodawca, w okresie dwóch lat od daty przyjęcia utworu, nie przystąpi do rozpowszechniania utworu przeznaczonego w umowie o pracę do rozpowszechnienia, twórca może wyznaczyć pracodawcy na piśmie odpowiedni termin na rozpowszechnienie utworu z tym skutkiem, że po jego bezskutecznym upływie prawa uzyskane przez pracodawcę wraz z własnością przedmiotu, na którym utwór utrwalono, powracają do twórcy, chyba że umowa stanowi inaczej. Strony mogą określić inny termin na przystąpienie do rozpowszechniania utworu.</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body" sz="half" idx="2"/>
          </p:nvPr>
        </p:nvSpPr>
        <p:spPr>
          <a:xfrm>
            <a:off x="4724400" y="2349500"/>
            <a:ext cx="3886200" cy="3670300"/>
          </a:xfrm>
        </p:spPr>
        <p:txBody>
          <a:bodyPr/>
          <a:lstStyle/>
          <a:p>
            <a:r>
              <a:rPr kumimoji="0" lang="pl-PL" sz="2800" smtClean="0">
                <a:effectLst/>
                <a:latin typeface="Arial" charset="0"/>
              </a:rPr>
              <a:t>Graham Bell?</a:t>
            </a:r>
          </a:p>
          <a:p>
            <a:pPr>
              <a:buFont typeface="Wingdings" pitchFamily="2" charset="2"/>
              <a:buNone/>
            </a:pPr>
            <a:endParaRPr kumimoji="0" lang="pl-PL" sz="2800" smtClean="0">
              <a:effectLst/>
              <a:latin typeface="Arial" charset="0"/>
            </a:endParaRPr>
          </a:p>
          <a:p>
            <a:r>
              <a:rPr kumimoji="0" lang="pl-PL" sz="2800" smtClean="0">
                <a:effectLst/>
                <a:latin typeface="Arial" charset="0"/>
              </a:rPr>
              <a:t>Nie!</a:t>
            </a:r>
          </a:p>
          <a:p>
            <a:pPr>
              <a:buFont typeface="Wingdings" pitchFamily="2" charset="2"/>
              <a:buNone/>
            </a:pPr>
            <a:endParaRPr kumimoji="0" lang="pl-PL" sz="2800" smtClean="0">
              <a:effectLst/>
              <a:latin typeface="Arial" charset="0"/>
            </a:endParaRPr>
          </a:p>
          <a:p>
            <a:r>
              <a:rPr kumimoji="0" lang="pl-PL" sz="2800" smtClean="0">
                <a:effectLst/>
                <a:latin typeface="Arial" charset="0"/>
              </a:rPr>
              <a:t>Antonio Meucci</a:t>
            </a:r>
          </a:p>
        </p:txBody>
      </p:sp>
      <p:pic>
        <p:nvPicPr>
          <p:cNvPr id="26626" name="Picture 3"/>
          <p:cNvPicPr>
            <a:picLocks noGrp="1" noChangeAspect="1" noChangeArrowheads="1"/>
          </p:cNvPicPr>
          <p:nvPr>
            <p:ph sz="half" idx="1"/>
          </p:nvPr>
        </p:nvPicPr>
        <p:blipFill>
          <a:blip r:embed="rId2"/>
          <a:srcRect/>
          <a:stretch>
            <a:fillRect/>
          </a:stretch>
        </p:blipFill>
        <p:spPr>
          <a:xfrm>
            <a:off x="1174750" y="1746250"/>
            <a:ext cx="2905125" cy="3905250"/>
          </a:xfr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Autorskie prawa osobiste</a:t>
            </a:r>
            <a:endParaRPr lang="en-US" dirty="0"/>
          </a:p>
        </p:txBody>
      </p:sp>
      <p:sp>
        <p:nvSpPr>
          <p:cNvPr id="3" name="Symbol zastępczy zawartości 2"/>
          <p:cNvSpPr>
            <a:spLocks noGrp="1"/>
          </p:cNvSpPr>
          <p:nvPr>
            <p:ph idx="1"/>
          </p:nvPr>
        </p:nvSpPr>
        <p:spPr/>
        <p:txBody>
          <a:bodyPr/>
          <a:lstStyle/>
          <a:p>
            <a:pPr>
              <a:defRPr/>
            </a:pPr>
            <a:r>
              <a:rPr lang="pl-PL" dirty="0" smtClean="0"/>
              <a:t>1) autorstwa utworu, </a:t>
            </a:r>
          </a:p>
          <a:p>
            <a:pPr>
              <a:defRPr/>
            </a:pPr>
            <a:r>
              <a:rPr lang="pl-PL" dirty="0" smtClean="0"/>
              <a:t>2) oznaczenia utworu swoim nazwiskiem lub pseudonimem albo do udostępniania go anonimowo, </a:t>
            </a:r>
          </a:p>
          <a:p>
            <a:pPr>
              <a:defRPr/>
            </a:pPr>
            <a:r>
              <a:rPr lang="pl-PL" dirty="0" smtClean="0"/>
              <a:t>3) nienaruszalności treści i formy utworu oraz jego rzetelnego wykorzystania, </a:t>
            </a:r>
          </a:p>
          <a:p>
            <a:pPr>
              <a:defRPr/>
            </a:pPr>
            <a:r>
              <a:rPr lang="pl-PL" dirty="0" smtClean="0"/>
              <a:t>4) decydowania o pierwszym udostępnieniu utworu publiczności,</a:t>
            </a:r>
          </a:p>
          <a:p>
            <a:pPr>
              <a:defRPr/>
            </a:pPr>
            <a:r>
              <a:rPr lang="pl-PL" dirty="0" smtClean="0"/>
              <a:t> 5) nadzoru nad sposobem korzystania z utworu.</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Autorskie prawa osobiste chronią nieograniczoną w czasie i nie podlegającą zrzeczeniu się lub zbyciu więź twórcy z utworem</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Autorskie prawa majątkowe</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Twórcy przysługuje wyłączne prawo do korzystania z utworu i rozporządzania nim na wszystkich polach eksploatacji oraz do wynagrodzenia za korzystanie z utworu</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Pola eksploatacji (sposoby korzystania z utworu)</a:t>
            </a:r>
            <a:endParaRPr lang="en-US" dirty="0"/>
          </a:p>
        </p:txBody>
      </p:sp>
      <p:sp>
        <p:nvSpPr>
          <p:cNvPr id="3" name="Symbol zastępczy zawartości 2"/>
          <p:cNvSpPr>
            <a:spLocks noGrp="1"/>
          </p:cNvSpPr>
          <p:nvPr>
            <p:ph idx="1"/>
          </p:nvPr>
        </p:nvSpPr>
        <p:spPr/>
        <p:txBody>
          <a:bodyPr/>
          <a:lstStyle/>
          <a:p>
            <a:pPr>
              <a:defRPr/>
            </a:pPr>
            <a:r>
              <a:rPr lang="pl-PL" sz="3000" dirty="0" smtClean="0"/>
              <a:t>1) w zakresie utrwalania i zwielokrotniania utworu - wytwarzanie określoną techniką egzemplarzy utworu, w tym techniką drukarską, reprograficzną, zapisu magnetycznego oraz techniką cyfrową, </a:t>
            </a:r>
          </a:p>
          <a:p>
            <a:pPr>
              <a:defRPr/>
            </a:pPr>
            <a:r>
              <a:rPr lang="pl-PL" sz="3000" dirty="0" smtClean="0"/>
              <a:t>2) w zakresie obrotu oryginałem albo egzemplarzami, na których utwór utrwalono - wprowadzanie do obrotu, użyczenie lub najem oryginału albo egzemplarzy, </a:t>
            </a:r>
            <a:endParaRPr lang="en-US" sz="3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3) w zakresie rozpowszechniania utworu w sposób inny niż określony w </a:t>
            </a:r>
            <a:r>
              <a:rPr lang="pl-PL" dirty="0" err="1" smtClean="0"/>
              <a:t>pkt</a:t>
            </a:r>
            <a:r>
              <a:rPr lang="pl-PL" dirty="0" smtClean="0"/>
              <a:t> 2 - publiczne wykonanie, wystawienie, wyświetlenie, odtworzenie oraz nadawanie i </a:t>
            </a:r>
            <a:r>
              <a:rPr lang="pl-PL" dirty="0" err="1" smtClean="0"/>
              <a:t>reemitowanie</a:t>
            </a:r>
            <a:r>
              <a:rPr lang="pl-PL" dirty="0" smtClean="0"/>
              <a:t>, a także publiczne udostępnianie utworu w taki sposób, aby każdy mógł mieć do niego dostęp w miejscu i w czasie przez siebie wybranym.</a:t>
            </a:r>
            <a:endParaRPr lang="en-US" dirty="0" smtClean="0"/>
          </a:p>
          <a:p>
            <a:pPr>
              <a:defRPr/>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Dozwolony użytek prywatny</a:t>
            </a:r>
            <a:endParaRPr lang="en-US" dirty="0"/>
          </a:p>
        </p:txBody>
      </p:sp>
      <p:sp>
        <p:nvSpPr>
          <p:cNvPr id="3" name="Symbol zastępczy zawartości 2"/>
          <p:cNvSpPr>
            <a:spLocks noGrp="1"/>
          </p:cNvSpPr>
          <p:nvPr>
            <p:ph idx="1"/>
          </p:nvPr>
        </p:nvSpPr>
        <p:spPr/>
        <p:txBody>
          <a:bodyPr/>
          <a:lstStyle/>
          <a:p>
            <a:pPr>
              <a:defRPr/>
            </a:pPr>
            <a:r>
              <a:rPr lang="pl-PL" dirty="0" smtClean="0"/>
              <a:t>Bez zezwolenia twórcy wolno nieodpłatnie korzystać z już rozpowszechnionego utworu w zakresie własnego użytku osobistego. </a:t>
            </a:r>
          </a:p>
          <a:p>
            <a:pPr>
              <a:defRPr/>
            </a:pPr>
            <a:r>
              <a:rPr lang="pl-PL" dirty="0" smtClean="0"/>
              <a:t>Zakres własnego użytku osobistego obejmuje krąg osób pozostających w związku osobistym, w szczególności pokrewieństwa, powinowactwa lub stosunku towarzyskiego. </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Dozwolony użytek</a:t>
            </a:r>
            <a:endParaRPr lang="en-US" dirty="0"/>
          </a:p>
        </p:txBody>
      </p:sp>
      <p:sp>
        <p:nvSpPr>
          <p:cNvPr id="3" name="Symbol zastępczy zawartości 2"/>
          <p:cNvSpPr>
            <a:spLocks noGrp="1"/>
          </p:cNvSpPr>
          <p:nvPr>
            <p:ph idx="1"/>
          </p:nvPr>
        </p:nvSpPr>
        <p:spPr/>
        <p:txBody>
          <a:bodyPr/>
          <a:lstStyle/>
          <a:p>
            <a:pPr algn="ctr">
              <a:buFont typeface="Wingdings" pitchFamily="2" charset="2"/>
              <a:buNone/>
              <a:defRPr/>
            </a:pPr>
            <a:r>
              <a:rPr lang="pl-PL" dirty="0" smtClean="0"/>
              <a:t>	W ramach dozwolonego użytku prywatnego można na przykład pożyczyć kupioną przez siebie książkę osobom z najbliższego otoczenia lub dokonać zwielokrotnienia utworu muzycznego w celu osobistego, prywatnego korzystania z niego na innym nośniku</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Utwory audiowizualne</a:t>
            </a:r>
            <a:endParaRPr lang="en-US" dirty="0"/>
          </a:p>
        </p:txBody>
      </p:sp>
      <p:sp>
        <p:nvSpPr>
          <p:cNvPr id="3" name="Symbol zastępczy zawartości 2"/>
          <p:cNvSpPr>
            <a:spLocks noGrp="1"/>
          </p:cNvSpPr>
          <p:nvPr>
            <p:ph idx="1"/>
          </p:nvPr>
        </p:nvSpPr>
        <p:spPr/>
        <p:txBody>
          <a:bodyPr/>
          <a:lstStyle/>
          <a:p>
            <a:pPr>
              <a:buFont typeface="Wingdings" pitchFamily="2" charset="2"/>
              <a:buNone/>
              <a:defRPr/>
            </a:pPr>
            <a:r>
              <a:rPr lang="pl-PL" dirty="0" smtClean="0"/>
              <a:t>	Współtwórcami utworu audiowizualnego są osoby, które wniosły wkład twórczy w jego powstanie, a w szczególności: reżyser, operator obrazu, twórca adaptacji utworu literackiego, twórca stworzonych dla utworu audiowizualnego utworów muzycznych lub słowno-muzycznych oraz twórca scenariusza </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a:t>
            </a:r>
            <a:endParaRPr lang="en-US" dirty="0"/>
          </a:p>
        </p:txBody>
      </p:sp>
      <p:sp>
        <p:nvSpPr>
          <p:cNvPr id="3" name="Symbol zastępczy zawartości 2"/>
          <p:cNvSpPr>
            <a:spLocks noGrp="1"/>
          </p:cNvSpPr>
          <p:nvPr>
            <p:ph idx="1"/>
          </p:nvPr>
        </p:nvSpPr>
        <p:spPr/>
        <p:txBody>
          <a:bodyPr/>
          <a:lstStyle/>
          <a:p>
            <a:pPr>
              <a:defRPr/>
            </a:pPr>
            <a:r>
              <a:rPr lang="pl-PL" dirty="0" smtClean="0"/>
              <a:t>Domniemywa się, że producent utworu audiowizualnego nabywa na mocy umowy o stworzenie utworu albo umowy o wykorzystanie już istniejącego utworu wyłączne prawa majątkowe do eksploatacji tych utworów w ramach utworu audiowizualnego jako całości. </a:t>
            </a:r>
          </a:p>
          <a:p>
            <a:pPr>
              <a:defRPr/>
            </a:pPr>
            <a:r>
              <a:rPr lang="pl-PL" dirty="0" smtClean="0"/>
              <a:t>Producent może bez zgody twórców utworu audiowizualnego dokonywać tłumaczeń na różne wersje językowe. </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pl-PL" dirty="0" smtClean="0"/>
              <a:t>Programy komputerowe</a:t>
            </a:r>
            <a:endParaRPr lang="en-US" dirty="0"/>
          </a:p>
        </p:txBody>
      </p:sp>
      <p:sp>
        <p:nvSpPr>
          <p:cNvPr id="3" name="Symbol zastępczy zawartości 2"/>
          <p:cNvSpPr>
            <a:spLocks noGrp="1"/>
          </p:cNvSpPr>
          <p:nvPr>
            <p:ph idx="1"/>
          </p:nvPr>
        </p:nvSpPr>
        <p:spPr/>
        <p:txBody>
          <a:bodyPr/>
          <a:lstStyle/>
          <a:p>
            <a:pPr>
              <a:defRPr/>
            </a:pPr>
            <a:r>
              <a:rPr lang="pl-PL" dirty="0" smtClean="0"/>
              <a:t>Programy komputerowe podlegają ochronie jak utwory literackie </a:t>
            </a:r>
          </a:p>
          <a:p>
            <a:pPr>
              <a:defRPr/>
            </a:pPr>
            <a:r>
              <a:rPr lang="pl-PL" dirty="0" smtClean="0"/>
              <a:t>Ochrona przyznana programowi komputerowemu obejmuje wszystkie formy jego wyrażenia. Idee i zasady będące podstawą jakiegokolwiek elementu programu komputerowego, w tym podstawą łączy, nie podlegają ochronie. </a:t>
            </a:r>
            <a:endParaRPr lang="en-US" dirty="0"/>
          </a:p>
        </p:txBody>
      </p:sp>
    </p:spTree>
  </p:cSld>
  <p:clrMapOvr>
    <a:masterClrMapping/>
  </p:clrMapOvr>
</p:sld>
</file>

<file path=ppt/theme/theme1.xml><?xml version="1.0" encoding="utf-8"?>
<a:theme xmlns:a="http://schemas.openxmlformats.org/drawingml/2006/main" name="TS001140804">
  <a:themeElements>
    <a:clrScheme name="TS001140804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TS001140804">
      <a:majorFont>
        <a:latin typeface="Tahoma"/>
        <a:ea typeface=""/>
        <a:cs typeface=""/>
      </a:majorFont>
      <a:minorFont>
        <a:latin typeface="Tahoma"/>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S001140804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TS001140804</Template>
  <TotalTime>6924</TotalTime>
  <Words>4010</Words>
  <Application>Microsoft Office PowerPoint</Application>
  <PresentationFormat>Pokaz na ekranie (4:3)</PresentationFormat>
  <Paragraphs>395</Paragraphs>
  <Slides>124</Slides>
  <Notes>1</Notes>
  <HiddenSlides>0</HiddenSlides>
  <MMClips>0</MMClips>
  <ScaleCrop>false</ScaleCrop>
  <HeadingPairs>
    <vt:vector size="6" baseType="variant">
      <vt:variant>
        <vt:lpstr>Używane czcionki</vt:lpstr>
      </vt:variant>
      <vt:variant>
        <vt:i4>4</vt:i4>
      </vt:variant>
      <vt:variant>
        <vt:lpstr>Szablon projektu</vt:lpstr>
      </vt:variant>
      <vt:variant>
        <vt:i4>2</vt:i4>
      </vt:variant>
      <vt:variant>
        <vt:lpstr>Tytuły slajdów</vt:lpstr>
      </vt:variant>
      <vt:variant>
        <vt:i4>124</vt:i4>
      </vt:variant>
    </vt:vector>
  </HeadingPairs>
  <TitlesOfParts>
    <vt:vector size="130" baseType="lpstr">
      <vt:lpstr>Times New Roman</vt:lpstr>
      <vt:lpstr>Arial</vt:lpstr>
      <vt:lpstr>Tahoma</vt:lpstr>
      <vt:lpstr>Wingdings</vt:lpstr>
      <vt:lpstr>TS001140804</vt:lpstr>
      <vt:lpstr>TS001140804</vt:lpstr>
      <vt:lpstr>Prawo własności intelektualnej</vt:lpstr>
      <vt:lpstr>Michał Król</vt:lpstr>
      <vt:lpstr>Slajd 3</vt:lpstr>
      <vt:lpstr>Własność intelektualna</vt:lpstr>
      <vt:lpstr>Slajd 5</vt:lpstr>
      <vt:lpstr>Własność</vt:lpstr>
      <vt:lpstr>Prawo własności</vt:lpstr>
      <vt:lpstr>Dlaczego chronić własność intelektualną?</vt:lpstr>
      <vt:lpstr>Slajd 9</vt:lpstr>
      <vt:lpstr>Slajd 10</vt:lpstr>
      <vt:lpstr>Slajd 11</vt:lpstr>
      <vt:lpstr>Slajd 12</vt:lpstr>
      <vt:lpstr>Znaki towarowe</vt:lpstr>
      <vt:lpstr>Znaki towarowe</vt:lpstr>
      <vt:lpstr>Znaki towarowe</vt:lpstr>
      <vt:lpstr>Znaki towarowe</vt:lpstr>
      <vt:lpstr>Znaki towarowe</vt:lpstr>
      <vt:lpstr>Znaki dźwiękowe</vt:lpstr>
      <vt:lpstr>Nie udziela się ochrony na znaki, które:</vt:lpstr>
      <vt:lpstr>Nie udziela się ochrony na znaki, które:</vt:lpstr>
      <vt:lpstr>Nie udziela się ochrony na znaki, które:</vt:lpstr>
      <vt:lpstr>Ochrony nie ma także, gdy zgłoszony znak:</vt:lpstr>
      <vt:lpstr>...</vt:lpstr>
      <vt:lpstr>...</vt:lpstr>
      <vt:lpstr>Zakres ochrony</vt:lpstr>
      <vt:lpstr>....</vt:lpstr>
      <vt:lpstr>Prawdopodobieństwo wprowadzenia w błąd</vt:lpstr>
      <vt:lpstr>...</vt:lpstr>
      <vt:lpstr>Podobieństwo towarów:</vt:lpstr>
      <vt:lpstr>Kluczowe czynniki:</vt:lpstr>
      <vt:lpstr>Inne czynniki</vt:lpstr>
      <vt:lpstr>Podobieństwo oznaczeń</vt:lpstr>
      <vt:lpstr>…</vt:lpstr>
      <vt:lpstr>Znaki powszechnie znane</vt:lpstr>
      <vt:lpstr>Koniec ochrony</vt:lpstr>
      <vt:lpstr>Wygaśnięcie</vt:lpstr>
      <vt:lpstr>Unieważnienie</vt:lpstr>
      <vt:lpstr>Slajd 38</vt:lpstr>
      <vt:lpstr>Przedmiot ochrony</vt:lpstr>
      <vt:lpstr>Wynalazkami nie są:</vt:lpstr>
      <vt:lpstr>…</vt:lpstr>
      <vt:lpstr>Nie udziela się patentów na:</vt:lpstr>
      <vt:lpstr>…</vt:lpstr>
      <vt:lpstr>Slajd 44</vt:lpstr>
      <vt:lpstr>Nowość</vt:lpstr>
      <vt:lpstr>…</vt:lpstr>
      <vt:lpstr>Poziom wynalazczy</vt:lpstr>
      <vt:lpstr>Przemysłowa stosowalność</vt:lpstr>
      <vt:lpstr>Zasady</vt:lpstr>
      <vt:lpstr>Zakres ochrony</vt:lpstr>
      <vt:lpstr>Zakres ochrony</vt:lpstr>
      <vt:lpstr>...</vt:lpstr>
      <vt:lpstr>...</vt:lpstr>
      <vt:lpstr>Nie narusza się patentu przez:</vt:lpstr>
      <vt:lpstr>…</vt:lpstr>
      <vt:lpstr>…</vt:lpstr>
      <vt:lpstr>…</vt:lpstr>
      <vt:lpstr>Wyjątek od monopolu</vt:lpstr>
      <vt:lpstr>Długość ochrony</vt:lpstr>
      <vt:lpstr>Wzory użytkowe</vt:lpstr>
      <vt:lpstr>Użyteczność</vt:lpstr>
      <vt:lpstr>Wzory użytkowe</vt:lpstr>
      <vt:lpstr>Wzór użytkowy</vt:lpstr>
      <vt:lpstr>Wzór przemysłowy</vt:lpstr>
      <vt:lpstr>Wzór przemysłowy</vt:lpstr>
      <vt:lpstr>Za wytwór uważa się także:</vt:lpstr>
      <vt:lpstr>…</vt:lpstr>
      <vt:lpstr>Inne rozumienie nowości</vt:lpstr>
      <vt:lpstr>…</vt:lpstr>
      <vt:lpstr>Indywidualny charakter</vt:lpstr>
      <vt:lpstr>Wzór przemysłowy</vt:lpstr>
      <vt:lpstr>Czas trwania ochrony</vt:lpstr>
      <vt:lpstr>Oznaczenie geograficzne</vt:lpstr>
      <vt:lpstr>Oznaczeniami geograficznymi są:</vt:lpstr>
      <vt:lpstr>…</vt:lpstr>
      <vt:lpstr>Zgłoszenie powinno zawierać:</vt:lpstr>
      <vt:lpstr>…</vt:lpstr>
      <vt:lpstr>…</vt:lpstr>
      <vt:lpstr>…</vt:lpstr>
      <vt:lpstr>Zakres ochrony</vt:lpstr>
      <vt:lpstr>Czas ochrony/organy rejestrujące</vt:lpstr>
      <vt:lpstr>Prawo autorskie</vt:lpstr>
      <vt:lpstr>…</vt:lpstr>
      <vt:lpstr>…</vt:lpstr>
      <vt:lpstr>…</vt:lpstr>
      <vt:lpstr>Nie stanowią przedmiotu prawa autorskiego:</vt:lpstr>
      <vt:lpstr>Podmiot prawa autorskiego</vt:lpstr>
      <vt:lpstr>…</vt:lpstr>
      <vt:lpstr>…</vt:lpstr>
      <vt:lpstr>Autorskie prawa osobiste</vt:lpstr>
      <vt:lpstr>…</vt:lpstr>
      <vt:lpstr>Autorskie prawa majątkowe</vt:lpstr>
      <vt:lpstr>Pola eksploatacji (sposoby korzystania z utworu)</vt:lpstr>
      <vt:lpstr>…</vt:lpstr>
      <vt:lpstr>Dozwolony użytek prywatny</vt:lpstr>
      <vt:lpstr>Dozwolony użytek</vt:lpstr>
      <vt:lpstr>Utwory audiowizualne</vt:lpstr>
      <vt:lpstr>…</vt:lpstr>
      <vt:lpstr>Programy komputerowe</vt:lpstr>
      <vt:lpstr>…</vt:lpstr>
      <vt:lpstr>Nie wymaga zezwolenia uprawnionego:</vt:lpstr>
      <vt:lpstr>…</vt:lpstr>
      <vt:lpstr>…</vt:lpstr>
      <vt:lpstr>Ochrona prawa autorskiego</vt:lpstr>
      <vt:lpstr>Cywilna odpowiedzialność za naruszenie autorskich praw osobistych:</vt:lpstr>
      <vt:lpstr>Cywilna odpowiedzialność za naruszenie praw majątkowych:</vt:lpstr>
      <vt:lpstr>…</vt:lpstr>
      <vt:lpstr>…</vt:lpstr>
      <vt:lpstr>Prawa pokrewne</vt:lpstr>
      <vt:lpstr>Artystyczne wykonania</vt:lpstr>
      <vt:lpstr>…</vt:lpstr>
      <vt:lpstr>…</vt:lpstr>
      <vt:lpstr>Czas ochrony</vt:lpstr>
      <vt:lpstr>Fonogramy i wideogramy</vt:lpstr>
      <vt:lpstr>Zakres ochrony</vt:lpstr>
      <vt:lpstr>…</vt:lpstr>
      <vt:lpstr>Prawa do nadań</vt:lpstr>
      <vt:lpstr>…</vt:lpstr>
      <vt:lpstr>Licencja a przeniesienie praw własności intelektualnej</vt:lpstr>
      <vt:lpstr>Przeniesienie praw autorskich</vt:lpstr>
      <vt:lpstr>Umowa zlecenie</vt:lpstr>
      <vt:lpstr>Umowa o dzieło</vt:lpstr>
      <vt:lpstr>…</vt:lpstr>
      <vt:lpstr>Różnice pomiędzy umową o dzieło a umową zleceniem</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Law</dc:title>
  <dc:creator>Marlena</dc:creator>
  <cp:lastModifiedBy>wzorek</cp:lastModifiedBy>
  <cp:revision>205</cp:revision>
  <dcterms:created xsi:type="dcterms:W3CDTF">2010-10-02T15:03:46Z</dcterms:created>
  <dcterms:modified xsi:type="dcterms:W3CDTF">2012-12-21T07:35:43Z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TC011408049990</vt:lpwstr>
  </property>
</Properties>
</file>