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59" r:id="rId3"/>
    <p:sldId id="257" r:id="rId4"/>
    <p:sldId id="258" r:id="rId5"/>
    <p:sldId id="264" r:id="rId6"/>
    <p:sldId id="260" r:id="rId7"/>
    <p:sldId id="262" r:id="rId8"/>
    <p:sldId id="263" r:id="rId9"/>
    <p:sldId id="265" r:id="rId10"/>
    <p:sldId id="266" r:id="rId11"/>
    <p:sldId id="271" r:id="rId12"/>
    <p:sldId id="272" r:id="rId13"/>
    <p:sldId id="267" r:id="rId14"/>
    <p:sldId id="268" r:id="rId15"/>
    <p:sldId id="269" r:id="rId16"/>
    <p:sldId id="270" r:id="rId17"/>
    <p:sldId id="274" r:id="rId18"/>
    <p:sldId id="275" r:id="rId19"/>
    <p:sldId id="273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l-PL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861B96E-A121-4EAD-A639-6533FB60055D}" type="datetimeFigureOut">
              <a:rPr lang="pl-PL"/>
              <a:pPr/>
              <a:t>2012-10-24</a:t>
            </a:fld>
            <a:endParaRPr lang="pl-PL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l-PL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7AD9BEC-1C6C-4D22-A227-C7527E76063C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36868" name="Symbol zastępczy numeru slajdu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53E32A-ABC2-4A85-92BC-FF26FCEEA6BB}" type="slidenum">
              <a:rPr lang="pl-PL" sz="1200">
                <a:latin typeface="Calibri" pitchFamily="34" charset="0"/>
              </a:rPr>
              <a:pPr algn="r"/>
              <a:t>1</a:t>
            </a:fld>
            <a:endParaRPr lang="pl-P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34820" name="Symbol zastępczy numeru slajdu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21F97E-ACAF-48C1-AB93-BB2F15C71E6A}" type="slidenum">
              <a:rPr lang="pl-PL" sz="1200">
                <a:latin typeface="Calibri" pitchFamily="34" charset="0"/>
              </a:rPr>
              <a:pPr algn="r"/>
              <a:t>20</a:t>
            </a:fld>
            <a:endParaRPr lang="pl-P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7EE4-C4C9-4685-AB31-6C979698BA9F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846BD-B99E-4D06-92C8-0B7AFE2C3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DC66F-DD32-46DB-B59C-639D7AFCBC06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10CC6-77DE-4049-B7D8-C5543613B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B46C1-891D-425A-A2C4-2F718181FB1D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F7775-4FED-4816-819E-2E7A47395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F55F6-6389-4955-909B-A911C8EBA05F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D5F94-B529-4E3D-AA67-33AF983C8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17C60-85AA-481B-8C41-ACEAB400EDDA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BD100-8611-4CAF-B065-782993FA5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7BCF5-0641-4079-8E5A-C8081352555A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1E860-7B48-4638-8591-CFF941AE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54F5-2A88-4677-BD5A-F279A62728CB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C29F6-14E9-4994-ACB8-36EFEF15B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6CDDC-4810-48A8-A628-066E02FD7CE2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47B88-F560-4DF9-A3D7-EDCC3ECD8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E2B16-2965-4D3F-BBAD-E37BE97B3E7D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F2DC-BE76-4709-A155-D744EB9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2BA41-CDC8-4B1F-9A19-FE410B8C6FBA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BA6A-CD05-4025-A2E3-9D862DAB8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0104C-54E8-4B04-A633-A507E4710F79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0462D-4D3A-4B71-90C4-FC89705D4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D8826D-DFE2-4C39-8813-1507EE67981D}" type="datetimeFigureOut">
              <a:rPr lang="en-US"/>
              <a:pPr>
                <a:defRPr/>
              </a:pPr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633BAA-7134-4652-9283-94B536C2D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ytuł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Podstawy Zarządzania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Font typeface="Arial" charset="0"/>
              <a:buNone/>
            </a:pPr>
            <a:r>
              <a:rPr lang="pl-PL" smtClean="0">
                <a:solidFill>
                  <a:srgbClr val="898989"/>
                </a:solidFill>
                <a:latin typeface="Arial" charset="0"/>
              </a:rPr>
              <a:t>Wstęp</a:t>
            </a:r>
          </a:p>
        </p:txBody>
      </p:sp>
      <p:sp>
        <p:nvSpPr>
          <p:cNvPr id="35844" name="AutoShape 2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35845" name="AutoShape 4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pic>
        <p:nvPicPr>
          <p:cNvPr id="35846" name="Picture 4" descr="https://encrypted-tbn3.gstatic.com/images?q=tbn:ANd9GcRRB2L7bLIKX-nCRM8rGPurt4rlz4vtaA3lqiR_9sUDdAMal0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214313"/>
            <a:ext cx="2281237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Obraz 6" descr="AN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14313"/>
            <a:ext cx="22145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Literatura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Drucker P. F.: </a:t>
            </a:r>
            <a:r>
              <a:rPr lang="pl-PL" b="1" i="1" dirty="0"/>
              <a:t>Praktyka zarządzania</a:t>
            </a:r>
            <a:r>
              <a:rPr lang="pl-PL" i="1" dirty="0"/>
              <a:t>. Czytelnik. Nowoczesność. </a:t>
            </a:r>
            <a:r>
              <a:rPr lang="pl-PL" dirty="0"/>
              <a:t>Kraków, </a:t>
            </a:r>
            <a:r>
              <a:rPr lang="pl-PL" dirty="0" smtClean="0"/>
              <a:t>Akademia Ekonomiczna </a:t>
            </a:r>
            <a:r>
              <a:rPr lang="pl-PL" dirty="0"/>
              <a:t>1994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Durlik </a:t>
            </a:r>
            <a:r>
              <a:rPr lang="pl-PL" dirty="0"/>
              <a:t>I.: </a:t>
            </a:r>
            <a:r>
              <a:rPr lang="pl-PL" i="1" dirty="0"/>
              <a:t>Inżynieria zarządzania. </a:t>
            </a:r>
            <a:r>
              <a:rPr lang="pl-PL" dirty="0"/>
              <a:t>Katowice, AMP Wydawnictwo Naukowe 1993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Koźmiński </a:t>
            </a:r>
            <a:r>
              <a:rPr lang="pl-PL" dirty="0"/>
              <a:t>A., Obłój K.: </a:t>
            </a:r>
            <a:r>
              <a:rPr lang="pl-PL" i="1" dirty="0"/>
              <a:t>Zarys teorii równowagi organizacyjnej. </a:t>
            </a:r>
            <a:r>
              <a:rPr lang="pl-PL" dirty="0"/>
              <a:t>Warszawa</a:t>
            </a:r>
            <a:r>
              <a:rPr lang="pl-PL" dirty="0" smtClean="0"/>
              <a:t>, Państwowe </a:t>
            </a:r>
            <a:r>
              <a:rPr lang="pl-PL" dirty="0"/>
              <a:t>Wydawnictwo Ekonomiczne 1989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Koźmiński </a:t>
            </a:r>
            <a:r>
              <a:rPr lang="pl-PL" dirty="0"/>
              <a:t>A. K. (red.): </a:t>
            </a:r>
            <a:r>
              <a:rPr lang="pl-PL" b="1" i="1" dirty="0"/>
              <a:t>Współczesne koncepcje zarządzania</a:t>
            </a:r>
            <a:r>
              <a:rPr lang="pl-PL" i="1" dirty="0"/>
              <a:t>. </a:t>
            </a:r>
            <a:r>
              <a:rPr lang="pl-PL" dirty="0"/>
              <a:t>Warszawa, PWN 1987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Koźmiński </a:t>
            </a:r>
            <a:r>
              <a:rPr lang="pl-PL" dirty="0"/>
              <a:t>A. K. (red.): </a:t>
            </a:r>
            <a:r>
              <a:rPr lang="pl-PL" b="1" i="1" dirty="0"/>
              <a:t>Współczesne teorie organizacji</a:t>
            </a:r>
            <a:r>
              <a:rPr lang="pl-PL" i="1" dirty="0"/>
              <a:t>. </a:t>
            </a:r>
            <a:r>
              <a:rPr lang="pl-PL" dirty="0"/>
              <a:t>Warszawa, PWN 1983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Koźmiński </a:t>
            </a:r>
            <a:r>
              <a:rPr lang="pl-PL" dirty="0"/>
              <a:t>A. K., Piotrowski W. (red.): </a:t>
            </a:r>
            <a:r>
              <a:rPr lang="pl-PL" i="1" dirty="0"/>
              <a:t>Zarządzanie: teoria i praktyka. </a:t>
            </a:r>
            <a:r>
              <a:rPr lang="pl-PL" dirty="0"/>
              <a:t>Warszawa</a:t>
            </a:r>
            <a:r>
              <a:rPr lang="pl-PL" dirty="0" smtClean="0"/>
              <a:t>, PWN </a:t>
            </a:r>
            <a:r>
              <a:rPr lang="pl-PL" dirty="0"/>
              <a:t>1995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Literatura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Krzyżanowski L.: Podstawy nauk o organizacji i zarządzaniu. Warszawa, PWN 1992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Martyniak </a:t>
            </a:r>
            <a:r>
              <a:rPr lang="pl-PL" dirty="0"/>
              <a:t>Z.: </a:t>
            </a:r>
            <a:r>
              <a:rPr lang="pl-PL" i="1" dirty="0"/>
              <a:t>Organizatoryka. </a:t>
            </a:r>
            <a:r>
              <a:rPr lang="pl-PL" dirty="0"/>
              <a:t>Warszawa, Państwowe Wydawnictwo </a:t>
            </a:r>
            <a:r>
              <a:rPr lang="pl-PL" dirty="0" smtClean="0"/>
              <a:t>Ekonomiczne 1987</a:t>
            </a:r>
            <a:endParaRPr lang="pl-PL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Martyniak </a:t>
            </a:r>
            <a:r>
              <a:rPr lang="pl-PL" dirty="0"/>
              <a:t>Z.: </a:t>
            </a:r>
            <a:r>
              <a:rPr lang="pl-PL" b="1" i="1" dirty="0"/>
              <a:t>Prekursorzy nauki organizacji i zarządzania</a:t>
            </a:r>
            <a:r>
              <a:rPr lang="pl-PL" i="1" dirty="0"/>
              <a:t>. </a:t>
            </a:r>
            <a:r>
              <a:rPr lang="pl-PL" dirty="0"/>
              <a:t>Warszawa, </a:t>
            </a:r>
            <a:r>
              <a:rPr lang="pl-PL" dirty="0" smtClean="0"/>
              <a:t>Państwowe Wydawnictwo </a:t>
            </a:r>
            <a:r>
              <a:rPr lang="pl-PL" dirty="0"/>
              <a:t>Ekonomiczne 1989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Stabryła </a:t>
            </a:r>
            <a:r>
              <a:rPr lang="pl-PL" dirty="0"/>
              <a:t>A., Trzcieniecki J.: </a:t>
            </a:r>
            <a:r>
              <a:rPr lang="pl-PL" i="1" dirty="0"/>
              <a:t>Zagadnienie metodologii badań systemów zarządzania</a:t>
            </a:r>
            <a:r>
              <a:rPr lang="pl-PL" i="1" dirty="0" smtClean="0"/>
              <a:t>. </a:t>
            </a:r>
            <a:r>
              <a:rPr lang="pl-PL" dirty="0" smtClean="0"/>
              <a:t>Kraków</a:t>
            </a:r>
            <a:r>
              <a:rPr lang="pl-PL" dirty="0"/>
              <a:t>, Akademia Ekonomiczna 1990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Literatura (</a:t>
            </a:r>
            <a:r>
              <a:rPr lang="pl-PL" smtClean="0">
                <a:latin typeface="Arial" charset="0"/>
              </a:rPr>
              <a:t>3</a:t>
            </a:r>
            <a:r>
              <a:rPr lang="pl-PL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700" smtClean="0"/>
              <a:t>Steinmann H., Schreyögg G.: </a:t>
            </a:r>
            <a:r>
              <a:rPr lang="pl-PL" sz="2700" i="1" smtClean="0"/>
              <a:t>Zarządzanie – podstawy kierowania przedsiębiorstwem </a:t>
            </a:r>
            <a:r>
              <a:rPr lang="pl-PL" sz="2700" smtClean="0"/>
              <a:t>– </a:t>
            </a:r>
            <a:r>
              <a:rPr lang="pl-PL" sz="2700" i="1" smtClean="0"/>
              <a:t>koncepcje, funkcje, przykłady</a:t>
            </a:r>
            <a:r>
              <a:rPr lang="pl-PL" sz="2700" smtClean="0"/>
              <a:t>. Wydawnictwa Politechniki Wrocławskiej 1992</a:t>
            </a:r>
          </a:p>
          <a:p>
            <a:pPr>
              <a:lnSpc>
                <a:spcPct val="80000"/>
              </a:lnSpc>
            </a:pPr>
            <a:r>
              <a:rPr lang="pl-PL" sz="2700" smtClean="0"/>
              <a:t>Stoner J. A. F., Wankel Ch.: </a:t>
            </a:r>
            <a:r>
              <a:rPr lang="pl-PL" sz="2700" i="1" smtClean="0"/>
              <a:t>Kierowanie. </a:t>
            </a:r>
            <a:r>
              <a:rPr lang="pl-PL" sz="2700" smtClean="0"/>
              <a:t>Warszawa, Państwowe Wydawnictwo Ekonomiczne 1994</a:t>
            </a:r>
          </a:p>
          <a:p>
            <a:pPr>
              <a:lnSpc>
                <a:spcPct val="80000"/>
              </a:lnSpc>
            </a:pPr>
            <a:r>
              <a:rPr lang="pl-PL" sz="2700" smtClean="0"/>
              <a:t>Targalski J.: </a:t>
            </a:r>
            <a:r>
              <a:rPr lang="pl-PL" sz="2700" b="1" i="1" smtClean="0"/>
              <a:t>Organizacyjne aspekty podejmowania decyzji</a:t>
            </a:r>
            <a:r>
              <a:rPr lang="pl-PL" sz="2700" i="1" smtClean="0"/>
              <a:t>. </a:t>
            </a:r>
            <a:r>
              <a:rPr lang="pl-PL" sz="2700" smtClean="0"/>
              <a:t>Kraków, Akademia Ekonomiczna 1986</a:t>
            </a:r>
          </a:p>
          <a:p>
            <a:pPr>
              <a:lnSpc>
                <a:spcPct val="80000"/>
              </a:lnSpc>
            </a:pPr>
            <a:r>
              <a:rPr lang="pl-PL" sz="2700" smtClean="0"/>
              <a:t>Trzcieniecki J.: </a:t>
            </a:r>
            <a:r>
              <a:rPr lang="pl-PL" sz="2700" i="1" smtClean="0"/>
              <a:t>Projektowanie systemów zarządzania. </a:t>
            </a:r>
            <a:r>
              <a:rPr lang="pl-PL" sz="2700" smtClean="0"/>
              <a:t>Warszawa, PWN 1979</a:t>
            </a:r>
          </a:p>
          <a:p>
            <a:pPr>
              <a:lnSpc>
                <a:spcPct val="80000"/>
              </a:lnSpc>
            </a:pPr>
            <a:r>
              <a:rPr lang="pl-PL" sz="2700" smtClean="0"/>
              <a:t>Martyniak Z.: </a:t>
            </a:r>
            <a:r>
              <a:rPr lang="pl-PL" sz="2700" b="1" i="1" smtClean="0"/>
              <a:t>Organizacja i zarządzanie. 60 problemów teorii i praktyki</a:t>
            </a:r>
            <a:r>
              <a:rPr lang="pl-PL" sz="2700" smtClean="0"/>
              <a:t>. Kluczbork, Antykwa 1996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Ramowy program zajęć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97025"/>
            <a:ext cx="4452938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Ramowy program zajęć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3000" b="1" smtClean="0"/>
              <a:t>Rozwój naukowego zarządzania</a:t>
            </a:r>
            <a:r>
              <a:rPr lang="pl-PL" sz="300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pl-PL" sz="2600" smtClean="0"/>
              <a:t>Pionierzy i główne nurty szkoły klasycznej;</a:t>
            </a:r>
          </a:p>
          <a:p>
            <a:pPr lvl="1">
              <a:lnSpc>
                <a:spcPct val="80000"/>
              </a:lnSpc>
            </a:pPr>
            <a:r>
              <a:rPr lang="pl-PL" sz="2600" smtClean="0"/>
              <a:t>Współczesne kierunki i szkoły w nauce organizacji i zarządzania;</a:t>
            </a:r>
          </a:p>
          <a:p>
            <a:pPr lvl="1">
              <a:lnSpc>
                <a:spcPct val="80000"/>
              </a:lnSpc>
            </a:pPr>
            <a:r>
              <a:rPr lang="pl-PL" sz="2600" smtClean="0"/>
              <a:t>Przyszłościowe koncepcje i tendencje w rozwoju teorii i praktyki zarządzania.</a:t>
            </a:r>
          </a:p>
          <a:p>
            <a:pPr>
              <a:lnSpc>
                <a:spcPct val="80000"/>
              </a:lnSpc>
            </a:pPr>
            <a:r>
              <a:rPr lang="pl-PL" sz="3000" b="1" smtClean="0"/>
              <a:t>Pojęcia podstawowe</a:t>
            </a:r>
            <a:r>
              <a:rPr lang="pl-PL" sz="300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pl-PL" sz="2600" smtClean="0"/>
              <a:t>Organizacja;</a:t>
            </a:r>
          </a:p>
          <a:p>
            <a:pPr lvl="1">
              <a:lnSpc>
                <a:spcPct val="80000"/>
              </a:lnSpc>
            </a:pPr>
            <a:r>
              <a:rPr lang="pl-PL" sz="2600" smtClean="0"/>
              <a:t>Cele i efektywność organizacji;</a:t>
            </a:r>
          </a:p>
          <a:p>
            <a:pPr lvl="1">
              <a:lnSpc>
                <a:spcPct val="80000"/>
              </a:lnSpc>
            </a:pPr>
            <a:r>
              <a:rPr lang="pl-PL" sz="2600" smtClean="0"/>
              <a:t>System społeczny, organizacja, synergia i efekt organizacyjny.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Ramowy program zajęć (2)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smtClean="0"/>
              <a:t>Proces zarządzania</a:t>
            </a:r>
            <a:r>
              <a:rPr lang="pl-PL" b="1" smtClean="0">
                <a:latin typeface="Arial" charset="0"/>
              </a:rPr>
              <a:t>:</a:t>
            </a:r>
          </a:p>
          <a:p>
            <a:pPr lvl="1"/>
            <a:r>
              <a:rPr lang="pl-PL" smtClean="0"/>
              <a:t>Analiza funkcji zarządzania;</a:t>
            </a:r>
          </a:p>
          <a:p>
            <a:pPr lvl="1"/>
            <a:r>
              <a:rPr lang="pl-PL" smtClean="0"/>
              <a:t>Zarządzanie przedsiębiorstwem w zmiennym otoczeniu.</a:t>
            </a:r>
          </a:p>
          <a:p>
            <a:r>
              <a:rPr lang="pl-PL" b="1" smtClean="0"/>
              <a:t>Struktura organizacyjna</a:t>
            </a:r>
            <a:r>
              <a:rPr lang="pl-PL" b="1" smtClean="0">
                <a:latin typeface="Arial" charset="0"/>
              </a:rPr>
              <a:t>:</a:t>
            </a:r>
          </a:p>
          <a:p>
            <a:pPr lvl="1"/>
            <a:r>
              <a:rPr lang="pl-PL" smtClean="0"/>
              <a:t>Podstawy kształtowania struktur organizacyjnych;</a:t>
            </a:r>
          </a:p>
          <a:p>
            <a:pPr lvl="1"/>
            <a:r>
              <a:rPr lang="pl-PL" smtClean="0"/>
              <a:t>Rodzaje struktur organizacyjnych;</a:t>
            </a:r>
          </a:p>
          <a:p>
            <a:pPr lvl="1"/>
            <a:r>
              <a:rPr lang="pl-PL" smtClean="0"/>
              <a:t>Projektowanie i usprawnianie struktury.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Ramowy program zajęć (3)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smtClean="0"/>
              <a:t>Procesy informacyjno-decyzyjne</a:t>
            </a:r>
            <a:r>
              <a:rPr lang="pl-PL" smtClean="0"/>
              <a:t>:</a:t>
            </a:r>
          </a:p>
          <a:p>
            <a:pPr lvl="1"/>
            <a:r>
              <a:rPr lang="pl-PL" smtClean="0"/>
              <a:t>Istota i rodzaje decyzji;</a:t>
            </a:r>
          </a:p>
          <a:p>
            <a:pPr lvl="1"/>
            <a:r>
              <a:rPr lang="pl-PL" smtClean="0"/>
              <a:t>Proces decyzyjny;</a:t>
            </a:r>
          </a:p>
          <a:p>
            <a:pPr lvl="1"/>
            <a:r>
              <a:rPr lang="pl-PL" smtClean="0"/>
              <a:t>System informacyjny w organizacji.</a:t>
            </a:r>
          </a:p>
          <a:p>
            <a:r>
              <a:rPr lang="pl-PL" b="1" smtClean="0"/>
              <a:t>Techniki zarządzania organizacją</a:t>
            </a:r>
          </a:p>
          <a:p>
            <a:r>
              <a:rPr lang="pl-PL" b="1" smtClean="0"/>
              <a:t>Problematyka reorganizacji</a:t>
            </a:r>
          </a:p>
          <a:p>
            <a:pPr lvl="1"/>
            <a:r>
              <a:rPr lang="pl-PL" smtClean="0"/>
              <a:t>Patologie organizacyjne;</a:t>
            </a:r>
          </a:p>
          <a:p>
            <a:pPr lvl="1"/>
            <a:r>
              <a:rPr lang="pl-PL" smtClean="0"/>
              <a:t>Rozwój i cykl życia organizacji.</a:t>
            </a:r>
          </a:p>
          <a:p>
            <a:endParaRPr lang="pl-PL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Pytania…</a:t>
            </a:r>
          </a:p>
        </p:txBody>
      </p:sp>
      <p:pic>
        <p:nvPicPr>
          <p:cNvPr id="29698" name="Picture 2" descr="https://encrypted-tbn2.gstatic.com/images?q=tbn:ANd9GcSw0sa9qBfVYSnzDLFh2dVUrtJohaMHHAKneZis_Di7C6f9wSeLJ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50" y="1643063"/>
            <a:ext cx="572135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…Uwagi</a:t>
            </a:r>
          </a:p>
        </p:txBody>
      </p:sp>
      <p:pic>
        <p:nvPicPr>
          <p:cNvPr id="30722" name="Picture 2" descr="https://encrypted-tbn1.gstatic.com/images?q=tbn:ANd9GcS7ksZA_8Uz-wN0vhH9qUEZ1dD64Uq4PuuWqAD7R1CaVIRGp0v-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51000"/>
            <a:ext cx="441960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Dziękuję za uwagę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Cel przedmiotu</a:t>
            </a:r>
          </a:p>
        </p:txBody>
      </p:sp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38" y="1447800"/>
            <a:ext cx="6297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ytuł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Podstawy Zarządzania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>
                <a:solidFill>
                  <a:schemeClr val="tx1">
                    <a:tint val="75000"/>
                  </a:schemeClr>
                </a:solidFill>
              </a:rPr>
              <a:t>Rozwój naukowego zarządzania</a:t>
            </a:r>
            <a:endParaRPr lang="pl-PL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2772" name="AutoShape 2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sp>
        <p:nvSpPr>
          <p:cNvPr id="32773" name="AutoShape 4" descr="data:image/jpeg;base64,/9j/4AAQSkZJRgABAQAAAQABAAD/2wCEAAkGBhQSERUUExQWFBQWGR0YGRUYGCAaHhseICAeHR0aHRwdHCYeHx8jIBsZIy8iIygpLi0sGB4xNjAqNSYrLCkBCQoKDgwOFQ8PFCkcHBwpKSwpKSksKSkpKSkpKSksLCkpKSkpLCkpLCwpLCkpKSkpKSkpKiwsLCksLCkpLCkpKf/AABEIAKAAdwMBIgACEQEDEQH/xAAcAAABBQEBAQAAAAAAAAAAAAAEAAIDBQYHAQj/xAA8EAABAgQDBQUGBQQBBQAAAAABAhEAAyExBBJBBSJRYXEGEzKBkQdCobHR8BQjksHhUnKy8WIWM0NTgv/EABcBAQEBAQAAAAAAAAAAAAAAAAABAgP/xAAZEQEBAQADAAAAAAAAAAAAAAAAAREhMVH/2gAMAwEAAhEDEQA/ANBlUkKIWtyT7yql2DBgGH3xiZWE8SUzAWIUs51NcszqcGnSJky1FSVZSN6ZrQkE1TTma2rBMxJOZlMFEFlEF9KDWgF46ARc5aElLuwcMqlaAAn1iLAz1KZKluXJDOB6+ducFz3UyQSQ7MRoPE9a2u37RFPw8uWUzFzzLlpcNYFR0e/W4ppEEOImJBCUTAHBQQVlLlwKAhywJAY3I4wlEh1A1SHqTqHHi4liH4GKPae25c+cqWUjKU5AVAOsJL7p0FRUPZ9IAxWDGVZmqmzFksk94ai2/QbwodQ3WMi5wmMWggrmlKswqZlHL3D26UciLrBzVTHZRCgGKQsWUS1HNSAa9Yx2GSO5W0uWrfCBmDliHFX04iPZEqalYyOF0KlJUxUEg5XNmrQ8j5h0jMrKzqKRQnM1tSej+kRmcQcoUVAqYHMxDDhy061jG4TbmKSU/mKmApJUkALJPEBt0O9eGkaWR2hlnKiYO7mLFMwYE6gHj1gG4gzAUJKiA3vMMwpYZhURWTMYolSKoykAZi1OTLLliS/lF5jZUtYqrMRYtVFGNTq3C8Z5OzgCpRWnNTeZmABYtYlj1gouXiQUvVSQ+6SxUxoSH6lucEqWpk1I3eLOKF7vekBYCSbkHKQ1WJcm7WqAeJg4YdOYke//AMDWoudDAQqnbyAiYXU7mtEgaudSQ3nCiWTgPzVqJIJIDEWCQ3HU1hREF/inS7ZSStlDUZhXkDA6EKUoVSKgZhQhPiNqOb05vHmMlBIUAcxdQJIoS7j/ACLAawCMpahuAEOd0eJmbK3GNifa2OVhkJmJSFZiN1N3N1AFuhDv8oyG0Z68UtJnZpbVSAkgAG7pUbf8g8N21i5k/ElGY5UqCUpAYBruDc5ukU+0cq1AJmLmLYByonLlOhKQANWGrxkHK2wiVMloCQtJD73iAc0GazkC2mkaOTKkzMwKkJUtilwCkOKF6WAc+UZWXs6SAKHMGCjlqFEsAQeetmMEzpAWklROar18mSBTjTV4DRLx8pIQlIGTOQxSLJO8Qwo1ANHEE4Obh5vfKBGVKAlJoFf/ACBUM45PGPm4GWnMM6hTo9HY6EWpE0mSljvJcuDlH9QcgAaUpo5iK1uxdnJQnvZaUZlAICi9gS97czxEQY3A/iB389+5BJlocBR6U1owHxioTjpgw/dKmA5U0yEc6P7pLs/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+0+0AqkJWCQUqCSA1Xau8xLehrWMgDDT5m6pRSglxmJ94mp1bwsxhkoKSCtKkpB1JJvYdYKkbQTlllIUVPmSSAbl1OC7g8qQzHspIGRiwUANASGenE+gaIA5zkqKiCS9SbEVo5rEslZ3gQzVIChUtRxqAxPnAswKGYVJSxcprbpep9OUMkrUN5gW06/XzvBVpJmMe8KiSUh1cmLhqUpEgwC5YUVHdINMyeRHiLEVNLwJKxCQLblBlKH5Xg2bKBZpZVkIKSQd7mxsAKMXsIIdsLL+alQYKT7wdJaocPzDV1eF2bSQiYQ7ZwGBq9m1cWvQsYqsRhwgnMwLupLEV0BDDnG07NSpU6Ss0zFW8qr5qAZmq2vkTBR0qWClQSkpDf06ixuzROEJIKbggCrMoUcUL9fKLHCbLyZlrzIBplBJApUJH9JYElr9TCVst2KcyQbBiDXXLfXWsUVyEGW3dywwYJSC2hcObteFFxK2Vf8AMB4Dh8QYUEZ3FS1e4FZkqUQkDTMGJ1qB8IfhlspQrV6qdmtwoRpEeCSllAl0laxVRdwRa+7f05wHtnaBkywStKJillCSUukXLHUO4D840KjHbQClFAKlAnKRZz4Tw1DxXqdgleVSgGSBLdzls9QRbmxrEYR3vfLVLCGVVlvlJO8UnyoRZ4ZiELlrAG64u/K+pewfWkYDllKEgKOQDxAIuBTKST0N7Q7B7VlOCliQACCnTiK6aQPthE2atCCoZCPEHvUMom9teEUGP2IEKYTglTsxN+fJvpE0aDaM9JUogAglg1yOP1hLxATLCAoDMd5wXDMwdnart84zOMwc6WkL76XOHBK3I5EFjFpseRPm92VbqCSAqlSequQ+EAfKxCE2a4zVowfS9oI/6lkScxWymO4lFzepJ4cIz3arAHDTshmAuAWFSkNq1jyiPs3KwqpqUzgVOdVBIc8ToKRBep7QS8SWYpuzquWZ8xpYDjcxu/Z5J3ClTEZyWGhTluW5ClqdYyP4fDZ0CWE5XqHAAY0rW9PN4uexCMm0FZVElWfMHcMwyu5q96PYRpXVJczpXpXl1hZmHhrfnHktq0F3ZulYYucly7jnl9B/qNCZQ+N9Y8hkucARVNtPUNCiIyKMa5JFGc1Ds6iOV+AMZHtoqbMRLUktL7wFeYUSySLciFOY1CMYoqKHTcMAKEZuJik2phFqw00KUosXUCLgkvlTdwNNWEWjHYHHS5i1hFWGapytXfYjQ6WvyjQKny1AqIOUpZ0l6GjZanVoyeD2WZC58ksZoyrSRdSHelHBq5Hzg9WKSBVyHoMrM2l6N0jIZh9nqmrIzGTLYnMRoxYFrOacQ8UWNwCM4WhEwJ6u5tdgzkE+cbzAyk4haO7Pjot7uElVEgsx+Hxio2zLKB3aVgpBBOVJfXV6n6wsGSxOHMyYEy0bxNEpBbyGkbvZ0xWGwqJSk5ZyFd4nMm4IIcg82IGoEO7OCRhUla1pMxRTS5LnStg9YE2hiJs8zFiqSWeg3RYHppEFd2+2epcwTk7wIBUWAqoOXAoP5gHYGwlzV94vDzZ6QQNwsknQKOUt0ja4JYlSs03MJS3QoKFHoAbNbUE/ARXzdlzMMrcmLlpWd1CZlFcwwYhqu0BJsjZP4eaEpUTubySk0JFhagIZ7UJtGo7DZZ2KXNJGeSMlqkq967Wo2vKkZg40oWQorUcoZSpgLAgCv8nQRpPZPh96eQQ1AQ7uSOVKAGLFb6SgElQd1DUkMwDODYuIYuYSQHZJ4aHjx9aC+sT9wCDcub/t0EBqkk0Z356affrFQsNNSVDKfC6RUgPrpXQObx7CwUtnclyXzAdeX3SFAZjFrSyyWGVRSCRR615h/pFTh8K93qCAATqS/DQfKLOdg0LfMslOZbEnIkh+XU1NdYHm4VKQe6Io11qdhQ3LqFqAjzaKMZtFCZc51E6guACoX1Gc8TS8B4rDe+QCkkgVPiPAt1rG+27gWwk3vLhDpJAU28ASlw7lN+kYCfMB3Uqq4As1zUsbW6PGbB5gADMTulKczBOdjwIduANhrGixk+SgoWsZ6JLZuBYVOo+A6xSCeciVJVkUleQIJclJHiswSGHMvAeKK5pCUuSbEs1r8uPzgATi1rWtdcuapGtXHk7fCPV9sV5JiAkpSulNWLgHhFlI2QkBIJACwMqnAuS5byN4GxeJwiDkRvkIW5UbkksA2oTl9TEQXge1GJxEpOEKdxRLKbwi1TwB04mDdnTu7KpGINUMArMSLAPSuVspcVvFXsrawDBROZNRlooAe7TWgPlF/tfZaSVTJahMCUpUtwRumj2OYOoOx4wVX4rCIGUS0qUo1qlr21ZrXjfey1ITKnEgsZjOkFicozU5OPi2sYTDBOVSUhNkqq+6PEpIs+vpzjp/YzBKl4CUlLAzMy2aoCi4cEcG6RRerUFKYVy9bs3SIN1TWId+APIcneCRIITlbKlmpbh1AgMy1IqSSAwBYMONL/OA9TOKFigUkud2jcOX+4USIlk3qOgL9RaPIDHY+WolYS53ilXPkwudeUEbK2enugrLQgCzuHciuhe3OGHAqVMeY2Sq1L0ZKmIqL1d+sZ7tD7T8NhlK/DAYiapISC5EqW3TxqJJNGHONdDW42Z3aJs2alXdIRmW2gqFMDRq2jjeFxySoKQKKIIcVuBX5FucV22u2mMxb97PVkP/AI0nIj9KaHzeLnCbMKsLh56SkIy5HY+NBIUknQkZFcC5jFuosMXlzh5bsW1+73/mK7HbXEl+6RurSUlxWvmQDzESzsYSlQKiNTldqcmo+76QEiYrMFFLgVYv5Hl/EAJjsFOUR3jSgQCEtozA6tYU4kwD+CkhRBmkUcMxrwf1i8xudZqmmhrQM7MfnCHZSWyaqJI0LAKOjm9PpEAWH2bJV4ZxepJFTro3TXjFzsnaUyVN7uc6kkZcwOV0swD0r9In2Z2XliiMxUknOmxCX8Ti2W9btS8Nx2EypKVqEwBikg36E1s8UWuMQiRKnkKZkJKkEgEgsAkcy56cI0mw/bNglAJnJmSVClRnSABQAgl6ACoDnrHNts7RKcJ3YJaYoHeNWTXXm1R+0ZUQ019YYDaUnEJUqRNRNDMoIXmAJ4tYx4oKAKrmtMzhh1FacrvHyrhsYuWrNLWpCuKFFJ9QY2Wzva7tGWADMRNA/wDYgE8w4YxdNd4kSjmBTQAM3LQ8H+jR5HKtme3I50d7hUKIdjLWUsSK7qnBtfn6qGrrm3aDtDiMTMX305a2UpISTQDMaBIpFYiXezuKxLjC0xf96v8AIxAFcoyiQByBR7VLV4cI2/sx23LE1WCxLdxiCGU7d3NDhKgTQPY+UYasJSoQdJ7Wdgp8jMuU06UCveTUgA1C0ixD1alNIx6Nq5SQoHhxbS0dN9mXtAM7u8NOU09AORTgd6CLH/mB+rrF12w9nuGxhK0/kTif+4hNDzWlwD/cI1Z4OTDbSUqCmDAGh+/hyEQ/9QKUCFKGjUsODU5QT2g9muNwwfu+9l/1ynWP0+IP0iklbAxClJSJMzMtQQndIdWiQSGflGRbDbRSq6RRy2vJTH7eCZWImzkTQhGeXJQVqmeFKUps6rEmiQNXtGk7New+as5sasSkCvdoIUs8ifCn4mL72pzpOB2UjCSEJQmcoJyjgneUok3UTlc84DiuJxaphBPQDgOURp1+3hssViVaQ7eYL0b0iIRZg1+vw4R4r0/eHGtBo9D/AAIQYllHiXflz5wHuFP5ifvQwodgxvC9D8WMeQVHjR+av+9X+RiIOLHrBWMWh5oKTn70soKpldTghql2YvRjA1etIDwE8R5wj0pSPE2Jh4Den3blpFBezQ6qHKsVSbW1BGojrfZH2imanucRl76yJiiUpmDULIFFNbiescaBazhT3f8AiN9sfDysfIMwEJnoczZYoGoy0ge6aWsaaxYOwqkjJmAIysXFSwd2CX0PzpHIvaTtReJx60JWojDJSiXcAqFVKHBTkV5XjUdlO3ww+eXilHNLQopmH3socIU9lUYcfnyqXizOmCYuqiorUKV1U5JBALlgItHcew3aT8ZhgDNz4iWAZgJy5hosjgWYni73jlftYxi5mOWlSgoSkhIbTXyLmvOCsBto4bEyMRhkk4eQClQPvpUXmpD3Z6OTUA6xS9tp4m4mdNCwpK15klgHB8OmgaJbwM3LvrEy+AB0FbiGJTqRRxTWCQl0u72fr6eUREClnK3CloaBWnB/rDu8p1qb+kNUp3ZhQ/6EQTSlutPUs45GFDcKjfTUfYMeRQscfzF8lKb9RiBIobwbjZJ7xe6rxqrXieUCqlK4KPkfpEUhOLAVbmdWIf0hg487cYemUr+lX6Sf2hZDbKf0n6RR4khi9tYN2HtmZhJyZ0ojMk2NlDVJHAiAjLVoD+kwu4VwPofpAaftZtpE85pT5Zl81+JHkS3kIC2TssrQkhJU6zegYBjc+rA04RTiUW8JA/tNfh9tGi7MqtKYMosSXSQ40U26QQwUxbMbQAW15aUlSUrDSyyQKitS1tXo1oqk1p5AR0Sf2ZlYueEyp65sxcwS15pSkd2Eh1KdTAsAdHUQYxe2NkzJE1UtYIWkkN4iBoSRSoY+cEBLlMd4+T1iZWIcEOG90Od0u9OrfGIUyjqktySfhHrKd8poGoD62iD1THXR/PQN1iD7aJhLUfdIe1DDTJUBQGr0ylx8IB+GSM4r9sYUOw0lQWAUqoS1OR5QoaP/2Q=="/>
          <p:cNvSpPr>
            <a:spLocks noChangeAspect="1" noChangeArrowheads="1"/>
          </p:cNvSpPr>
          <p:nvPr/>
        </p:nvSpPr>
        <p:spPr bwMode="auto">
          <a:xfrm>
            <a:off x="155575" y="-731838"/>
            <a:ext cx="11334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l-PL">
              <a:latin typeface="Calibri" pitchFamily="34" charset="0"/>
            </a:endParaRPr>
          </a:p>
        </p:txBody>
      </p:sp>
      <p:pic>
        <p:nvPicPr>
          <p:cNvPr id="32774" name="Picture 4" descr="https://encrypted-tbn3.gstatic.com/images?q=tbn:ANd9GcRRB2L7bLIKX-nCRM8rGPurt4rlz4vtaA3lqiR_9sUDdAMal0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214313"/>
            <a:ext cx="2281237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Obraz 6" descr="AN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14313"/>
            <a:ext cx="22145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Cel przedmiotu (1)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Przekazanie podstawowej wiedzy z zakresu podstawowej dyscypliny w grupie nauk o organizacji i zarządzaniu zwanej:</a:t>
            </a:r>
          </a:p>
          <a:p>
            <a:pPr marL="457200" lvl="1" indent="0">
              <a:buFont typeface="Arial" charset="0"/>
              <a:buNone/>
            </a:pPr>
            <a:r>
              <a:rPr lang="pl-PL" smtClean="0"/>
              <a:t>„</a:t>
            </a:r>
            <a:r>
              <a:rPr lang="pl-PL" b="1" smtClean="0"/>
              <a:t>Podstawy zarządzania organizacjami</a:t>
            </a:r>
            <a:r>
              <a:rPr lang="pl-PL" smtClean="0"/>
              <a:t>” </a:t>
            </a:r>
          </a:p>
          <a:p>
            <a:pPr marL="457200" lvl="1" indent="0">
              <a:buFont typeface="Arial" charset="0"/>
              <a:buNone/>
            </a:pPr>
            <a:r>
              <a:rPr lang="pl-PL" smtClean="0"/>
              <a:t>albo zamiennie </a:t>
            </a:r>
          </a:p>
          <a:p>
            <a:pPr marL="457200" lvl="1" indent="0">
              <a:buFont typeface="Arial" charset="0"/>
              <a:buNone/>
            </a:pPr>
            <a:r>
              <a:rPr lang="pl-PL" smtClean="0"/>
              <a:t>„</a:t>
            </a:r>
            <a:r>
              <a:rPr lang="pl-PL" b="1" smtClean="0"/>
              <a:t>Podstawy nauk o organizacji i zarządzaniu</a:t>
            </a:r>
            <a:r>
              <a:rPr lang="pl-PL" smtClean="0"/>
              <a:t>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Cel przedmiotu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Umożliwienie dalszego studiowania szczegółowych specjalności nauk o organizacji i zarządzaniu, jak: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b="1" dirty="0"/>
              <a:t>organizacja systemów produkcyjnych</a:t>
            </a:r>
            <a:r>
              <a:rPr lang="pl-PL" dirty="0"/>
              <a:t>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/>
              <a:t>organizacja i normowanie pracy, techniki organizatorskie i kierownicze,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/>
              <a:t>projektowanie systemów informacyjno-decyzyjnych i systemów zarządzania,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b="1" dirty="0"/>
              <a:t>analiza systemowa organizacji</a:t>
            </a:r>
            <a:r>
              <a:rPr lang="pl-PL" dirty="0"/>
              <a:t>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/>
              <a:t>ekonomiczne instrumenty zarządzania,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/>
              <a:t>teoria podejmowania decyzji kierowniczych,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/>
              <a:t>badania marketingowe i operacyjne,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/>
              <a:t>psychologia i socjologia organizacji,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/>
              <a:t>nauka administracji oraz prawne instrumenty zarządzania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zaliczenia</a:t>
            </a:r>
          </a:p>
        </p:txBody>
      </p:sp>
      <p:pic>
        <p:nvPicPr>
          <p:cNvPr id="17410" name="Picture 2" descr="https://encrypted-tbn1.gstatic.com/images?q=tbn:ANd9GcRPE1D7Bb_vq1t4NYfnYOESu73GBieipG4B3F2YxXv06vEfBNrmM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39624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zaliczenia (1)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Dwie prace pisemne (w połowie semestru i na jego zakończenie).</a:t>
            </a:r>
          </a:p>
          <a:p>
            <a:r>
              <a:rPr lang="pl-PL" smtClean="0"/>
              <a:t>O terminie pracy wykładowca przypomni na dwa zajęcia przed zaliczeniem oraz poda obowiązujący materiał.</a:t>
            </a:r>
          </a:p>
          <a:p>
            <a:r>
              <a:rPr lang="pl-PL" smtClean="0"/>
              <a:t>Z każdej z prac można otrzymać po 15 punktów (łącznie 30 punktów).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zaliczenia (2)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Prace pisemne składać się będą z pytań otwartych, zamkniętych i półotwartych.</a:t>
            </a:r>
          </a:p>
          <a:p>
            <a:r>
              <a:rPr lang="pl-PL" smtClean="0"/>
              <a:t>W przypadku pytań zamkniętych prawidłowa będzie co najmniej jedna odpowiedź (spośród 4 propozycji).</a:t>
            </a:r>
          </a:p>
          <a:p>
            <a:r>
              <a:rPr lang="pl-PL" smtClean="0"/>
              <a:t>W przypadku pytań półotwartych odpowiedź dotyczyć będzie tekstu nie dłużyszego niż kilka słów.</a:t>
            </a:r>
          </a:p>
          <a:p>
            <a:endParaRPr lang="pl-PL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Zasady zaliczenia (3)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24075" y="1600200"/>
          <a:ext cx="5327650" cy="362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Punkty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Ocena</a:t>
                      </a:r>
                      <a:endParaRPr lang="pl-P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(0-15&gt;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NDST</a:t>
                      </a:r>
                      <a:endParaRPr lang="pl-P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(15-18&gt;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DST</a:t>
                      </a:r>
                      <a:endParaRPr lang="pl-P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(18-21&gt;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DST (+)</a:t>
                      </a:r>
                      <a:endParaRPr lang="pl-P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(21-24&gt;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DB</a:t>
                      </a:r>
                      <a:endParaRPr lang="pl-P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(24-28&gt;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DB (+)</a:t>
                      </a:r>
                      <a:endParaRPr lang="pl-PL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(28-30&gt;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smtClean="0"/>
                        <a:t>BDB</a:t>
                      </a:r>
                      <a:endParaRPr lang="pl-PL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19027-A286-4FFC-AC4B-5615CDE2B56E}" type="slidenum">
              <a:rPr lang="pl-PL"/>
              <a:pPr>
                <a:defRPr/>
              </a:pPr>
              <a:t>8</a:t>
            </a:fld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Literatura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8008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479</Words>
  <Application>Microsoft Office PowerPoint</Application>
  <PresentationFormat>Pokaz na ekranie (4:3)</PresentationFormat>
  <Paragraphs>97</Paragraphs>
  <Slides>20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Szablon projektu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Podstawy Zarządzania</vt:lpstr>
      <vt:lpstr>Cel przedmiotu</vt:lpstr>
      <vt:lpstr>Cel przedmiotu (1)</vt:lpstr>
      <vt:lpstr>Cel przedmiotu (2)</vt:lpstr>
      <vt:lpstr>Zasady zaliczenia</vt:lpstr>
      <vt:lpstr>Zasady zaliczenia (1)</vt:lpstr>
      <vt:lpstr>Zasady zaliczenia (2)</vt:lpstr>
      <vt:lpstr>Zasady zaliczenia (3)</vt:lpstr>
      <vt:lpstr>Literatura</vt:lpstr>
      <vt:lpstr>Literatura (1)</vt:lpstr>
      <vt:lpstr>Literatura (2)</vt:lpstr>
      <vt:lpstr>Literatura (3)</vt:lpstr>
      <vt:lpstr>Ramowy program zajęć</vt:lpstr>
      <vt:lpstr>Ramowy program zajęć (1)</vt:lpstr>
      <vt:lpstr>Ramowy program zajęć (2)</vt:lpstr>
      <vt:lpstr>Ramowy program zajęć (3)</vt:lpstr>
      <vt:lpstr>Pytania…</vt:lpstr>
      <vt:lpstr>…Uwagi</vt:lpstr>
      <vt:lpstr>Dziękuję za uwagę</vt:lpstr>
      <vt:lpstr>Podstawy Zarządzania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Zarzadzania</dc:title>
  <dc:creator/>
  <cp:lastModifiedBy>Tyc Tomasz</cp:lastModifiedBy>
  <cp:revision>11</cp:revision>
  <dcterms:created xsi:type="dcterms:W3CDTF">2006-08-16T00:00:00Z</dcterms:created>
  <dcterms:modified xsi:type="dcterms:W3CDTF">2012-10-24T14:18:06Z</dcterms:modified>
</cp:coreProperties>
</file>