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72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166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173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6"/>
  </p:notesMasterIdLst>
  <p:sldIdLst>
    <p:sldId id="256" r:id="rId2"/>
    <p:sldId id="258" r:id="rId3"/>
    <p:sldId id="260" r:id="rId4"/>
    <p:sldId id="259" r:id="rId5"/>
    <p:sldId id="261" r:id="rId6"/>
    <p:sldId id="263" r:id="rId7"/>
    <p:sldId id="262" r:id="rId8"/>
    <p:sldId id="264" r:id="rId9"/>
    <p:sldId id="352" r:id="rId10"/>
    <p:sldId id="265" r:id="rId11"/>
    <p:sldId id="266" r:id="rId12"/>
    <p:sldId id="351" r:id="rId13"/>
    <p:sldId id="267" r:id="rId14"/>
    <p:sldId id="268" r:id="rId15"/>
    <p:sldId id="272" r:id="rId16"/>
    <p:sldId id="273" r:id="rId17"/>
    <p:sldId id="271" r:id="rId18"/>
    <p:sldId id="269" r:id="rId19"/>
    <p:sldId id="274" r:id="rId20"/>
    <p:sldId id="270" r:id="rId21"/>
    <p:sldId id="275" r:id="rId22"/>
    <p:sldId id="276" r:id="rId23"/>
    <p:sldId id="277" r:id="rId24"/>
    <p:sldId id="280" r:id="rId25"/>
    <p:sldId id="278" r:id="rId26"/>
    <p:sldId id="281" r:id="rId27"/>
    <p:sldId id="282" r:id="rId28"/>
    <p:sldId id="283" r:id="rId29"/>
    <p:sldId id="284" r:id="rId30"/>
    <p:sldId id="287" r:id="rId31"/>
    <p:sldId id="295" r:id="rId32"/>
    <p:sldId id="285" r:id="rId33"/>
    <p:sldId id="289" r:id="rId34"/>
    <p:sldId id="290" r:id="rId35"/>
    <p:sldId id="291" r:id="rId36"/>
    <p:sldId id="292" r:id="rId37"/>
    <p:sldId id="293" r:id="rId38"/>
    <p:sldId id="296" r:id="rId39"/>
    <p:sldId id="294" r:id="rId40"/>
    <p:sldId id="297" r:id="rId41"/>
    <p:sldId id="298" r:id="rId42"/>
    <p:sldId id="299" r:id="rId43"/>
    <p:sldId id="300" r:id="rId44"/>
    <p:sldId id="301" r:id="rId45"/>
    <p:sldId id="304" r:id="rId46"/>
    <p:sldId id="303" r:id="rId47"/>
    <p:sldId id="302" r:id="rId48"/>
    <p:sldId id="305" r:id="rId49"/>
    <p:sldId id="307" r:id="rId50"/>
    <p:sldId id="306" r:id="rId51"/>
    <p:sldId id="308" r:id="rId52"/>
    <p:sldId id="310" r:id="rId53"/>
    <p:sldId id="309" r:id="rId54"/>
    <p:sldId id="311" r:id="rId55"/>
    <p:sldId id="313" r:id="rId56"/>
    <p:sldId id="312" r:id="rId57"/>
    <p:sldId id="314" r:id="rId58"/>
    <p:sldId id="315" r:id="rId59"/>
    <p:sldId id="316" r:id="rId60"/>
    <p:sldId id="317" r:id="rId61"/>
    <p:sldId id="318" r:id="rId62"/>
    <p:sldId id="389" r:id="rId63"/>
    <p:sldId id="319" r:id="rId64"/>
    <p:sldId id="320" r:id="rId65"/>
    <p:sldId id="321" r:id="rId66"/>
    <p:sldId id="322" r:id="rId67"/>
    <p:sldId id="323" r:id="rId68"/>
    <p:sldId id="331" r:id="rId69"/>
    <p:sldId id="330" r:id="rId70"/>
    <p:sldId id="329" r:id="rId71"/>
    <p:sldId id="333" r:id="rId72"/>
    <p:sldId id="332" r:id="rId73"/>
    <p:sldId id="334" r:id="rId74"/>
    <p:sldId id="335" r:id="rId75"/>
    <p:sldId id="336" r:id="rId76"/>
    <p:sldId id="324" r:id="rId77"/>
    <p:sldId id="325" r:id="rId78"/>
    <p:sldId id="326" r:id="rId79"/>
    <p:sldId id="327" r:id="rId80"/>
    <p:sldId id="328" r:id="rId81"/>
    <p:sldId id="379" r:id="rId82"/>
    <p:sldId id="338" r:id="rId83"/>
    <p:sldId id="339" r:id="rId84"/>
    <p:sldId id="340" r:id="rId85"/>
    <p:sldId id="380" r:id="rId86"/>
    <p:sldId id="341" r:id="rId87"/>
    <p:sldId id="342" r:id="rId88"/>
    <p:sldId id="381" r:id="rId89"/>
    <p:sldId id="343" r:id="rId90"/>
    <p:sldId id="344" r:id="rId91"/>
    <p:sldId id="345" r:id="rId92"/>
    <p:sldId id="382" r:id="rId93"/>
    <p:sldId id="346" r:id="rId94"/>
    <p:sldId id="347" r:id="rId95"/>
    <p:sldId id="348" r:id="rId96"/>
    <p:sldId id="383" r:id="rId97"/>
    <p:sldId id="349" r:id="rId98"/>
    <p:sldId id="350" r:id="rId99"/>
    <p:sldId id="353" r:id="rId100"/>
    <p:sldId id="354" r:id="rId101"/>
    <p:sldId id="355" r:id="rId102"/>
    <p:sldId id="356" r:id="rId103"/>
    <p:sldId id="357" r:id="rId104"/>
    <p:sldId id="358" r:id="rId105"/>
    <p:sldId id="384" r:id="rId106"/>
    <p:sldId id="359" r:id="rId107"/>
    <p:sldId id="385" r:id="rId108"/>
    <p:sldId id="360" r:id="rId109"/>
    <p:sldId id="361" r:id="rId110"/>
    <p:sldId id="362" r:id="rId111"/>
    <p:sldId id="386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87" r:id="rId121"/>
    <p:sldId id="371" r:id="rId122"/>
    <p:sldId id="374" r:id="rId123"/>
    <p:sldId id="372" r:id="rId124"/>
    <p:sldId id="373" r:id="rId125"/>
    <p:sldId id="375" r:id="rId126"/>
    <p:sldId id="388" r:id="rId127"/>
    <p:sldId id="376" r:id="rId128"/>
    <p:sldId id="377" r:id="rId129"/>
    <p:sldId id="378" r:id="rId130"/>
    <p:sldId id="390" r:id="rId131"/>
    <p:sldId id="391" r:id="rId132"/>
    <p:sldId id="392" r:id="rId133"/>
    <p:sldId id="393" r:id="rId134"/>
    <p:sldId id="397" r:id="rId135"/>
    <p:sldId id="394" r:id="rId136"/>
    <p:sldId id="395" r:id="rId137"/>
    <p:sldId id="396" r:id="rId138"/>
    <p:sldId id="398" r:id="rId139"/>
    <p:sldId id="399" r:id="rId140"/>
    <p:sldId id="400" r:id="rId141"/>
    <p:sldId id="401" r:id="rId142"/>
    <p:sldId id="402" r:id="rId143"/>
    <p:sldId id="403" r:id="rId144"/>
    <p:sldId id="404" r:id="rId145"/>
    <p:sldId id="405" r:id="rId146"/>
    <p:sldId id="406" r:id="rId147"/>
    <p:sldId id="407" r:id="rId148"/>
    <p:sldId id="408" r:id="rId149"/>
    <p:sldId id="410" r:id="rId150"/>
    <p:sldId id="409" r:id="rId151"/>
    <p:sldId id="411" r:id="rId152"/>
    <p:sldId id="412" r:id="rId153"/>
    <p:sldId id="413" r:id="rId154"/>
    <p:sldId id="414" r:id="rId155"/>
    <p:sldId id="415" r:id="rId156"/>
    <p:sldId id="416" r:id="rId157"/>
    <p:sldId id="417" r:id="rId158"/>
    <p:sldId id="419" r:id="rId159"/>
    <p:sldId id="418" r:id="rId160"/>
    <p:sldId id="420" r:id="rId161"/>
    <p:sldId id="421" r:id="rId162"/>
    <p:sldId id="422" r:id="rId163"/>
    <p:sldId id="423" r:id="rId164"/>
    <p:sldId id="424" r:id="rId165"/>
    <p:sldId id="426" r:id="rId166"/>
    <p:sldId id="425" r:id="rId167"/>
    <p:sldId id="428" r:id="rId168"/>
    <p:sldId id="427" r:id="rId169"/>
    <p:sldId id="429" r:id="rId170"/>
    <p:sldId id="430" r:id="rId171"/>
    <p:sldId id="432" r:id="rId172"/>
    <p:sldId id="433" r:id="rId173"/>
    <p:sldId id="434" r:id="rId174"/>
    <p:sldId id="431" r:id="rId175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4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C336E33-9266-4CC0-B76F-CCC1EE91FD00}" type="datetimeFigureOut">
              <a:rPr lang="pl-PL"/>
              <a:pPr>
                <a:defRPr/>
              </a:pPr>
              <a:t>2012-10-24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B619B94-B9C8-47C7-9452-5EB87CC42DE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ymbol zastępczy obrazu slajdu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l-PL" smtClean="0"/>
          </a:p>
        </p:txBody>
      </p:sp>
      <p:sp>
        <p:nvSpPr>
          <p:cNvPr id="15363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38307D-9D41-45F6-B688-CAB7004201D1}" type="slidenum">
              <a:rPr lang="pl-PL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Symbol zastępczy obrazu slajdu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6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l-PL" smtClean="0"/>
          </a:p>
        </p:txBody>
      </p:sp>
      <p:sp>
        <p:nvSpPr>
          <p:cNvPr id="190467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2A2B472-9D64-4FCD-8D6D-0F06D885F435}" type="slidenum">
              <a:rPr lang="pl-PL"/>
              <a:pPr fontAlgn="base">
                <a:spcBef>
                  <a:spcPct val="0"/>
                </a:spcBef>
                <a:spcAft>
                  <a:spcPct val="0"/>
                </a:spcAft>
              </a:pPr>
              <a:t>174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8095A-701C-4B11-9847-AA2C608E9FB9}" type="datetime1">
              <a:rPr lang="pl-PL"/>
              <a:pPr>
                <a:defRPr/>
              </a:pPr>
              <a:t>2012-10-24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Wydział Administracji i Nauk Społecznych   T. Tyc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03BB3-6396-4BDD-8AC4-DFD6CD8692F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E02CA-D25A-4ABB-86A8-8FFA56154CE6}" type="datetime1">
              <a:rPr lang="pl-PL"/>
              <a:pPr>
                <a:defRPr/>
              </a:pPr>
              <a:t>2012-10-24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Wydział Administracji i Nauk Społecznych   T. Tyc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82A51-5F49-46B8-8D6B-C43196A0AB9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DBF62-8FA0-479A-B780-2F10B02A360A}" type="datetime1">
              <a:rPr lang="pl-PL"/>
              <a:pPr>
                <a:defRPr/>
              </a:pPr>
              <a:t>2012-10-24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Wydział Administracji i Nauk Społecznych   T. Tyc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F1223-0F98-4035-BA67-6BB75424943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5C14A-BBA2-46C9-8102-8A974D607A3D}" type="datetime1">
              <a:rPr lang="pl-PL"/>
              <a:pPr>
                <a:defRPr/>
              </a:pPr>
              <a:t>2012-10-24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Wydział Administracji i Nauk Społecznych   T. Tyc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EC0D3-2446-4F35-AFE9-B10E92DDC90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C784B-5D22-4202-B753-C8DAB13DD268}" type="datetime1">
              <a:rPr lang="pl-PL"/>
              <a:pPr>
                <a:defRPr/>
              </a:pPr>
              <a:t>2012-10-24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Wydział Administracji i Nauk Społecznych   T. Tyc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98936-FDB7-404D-B81E-DBC40A96C38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7F2C9-F5FC-4144-82C0-78C360ADB4AF}" type="datetime1">
              <a:rPr lang="pl-PL"/>
              <a:pPr>
                <a:defRPr/>
              </a:pPr>
              <a:t>2012-10-24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Wydział Administracji i Nauk Społecznych   T. Tyc</a:t>
            </a:r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6948B-D1FE-4866-B092-9D9114D7320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A6749-95B9-4498-8E2A-6E4D1EEAE359}" type="datetime1">
              <a:rPr lang="pl-PL"/>
              <a:pPr>
                <a:defRPr/>
              </a:pPr>
              <a:t>2012-10-24</a:t>
            </a:fld>
            <a:endParaRPr lang="pl-PL"/>
          </a:p>
        </p:txBody>
      </p:sp>
      <p:sp>
        <p:nvSpPr>
          <p:cNvPr id="8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Wydział Administracji i Nauk Społecznych   T. Tyc</a:t>
            </a:r>
          </a:p>
        </p:txBody>
      </p:sp>
      <p:sp>
        <p:nvSpPr>
          <p:cNvPr id="9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449C6-0112-4990-BA8A-C1C1C195CD7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9229F-50FC-4F8D-AC1A-4768F9327EDF}" type="datetime1">
              <a:rPr lang="pl-PL"/>
              <a:pPr>
                <a:defRPr/>
              </a:pPr>
              <a:t>2012-10-24</a:t>
            </a:fld>
            <a:endParaRPr lang="pl-PL"/>
          </a:p>
        </p:txBody>
      </p:sp>
      <p:sp>
        <p:nvSpPr>
          <p:cNvPr id="4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Wydział Administracji i Nauk Społecznych   T. Tyc</a:t>
            </a:r>
          </a:p>
        </p:txBody>
      </p:sp>
      <p:sp>
        <p:nvSpPr>
          <p:cNvPr id="5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85D29-8721-412E-87D4-EA5CE3B8D3D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8E7D2-F607-4D56-AC22-F66A5F063C35}" type="datetime1">
              <a:rPr lang="pl-PL"/>
              <a:pPr>
                <a:defRPr/>
              </a:pPr>
              <a:t>2012-10-24</a:t>
            </a:fld>
            <a:endParaRPr lang="pl-PL"/>
          </a:p>
        </p:txBody>
      </p:sp>
      <p:sp>
        <p:nvSpPr>
          <p:cNvPr id="3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Wydział Administracji i Nauk Społecznych   T. Tyc</a:t>
            </a:r>
          </a:p>
        </p:txBody>
      </p:sp>
      <p:sp>
        <p:nvSpPr>
          <p:cNvPr id="4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DA9ED-BC84-455A-ADBB-B17FF694C3B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1A58A-5329-4B36-92C9-F086868615A2}" type="datetime1">
              <a:rPr lang="pl-PL"/>
              <a:pPr>
                <a:defRPr/>
              </a:pPr>
              <a:t>2012-10-24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Wydział Administracji i Nauk Społecznych   T. Tyc</a:t>
            </a:r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C652E-07AC-48BE-B513-75D48F56E24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2EA18-CB29-456F-B88F-DE5F0B012E31}" type="datetime1">
              <a:rPr lang="pl-PL"/>
              <a:pPr>
                <a:defRPr/>
              </a:pPr>
              <a:t>2012-10-24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Wydział Administracji i Nauk Społecznych   T. Tyc</a:t>
            </a:r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6DDEA-3706-4DBD-9626-7459FB30A7D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</a:t>
            </a:r>
          </a:p>
        </p:txBody>
      </p:sp>
      <p:sp>
        <p:nvSpPr>
          <p:cNvPr id="1027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3335945-F2B3-4F7D-AED4-EAACFBD123AA}" type="datetime1">
              <a:rPr lang="pl-PL"/>
              <a:pPr>
                <a:defRPr/>
              </a:pPr>
              <a:t>2012-10-24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E57C7B-8404-477E-83BC-3D5544D096A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noik.org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e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mtClean="0"/>
              <a:t>Podstawy Zarządzania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 smtClean="0"/>
              <a:t>Rozwój naukowego zarządzania</a:t>
            </a:r>
            <a:endParaRPr lang="pl-PL" dirty="0"/>
          </a:p>
        </p:txBody>
      </p:sp>
      <p:sp>
        <p:nvSpPr>
          <p:cNvPr id="14339" name="AutoShape 2" descr="data:image/jpeg;base64,/9j/4AAQSkZJRgABAQAAAQABAAD/2wCEAAkGBhQSERUUExQWFBQWGR0YGRUYGCAaHhseICAeHR0aHRwdHCYeHx8jIBsZIy8iIygpLi0sGB4xNjAqNSYrLCkBCQoKDgwOFQ8PFCkcHBwpKSwpKSksKSkpKSkpKSksLCkpKSkpLCkpLCwpLCkpKSkpKSkpKiwsLCksLCkpLCkpKf/AABEIAKAAdwMBIgACEQEDEQH/xAAcAAABBQEBAQAAAAAAAAAAAAAEAAIDBQYHAQj/xAA8EAABAgQDBQUGBQQBBQAAAAABAhEAAyExBBJBBSJRYXEGEzKBkQdCobHR8BQjksHhUnKy8WIWM0NTgv/EABcBAQEBAQAAAAAAAAAAAAAAAAABAgP/xAAZEQEBAQADAAAAAAAAAAAAAAAAAREhMVH/2gAMAwEAAhEDEQA/ANBlUkKIWtyT7yql2DBgGH3xiZWE8SUzAWIUs51NcszqcGnSJky1FSVZSN6ZrQkE1TTma2rBMxJOZlMFEFlEF9KDWgF46ARc5aElLuwcMqlaAAn1iLAz1KZKluXJDOB6+ducFz3UyQSQ7MRoPE9a2u37RFPw8uWUzFzzLlpcNYFR0e/W4ppEEOImJBCUTAHBQQVlLlwKAhywJAY3I4wlEh1A1SHqTqHHi4liH4GKPae25c+cqWUjKU5AVAOsJL7p0FRUPZ9IAxWDGVZmqmzFksk94ai2/QbwodQ3WMi5wmMWggrmlKswqZlHL3D26UciLrBzVTHZRCgGKQsWUS1HNSAa9Yx2GSO5W0uWrfCBmDliHFX04iPZEqalYyOF0KlJUxUEg5XNmrQ8j5h0jMrKzqKRQnM1tSej+kRmcQcoUVAqYHMxDDhy061jG4TbmKSU/mKmApJUkALJPEBt0O9eGkaWR2hlnKiYO7mLFMwYE6gHj1gG4gzAUJKiA3vMMwpYZhURWTMYolSKoykAZi1OTLLliS/lF5jZUtYqrMRYtVFGNTq3C8Z5OzgCpRWnNTeZmABYtYlj1gouXiQUvVSQ+6SxUxoSH6lucEqWpk1I3eLOKF7vekBYCSbkHKQ1WJcm7WqAeJg4YdOYke//AMDWoudDAQqnbyAiYXU7mtEgaudSQ3nCiWTgPzVqJIJIDEWCQ3HU1hREF/inS7ZSStlDUZhXkDA6EKUoVSKgZhQhPiNqOb05vHmMlBIUAcxdQJIoS7j/ACLAawCMpahuAEOd0eJmbK3GNifa2OVhkJmJSFZiN1N3N1AFuhDv8oyG0Z68UtJnZpbVSAkgAG7pUbf8g8N21i5k/ElGY5UqCUpAYBruDc5ukU+0cq1AJmLmLYByonLlOhKQANWGrxkHK2wiVMloCQtJD73iAc0GazkC2mkaOTKkzMwKkJUtilwCkOKF6WAc+UZWXs6SAKHMGCjlqFEsAQeetmMEzpAWklROar18mSBTjTV4DRLx8pIQlIGTOQxSLJO8Qwo1ANHEE4Obh5vfKBGVKAlJoFf/ACBUM45PGPm4GWnMM6hTo9HY6EWpE0mSljvJcuDlH9QcgAaUpo5iK1uxdnJQnvZaUZlAICi9gS97czxEQY3A/iB389+5BJlocBR6U1owHxioTjpgw/dKmA5U0yEc6P7pLs/MwJjyFCi1AkDKQQyWIFQPJiOcNF1sTtUkkylpUirIWrUMSEqLULfvFpiFpNU7ymDAqrpybQN5xgV4GYsMtIUtL0zM96g6n5xstm4xBkiZVrKWVAEEAUys93FtK3gDpSQtZSqiwEkpBahVRlO7uCdPFaDFKyvlUQbUq1a0L6QHhMSsAs2UsSvM5JqLMdbQTg8MywFXrq5Irc8bnyigzDTQkuVMxck6OOmv1hQFKYEBnzByOTPrzaFANxAKlEKIIClABQeujcaikC4aYDkY1IcgqS7fMAHMHOjiHbQlLmKypUQCVqYN7pH3o8FpkBnCWbd3mqL3Bs5NDZzGkc5kBKZiwpC996r3QDWprwGlTFhh9m92QsZQFAe9fk3i1JvWEuSQVTU5spmFCEqVUsDd3ygZdf3h+0+0AqkJWCQUqCSA1Xau8xLehrWMgDDT5m6pRSglxmJ94mp1bwsxhkoKSCtKkpB1JJvYdYKkbQTlllIUVPmSSAbl1OC7g8qQzHspIGRiwUANASGenE+gaIA5zkqKiCS9SbEVo5rEslZ3gQzVIChUtRxqAxPnAswKGYVJSxcprbpep9OUMkrUN5gW06/XzvBVpJmMe8KiSUh1cmLhqUpEgwC5YUVHdINMyeRHiLEVNLwJKxCQLblBlKH5Xg2bKBZpZVkIKSQd7mxsAKMXsIIdsLL+alQYKT7wdJaocPzDV1eF2bSQiYQ7ZwGBq9m1cWvQsYqsRhwgnMwLupLEV0BDDnG07NSpU6Ss0zFW8qr5qAZmq2vkTBR0qWClQSkpDf06ixuzROEJIKbggCrMoUcUL9fKLHCbLyZlrzIBplBJApUJH9JYElr9TCVst2KcyQbBiDXXLfXWsUVyEGW3dywwYJSC2hcObteFFxK2Vf8AMB4Dh8QYUEZ3FS1e4FZkqUQkDTMGJ1qB8IfhlspQrV6qdmtwoRpEeCSllAl0laxVRdwRa+7f05wHtnaBkywStKJillCSUukXLHUO4D840KjHbQClFAKlAnKRZz4Tw1DxXqdgleVSgGSBLdzls9QRbmxrEYR3vfLVLCGVVlvlJO8UnyoRZ4ZiELlrAG64u/K+pewfWkYDllKEgKOQDxAIuBTKST0N7Q7B7VlOCliQACCnTiK6aQPthE2atCCoZCPEHvUMom9teEUGP2IEKYTglTsxN+fJvpE0aDaM9JUogAglg1yOP1hLxATLCAoDMd5wXDMwdnart84zOMwc6WkL76XOHBK3I5EFjFpseRPm92VbqCSAqlSequQ+EAfKxCE2a4zVowfS9oI/6lkScxWymO4lFzepJ4cIz3arAHDTshmAuAWFSkNq1jyiPs3KwqpqUzgVOdVBIc8ToKRBep7QS8SWYpuzquWZ8xpYDjcxu/Z5J3ClTEZyWGhTluW5ClqdYyP4fDZ0CWE5XqHAAY0rW9PN4uexCMm0FZVElWfMHcMwyu5q96PYRpXVJczpXpXl1hZmHhrfnHktq0F3ZulYYucly7jnl9B/qNCZQ+N9Y8hkucARVNtPUNCiIyKMa5JFGc1Ds6iOV+AMZHtoqbMRLUktL7wFeYUSySLciFOY1CMYoqKHTcMAKEZuJik2phFqw00KUosXUCLgkvlTdwNNWEWjHYHHS5i1hFWGapytXfYjQ6WvyjQKny1AqIOUpZ0l6GjZanVoyeD2WZC58ksZoyrSRdSHelHBq5Hzg9WKSBVyHoMrM2l6N0jIZh9nqmrIzGTLYnMRoxYFrOacQ8UWNwCM4WhEwJ6u5tdgzkE+cbzAyk4haO7Pjot7uElVEgsx+Hxio2zLKB3aVgpBBOVJfXV6n6wsGSxOHMyYEy0bxNEpBbyGkbvZ0xWGwqJSk5ZyFd4nMm4IIcg82IGoEO7OCRhUla1pMxRTS5LnStg9YE2hiJs8zFiqSWeg3RYHppEFd2+2epcwTk7wIBUWAqoOXAoP5gHYGwlzV94vDzZ6QQNwsknQKOUt0ja4JYlSs03MJS3QoKFHoAbNbUE/ARXzdlzMMrcmLlpWd1CZlFcwwYhqu0BJsjZP4eaEpUTubySk0JFhagIZ7UJtGo7DZZ2KXNJGeSMlqkq967Wo2vKkZg40oWQorUcoZSpgLAgCv8nQRpPZPh96eQQ1AQ7uSOVKAGLFb6SgElQd1DUkMwDODYuIYuYSQHZJ4aHjx9aC+sT9wCDcub/t0EBqkk0Z356affrFQsNNSVDKfC6RUgPrpXQObx7CwUtnclyXzAdeX3SFAZjFrSyyWGVRSCRR615h/pFTh8K93qCAATqS/DQfKLOdg0LfMslOZbEnIkh+XU1NdYHm4VKQe6Io11qdhQ3LqFqAjzaKMZtFCZc51E6guACoX1Gc8TS8B4rDe+QCkkgVPiPAt1rG+27gWwk3vLhDpJAU28ASlw7lN+kYCfMB3Uqq4As1zUsbW6PGbB5gADMTulKczBOdjwIduANhrGixk+SgoWsZ6JLZuBYVOo+A6xSCeciVJVkUleQIJclJHiswSGHMvAeKK5pCUuSbEs1r8uPzgATi1rWtdcuapGtXHk7fCPV9sV5JiAkpSulNWLgHhFlI2QkBIJACwMqnAuS5byN4GxeJwiDkRvkIW5UbkksA2oTl9TEQXge1GJxEpOEKdxRLKbwi1TwB04mDdnTu7KpGINUMArMSLAPSuVspcVvFXsrawDBROZNRlooAe7TWgPlF/tfZaSVTJahMCUpUtwRumj2OYOoOx4wVX4rCIGUS0qUo1qlr21ZrXjfey1ITKnEgsZjOkFicozU5OPi2sYTDBOVSUhNkqq+6PEpIs+vpzjp/YzBKl4CUlLAzMy2aoCi4cEcG6RRerUFKYVy9bs3SIN1TWId+APIcneCRIITlbKlmpbh1AgMy1IqSSAwBYMONL/OA9TOKFigUkud2jcOX+4USIlk3qOgL9RaPIDHY+WolYS53ilXPkwudeUEbK2enugrLQgCzuHciuhe3OGHAqVMeY2Sq1L0ZKmIqL1d+sZ7tD7T8NhlK/DAYiapISC5EqW3TxqJJNGHONdDW42Z3aJs2alXdIRmW2gqFMDRq2jjeFxySoKQKKIIcVuBX5FucV22u2mMxb97PVkP/AI0nIj9KaHzeLnCbMKsLh56SkIy5HY+NBIUknQkZFcC5jFuosMXlzh5bsW1+73/mK7HbXEl+6RurSUlxWvmQDzESzsYSlQKiNTldqcmo+76QEiYrMFFLgVYv5Hl/EAJjsFOUR3jSgQCEtozA6tYU4kwD+CkhRBmkUcMxrwf1i8xudZqmmhrQM7MfnCHZSWyaqJI0LAKOjm9PpEAWH2bJV4ZxepJFTro3TXjFzsnaUyVN7uc6kkZcwOV0swD0r9In2Z2XliiMxUknOmxCX8Ti2W9btS8Nx2EypKVqEwBikg36E1s8UWuMQiRKnkKZkJKkEgEgsAkcy56cI0mw/bNglAJnJmSVClRnSABQAgl6ACoDnrHNts7RKcJ3YJaYoHeNWTXXm1R+0ZUQ019YYDaUnEJUqRNRNDMoIXmAJ4tYx4oKAKrmtMzhh1FacrvHyrhsYuWrNLWpCuKFFJ9QY2Wzva7tGWADMRNA/wDYgE8w4YxdNd4kSjmBTQAM3LQ8H+jR5HKtme3I50d7hUKIdjLWUsSK7qnBtfn6qGrrm3aDtDiMTMX305a2UpISTQDMaBIpFYiXezuKxLjC0xf96v8AIxAFcoyiQByBR7VLV4cI2/sx23LE1WCxLdxiCGU7d3NDhKgTQPY+UYasJSoQdJ7Wdgp8jMuU06UCveTUgA1C0ixD1alNIx6Nq5SQoHhxbS0dN9mXtAM7u8NOU09AORTgd6CLH/mB+rrF12w9nuGxhK0/kTif+4hNDzWlwD/cI1Z4OTDbSUqCmDAGh+/hyEQ/9QKUCFKGjUsODU5QT2g9muNwwfu+9l/1ynWP0+IP0iklbAxClJSJMzMtQQndIdWiQSGflGRbDbRSq6RRy2vJTH7eCZWImzkTQhGeXJQVqmeFKUps6rEmiQNXtGk7New+as5sasSkCvdoIUs8ifCn4mL72pzpOB2UjCSEJQmcoJyjgneUok3UTlc84DiuJxaphBPQDgOURp1+3hssViVaQ7eYL0b0iIRZg1+vw4R4r0/eHGtBo9D/AAIQYllHiXflz5wHuFP5ifvQwodgxvC9D8WMeQVHjR+av+9X+RiIOLHrBWMWh5oKTn70soKpldTghql2YvRjA1etIDwE8R5wj0pSPE2Jh4Den3blpFBezQ6qHKsVSbW1BGojrfZH2imanucRl76yJiiUpmDULIFFNbiescaBazhT3f8AiN9sfDysfIMwEJnoczZYoGoy0ge6aWsaaxYOwqkjJmAIysXFSwd2CX0PzpHIvaTtReJx60JWojDJSiXcAqFVKHBTkV5XjUdlO3ww+eXilHNLQopmH3socIU9lUYcfnyqXizOmCYuqiorUKV1U5JBALlgItHcew3aT8ZhgDNz4iWAZgJy5hosjgWYni73jlftYxi5mOWlSgoSkhIbTXyLmvOCsBto4bEyMRhkk4eQClQPvpUXmpD3Z6OTUA6xS9tp4m4mdNCwpK15klgHB8OmgaJbwM3LvrEy+AB0FbiGJTqRRxTWCQl0u72fr6eUREClnK3CloaBWnB/rDu8p1qb+kNUp3ZhQ/6EQTSlutPUs45GFDcKjfTUfYMeRQscfzF8lKb9RiBIobwbjZJ7xe6rxqrXieUCqlK4KPkfpEUhOLAVbmdWIf0hg487cYemUr+lX6Sf2hZDbKf0n6RR4khi9tYN2HtmZhJyZ0ojMk2NlDVJHAiAjLVoD+kwu4VwPofpAaftZtpE85pT5Zl81+JHkS3kIC2TssrQkhJU6zegYBjc+rA04RTiUW8JA/tNfh9tGi7MqtKYMosSXSQ40U26QQwUxbMbQAW15aUlSUrDSyyQKitS1tXo1oqk1p5AR0Sf2ZlYueEyp65sxcwS15pSkd2Eh1KdTAsAdHUQYxe2NkzJE1UtYIWkkN4iBoSRSoY+cEBLlMd4+T1iZWIcEOG90Od0u9OrfGIUyjqktySfhHrKd8poGoD62iD1THXR/PQN1iD7aJhLUfdIe1DDTJUBQGr0ylx8IB+GSM4r9sYUOw0lQWAUqoS1OR5QoaP/2Q=="/>
          <p:cNvSpPr>
            <a:spLocks noChangeAspect="1" noChangeArrowheads="1"/>
          </p:cNvSpPr>
          <p:nvPr/>
        </p:nvSpPr>
        <p:spPr bwMode="auto">
          <a:xfrm>
            <a:off x="155575" y="-731838"/>
            <a:ext cx="1133475" cy="15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l-PL">
              <a:latin typeface="Calibri" pitchFamily="34" charset="0"/>
            </a:endParaRPr>
          </a:p>
        </p:txBody>
      </p:sp>
      <p:sp>
        <p:nvSpPr>
          <p:cNvPr id="14340" name="AutoShape 4" descr="data:image/jpeg;base64,/9j/4AAQSkZJRgABAQAAAQABAAD/2wCEAAkGBhQSERUUExQWFBQWGR0YGRUYGCAaHhseICAeHR0aHRwdHCYeHx8jIBsZIy8iIygpLi0sGB4xNjAqNSYrLCkBCQoKDgwOFQ8PFCkcHBwpKSwpKSksKSkpKSkpKSksLCkpKSkpLCkpLCwpLCkpKSkpKSkpKiwsLCksLCkpLCkpKf/AABEIAKAAdwMBIgACEQEDEQH/xAAcAAABBQEBAQAAAAAAAAAAAAAEAAIDBQYHAQj/xAA8EAABAgQDBQUGBQQBBQAAAAABAhEAAyExBBJBBSJRYXEGEzKBkQdCobHR8BQjksHhUnKy8WIWM0NTgv/EABcBAQEBAQAAAAAAAAAAAAAAAAABAgP/xAAZEQEBAQADAAAAAAAAAAAAAAAAAREhMVH/2gAMAwEAAhEDEQA/ANBlUkKIWtyT7yql2DBgGH3xiZWE8SUzAWIUs51NcszqcGnSJky1FSVZSN6ZrQkE1TTma2rBMxJOZlMFEFlEF9KDWgF46ARc5aElLuwcMqlaAAn1iLAz1KZKluXJDOB6+ducFz3UyQSQ7MRoPE9a2u37RFPw8uWUzFzzLlpcNYFR0e/W4ppEEOImJBCUTAHBQQVlLlwKAhywJAY3I4wlEh1A1SHqTqHHi4liH4GKPae25c+cqWUjKU5AVAOsJL7p0FRUPZ9IAxWDGVZmqmzFksk94ai2/QbwodQ3WMi5wmMWggrmlKswqZlHL3D26UciLrBzVTHZRCgGKQsWUS1HNSAa9Yx2GSO5W0uWrfCBmDliHFX04iPZEqalYyOF0KlJUxUEg5XNmrQ8j5h0jMrKzqKRQnM1tSej+kRmcQcoUVAqYHMxDDhy061jG4TbmKSU/mKmApJUkALJPEBt0O9eGkaWR2hlnKiYO7mLFMwYE6gHj1gG4gzAUJKiA3vMMwpYZhURWTMYolSKoykAZi1OTLLliS/lF5jZUtYqrMRYtVFGNTq3C8Z5OzgCpRWnNTeZmABYtYlj1gouXiQUvVSQ+6SxUxoSH6lucEqWpk1I3eLOKF7vekBYCSbkHKQ1WJcm7WqAeJg4YdOYke//AMDWoudDAQqnbyAiYXU7mtEgaudSQ3nCiWTgPzVqJIJIDEWCQ3HU1hREF/inS7ZSStlDUZhXkDA6EKUoVSKgZhQhPiNqOb05vHmMlBIUAcxdQJIoS7j/ACLAawCMpahuAEOd0eJmbK3GNifa2OVhkJmJSFZiN1N3N1AFuhDv8oyG0Z68UtJnZpbVSAkgAG7pUbf8g8N21i5k/ElGY5UqCUpAYBruDc5ukU+0cq1AJmLmLYByonLlOhKQANWGrxkHK2wiVMloCQtJD73iAc0GazkC2mkaOTKkzMwKkJUtilwCkOKF6WAc+UZWXs6SAKHMGCjlqFEsAQeetmMEzpAWklROar18mSBTjTV4DRLx8pIQlIGTOQxSLJO8Qwo1ANHEE4Obh5vfKBGVKAlJoFf/ACBUM45PGPm4GWnMM6hTo9HY6EWpE0mSljvJcuDlH9QcgAaUpo5iK1uxdnJQnvZaUZlAICi9gS97czxEQY3A/iB389+5BJlocBR6U1owHxioTjpgw/dKmA5U0yEc6P7pLs/MwJjyFCi1AkDKQQyWIFQPJiOcNF1sTtUkkylpUirIWrUMSEqLULfvFpiFpNU7ymDAqrpybQN5xgV4GYsMtIUtL0zM96g6n5xstm4xBkiZVrKWVAEEAUys93FtK3gDpSQtZSqiwEkpBahVRlO7uCdPFaDFKyvlUQbUq1a0L6QHhMSsAs2UsSvM5JqLMdbQTg8MywFXrq5Irc8bnyigzDTQkuVMxck6OOmv1hQFKYEBnzByOTPrzaFANxAKlEKIIClABQeujcaikC4aYDkY1IcgqS7fMAHMHOjiHbQlLmKypUQCVqYN7pH3o8FpkBnCWbd3mqL3Bs5NDZzGkc5kBKZiwpC996r3QDWprwGlTFhh9m92QsZQFAe9fk3i1JvWEuSQVTU5spmFCEqVUsDd3ygZdf3h+0+0AqkJWCQUqCSA1Xau8xLehrWMgDDT5m6pRSglxmJ94mp1bwsxhkoKSCtKkpB1JJvYdYKkbQTlllIUVPmSSAbl1OC7g8qQzHspIGRiwUANASGenE+gaIA5zkqKiCS9SbEVo5rEslZ3gQzVIChUtRxqAxPnAswKGYVJSxcprbpep9OUMkrUN5gW06/XzvBVpJmMe8KiSUh1cmLhqUpEgwC5YUVHdINMyeRHiLEVNLwJKxCQLblBlKH5Xg2bKBZpZVkIKSQd7mxsAKMXsIIdsLL+alQYKT7wdJaocPzDV1eF2bSQiYQ7ZwGBq9m1cWvQsYqsRhwgnMwLupLEV0BDDnG07NSpU6Ss0zFW8qr5qAZmq2vkTBR0qWClQSkpDf06ixuzROEJIKbggCrMoUcUL9fKLHCbLyZlrzIBplBJApUJH9JYElr9TCVst2KcyQbBiDXXLfXWsUVyEGW3dywwYJSC2hcObteFFxK2Vf8AMB4Dh8QYUEZ3FS1e4FZkqUQkDTMGJ1qB8IfhlspQrV6qdmtwoRpEeCSllAl0laxVRdwRa+7f05wHtnaBkywStKJillCSUukXLHUO4D840KjHbQClFAKlAnKRZz4Tw1DxXqdgleVSgGSBLdzls9QRbmxrEYR3vfLVLCGVVlvlJO8UnyoRZ4ZiELlrAG64u/K+pewfWkYDllKEgKOQDxAIuBTKST0N7Q7B7VlOCliQACCnTiK6aQPthE2atCCoZCPEHvUMom9teEUGP2IEKYTglTsxN+fJvpE0aDaM9JUogAglg1yOP1hLxATLCAoDMd5wXDMwdnart84zOMwc6WkL76XOHBK3I5EFjFpseRPm92VbqCSAqlSequQ+EAfKxCE2a4zVowfS9oI/6lkScxWymO4lFzepJ4cIz3arAHDTshmAuAWFSkNq1jyiPs3KwqpqUzgVOdVBIc8ToKRBep7QS8SWYpuzquWZ8xpYDjcxu/Z5J3ClTEZyWGhTluW5ClqdYyP4fDZ0CWE5XqHAAY0rW9PN4uexCMm0FZVElWfMHcMwyu5q96PYRpXVJczpXpXl1hZmHhrfnHktq0F3ZulYYucly7jnl9B/qNCZQ+N9Y8hkucARVNtPUNCiIyKMa5JFGc1Ds6iOV+AMZHtoqbMRLUktL7wFeYUSySLciFOY1CMYoqKHTcMAKEZuJik2phFqw00KUosXUCLgkvlTdwNNWEWjHYHHS5i1hFWGapytXfYjQ6WvyjQKny1AqIOUpZ0l6GjZanVoyeD2WZC58ksZoyrSRdSHelHBq5Hzg9WKSBVyHoMrM2l6N0jIZh9nqmrIzGTLYnMRoxYFrOacQ8UWNwCM4WhEwJ6u5tdgzkE+cbzAyk4haO7Pjot7uElVEgsx+Hxio2zLKB3aVgpBBOVJfXV6n6wsGSxOHMyYEy0bxNEpBbyGkbvZ0xWGwqJSk5ZyFd4nMm4IIcg82IGoEO7OCRhUla1pMxRTS5LnStg9YE2hiJs8zFiqSWeg3RYHppEFd2+2epcwTk7wIBUWAqoOXAoP5gHYGwlzV94vDzZ6QQNwsknQKOUt0ja4JYlSs03MJS3QoKFHoAbNbUE/ARXzdlzMMrcmLlpWd1CZlFcwwYhqu0BJsjZP4eaEpUTubySk0JFhagIZ7UJtGo7DZZ2KXNJGeSMlqkq967Wo2vKkZg40oWQorUcoZSpgLAgCv8nQRpPZPh96eQQ1AQ7uSOVKAGLFb6SgElQd1DUkMwDODYuIYuYSQHZJ4aHjx9aC+sT9wCDcub/t0EBqkk0Z356affrFQsNNSVDKfC6RUgPrpXQObx7CwUtnclyXzAdeX3SFAZjFrSyyWGVRSCRR615h/pFTh8K93qCAATqS/DQfKLOdg0LfMslOZbEnIkh+XU1NdYHm4VKQe6Io11qdhQ3LqFqAjzaKMZtFCZc51E6guACoX1Gc8TS8B4rDe+QCkkgVPiPAt1rG+27gWwk3vLhDpJAU28ASlw7lN+kYCfMB3Uqq4As1zUsbW6PGbB5gADMTulKczBOdjwIduANhrGixk+SgoWsZ6JLZuBYVOo+A6xSCeciVJVkUleQIJclJHiswSGHMvAeKK5pCUuSbEs1r8uPzgATi1rWtdcuapGtXHk7fCPV9sV5JiAkpSulNWLgHhFlI2QkBIJACwMqnAuS5byN4GxeJwiDkRvkIW5UbkksA2oTl9TEQXge1GJxEpOEKdxRLKbwi1TwB04mDdnTu7KpGINUMArMSLAPSuVspcVvFXsrawDBROZNRlooAe7TWgPlF/tfZaSVTJahMCUpUtwRumj2OYOoOx4wVX4rCIGUS0qUo1qlr21ZrXjfey1ITKnEgsZjOkFicozU5OPi2sYTDBOVSUhNkqq+6PEpIs+vpzjp/YzBKl4CUlLAzMy2aoCi4cEcG6RRerUFKYVy9bs3SIN1TWId+APIcneCRIITlbKlmpbh1AgMy1IqSSAwBYMONL/OA9TOKFigUkud2jcOX+4USIlk3qOgL9RaPIDHY+WolYS53ilXPkwudeUEbK2enugrLQgCzuHciuhe3OGHAqVMeY2Sq1L0ZKmIqL1d+sZ7tD7T8NhlK/DAYiapISC5EqW3TxqJJNGHONdDW42Z3aJs2alXdIRmW2gqFMDRq2jjeFxySoKQKKIIcVuBX5FucV22u2mMxb97PVkP/AI0nIj9KaHzeLnCbMKsLh56SkIy5HY+NBIUknQkZFcC5jFuosMXlzh5bsW1+73/mK7HbXEl+6RurSUlxWvmQDzESzsYSlQKiNTldqcmo+76QEiYrMFFLgVYv5Hl/EAJjsFOUR3jSgQCEtozA6tYU4kwD+CkhRBmkUcMxrwf1i8xudZqmmhrQM7MfnCHZSWyaqJI0LAKOjm9PpEAWH2bJV4ZxepJFTro3TXjFzsnaUyVN7uc6kkZcwOV0swD0r9In2Z2XliiMxUknOmxCX8Ti2W9btS8Nx2EypKVqEwBikg36E1s8UWuMQiRKnkKZkJKkEgEgsAkcy56cI0mw/bNglAJnJmSVClRnSABQAgl6ACoDnrHNts7RKcJ3YJaYoHeNWTXXm1R+0ZUQ019YYDaUnEJUqRNRNDMoIXmAJ4tYx4oKAKrmtMzhh1FacrvHyrhsYuWrNLWpCuKFFJ9QY2Wzva7tGWADMRNA/wDYgE8w4YxdNd4kSjmBTQAM3LQ8H+jR5HKtme3I50d7hUKIdjLWUsSK7qnBtfn6qGrrm3aDtDiMTMX305a2UpISTQDMaBIpFYiXezuKxLjC0xf96v8AIxAFcoyiQByBR7VLV4cI2/sx23LE1WCxLdxiCGU7d3NDhKgTQPY+UYasJSoQdJ7Wdgp8jMuU06UCveTUgA1C0ixD1alNIx6Nq5SQoHhxbS0dN9mXtAM7u8NOU09AORTgd6CLH/mB+rrF12w9nuGxhK0/kTif+4hNDzWlwD/cI1Z4OTDbSUqCmDAGh+/hyEQ/9QKUCFKGjUsODU5QT2g9muNwwfu+9l/1ynWP0+IP0iklbAxClJSJMzMtQQndIdWiQSGflGRbDbRSq6RRy2vJTH7eCZWImzkTQhGeXJQVqmeFKUps6rEmiQNXtGk7New+as5sasSkCvdoIUs8ifCn4mL72pzpOB2UjCSEJQmcoJyjgneUok3UTlc84DiuJxaphBPQDgOURp1+3hssViVaQ7eYL0b0iIRZg1+vw4R4r0/eHGtBo9D/AAIQYllHiXflz5wHuFP5ifvQwodgxvC9D8WMeQVHjR+av+9X+RiIOLHrBWMWh5oKTn70soKpldTghql2YvRjA1etIDwE8R5wj0pSPE2Jh4Den3blpFBezQ6qHKsVSbW1BGojrfZH2imanucRl76yJiiUpmDULIFFNbiescaBazhT3f8AiN9sfDysfIMwEJnoczZYoGoy0ge6aWsaaxYOwqkjJmAIysXFSwd2CX0PzpHIvaTtReJx60JWojDJSiXcAqFVKHBTkV5XjUdlO3ww+eXilHNLQopmH3socIU9lUYcfnyqXizOmCYuqiorUKV1U5JBALlgItHcew3aT8ZhgDNz4iWAZgJy5hosjgWYni73jlftYxi5mOWlSgoSkhIbTXyLmvOCsBto4bEyMRhkk4eQClQPvpUXmpD3Z6OTUA6xS9tp4m4mdNCwpK15klgHB8OmgaJbwM3LvrEy+AB0FbiGJTqRRxTWCQl0u72fr6eUREClnK3CloaBWnB/rDu8p1qb+kNUp3ZhQ/6EQTSlutPUs45GFDcKjfTUfYMeRQscfzF8lKb9RiBIobwbjZJ7xe6rxqrXieUCqlK4KPkfpEUhOLAVbmdWIf0hg487cYemUr+lX6Sf2hZDbKf0n6RR4khi9tYN2HtmZhJyZ0ojMk2NlDVJHAiAjLVoD+kwu4VwPofpAaftZtpE85pT5Zl81+JHkS3kIC2TssrQkhJU6zegYBjc+rA04RTiUW8JA/tNfh9tGi7MqtKYMosSXSQ40U26QQwUxbMbQAW15aUlSUrDSyyQKitS1tXo1oqk1p5AR0Sf2ZlYueEyp65sxcwS15pSkd2Eh1KdTAsAdHUQYxe2NkzJE1UtYIWkkN4iBoSRSoY+cEBLlMd4+T1iZWIcEOG90Od0u9OrfGIUyjqktySfhHrKd8poGoD62iD1THXR/PQN1iD7aJhLUfdIe1DDTJUBQGr0ylx8IB+GSM4r9sYUOw0lQWAUqoS1OR5QoaP/2Q=="/>
          <p:cNvSpPr>
            <a:spLocks noChangeAspect="1" noChangeArrowheads="1"/>
          </p:cNvSpPr>
          <p:nvPr/>
        </p:nvSpPr>
        <p:spPr bwMode="auto">
          <a:xfrm>
            <a:off x="155575" y="-731838"/>
            <a:ext cx="1133475" cy="15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l-PL">
              <a:latin typeface="Calibri" pitchFamily="34" charset="0"/>
            </a:endParaRPr>
          </a:p>
        </p:txBody>
      </p:sp>
      <p:pic>
        <p:nvPicPr>
          <p:cNvPr id="14341" name="Picture 4" descr="https://encrypted-tbn3.gstatic.com/images?q=tbn:ANd9GcRRB2L7bLIKX-nCRM8rGPurt4rlz4vtaA3lqiR_9sUDdAMal0e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688" y="214313"/>
            <a:ext cx="2281237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Obraz 6" descr="ANS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3" y="214313"/>
            <a:ext cx="2214562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Badanie pracy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Powstał </a:t>
            </a:r>
            <a:r>
              <a:rPr lang="pl-PL" dirty="0"/>
              <a:t>więc </a:t>
            </a:r>
            <a:r>
              <a:rPr lang="pl-PL" dirty="0" smtClean="0"/>
              <a:t>problem określenia </a:t>
            </a:r>
            <a:r>
              <a:rPr lang="pl-PL" dirty="0"/>
              <a:t>takiego ciężaru jednej porcji, przy którym uzyskuje się </a:t>
            </a:r>
            <a:r>
              <a:rPr lang="pl-PL" b="1" dirty="0"/>
              <a:t>optymalną wydajność</a:t>
            </a:r>
            <a:r>
              <a:rPr lang="pl-PL" dirty="0" smtClean="0"/>
              <a:t>, a </a:t>
            </a:r>
            <a:r>
              <a:rPr lang="pl-PL" dirty="0"/>
              <a:t>następnie doboru łopat tak przystosowanych do poszczególnych materiałów, aby można </a:t>
            </a:r>
            <a:r>
              <a:rPr lang="pl-PL" dirty="0" smtClean="0"/>
              <a:t>nimi nabierać </a:t>
            </a:r>
            <a:r>
              <a:rPr lang="pl-PL" dirty="0"/>
              <a:t>porcje o wyznaczonym uprzednio ciężarze. </a:t>
            </a:r>
            <a:endParaRPr lang="pl-PL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Zdecydowano </a:t>
            </a:r>
            <a:r>
              <a:rPr lang="pl-PL" dirty="0"/>
              <a:t>się na </a:t>
            </a:r>
            <a:r>
              <a:rPr lang="pl-PL" b="1" dirty="0" smtClean="0"/>
              <a:t>szereg eksperymentów</a:t>
            </a:r>
            <a:r>
              <a:rPr lang="pl-PL" dirty="0"/>
              <a:t>, w których wybrani robotnicy pracowali łopatami o różnej </a:t>
            </a:r>
            <a:r>
              <a:rPr lang="pl-PL" dirty="0" smtClean="0"/>
              <a:t>pojemności.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W rezultacie tych działań stalownia uzyskała </a:t>
            </a:r>
            <a:r>
              <a:rPr lang="pl-PL" b="1" dirty="0"/>
              <a:t>znaczny wzrost wydajności </a:t>
            </a:r>
            <a:r>
              <a:rPr lang="pl-PL" dirty="0"/>
              <a:t>przy </a:t>
            </a:r>
            <a:r>
              <a:rPr lang="pl-PL" dirty="0" smtClean="0"/>
              <a:t>niezwykle pracochłonnym </a:t>
            </a:r>
            <a:r>
              <a:rPr lang="pl-PL" dirty="0"/>
              <a:t>przeładunku, co umożliwiło wzrost płac robotników i zysków </a:t>
            </a:r>
            <a:r>
              <a:rPr lang="pl-PL" dirty="0" smtClean="0"/>
              <a:t>właściciela.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Systemowa teoria organizacji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Systemowa teoria organizacji obejmuje analizę organizacji jako systemu społecznego składającego się z elementów takich, jak: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Role społeczne;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Wartości;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Cele;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Układy informacyjno-decyzyjne;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metody i techniki zarządzania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 smtClean="0"/>
              <a:t>	nawiązujące do całościowego, systemowego modelu organizacji.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Badania operacyjne</a:t>
            </a:r>
          </a:p>
        </p:txBody>
      </p:sp>
      <p:sp>
        <p:nvSpPr>
          <p:cNvPr id="117762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Badania operacyjne polegają na zastosowaniu metod modelowania matematycznego</a:t>
            </a:r>
            <a:r>
              <a:rPr lang="pl-PL" b="1" i="1" smtClean="0"/>
              <a:t>, </a:t>
            </a:r>
            <a:r>
              <a:rPr lang="pl-PL" smtClean="0"/>
              <a:t>heurystycznego i symulacyjnego do podejmowania decyzji pod warunkiem, że podstawą tego modelowania jest systemowa wizja wszechstronnych uwarunkowań procesów decyzyjnych.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Analiza systemowa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Analiza systemowa jest metodą rozwiązywania tych złożonych problemów organizacji, których nie można modelować matematycznie, ponieważ są słabo </a:t>
            </a:r>
            <a:r>
              <a:rPr lang="pl-PL" dirty="0" err="1" smtClean="0"/>
              <a:t>ustrukturalizowane</a:t>
            </a:r>
            <a:r>
              <a:rPr lang="pl-PL" dirty="0" smtClean="0"/>
              <a:t>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Analiza systemowa musi się opierać na wszechstronnym rozpatrywaniu wszystkich istotnych aspektów funkcjonowania organizacji, jako systemu działania, oraz na całej wiedzy empirycznej o niej.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Modele dynamiki przemysłowej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Modele dynamiki przemysłowej obejmują próby zastosowania serwomechanizmów cybernetycznych do sterowania w przedsiębiorstwie dynamiką produkcji, zatrudnienia i zapasów, czyli zarządzaniem, produkcją i zbytem we wzajemnym powiązaniu.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Budowa tych modeli, zapoczątkowana w latach 60. przez zespół pracujący w Massachusetts </a:t>
            </a:r>
            <a:r>
              <a:rPr lang="pl-PL" dirty="0" err="1" smtClean="0"/>
              <a:t>Institute</a:t>
            </a:r>
            <a:r>
              <a:rPr lang="pl-PL" dirty="0" smtClean="0"/>
              <a:t> of Technology pod kierownictwem </a:t>
            </a:r>
            <a:r>
              <a:rPr lang="pl-PL" b="1" dirty="0" smtClean="0"/>
              <a:t>J. </a:t>
            </a:r>
            <a:r>
              <a:rPr lang="pl-PL" b="1" dirty="0" err="1" smtClean="0"/>
              <a:t>Forrestera</a:t>
            </a:r>
            <a:r>
              <a:rPr lang="pl-PL" b="1" dirty="0" smtClean="0"/>
              <a:t>, </a:t>
            </a:r>
            <a:r>
              <a:rPr lang="pl-PL" dirty="0" smtClean="0"/>
              <a:t>znajduje wciąż wielu kontynuatorów, ale do wykorzystywania tych modeli w praktyce jest ciągle daleko.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Cybernetyka ekonomiczna</a:t>
            </a:r>
          </a:p>
        </p:txBody>
      </p:sp>
      <p:sp>
        <p:nvSpPr>
          <p:cNvPr id="120834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Cybernetyka ekonomiczna wykorzystuje cybernetyczne modele sterowania i regulacji do uogólnionego opisu, analizy oraz projektowania procesów i struktur zarządzania w organizacjach.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smtClean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  <p:pic>
        <p:nvPicPr>
          <p:cNvPr id="1218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988" y="571500"/>
            <a:ext cx="7783512" cy="523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860" name="pole tekstowe 6"/>
          <p:cNvSpPr txBox="1">
            <a:spLocks noChangeArrowheads="1"/>
          </p:cNvSpPr>
          <p:nvPr/>
        </p:nvSpPr>
        <p:spPr bwMode="auto">
          <a:xfrm>
            <a:off x="642938" y="5845175"/>
            <a:ext cx="800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>
                <a:latin typeface="Calibri" pitchFamily="34" charset="0"/>
              </a:rPr>
              <a:t>Koźmiński A. K. (red.): </a:t>
            </a:r>
            <a:r>
              <a:rPr lang="pl-PL" i="1">
                <a:latin typeface="Calibri" pitchFamily="34" charset="0"/>
              </a:rPr>
              <a:t>Współczesne teorie organizacji. </a:t>
            </a:r>
            <a:r>
              <a:rPr lang="pl-PL">
                <a:latin typeface="Calibri" pitchFamily="34" charset="0"/>
              </a:rPr>
              <a:t>Warszawa, PWN 1983, str. 71.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Szkoła Systemowa</a:t>
            </a:r>
          </a:p>
        </p:txBody>
      </p:sp>
      <p:sp>
        <p:nvSpPr>
          <p:cNvPr id="122882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Systemowa teoria organizacji nawiązuje do szkoły systemów społecznych. </a:t>
            </a:r>
          </a:p>
          <a:p>
            <a:r>
              <a:rPr lang="pl-PL" smtClean="0"/>
              <a:t>Nurt badań operacyjnych stanowi kontynuację szkoły matematycznej, z tą różnicą, że szkoła badań operacyjnych miała na celu głównie rozwiązywanie cząstkowych problemów zarządzania, a szkoła systemowa aspiruje do tworzenia teorii przedsiębiorstw.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System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  <p:pic>
        <p:nvPicPr>
          <p:cNvPr id="123907" name="Picture 2" descr="https://encrypted-tbn3.gstatic.com/images?q=tbn:ANd9GcSTmKRwS4A66aIaQopu6Oeoz9OKiTBIVKI5kG9Uz_HGq0pDpVz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1214438"/>
            <a:ext cx="5500688" cy="484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System</a:t>
            </a:r>
          </a:p>
        </p:txBody>
      </p:sp>
      <p:sp>
        <p:nvSpPr>
          <p:cNvPr id="124930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Najpopularniejsza i prosta definicja H. J. Ansoff’a określa system jako:</a:t>
            </a:r>
          </a:p>
          <a:p>
            <a:pPr>
              <a:buFont typeface="Arial" charset="0"/>
              <a:buNone/>
            </a:pPr>
            <a:r>
              <a:rPr lang="pl-PL" smtClean="0"/>
              <a:t>	„zestaw składników, między którymi zachodzą wzajemne oddziaływania (interakcje) i gdzie każdy składnik jest połączony z każdym innym bezpośrednio lub pośrednio.”</a:t>
            </a:r>
          </a:p>
          <a:p>
            <a:pPr>
              <a:buFont typeface="Arial" charset="0"/>
              <a:buNone/>
            </a:pPr>
            <a:r>
              <a:rPr lang="pl-PL" smtClean="0"/>
              <a:t>	</a:t>
            </a:r>
            <a:r>
              <a:rPr lang="pl-PL" sz="2400" smtClean="0"/>
              <a:t>Ackoff R. L.: </a:t>
            </a:r>
            <a:r>
              <a:rPr lang="pl-PL" sz="2400" i="1" smtClean="0"/>
              <a:t>O system pojęć systemowych. „Prakseologia”, </a:t>
            </a:r>
            <a:r>
              <a:rPr lang="pl-PL" sz="2400" smtClean="0"/>
              <a:t>nr 2, 1973.</a:t>
            </a:r>
            <a:endParaRPr lang="pl-PL" smtClean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System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Dzięki różnorodnym, bezpośrednim i pośrednim, sprzężeniom między elementami system stanowi nową jakość.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System jako całość ma inne właściwości niż poszczególne jego elementy, a przedsiębiorstwo, to nie tylko zbiór komórek organizacyjnych, jednostek ludzkich i grup społecznych, maszyn i urządzeń, ale głównie ich wzajemne oddziaływanie, czyli struktury i procesy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Wnioski z badania pracy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F.W. Taylor </a:t>
            </a:r>
            <a:r>
              <a:rPr lang="pl-PL" dirty="0"/>
              <a:t>jako pierwszy wprowadził </a:t>
            </a:r>
            <a:r>
              <a:rPr lang="pl-PL" b="1" dirty="0"/>
              <a:t>specjalizację pracy kierowniczej</a:t>
            </a:r>
            <a:r>
              <a:rPr lang="pl-PL" dirty="0"/>
              <a:t>, dzieląc </a:t>
            </a:r>
            <a:r>
              <a:rPr lang="pl-PL" dirty="0" smtClean="0"/>
              <a:t>czynności związane </a:t>
            </a:r>
            <a:r>
              <a:rPr lang="pl-PL" dirty="0"/>
              <a:t>z kierowaniem zakładem pomiędzy ośmiu wyspecjalizowanych mistrzów funkcjonalnych.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b="1" dirty="0"/>
              <a:t>Oddzielił również przygotowanie produkcji od jej wykonywania</a:t>
            </a:r>
            <a:r>
              <a:rPr lang="pl-PL" dirty="0"/>
              <a:t>, tworząc w </a:t>
            </a:r>
            <a:r>
              <a:rPr lang="pl-PL" dirty="0" smtClean="0"/>
              <a:t>zakładach specjalne </a:t>
            </a:r>
            <a:r>
              <a:rPr lang="pl-PL" dirty="0"/>
              <a:t>biuro przygotowania robót. </a:t>
            </a:r>
            <a:endParaRPr lang="pl-PL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Obserwując</a:t>
            </a:r>
            <a:r>
              <a:rPr lang="pl-PL" dirty="0"/>
              <a:t>, że lęk robotników przed </a:t>
            </a:r>
            <a:r>
              <a:rPr lang="pl-PL" dirty="0" smtClean="0"/>
              <a:t>bardziej wydajną </a:t>
            </a:r>
            <a:r>
              <a:rPr lang="pl-PL" dirty="0"/>
              <a:t>pracą spowodowany jest u nich możliwością zwolnień, </a:t>
            </a:r>
            <a:r>
              <a:rPr lang="pl-PL" b="1" dirty="0"/>
              <a:t>wprowadził </a:t>
            </a:r>
            <a:r>
              <a:rPr lang="pl-PL" b="1" dirty="0" smtClean="0"/>
              <a:t>zróżnicowany system </a:t>
            </a:r>
            <a:r>
              <a:rPr lang="pl-PL" b="1" dirty="0"/>
              <a:t>stawek akordowych </a:t>
            </a:r>
            <a:r>
              <a:rPr lang="pl-PL" dirty="0"/>
              <a:t>i namawiał pracodawców, by płacili wydajnym </a:t>
            </a:r>
            <a:r>
              <a:rPr lang="pl-PL" dirty="0" smtClean="0"/>
              <a:t>robotnikom wyższe </a:t>
            </a:r>
            <a:r>
              <a:rPr lang="pl-PL" dirty="0"/>
              <a:t>stawki.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System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Systemową analizę komórek organizacyjnych i procesów odcinkowych opieramy na założeniu, że stanowią one podsystemy przedsiębiorstwa traktowane zawsze jako części większej całości, a nie całości autonomiczne.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Usprawnianie jednego podsystemu tworzącego całość nie zawsze prowadzi do polepszenia funkcjonowania całego systemu.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Organizacja jako system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  <p:pic>
        <p:nvPicPr>
          <p:cNvPr id="128003" name="Picture 2" descr="https://encrypted-tbn0.gstatic.com/images?q=tbn:ANd9GcRpknW76vuX0DznxjufuweJy-tBcvYoyN5RykVR62pVh9ocv8e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1428750"/>
            <a:ext cx="6900862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Organizacja jako system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Organizacje są systemami otwartymi, bowiem prowadzą z otoczeniem wymianę informacji, energii i materii, oraz nie posiadają wyraźnych i sztywnych granic.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Ze względu na tempo i głębokość zmian w otoczeniu wyróżniamy otoczenia: stabilne, zmienne, burzliwe. Dla zdecydowanej większości współczesnych przedsiębiorstw otoczenie staje się burzliwe, a tempa i kierunku zachodzących w nim zmian nie można przewidzieć.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Dlatego punkt wyjścia do rozpatrywania organizacji jako systemu działania w otoczeniu stanowi złożoność i niczym nie skrępowaną zmienność tego otoczenia.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Współdziałanie przedsiębiorstwa z otoczeniem jest możliwe po przeprowadzeniu przez przedsiębiorstwo redukcji złożoności otoczenia, drogą selekcji sygnałów przyjmowanych z otoczenia.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Organizacja jako system</a:t>
            </a:r>
          </a:p>
        </p:txBody>
      </p:sp>
      <p:sp>
        <p:nvSpPr>
          <p:cNvPr id="130050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Organizacje są jednocześnie systemami sztucznymi i naturalnymi:</a:t>
            </a:r>
          </a:p>
          <a:p>
            <a:pPr lvl="1"/>
            <a:r>
              <a:rPr lang="pl-PL" smtClean="0"/>
              <a:t>konstruują je świadomie ludzie dla realizacji określonych celów i misji;</a:t>
            </a:r>
          </a:p>
          <a:p>
            <a:pPr lvl="1"/>
            <a:r>
              <a:rPr lang="pl-PL" smtClean="0"/>
              <a:t>składają się z naturalnych, pojedynczych uczestników i grup społecznych, dążących do zaspokojenia własnych potrzeb oraz realizacji własnych celów i interesów.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Organizacja jako system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Organizacje są uporządkowanymi systemami społeczno-technicznymi, składającymi się z podsystemów, które różnią się przede wszystkim możliwością przewidywania zachowań i reakcji na rozmaite oddziaływanie.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Elementy techniczne organizacji: Strukturę formalną, procedury, systemy informacyjne, wyposażenie techniczno-technologiczne możemy konstruować, stosując ścisłe, inżynierskie metody projektowania.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Przy pełnym uwzględnieniu różnych parametrów uzyskujemy prawie pewność co do przyszłego działania tych elementów. 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Organizacja jako system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Składniki społeczne: zachowania jednostek i funkcjonowanie grup społecznych oraz rzeczywiste cele i zadania rzeczywiście realizowane są trudno przewidywalne.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To, co zdarzy się w tych podsystemach, możemy przewidzieć tylko z prawdopodobieństwem mniejszym od jedności, a pewność jest właściwie dziełem przypadku.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Elementy techniczne splatają się w organizacji ze społecznymi, tworząc system przewidywalny tylko w bardzo ograniczonym zakresie.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Organizacja jako system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Organizacje mają budowę hierarchiczną i składają się z podsystemów, które z kolei dzielą się na podsystemy niższego rzędu, te zaś – na elementy jeszcze niższego rzędu.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Hierarchiczność organizacji umożliwia nam wykorzystanie w jej badaniach cybernetycznego modelu „czarnej skrzynki”.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Stosując go, nie wnikamy w wewnętrzną strukturę ani w mechanizm funkcjonowania wybranego elementu, lecz analizujemy wyłącznie zależności, jakie zachodzą między jego „wyjściem” a „wejściem”.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Organizacja jako system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Systemy organizacyjne mają zdolność doskonalenia się, mogą zwiększać swoją sprawność i stopień zorganizowania, mogą wprowadzać rozmaite innowacje techniczne, organizacyjne, ekonomiczne, społeczne.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W organizacjach zawsze ścierają się dwie tendencje: innowacyjna i zachowawcza.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Pierwsza ma charakter adaptacyjny, zmierza do zmian mających na celu przystosowanie organizacji do zmian zachodzących w otoczeniu.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Druga, konserwatywna, dąży do utrzymania istniejącego stanu rzeczy.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Obie postawy są organizacji potrzebne: innowacyjna umożliwia zmiany, zachowawcza zapewnia organizacji stabilność.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Organizacja jako system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Systemy organizacyjne cechuje </a:t>
            </a:r>
            <a:r>
              <a:rPr lang="pl-PL" dirty="0" err="1" smtClean="0"/>
              <a:t>ekwifinalność</a:t>
            </a:r>
            <a:r>
              <a:rPr lang="pl-PL" dirty="0" smtClean="0"/>
              <a:t>, czyli zdolność do osiągania pewnych wyników w różny sposób, za pomocą różnych procesów i struktur.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Systemy organizacyjne charakteryzuje duża zmienność w czasie i zdolność do osiągania względnie stałych stanów równowagi dynamicznej dzięki mechanizmowi sprzężenia zwrotnego, polegającego na tym, że system otrzymuje z otoczenia informacje na temat własnego działania, a z wewnątrz informację o zmianach, które zachodzą w nim samym.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Organizacja jako system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Szkoła systemowa stwarza ramy do planowania działań i przewidywania ich bezpośrednich i dalekosiężnych skutków, a zarazem pozwala na zrozumienie nieprzewidzianych konsekwencji w miarę ich pojawiania się.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Jej zwolennicy uważają, że wchłonie ona koncepcje innych szkół organizacji i zarządzania, stając się szkołą dominującą.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Na razie wydaje się, że samo podejście i analiza systemowa są przyjmowane przez wszystkie szkoły, jako sposób myślenia teoretyków i praktyków zarządzania.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Specjalizacja pracy kierowniczej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Złożoność pracy mistrza: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Prace biurowe;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Określanie sposobu wykonania robót;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Przygotowywanie robót i dostarczanie narzędzi;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Dozór bieżący;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Utrzymanie maszyn i urządzeń;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Kontrola jakości pracy;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Określanie czasu wykonania pracy;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-Dyscyplina pracy, obliczanie stawek wynagrodzeń.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Ujęcie sytuacyjne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  <p:pic>
        <p:nvPicPr>
          <p:cNvPr id="137219" name="Picture 2" descr="https://encrypted-tbn2.gstatic.com/images?q=tbn:ANd9GcT-bcIj-ar0MPMoPvQK0aufL4ZUkJYiyhCLNO_gQ9Czj4f5f7SR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1928813"/>
            <a:ext cx="5995988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Ujęcie sytuacyjne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Zakłada ono, że głównym zadaniem kierownika jest ustalenie, jaka metoda w danej sytuacji, w danych warunkach i w danym momencie najlepiej przyczyni się do osiągnięcia celów kierownictwa.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W głównych założeniach ujęcia sytuacyjnego, sformułowanych przez </a:t>
            </a:r>
            <a:r>
              <a:rPr lang="pl-PL" b="1" dirty="0" smtClean="0"/>
              <a:t>H. Shermana</a:t>
            </a:r>
            <a:r>
              <a:rPr lang="pl-PL" dirty="0" smtClean="0"/>
              <a:t> w 1966 roku, stwierdza się, że nigdy nie można osiągnąć tak idealnej budowy i tak idealnego porządku organizacji, aby była ona dopasowana do każdego czasu, wszystkich celów wartości i wszystkich sytuacji. 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Ujęcie sytuacyjne</a:t>
            </a:r>
          </a:p>
        </p:txBody>
      </p:sp>
      <p:sp>
        <p:nvSpPr>
          <p:cNvPr id="139266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Uznaje się więc, że w dorobku nauk o organizacji nie ma bezwzględnie dobrych i bezwzględnie złych wzorców, metod i technik. </a:t>
            </a:r>
          </a:p>
          <a:p>
            <a:r>
              <a:rPr lang="pl-PL" smtClean="0"/>
              <a:t>Należy tylko poznać warunki, w jakich ich zastosowanie przyniesie najbardziej pożądane rezultaty.</a:t>
            </a:r>
          </a:p>
          <a:p>
            <a:endParaRPr lang="pl-PL" smtClean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Ujęcie sytuacyjne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Akceptując systemową definicję organizacji, szkoła sytuacyjna opracowuje modele, w których jako kryterium podziału systemu na podsystemy przyjmuje siłę wpływu otoczenia.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W tym ujęciu organizacja składa się z trzech podsystemów: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 smtClean="0"/>
              <a:t>	1) </a:t>
            </a:r>
            <a:r>
              <a:rPr lang="pl-PL" i="1" dirty="0" smtClean="0"/>
              <a:t>strategicznego, </a:t>
            </a:r>
            <a:r>
              <a:rPr lang="pl-PL" dirty="0" smtClean="0"/>
              <a:t>na który otoczenie ma największy wpływ</a:t>
            </a:r>
            <a:r>
              <a:rPr lang="pl-PL" i="1" dirty="0" smtClean="0"/>
              <a:t>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 smtClean="0"/>
              <a:t>	2) </a:t>
            </a:r>
            <a:r>
              <a:rPr lang="pl-PL" i="1" dirty="0" smtClean="0"/>
              <a:t>koordynacyjnego, </a:t>
            </a:r>
            <a:r>
              <a:rPr lang="pl-PL" dirty="0" smtClean="0"/>
              <a:t>o stosunkowo mniejszym wpływie otoczenia</a:t>
            </a:r>
            <a:r>
              <a:rPr lang="pl-PL" i="1" dirty="0" smtClean="0"/>
              <a:t>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 smtClean="0"/>
              <a:t>	3) </a:t>
            </a:r>
            <a:r>
              <a:rPr lang="pl-PL" i="1" dirty="0" smtClean="0"/>
              <a:t>operacyjnego, </a:t>
            </a:r>
            <a:r>
              <a:rPr lang="pl-PL" dirty="0" smtClean="0"/>
              <a:t>który powinien działać przy najmniejszym wpływie otoczenia, osłaniany przez otaczające go podsystemy: koordynacyjny i strategiczny.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Organizacja w ujęcie sytuacyjne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Traktowanie organizacji w takim ujęciu pozwala dostrzegać istotną odmienność poszczególnych organizacji, która wynika z dwóch podstawowych źródeł.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Każdego typu organizacja pozostaje w bezpośredniej interakcji ze swoim fragmentem otoczenia zewnętrznego, który narzuca jej szczególne warunki i określa poziom niepewności.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Zależnie od typu organizacji (charakteru wykonywanych zadań, przyjętej technologii, struktury i procesów wewnętrznych) różna jest podatność organizacji na wpływ sił zewnętrznych.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Różne są też cechy podsystemów: strategicznego, koordynacyjnego i operacyjnego.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Założenia ujęcia sytuacyjnego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Z takiego modelu złożonej organizacji wynikają dwa podstawowe założenia koncepcji sytuacyjnej, które można zdefiniować następująco: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odmienne organizacje wymagają od ich kierownictwa stosowania odmiennych zasad, metod i technik, i to zarówno w odniesieniu do ich budowy, jak i metod zarządzania;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ze względu na odrębne cechy poszczególnych podsystemów, organizacja nie powinna kierować się jedynym systemem filozofii.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Podsumowanie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  <p:pic>
        <p:nvPicPr>
          <p:cNvPr id="143363" name="Picture 2" descr="https://encrypted-tbn2.gstatic.com/images?q=tbn:ANd9GcSkTfoAo9GbCNinIaOw92G9QNA3-ApmD-vhDPSFzk2eD6t1OmRg0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88" y="1643063"/>
            <a:ext cx="4071937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Podsumowanie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Metodologia ujęcia sytuacyjnego przewiduje wyciąganie wniosków z wnikliwej obserwacji rzeczywistości i z założenia ma charakter indukcyjny.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Analizy sytuacyjne nie poszukują więc bezpośrednich relacji przyczynowo-skutkowych, lecz badają objawy dobrych i złych zachowań organizacji.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Cel programowy ujęcia sytuacyjnego, jakim była próba wypracowania ogólnej teorii organizacji i zarządzania, nie został osiągnięty, bowiem próby kompleksowych uogólnień prowadzone w ramach tego ujęcia nie dały rezultatu.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Wydaje się, że tezy ujęcia sytuacyjnego można z powodzeniem wykorzystać w ramach szkoły systemowej.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Natomiast dla praktyków ujęcie sytuacyjne sugeruje wniosek, że musimy zdawać sobie sprawę ze złożoności każdej sytuacji i dążyć do ustalenia tego, co w danym przypadku będzie funkcjonować najlepiej.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Podsumowanie</a:t>
            </a:r>
          </a:p>
        </p:txBody>
      </p:sp>
      <p:sp>
        <p:nvSpPr>
          <p:cNvPr id="145410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smtClean="0"/>
              <a:t>Aktualnie dominuje podejście systemowe, które łączy dorobek różnych nauk i różnych podejść do problemu organizacji. Sięga i do klasyków, i do zwolenników </a:t>
            </a:r>
            <a:r>
              <a:rPr lang="pl-PL" sz="2000" i="1" smtClean="0"/>
              <a:t>human relations</a:t>
            </a:r>
            <a:endParaRPr lang="pl-PL" sz="2000" smtClean="0"/>
          </a:p>
          <a:p>
            <a:r>
              <a:rPr lang="pl-PL" sz="2000" smtClean="0"/>
              <a:t>Za specyficzne cechy szkoły systemowej można uznać:</a:t>
            </a:r>
          </a:p>
          <a:p>
            <a:pPr lvl="1"/>
            <a:r>
              <a:rPr lang="pl-PL" sz="1600" smtClean="0"/>
              <a:t>jej </a:t>
            </a:r>
            <a:r>
              <a:rPr lang="pl-PL" sz="1600" i="1" smtClean="0"/>
              <a:t>bazę teoretyczną, którą stanowią: ogólna teoria systemów, cybernetyka, nauki </a:t>
            </a:r>
            <a:r>
              <a:rPr lang="pl-PL" sz="1600" smtClean="0"/>
              <a:t>inżynierskie, informatyka, teoria informacji, ekonomia, psychologia i socjologia;</a:t>
            </a:r>
          </a:p>
          <a:p>
            <a:pPr lvl="1"/>
            <a:r>
              <a:rPr lang="pl-PL" sz="1600" i="1" smtClean="0"/>
              <a:t>podstawowe problemy w działaniach praktycznych: zagrożenie trwania organizacji jako </a:t>
            </a:r>
            <a:r>
              <a:rPr lang="pl-PL" sz="1600" smtClean="0"/>
              <a:t>całości, zbyt mała adaptacyjność systemu, trudności z rozwojem;</a:t>
            </a:r>
          </a:p>
          <a:p>
            <a:pPr lvl="1"/>
            <a:r>
              <a:rPr lang="pl-PL" sz="1600" i="1" smtClean="0"/>
              <a:t>najczęstsze przyczyny powyższych problemów: zakłócenia w kanałach komunikacyjnych, </a:t>
            </a:r>
            <a:r>
              <a:rPr lang="pl-PL" sz="1600" smtClean="0"/>
              <a:t>słaba wrażliwość na zmiany w otoczeniu zewnętrznym, suboptymalizacja części i wybranych procesów kosztem funkcjonowania całości;</a:t>
            </a:r>
          </a:p>
          <a:p>
            <a:pPr lvl="1"/>
            <a:r>
              <a:rPr lang="pl-PL" sz="1600" i="1" smtClean="0"/>
              <a:t>sposoby rozwiązywania problemów: racjonalność procesów informacyjno-decyzyjnych </a:t>
            </a:r>
            <a:r>
              <a:rPr lang="pl-PL" sz="1600" smtClean="0"/>
              <a:t>oraz projektowanie struktur i procedur zapewniających optymalizację funkcjonowania całej organizacji;</a:t>
            </a:r>
          </a:p>
          <a:p>
            <a:pPr lvl="1"/>
            <a:r>
              <a:rPr lang="pl-PL" sz="1600" i="1" smtClean="0"/>
              <a:t>najczęściej analizowane zmienne: procesy podejmowania decyzji, zakłócenia w kanałach </a:t>
            </a:r>
            <a:r>
              <a:rPr lang="pl-PL" sz="1600" smtClean="0"/>
              <a:t>informacyjnych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Podsumowanie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Uznanie organizacji za system i przyjęcie kanonu systemowego myślenia w teorii organizacji pociągnęło za sobą liczne pozytywne konsekwencje: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otworzyło organizację na wpływy otoczenia;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umocniło tendencje całościowego badania i przyczyniło się do rezygnacji z absolutyzowania znaczenia pojedynczych czynników w opisie i wyjaśnianiu funkcjonowania organizacji;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doprowadziło do uznania potrzeby badań interdyscyplinarnych w oparciu o systemową analizę organizacji;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sięganie do różnych modeli z innych nauk otworzyło drogę do modelowania i symulowania procesów organizacyjnych w celu wyjaśniania i przewidywania rzeczywistego zachowywania się złożonych całości;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wpłynęło to na intensywne wykorzystanie elektronicznej techniki obliczeniowej.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Henry Laurence Gantt</a:t>
            </a:r>
          </a:p>
        </p:txBody>
      </p:sp>
      <p:pic>
        <p:nvPicPr>
          <p:cNvPr id="27650" name="Picture 2" descr="http://upload.wikimedia.org/wikipedia/commons/thumb/8/89/Henri_Gannt.jpg/170px-Henri_Gan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25" y="1500188"/>
            <a:ext cx="3643313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pole tekstowe 5"/>
          <p:cNvSpPr txBox="1">
            <a:spLocks noChangeArrowheads="1"/>
          </p:cNvSpPr>
          <p:nvPr/>
        </p:nvSpPr>
        <p:spPr bwMode="auto">
          <a:xfrm>
            <a:off x="3357563" y="5786438"/>
            <a:ext cx="2786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>
                <a:latin typeface="Calibri" pitchFamily="34" charset="0"/>
              </a:rPr>
              <a:t>(1861 – 1919)</a:t>
            </a:r>
          </a:p>
        </p:txBody>
      </p:sp>
      <p:sp>
        <p:nvSpPr>
          <p:cNvPr id="7" name="Symbol zastępczy stopki 6"/>
          <p:cNvSpPr>
            <a:spLocks noGrp="1"/>
          </p:cNvSpPr>
          <p:nvPr>
            <p:ph type="ftr" sz="quarter" idx="11"/>
          </p:nvPr>
        </p:nvSpPr>
        <p:spPr>
          <a:xfrm>
            <a:off x="3124200" y="6278563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Tytuł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3600" b="1" smtClean="0"/>
              <a:t>Przyszłościowe koncepcje i tendencje</a:t>
            </a:r>
            <a:br>
              <a:rPr lang="pl-PL" sz="3600" b="1" smtClean="0"/>
            </a:br>
            <a:r>
              <a:rPr lang="pl-PL" sz="3600" b="1" smtClean="0"/>
              <a:t>w rozwoju teorii i praktyki zarządzania</a:t>
            </a:r>
            <a:endParaRPr lang="pl-PL" sz="3600" smtClean="0"/>
          </a:p>
        </p:txBody>
      </p:sp>
      <p:sp>
        <p:nvSpPr>
          <p:cNvPr id="6" name="Podtytuł 5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Koncepcje klasyczne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Omawiane dotychczas koncepcje klasyczne można najogólniej przedstawić jako analogię modelu </a:t>
            </a:r>
            <a:r>
              <a:rPr lang="pl-PL" b="1" i="1" dirty="0" smtClean="0"/>
              <a:t>maszyny.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Klasycy uważali bowiem, że organizacja jest względnie odizolowanym od otoczenia układem technicznym, zdolnym do osiągania w zadowalający sposób celów i zadań ustalonych przez naczelne kierownictwo.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b="1" dirty="0" smtClean="0"/>
              <a:t>Organizację traktowano jako instrument realizacji celów</a:t>
            </a:r>
            <a:r>
              <a:rPr lang="pl-PL" dirty="0" smtClean="0"/>
              <a:t>, swoistą maszynę działającą według zadanego z góry programu.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Koncepcje współczesne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Tzw. szkoły współczesne – zwłaszcza podsumowane podejściem systemowym, wprowadzają model organizacji jako </a:t>
            </a:r>
            <a:r>
              <a:rPr lang="pl-PL" b="1" i="1" dirty="0" smtClean="0"/>
              <a:t>organizmu.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Metafora ta zdobyła popularność wówczas, gdy głównym problemem przedsiębiorstwa nie było już utrzymanie prawidłowej organizacji i koordynacji procesów produkcji wewnątrz firmy, a </a:t>
            </a:r>
            <a:r>
              <a:rPr lang="pl-PL" b="1" dirty="0" smtClean="0"/>
              <a:t>zdolność przystosowania się do zmieniającego się otoczenia zewnętrznego</a:t>
            </a:r>
            <a:r>
              <a:rPr lang="pl-PL" dirty="0" smtClean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Koncepcje przyszłości 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Dalsze zmiany w warunkach działania organizacji (i samych organizacjach), oraz dostrzeganie istotnych ograniczeń modelu organizacji jako organizmu, powodują, że na gruncie rozwoju: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Teorii organizacji i zarządzania;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Ekonomii;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socjologii;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politologii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 smtClean="0"/>
              <a:t>	zdobywa popularność trzecia metafora: organizacji jako </a:t>
            </a:r>
            <a:r>
              <a:rPr lang="pl-PL" b="1" i="1" dirty="0" smtClean="0"/>
              <a:t>gry społecznej.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Otoczenie współczesnych organizacji cechuje złożoność i wysoka dynamika mało przewidywalnych zmian oraz intensywne występowanie zdarzeń zaskakujących (zmiany kursów walutowych, cen na giełdach światowych, modyfikacje reguł gospodarowania itp.). 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Gra społeczna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  <p:pic>
        <p:nvPicPr>
          <p:cNvPr id="151555" name="Picture 2" descr="https://encrypted-tbn0.gstatic.com/images?q=tbn:ANd9GcRf0UwqCPRHeKqsAl8CHplhhAuRj4kE7KxW5zVNhNyTjlzNpy674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75" y="1482725"/>
            <a:ext cx="5214938" cy="40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Gra społeczna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l-PL" sz="2700" smtClean="0"/>
              <a:t>Rośnie różnorodność organizacji i zmienność ich oczekiwań, potrzeb i umiejętności. Wiele organizacji stanęło w obliczu stałych zmian w zakresie materialno-technicznych i społecznych warunków działania.</a:t>
            </a:r>
          </a:p>
          <a:p>
            <a:pPr>
              <a:lnSpc>
                <a:spcPct val="80000"/>
              </a:lnSpc>
            </a:pPr>
            <a:r>
              <a:rPr lang="pl-PL" sz="2700" smtClean="0"/>
              <a:t>W tych warunkach najbardziej odpowiednim modelem zachowań kierowniczych jest </a:t>
            </a:r>
            <a:r>
              <a:rPr lang="pl-PL" sz="2700" b="1" smtClean="0"/>
              <a:t>gra wielochodowa</a:t>
            </a:r>
            <a:r>
              <a:rPr lang="pl-PL" sz="2700" smtClean="0"/>
              <a:t>, odbywająca się w kolejnych rundach, w których wyniki każdej rundy kształtują sytuację graczy w następnej. </a:t>
            </a:r>
          </a:p>
          <a:p>
            <a:pPr>
              <a:lnSpc>
                <a:spcPct val="80000"/>
              </a:lnSpc>
            </a:pPr>
            <a:r>
              <a:rPr lang="pl-PL" sz="2700" smtClean="0"/>
              <a:t>Jest to gra o sumie niezerowej, co oznacza, że przegrana jednego uczestnika nie musi koniecznie być wygraną innego, a ponadto pula wypłat jest zmienna </a:t>
            </a:r>
            <a:r>
              <a:rPr lang="pl-PL" sz="2700" smtClean="0">
                <a:latin typeface="Arial" charset="0"/>
              </a:rPr>
              <a:t/>
            </a:r>
            <a:br>
              <a:rPr lang="pl-PL" sz="2700" smtClean="0">
                <a:latin typeface="Arial" charset="0"/>
              </a:rPr>
            </a:br>
            <a:r>
              <a:rPr lang="pl-PL" sz="2700" smtClean="0"/>
              <a:t>w czasie.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Gra społeczna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l-PL" sz="3000" smtClean="0"/>
              <a:t>W sposób całościowy organizację według koncepcji gry społecznej przedstawili: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l-PL" sz="3000" smtClean="0"/>
              <a:t>	</a:t>
            </a:r>
            <a:r>
              <a:rPr lang="pl-PL" sz="3000" b="1" smtClean="0"/>
              <a:t>Crozier M. i</a:t>
            </a:r>
            <a:r>
              <a:rPr lang="pl-PL" sz="3000" smtClean="0"/>
              <a:t> </a:t>
            </a:r>
            <a:r>
              <a:rPr lang="pl-PL" sz="3000" b="1" smtClean="0"/>
              <a:t>Friedberg E.</a:t>
            </a:r>
            <a:r>
              <a:rPr lang="pl-PL" sz="3000" smtClean="0"/>
              <a:t>: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l-PL" sz="3000" i="1" smtClean="0"/>
              <a:t>	Człowiek i system. Ograniczenia działania zespołowego.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l-PL" sz="3000" i="1" smtClean="0"/>
              <a:t>	</a:t>
            </a:r>
            <a:r>
              <a:rPr lang="pl-PL" sz="3000" smtClean="0"/>
              <a:t>Warszawa, PWN 1982</a:t>
            </a:r>
          </a:p>
          <a:p>
            <a:pPr>
              <a:lnSpc>
                <a:spcPct val="80000"/>
              </a:lnSpc>
            </a:pPr>
            <a:r>
              <a:rPr lang="pl-PL" sz="3000" smtClean="0"/>
              <a:t>Najbardziej schematycznie koncepcję tę można zilustrować układem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l-PL" sz="3000" b="1" i="1" smtClean="0"/>
              <a:t>	(1) organizacja – (2) niepewność – (3) gra – (4) władza – (5) aktor (gracz)</a:t>
            </a:r>
            <a:endParaRPr lang="pl-PL" sz="3000" smtClean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Gra społeczna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b="1" dirty="0" smtClean="0"/>
              <a:t>Organizacja</a:t>
            </a:r>
            <a:r>
              <a:rPr lang="pl-PL" dirty="0" smtClean="0"/>
              <a:t>, w przyjętej przez tych autorów terminologii, to konkretny system działania, który charakteryzuje się: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(stosunkowo) silnym </a:t>
            </a:r>
            <a:r>
              <a:rPr lang="pl-PL" dirty="0" err="1" smtClean="0"/>
              <a:t>ustrukturalizowaniem</a:t>
            </a:r>
            <a:r>
              <a:rPr lang="pl-PL" dirty="0" smtClean="0"/>
              <a:t>;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wyraźnymi celami,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sformalizowaniem gier wokół tych celów;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przyjmowaniem przez niektórych uczestników (głównie kierowników) częściowej odpowiedzialności za procesy regulacyjne.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b="1" dirty="0" smtClean="0"/>
              <a:t>Organizacja jest systemem konfliktowym</a:t>
            </a:r>
            <a:r>
              <a:rPr lang="pl-PL" dirty="0" smtClean="0"/>
              <a:t>, a jej funkcjonowanie stanowi rezultat zderzania się działań licznych i stosunkowo samodzielnych aktorów, wykorzystujących dostępne im źródła władzy.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Gra społeczna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l-PL" sz="2500" b="1" smtClean="0"/>
              <a:t>Zapewnienie racjonalnej integracji działań</a:t>
            </a:r>
            <a:r>
              <a:rPr lang="pl-PL" sz="2500" smtClean="0"/>
              <a:t>, umożliwiającej przetrwanie organizacji, jest podstawowym problemem, który muszą stale rozwiązywać kierownicy. </a:t>
            </a:r>
          </a:p>
          <a:p>
            <a:pPr>
              <a:lnSpc>
                <a:spcPct val="80000"/>
              </a:lnSpc>
            </a:pPr>
            <a:r>
              <a:rPr lang="pl-PL" sz="2500" smtClean="0"/>
              <a:t>Przetrwanie organizacji jest głównym celem ciągłym każdej organizacji. Aby cel ten systematycznie osiągać, kierownicy ustalają przepisy regulujące </a:t>
            </a:r>
            <a:r>
              <a:rPr lang="pl-PL" sz="2500" b="1" smtClean="0"/>
              <a:t>kształt struktury organizacyjnej </a:t>
            </a:r>
            <a:r>
              <a:rPr lang="pl-PL" sz="2500" smtClean="0"/>
              <a:t>i </a:t>
            </a:r>
            <a:r>
              <a:rPr lang="pl-PL" sz="2500" b="1" smtClean="0"/>
              <a:t>przebiegi procesów w organizacji</a:t>
            </a:r>
            <a:r>
              <a:rPr lang="pl-PL" sz="2500" smtClean="0"/>
              <a:t>. </a:t>
            </a:r>
          </a:p>
          <a:p>
            <a:pPr>
              <a:lnSpc>
                <a:spcPct val="80000"/>
              </a:lnSpc>
            </a:pPr>
            <a:r>
              <a:rPr lang="pl-PL" sz="2500" smtClean="0"/>
              <a:t>Przepisy te z jednej strony ograniczają swobodę działania uczestników i ukierunkowują pożądane zachowania </a:t>
            </a:r>
            <a:r>
              <a:rPr lang="pl-PL" sz="2500" smtClean="0">
                <a:latin typeface="Arial" charset="0"/>
              </a:rPr>
              <a:t/>
            </a:r>
            <a:br>
              <a:rPr lang="pl-PL" sz="2500" smtClean="0">
                <a:latin typeface="Arial" charset="0"/>
              </a:rPr>
            </a:br>
            <a:r>
              <a:rPr lang="pl-PL" sz="2500" smtClean="0"/>
              <a:t>w organizacji, ale równocześnie różnicują aktorów gry społecznej, tworząc sztuczne sfery niepewności. 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Gra społeczna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l-PL" sz="2200" smtClean="0"/>
              <a:t>Jednostki i grupy w organizacji działają przede wszystkim na podstawie kalkulacji własnych interesów, stosując egoistyczne strategie, więc działań tych nigdy nie da się sprowadzić do bezosobowych, obiektywnie racjonalnych formuł i procedur.</a:t>
            </a:r>
          </a:p>
          <a:p>
            <a:pPr>
              <a:lnSpc>
                <a:spcPct val="80000"/>
              </a:lnSpc>
            </a:pPr>
            <a:r>
              <a:rPr lang="pl-PL" sz="2200" smtClean="0"/>
              <a:t>„</a:t>
            </a:r>
            <a:r>
              <a:rPr lang="pl-PL" sz="2200" b="1" smtClean="0"/>
              <a:t>Błędne koło nadzoru i kontroli</a:t>
            </a:r>
            <a:r>
              <a:rPr lang="pl-PL" sz="2200" smtClean="0"/>
              <a:t>” Crozier’a: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l-PL" sz="2200" smtClean="0"/>
              <a:t>	„pojawia się ono wszędzie tam, gdzie występuje nadmiar bezosobowych przepisów centralnych, które są zawsze wykorzystywane przez jednostki i grupy społeczne do polepszenia własnej pozycji w walce o formalną, lub nieformalną, władzę w organizacji „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l-PL" sz="2200" smtClean="0"/>
              <a:t>	</a:t>
            </a:r>
            <a:r>
              <a:rPr lang="pl-PL" sz="1800" smtClean="0"/>
              <a:t>Crozier M.: </a:t>
            </a:r>
            <a:r>
              <a:rPr lang="pl-PL" sz="1800" b="1" i="1" smtClean="0"/>
              <a:t>Biurokracja. Anatomia zjawiska</a:t>
            </a:r>
            <a:r>
              <a:rPr lang="pl-PL" sz="1800" i="1" smtClean="0"/>
              <a:t>. </a:t>
            </a:r>
            <a:r>
              <a:rPr lang="pl-PL" sz="1800" smtClean="0"/>
              <a:t>Warszawa, PWN 1967, str. 288–299.</a:t>
            </a:r>
            <a:endParaRPr lang="pl-PL" sz="2200" smtClean="0"/>
          </a:p>
          <a:p>
            <a:pPr>
              <a:lnSpc>
                <a:spcPct val="80000"/>
              </a:lnSpc>
            </a:pPr>
            <a:r>
              <a:rPr lang="pl-PL" sz="2200" smtClean="0"/>
              <a:t>Zatem </a:t>
            </a:r>
            <a:r>
              <a:rPr lang="pl-PL" sz="2200" b="1" smtClean="0"/>
              <a:t>każdy uczestnik organizacji</a:t>
            </a:r>
            <a:r>
              <a:rPr lang="pl-PL" sz="2200" smtClean="0"/>
              <a:t>, bez względu na pozycję zajmowaną w instytucji, </a:t>
            </a:r>
            <a:r>
              <a:rPr lang="pl-PL" sz="2200" b="1" smtClean="0"/>
              <a:t>zachowuje zawsze pewien margines swobody</a:t>
            </a:r>
            <a:r>
              <a:rPr lang="pl-PL" sz="2200" smtClean="0"/>
              <a:t>.</a:t>
            </a:r>
          </a:p>
          <a:p>
            <a:pPr>
              <a:lnSpc>
                <a:spcPct val="80000"/>
              </a:lnSpc>
            </a:pPr>
            <a:endParaRPr lang="pl-PL" sz="2200" smtClean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Henry Laurence Gantt</a:t>
            </a:r>
          </a:p>
        </p:txBody>
      </p:sp>
      <p:sp>
        <p:nvSpPr>
          <p:cNvPr id="28674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Bliski współpracownikiem F.W. Taylora </a:t>
            </a:r>
          </a:p>
          <a:p>
            <a:r>
              <a:rPr lang="pl-PL" smtClean="0"/>
              <a:t>Współautorem wielu usprawnień. </a:t>
            </a:r>
          </a:p>
          <a:p>
            <a:r>
              <a:rPr lang="pl-PL" smtClean="0"/>
              <a:t>Rozgłos zdobył jako samodzielny doradca, dzięki:</a:t>
            </a:r>
          </a:p>
          <a:p>
            <a:pPr lvl="1"/>
            <a:r>
              <a:rPr lang="pl-PL" b="1" smtClean="0"/>
              <a:t>opracowaniu czasowo-premiowego systemu płac</a:t>
            </a:r>
            <a:r>
              <a:rPr lang="pl-PL" smtClean="0"/>
              <a:t> </a:t>
            </a:r>
          </a:p>
          <a:p>
            <a:pPr lvl="1"/>
            <a:r>
              <a:rPr lang="pl-PL" b="1" smtClean="0"/>
              <a:t>graficznych metod planowania i kontroli pracy w czasie</a:t>
            </a:r>
            <a:r>
              <a:rPr lang="pl-PL" smtClean="0"/>
              <a:t> (wykresy/diagramy Gantta).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Gra społeczna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l-PL" sz="3000" b="1" smtClean="0"/>
              <a:t>Niepewność wiąże się z zależnością organizacji od otoczenia</a:t>
            </a:r>
            <a:r>
              <a:rPr lang="pl-PL" sz="3000" smtClean="0"/>
              <a:t>. </a:t>
            </a:r>
          </a:p>
          <a:p>
            <a:pPr>
              <a:lnSpc>
                <a:spcPct val="80000"/>
              </a:lnSpc>
            </a:pPr>
            <a:r>
              <a:rPr lang="pl-PL" sz="3000" smtClean="0"/>
              <a:t>Jednak często jest ona kreowana przez jednostki lub grupy, które stwarzają specyficzne problemy tylko po to, by zwiększyć swoją kontrolę nad innymi. </a:t>
            </a:r>
          </a:p>
          <a:p>
            <a:pPr>
              <a:lnSpc>
                <a:spcPct val="80000"/>
              </a:lnSpc>
            </a:pPr>
            <a:r>
              <a:rPr lang="pl-PL" sz="3000" smtClean="0"/>
              <a:t>Dzieje się tak dlatego, że </a:t>
            </a:r>
            <a:r>
              <a:rPr lang="pl-PL" sz="3000" b="1" smtClean="0"/>
              <a:t>niepewność z punktu widzenia problemu staje się władzą z punktu widzenia konkretnych aktorów</a:t>
            </a:r>
            <a:r>
              <a:rPr lang="pl-PL" sz="3000" smtClean="0"/>
              <a:t>, ponieważ umożliwia manipulowanie przewidywalnością zachowań własnych, partnerów i przeciwników.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Gra społeczna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mtClean="0"/>
              <a:t>Autorzy koncepcji gry społecznej wyróżniają cztery typy źródeł niepewności w organizacji </a:t>
            </a:r>
            <a:r>
              <a:rPr lang="pl-PL" smtClean="0">
                <a:latin typeface="Arial" charset="0"/>
              </a:rPr>
              <a:t/>
            </a:r>
            <a:br>
              <a:rPr lang="pl-PL" smtClean="0">
                <a:latin typeface="Arial" charset="0"/>
              </a:rPr>
            </a:br>
            <a:r>
              <a:rPr lang="pl-PL" smtClean="0"/>
              <a:t>i cztery odpowiadające im rodzaje władzy:</a:t>
            </a:r>
          </a:p>
          <a:p>
            <a:pPr lvl="1">
              <a:lnSpc>
                <a:spcPct val="90000"/>
              </a:lnSpc>
            </a:pPr>
            <a:r>
              <a:rPr lang="pl-PL" smtClean="0"/>
              <a:t>Niepewność wynikająca z niewiedzy i braku umiejętności rozwiązywania problemów ważnych z punktu widzenia organizacji. Łączy się z tym „władza eksperta”.</a:t>
            </a:r>
          </a:p>
          <a:p>
            <a:pPr lvl="1">
              <a:lnSpc>
                <a:spcPct val="90000"/>
              </a:lnSpc>
            </a:pPr>
            <a:r>
              <a:rPr lang="pl-PL" smtClean="0"/>
              <a:t>Niepewność tkwiąca w stosunkach organizacji </a:t>
            </a:r>
            <a:r>
              <a:rPr lang="pl-PL" smtClean="0">
                <a:latin typeface="Arial" charset="0"/>
              </a:rPr>
              <a:t/>
            </a:r>
            <a:br>
              <a:rPr lang="pl-PL" smtClean="0">
                <a:latin typeface="Arial" charset="0"/>
              </a:rPr>
            </a:br>
            <a:r>
              <a:rPr lang="pl-PL" smtClean="0"/>
              <a:t>z otoczeniem i odpowiadająca temu „władza łącznika”.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Gra społeczna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Autorzy koncepcji gry społecznej wyróżniają cztery typy źródeł niepewności w organizacji i cztery odpowiadające im rodzaje władzy: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Niepewność związana z luką między informacjami potrzebnymi do realizacji zadań na określonym stanowisku a informacjami posiadanymi przez danego aktora. Odpowiednikiem jest „władza informatora”.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Niepewność związana z wieloznacznością i wielofunkcyjnością przepisów organizacyjnych, będąca podstawą „władzy ustawodawcy”.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Gra społeczna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Przytoczony podział dowodzi, że źródła niepewności nie tylko określają typ władzy, ale </a:t>
            </a:r>
            <a:r>
              <a:rPr lang="pl-PL" b="1" dirty="0" smtClean="0"/>
              <a:t>mogą być przedmiotem zawłaszczenia i gry o władzę</a:t>
            </a:r>
            <a:r>
              <a:rPr lang="pl-PL" dirty="0" smtClean="0"/>
              <a:t>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Podział na tych, którzy kierują, i tych, którzy są podporządkowani, jest w rzeczywistości podziałem względnym.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Realnej władzy nie da się trwale przypisać żadnemu decydentowi, a zawsze jest ona wynikiem wzajemnej gry, i czasami trudno określić, kto w tej grze dominuje.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Kierownictwo zmieniające struktury, procedury i normy, mniej lub bardziej świadomie wpływa na kształt gry, kreując </a:t>
            </a:r>
            <a:r>
              <a:rPr lang="pl-PL" b="1" dirty="0" smtClean="0"/>
              <a:t>sztuczne sfery niepewności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Gra społeczna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Kierownictwo dysponuje ono również szerokimi możliwościami oddziaływania na sam przebieg gry przez: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manipulowanie informacjami,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dysponowanie kanałami informacyjnymi,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reglamentację wypłat-stawek,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politykę kadrową,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zasady premiowania,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rozdział zasobów.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Wykorzystanie tych możliwości jest </a:t>
            </a:r>
            <a:r>
              <a:rPr lang="pl-PL" b="1" dirty="0" smtClean="0"/>
              <a:t>funkcją umiejętności i cech osobowych</a:t>
            </a:r>
            <a:r>
              <a:rPr lang="pl-PL" dirty="0" smtClean="0"/>
              <a:t> kierownika.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Gra społeczna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Szeroko rozumiane czynniki kulturowe w organizacji, problemy w niej występujące, obowiązujące struktury i normy powodują, że każda gra organizacyjna ma swoją naturę i specyficzne właściwości.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Zaangażowany w nią aktor (gracz), który pragnie utrzymać się w niej i uzyskać jak najwięcej korzyści osobistych, musi zaakceptować naturę i właściwości gry oraz obowiązujące w niej ograniczenia. Jest to tzw. to przymus gry.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Nie wszyscy uczestnicy organizacji, i nie zawsze, są graczami, zawsze w organizacji występują osoby, które nie prowadzą żadnych gier, ale są przedmiotem gier prowadzonych przez innych.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Podsumowanie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  <p:pic>
        <p:nvPicPr>
          <p:cNvPr id="163843" name="Picture 2" descr="https://encrypted-tbn2.gstatic.com/images?q=tbn:ANd9GcSkTfoAo9GbCNinIaOw92G9QNA3-ApmD-vhDPSFzk2eD6t1OmRg0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88" y="1643063"/>
            <a:ext cx="4071937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Podsumowanie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Koncepcja gry w teorii organizacji zarządzania jest ściśle związana z systemowym widzeniem rzeczywistości.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Jej autorzy, dążąc do lepszego wyjaśnienia i zrozumienia świata organizacji, starają się przezwyciężyć wady podejścia systemowego i do analizowanych po </a:t>
            </a:r>
            <a:r>
              <a:rPr lang="pl-PL" dirty="0" err="1" smtClean="0"/>
              <a:t>inżyniersku</a:t>
            </a:r>
            <a:r>
              <a:rPr lang="pl-PL" dirty="0" smtClean="0"/>
              <a:t> całości społeczno-technicznych wprowadzają względnie samodzielnych uczestników w postaci jednostek i grup ludzkich.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Koncepcje te są przede wszystkim modelami zachowań organizacyjnych, pozwalających opisać, wyjaśnić i lepiej zrozumieć podsystem społeczny organizacji i jej społeczne otoczenie.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Podsumowanie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Mimo podłoża systemowego koncepcje gry społecznej nie mogą być wystarczającą podstawą kompleksowego ujęcia problemów zarządzania organizacjami, bowiem pomijają aspekt materialno-techniczny organizacji.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Z tego względu w ramach tych modeli nie wypracowano liczących się zaleceń praktycznych dla procesów zarządzania organizacjami.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Równowaga organizacyjna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  <p:pic>
        <p:nvPicPr>
          <p:cNvPr id="166915" name="Picture 2" descr="https://encrypted-tbn1.gstatic.com/images?q=tbn:ANd9GcTl2gq3yBpRiezzSH4Ws5d1PEeKCI6lYMaeLmhqeuest7EdLZcqq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1428750"/>
            <a:ext cx="5694363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 smtClean="0"/>
              <a:t>Czasowo-premiowego systemu płac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U podstaw czasowo-premiowego systemu wynagrodzeń leżało dążenie do połączenia </a:t>
            </a:r>
            <a:r>
              <a:rPr lang="pl-PL" dirty="0" smtClean="0"/>
              <a:t>zalet dwóch </a:t>
            </a:r>
            <a:r>
              <a:rPr lang="pl-PL" dirty="0"/>
              <a:t>klasycznych systemów płac: akordu i dniówki, przy jednoczesnym eliminowaniu </a:t>
            </a:r>
            <a:r>
              <a:rPr lang="pl-PL" dirty="0" smtClean="0"/>
              <a:t>ich największych </a:t>
            </a:r>
            <a:r>
              <a:rPr lang="pl-PL" dirty="0"/>
              <a:t>wad. </a:t>
            </a:r>
            <a:endParaRPr lang="pl-PL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Chodziło </a:t>
            </a:r>
            <a:r>
              <a:rPr lang="pl-PL" dirty="0"/>
              <a:t>głównie o zachowanie właściwego dla akordu </a:t>
            </a:r>
            <a:r>
              <a:rPr lang="pl-PL" dirty="0" smtClean="0"/>
              <a:t>bodźca wydajnościowego </a:t>
            </a:r>
            <a:r>
              <a:rPr lang="pl-PL" dirty="0"/>
              <a:t>i ograniczenie nadmiernego wyrobienia normy kosztem jakości </a:t>
            </a:r>
            <a:r>
              <a:rPr lang="pl-PL" dirty="0" smtClean="0"/>
              <a:t>oraz rabunkowego </a:t>
            </a:r>
            <a:r>
              <a:rPr lang="pl-PL" dirty="0"/>
              <a:t>zużycia maszyn i narzędzi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Równowaga organizacyjna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Szerszą podstawę integracji dotychczasowego dorobku teorii organizacji i zarządzania mają stanowić </a:t>
            </a:r>
            <a:r>
              <a:rPr lang="pl-PL" b="1" i="1" dirty="0" smtClean="0"/>
              <a:t>koncepcje równowagi organizacyjnej.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Zwolennicy tych koncepcji wychodzą z założenia, że najlepszym punktem wyjścia do teoretycznej integracji nauki o organizacji i zarządzaniu (przy wieloaspektowości i wielostronności ujęć, występujących w ramach różnych szkół i nurtów badawczych) jest potraktowanie procesu zarządzania jako procesu zmierzającego do utrzymania równowagi organizacyjnej.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Podejście to miało już miejsce w pracach Barnarda i Simona, twórców omawianej wcześniej szkoły systemów społecznych. Ich teoria równowagi organizacyjnej dotyczy jednak tylko równowagi w wymiarze świadczeń wzajemnych między organizacją a pracownikiem i wyrosła na gruncie teorii socjologii i psychologii.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Zatem zbyt marginalnie traktuje wewnętrzne aspekty techniczno-ekonomiczne, występujące wewnątrz organizacji, i ignoruje coraz ważniejszy współcześnie problem równowagi między organizacją a jej otoczeniem.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Równowaga organizacyjna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Ciekawą, choć ograniczoną jedynie do równowagi statycznej, koncepcję teorii równowagi organizacyjnej przedstawiają autorzy polscy: </a:t>
            </a:r>
            <a:r>
              <a:rPr lang="pl-PL" b="1" dirty="0" smtClean="0"/>
              <a:t>Koźmiński i </a:t>
            </a:r>
            <a:r>
              <a:rPr lang="pl-PL" b="1" dirty="0" err="1" smtClean="0"/>
              <a:t>Obłój</a:t>
            </a:r>
            <a:r>
              <a:rPr lang="pl-PL" b="1" dirty="0" smtClean="0"/>
              <a:t> 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Według nich równowaga jest to pewien trwały, zmienny tylko w określonych granicach, układ relacji między organizacją a otoczeniem oraz w ramach organizacji. Jest ona osiągana w procesie wymiany i wzajemnego dostosowywania się.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Organizacja realizuje oczekiwania otoczenia oraz swoich uczestników, uzyskując w zamian niezbędne zasoby z zewnątrz, a także niezbędne wkłady od wchodzących w jej skład jednostek i grup społecznych.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Równowaga, jako stan pożądany, określana jest przez wartości progowe przyjętych wskaźników równowagi. Kryteria, wskaźniki równowagi i wartości progowe, umożliwiające odróżnienie tego, co jest pożądane, od tego, co pożądane nie jest, są ustalane w procesach negocjacji i przetargu, w których uczestniczą ośrodki w otoczeniu organizacji, koalicja kierownictwa organizacji oraz pozostali jej uczestnicy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Równowaga organizacyjna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Poza pojęciem równowagi globalnej </a:t>
            </a:r>
            <a:r>
              <a:rPr lang="pl-PL" b="1" dirty="0" smtClean="0"/>
              <a:t>Koźmiński i </a:t>
            </a:r>
            <a:r>
              <a:rPr lang="pl-PL" b="1" dirty="0" err="1" smtClean="0"/>
              <a:t>Obłój</a:t>
            </a:r>
            <a:r>
              <a:rPr lang="pl-PL" b="1" dirty="0" smtClean="0"/>
              <a:t> </a:t>
            </a:r>
            <a:r>
              <a:rPr lang="pl-PL" dirty="0" smtClean="0"/>
              <a:t>wprowadzają pojęcie równowag cząstkowych, osiąganych w czterech obszarach: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materialnym zewnętrznym,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społecznym zewnętrznym,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materialnym wewnętrznym,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społecznym wewnętrznym.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Wspomniane obszary równowag cząstkowych wynikają z fundamentalnych dla teorii organizacji i zarządzania podziałów na podsystem społeczny oraz materialno-techniczny organizacji, a także zewnętrzny lub wewnętrzny charakter analizowanych zjawisk.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Równowaga organizacyjna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Materialna równowaga organizacji jest osiągana wówczas, gdy użytkuje zasoby w sposób optymalny w sensie ekonomicznym, czyli maksymalizuje nadwyżkę ekonomiczną (zysk).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Dla organizacji nie nastawionych na zysk (szkolnictwo, armia, policja, służba zdrowia) równowaga materialna jest zabezpieczona wtedy, gdy organizacja zapewnia maksymalizację efektu użytecznego na jednostkę środków materialnych użytych w tym celu.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Równowaga organizacyjna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Pojęcie równowagi społecznej opiera się na założeniu, że funkcjonowanie jakiejkolwiek organizacji wymaga pewnego minimum społecznej akceptacji, zarówno przez społeczne otoczenie organizacji, jak i przez jej uczestników.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Akceptacja ta zależy od tego, w jakim stopniu organizacja spełnia oczekiwania i aspiracje otoczenia i uczestników.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smtClean="0"/>
          </a:p>
        </p:txBody>
      </p:sp>
      <p:sp>
        <p:nvSpPr>
          <p:cNvPr id="173058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smtClean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  <p:pic>
        <p:nvPicPr>
          <p:cNvPr id="17306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-23813"/>
            <a:ext cx="5786438" cy="6915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3061" name="pole tekstowe 5"/>
          <p:cNvSpPr txBox="1">
            <a:spLocks noChangeArrowheads="1"/>
          </p:cNvSpPr>
          <p:nvPr/>
        </p:nvSpPr>
        <p:spPr bwMode="auto">
          <a:xfrm>
            <a:off x="1000125" y="6072188"/>
            <a:ext cx="7358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400">
                <a:solidFill>
                  <a:srgbClr val="FF0000"/>
                </a:solidFill>
                <a:latin typeface="Calibri" pitchFamily="34" charset="0"/>
              </a:rPr>
              <a:t>Źródło: Adam Peszko, </a:t>
            </a:r>
            <a:r>
              <a:rPr lang="pl-PL" sz="1400" i="1">
                <a:solidFill>
                  <a:srgbClr val="FF0000"/>
                </a:solidFill>
                <a:latin typeface="Calibri" pitchFamily="34" charset="0"/>
              </a:rPr>
              <a:t>Podstawy zarządzania organizacjami</a:t>
            </a:r>
            <a:r>
              <a:rPr lang="pl-PL" sz="1400">
                <a:solidFill>
                  <a:srgbClr val="FF0000"/>
                </a:solidFill>
                <a:latin typeface="Calibri" pitchFamily="34" charset="0"/>
              </a:rPr>
              <a:t>, BG AGH, Kraków 2002. Str 33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Równowaga organizacyjna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Tabela (slajd 155) zawiera pewien zestaw praktycznych zaleceń w zakresie zarządzania. Trzeba jednak zdawać sobie sprawę z tego, że współcześnie funkcjonują obok siebie organizacje odpowiadające wszystkim trzem modelom: maszynie, organizmowi i grze.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Przedsiębiorstwa działające w typowych niszach, na wyspecjalizowanych i stabilnych rynkach inaczej definiują warunki swojej równowagi, niż firmy funkcjonujące w warunkach ciągłych zmian technologii, produktów i rynków. Inna jest sytuacja przedsiębiorstwa przemysłu odzieżowego w porównaniu z przedsiębiorstwami przemysłu metalowego, chemicznego, lotniczego czy komputerowego.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Obok przedsiębiorstw działają firmy usługowe, mające inną logikę funkcjonowania, a wśród nich można wyróżnić firmy samofinansujące się i jednostki budżetowe, które zupełnie inaczej definiują warunki swej równowagi.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Równowaga organizacyjna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Różnorodność tych warunków komplikuje dodatkowo sytuację w otoczeniu, zwiększając wagę precyzyjnego rozpoznania warunków równowagi zewnętrznej i wewnętrznej, społecznej i materialnej, oraz sprzężeń między nimi, dla każdej konkretnej organizacji.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Dlatego przedstawione w Tabeli (slajd 155) warunki równowagi dla trzech omawianych modeli organizacji mają małą przydatność praktyczną, a cała teoretyczna koncepcja równowagi organizacyjnej nie wypracowała jeszcze dorobku przydatnego dla praktyki zarządzania.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New wave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  <p:pic>
        <p:nvPicPr>
          <p:cNvPr id="176131" name="Picture 2" descr="https://encrypted-tbn3.gstatic.com/images?q=tbn:ANd9GcRLesmg5ae1UMcq2q7K2AzSgxfMuDMppA3jWQdOHo46brka69Ajf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357313"/>
            <a:ext cx="4786313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New wave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Natomiast wyłącznie na praktyce koncentruje się </a:t>
            </a:r>
            <a:r>
              <a:rPr lang="pl-PL" b="1" i="1" dirty="0" smtClean="0"/>
              <a:t>nowa fala w zarządzaniu </a:t>
            </a:r>
            <a:r>
              <a:rPr lang="pl-PL" b="1" i="1" dirty="0" err="1" smtClean="0"/>
              <a:t>(ne</a:t>
            </a:r>
            <a:r>
              <a:rPr lang="pl-PL" b="1" i="1" dirty="0" smtClean="0"/>
              <a:t>w </a:t>
            </a:r>
            <a:r>
              <a:rPr lang="pl-PL" b="1" i="1" dirty="0" err="1" smtClean="0"/>
              <a:t>wave</a:t>
            </a:r>
            <a:r>
              <a:rPr lang="pl-PL" b="1" i="1" dirty="0" smtClean="0"/>
              <a:t>), </a:t>
            </a:r>
            <a:r>
              <a:rPr lang="pl-PL" dirty="0" smtClean="0"/>
              <a:t>która wybuchła gwałtownie na początku lat 80. i jest modna do dnia dzisiejszego.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Stanowi ona zwrot do podejścia sytuacyjnego i studiowania przypadków.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Najpopularniejsi przedstawiciele tego kierunku – </a:t>
            </a:r>
            <a:r>
              <a:rPr lang="pl-PL" b="1" dirty="0" smtClean="0"/>
              <a:t>T. Peters i R. Waterman </a:t>
            </a:r>
            <a:r>
              <a:rPr lang="pl-PL" dirty="0" smtClean="0"/>
              <a:t>opublikowali w 1984 roku pracę, w której zobrazowali wyniki przeglądu 62 przedsiębiorstw amerykańskich, legitymujących się największymi sukcesami rynkowymi: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 smtClean="0"/>
              <a:t>	</a:t>
            </a:r>
            <a:r>
              <a:rPr lang="en-US" sz="2600" dirty="0" smtClean="0"/>
              <a:t>Peters T. J, Waterman R. H. Jr.: </a:t>
            </a:r>
            <a:r>
              <a:rPr lang="en-US" sz="2600" i="1" dirty="0" smtClean="0"/>
              <a:t>In search of Excellence. Lessons from America’s Best Run Companies. New York, Harper-Row</a:t>
            </a:r>
            <a:r>
              <a:rPr lang="pl-PL" sz="2600" i="1" dirty="0" smtClean="0"/>
              <a:t> </a:t>
            </a:r>
            <a:r>
              <a:rPr lang="pl-PL" sz="2600" dirty="0" smtClean="0"/>
              <a:t>1984.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 smtClean="0"/>
              <a:t>Czasowo-premiowego systemu płac</a:t>
            </a:r>
            <a:endParaRPr lang="pl-PL" dirty="0"/>
          </a:p>
        </p:txBody>
      </p:sp>
      <p:sp>
        <p:nvSpPr>
          <p:cNvPr id="30722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W rezultacie zaproponowany przez Gantta system przewidywał za wykonanie normy czasowej wysoką, wynoszącą 30%, premię. </a:t>
            </a:r>
          </a:p>
          <a:p>
            <a:r>
              <a:rPr lang="pl-PL" smtClean="0"/>
              <a:t>W wypadku niewykonania normy robotnik otrzymywał jedynie płacę podstawową, podobnie jak w systemie dniówkowym. </a:t>
            </a:r>
          </a:p>
          <a:p>
            <a:r>
              <a:rPr lang="pl-PL" smtClean="0"/>
              <a:t>Przekroczenie normy nie przynosiło dodatkowego wynagrodzenia.</a:t>
            </a:r>
          </a:p>
          <a:p>
            <a:endParaRPr lang="pl-PL" smtClean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New wave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Zastosowali przy tym słynną formułę „</a:t>
            </a:r>
            <a:r>
              <a:rPr lang="pl-PL" b="1" dirty="0" smtClean="0"/>
              <a:t>siedem </a:t>
            </a:r>
            <a:r>
              <a:rPr lang="pl-PL" b="1" i="1" dirty="0" smtClean="0"/>
              <a:t>s</a:t>
            </a:r>
            <a:r>
              <a:rPr lang="pl-PL" i="1" dirty="0" smtClean="0"/>
              <a:t>” </a:t>
            </a:r>
            <a:r>
              <a:rPr lang="pl-PL" dirty="0" smtClean="0"/>
              <a:t>R. </a:t>
            </a:r>
            <a:r>
              <a:rPr lang="pl-PL" dirty="0" err="1" smtClean="0"/>
              <a:t>Pascale’a</a:t>
            </a:r>
            <a:r>
              <a:rPr lang="pl-PL" dirty="0" smtClean="0"/>
              <a:t> i A. </a:t>
            </a:r>
            <a:r>
              <a:rPr lang="pl-PL" dirty="0" err="1" smtClean="0"/>
              <a:t>Athosa</a:t>
            </a:r>
            <a:r>
              <a:rPr lang="pl-PL" dirty="0" smtClean="0"/>
              <a:t> i skoncentrowali się na siedmiu najważniejszych elementach systemu zarządzania: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strategii (</a:t>
            </a:r>
            <a:r>
              <a:rPr lang="pl-PL" i="1" dirty="0" err="1" smtClean="0"/>
              <a:t>strategy</a:t>
            </a:r>
            <a:r>
              <a:rPr lang="pl-PL" i="1" dirty="0" smtClean="0"/>
              <a:t>),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strukturze (</a:t>
            </a:r>
            <a:r>
              <a:rPr lang="pl-PL" i="1" dirty="0" err="1" smtClean="0"/>
              <a:t>structure</a:t>
            </a:r>
            <a:r>
              <a:rPr lang="pl-PL" i="1" dirty="0" smtClean="0"/>
              <a:t>),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sformalizowanych procedurach (</a:t>
            </a:r>
            <a:r>
              <a:rPr lang="pl-PL" i="1" dirty="0" smtClean="0"/>
              <a:t>systems),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pracownikach </a:t>
            </a:r>
            <a:r>
              <a:rPr lang="pl-PL" dirty="0" err="1" smtClean="0"/>
              <a:t>(</a:t>
            </a:r>
            <a:r>
              <a:rPr lang="pl-PL" i="1" dirty="0" err="1" smtClean="0"/>
              <a:t>staf</a:t>
            </a:r>
            <a:r>
              <a:rPr lang="pl-PL" i="1" dirty="0" smtClean="0"/>
              <a:t>f),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stylu zarządzania (</a:t>
            </a:r>
            <a:r>
              <a:rPr lang="pl-PL" i="1" dirty="0" smtClean="0"/>
              <a:t>style),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umiejętnościach i talentach menedżerów (</a:t>
            </a:r>
            <a:r>
              <a:rPr lang="pl-PL" i="1" dirty="0" err="1" smtClean="0"/>
              <a:t>skills</a:t>
            </a:r>
            <a:r>
              <a:rPr lang="pl-PL" i="1" dirty="0" smtClean="0"/>
              <a:t>),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podstawowych ideałach i wartościach dominujących w organizacji (</a:t>
            </a:r>
            <a:r>
              <a:rPr lang="pl-PL" i="1" dirty="0" err="1" smtClean="0"/>
              <a:t>superordinate</a:t>
            </a:r>
            <a:r>
              <a:rPr lang="pl-PL" i="1" dirty="0" smtClean="0"/>
              <a:t> </a:t>
            </a:r>
            <a:r>
              <a:rPr lang="pl-PL" i="1" dirty="0" err="1" smtClean="0"/>
              <a:t>goals</a:t>
            </a:r>
            <a:r>
              <a:rPr lang="pl-PL" i="1" dirty="0" smtClean="0"/>
              <a:t>).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New wave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W rezultacie sformułowali osiem cech najbardziej „doskonałych” przedsiębiorstw: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obsesja działania, polegająca na stałym wymuszaniu szybkiej analizy pojawiających się problemów, bezzwłocznym formułowaniu rozwiązań i szybkim ich wdrażaniu;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bliski i bezpośredni kontakt z klientem, prowadzący do maksymalnego zadowolenia odbiorcy;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autonomia i przedsiębiorczość, polegające na stworzeniu warunków samodzielnego działania jednostkom i zespołom zdolnym do inicjatywy;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wydajność i efektywność uzyskiwana dzięki pracownikom, co oznacza uznanie kadry za najważniejszy podsystem w organizacji;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New wave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W rezultacie sformułowali osiem cech najbardziej „doskonałych” przedsiębiorstw: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koncentracja na wartościach, czyli przywiązywanie ogromnej wagi do realizacji przez wszystkich członków organizacji jej specyficznej filozofii działania, rozumianej jako zespół podstawowych ideałów, misji i celów;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przestrzeganie zasady: „trzymaj się tego, co umiesz najlepiej”;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niewielki sztab o prostej strukturze, co oznacza odchudzenie „czapy kierowniczej”;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symbioza luźnych i sztywnych form organizacyjnych w jednej strukturze.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New wave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W późniejszej pracy Peters formułuje również zestaw dziewięciu „grzechów głównych” popełnianych najczęściej przez menedżerów: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Firmy zbyt często szukają idealnego produktu, przywiązując małą wagę do kontroli jego wytwarzania.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Przedsiębiorstwa nie doceniają dodatkowych wartości związanych z produktem, jak bezawaryjność i serwis.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Japońscy konstruktorzy połowę roku pracują w serwisie, aby na bieżąco śledzić potrzeby klientów, natomiast ich zachodnioeuropejscy i amerykańscy koledzy są mało zainteresowani tym, co się dzieje na zewnątrz firmy.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New wave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W późniejszej pracy Peters formułuje również zestaw dziewięciu „grzechów głównych” popełnianych najczęściej przez menedżerów: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Zbyt mało inwestuje się w sprzedaż i obsługę serwisową.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Za dużo uwagi przywiązuje się do pieniędzy, a za mało do personelu.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Drobne zmiany i ulepszenia są najbardziej zyskowne, nie można polegać głównie na „epokowych pomysłach”.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Zwlekanie z decentralizacją jest grzechem, zbyt długo utrzymuje się sztywne struktury.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Firmy zbyt słabo wykorzystują rynki międzynarodowe.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Z rozwojem firmy zbyt szybko rośnie biurokracja.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Podsumowanie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  <p:pic>
        <p:nvPicPr>
          <p:cNvPr id="183299" name="Picture 2" descr="https://encrypted-tbn2.gstatic.com/images?q=tbn:ANd9GcSkTfoAo9GbCNinIaOw92G9QNA3-ApmD-vhDPSFzk2eD6t1OmRg0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88" y="1643063"/>
            <a:ext cx="4071937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New wave</a:t>
            </a:r>
          </a:p>
        </p:txBody>
      </p:sp>
      <p:sp>
        <p:nvSpPr>
          <p:cNvPr id="184322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Wnioski dla praktyki zarządzania formułowane przez „nową falę” są w istocie zbieżne z koncepcją ogólnych warunków równowagi ujętą w Tabeli (slajd 155) dla modelu organizacja-organizm i organizacja-gra. </a:t>
            </a:r>
          </a:p>
          <a:p>
            <a:r>
              <a:rPr lang="pl-PL" smtClean="0"/>
              <a:t>Potwierdza to zasadę, że te </a:t>
            </a:r>
            <a:r>
              <a:rPr lang="pl-PL" b="1" smtClean="0"/>
              <a:t>same wyniki można osiągnąć różnymi drogami</a:t>
            </a:r>
            <a:r>
              <a:rPr lang="pl-PL" smtClean="0"/>
              <a:t>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Podsumowanie prezentacji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  <p:pic>
        <p:nvPicPr>
          <p:cNvPr id="185347" name="Picture 2" descr="https://encrypted-tbn2.gstatic.com/images?q=tbn:ANd9GcSkTfoAo9GbCNinIaOw92G9QNA3-ApmD-vhDPSFzk2eD6t1OmRg0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88" y="1643063"/>
            <a:ext cx="4071937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Podsumowanie prezentacji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Podsumowując przegląd teorii organizacji i zarządzania, trudno nie zgodzić się z opinią Koźmińskiego i </a:t>
            </a:r>
            <a:r>
              <a:rPr lang="pl-PL" dirty="0" err="1" smtClean="0"/>
              <a:t>Obłója</a:t>
            </a:r>
            <a:r>
              <a:rPr lang="pl-PL" dirty="0" smtClean="0"/>
              <a:t>, że: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(...) jest to nauka </a:t>
            </a:r>
            <a:r>
              <a:rPr lang="pl-PL" i="1" dirty="0" err="1" smtClean="0"/>
              <a:t>in</a:t>
            </a:r>
            <a:r>
              <a:rPr lang="pl-PL" i="1" dirty="0" smtClean="0"/>
              <a:t> </a:t>
            </a:r>
            <a:r>
              <a:rPr lang="pl-PL" i="1" dirty="0" err="1" smtClean="0"/>
              <a:t>statu</a:t>
            </a:r>
            <a:r>
              <a:rPr lang="pl-PL" i="1" dirty="0" smtClean="0"/>
              <a:t> </a:t>
            </a:r>
            <a:r>
              <a:rPr lang="pl-PL" i="1" dirty="0" err="1" smtClean="0"/>
              <a:t>nascendi</a:t>
            </a:r>
            <a:r>
              <a:rPr lang="pl-PL" i="1" dirty="0" smtClean="0"/>
              <a:t>, różniąca się dość znacznie od w pełni ukształtowanych i </a:t>
            </a:r>
            <a:r>
              <a:rPr lang="pl-PL" dirty="0" smtClean="0"/>
              <a:t>metodologicznie dojrzałych dziedzin wiedzy. Podstawowa różnica polega na nieokreśloności, zarówno przedmiotu, jak i metod badań, oraz wyraźnym niedostatku teorii.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Wyraża się to w nieostrych granicach między nauką organizacji i zarządzania a innymi dziedzinami, oraz równie nieostrym rozgraniczeniu wiedzy potocznej i doświadczenia od twierdzeń naukowo uzasadnionych.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Teoretyczne niedostatki dyscypliny wyrażają się w braku koncepcji ogólnych, umożliwiających metodologicznie poprawny proces wyjaśniania wyników prowadzonych badań oraz integrację i kumulację wiedzy, między innymi przez prowadzenie badań porównawczych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Podsumowanie prezentacji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Pluralizm metodologiczny, obowiązujący w naukach o organizacji i zarządzaniu, ma jednak wyraźne zalety. Ta wielość i różnorodność podejść, metod i technik badania, prób przekształcania świata organizacji wynika z wielości sposobów widzenia tego świata.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Trudno określić zależności między tymi zjawiskami, można jednak przyjąć, że współpracują one i są naturalną konsekwencją złożoności i zmienności rzeczywistości organizacyjnej.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Napawa optymizmem to, że teoria nauk o organizacji i zarządzaniu nie zasklepi się w dającej się przewidzieć przyszłości w zamkniętym kręgu przyjętych kanonów, ale ciągle będzie się rozwijać.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Diagram Gantta</a:t>
            </a:r>
          </a:p>
        </p:txBody>
      </p:sp>
      <p:pic>
        <p:nvPicPr>
          <p:cNvPr id="31746" name="Picture 2" descr="http://upload.wikimedia.org/wikipedia/commons/thumb/c/c6/Gantt_przyklad_2.PNG/300px-Gantt_przyklad_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63" y="1428750"/>
            <a:ext cx="3857625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4" descr="http://upload.wikimedia.org/wikipedia/commons/thumb/b/bd/Oznaczenia_z_wykresu_Gantta.PNG/300px-Oznaczenia_z_wykresu_Gant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0" y="5286375"/>
            <a:ext cx="3571875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Podsumowanie prezentacji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Obecne przepisy, obowiązujące w naszym kraju od 1 lipca 1986 roku, lokują nauki o zarządzaniu jako </a:t>
            </a:r>
            <a:r>
              <a:rPr lang="pl-PL" b="1" i="1" dirty="0" smtClean="0"/>
              <a:t>dyscyplinę nauk ekonomicznych</a:t>
            </a:r>
            <a:r>
              <a:rPr lang="pl-PL" dirty="0" smtClean="0"/>
              <a:t>, równolegle do </a:t>
            </a:r>
            <a:r>
              <a:rPr lang="pl-PL" b="1" i="1" dirty="0" smtClean="0"/>
              <a:t>ekonomii</a:t>
            </a:r>
            <a:r>
              <a:rPr lang="pl-PL" dirty="0" smtClean="0"/>
              <a:t> i </a:t>
            </a:r>
            <a:r>
              <a:rPr lang="pl-PL" b="1" i="1" dirty="0" smtClean="0"/>
              <a:t>towaroznawstwa</a:t>
            </a:r>
            <a:r>
              <a:rPr lang="pl-PL" dirty="0" smtClean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Natomiast w nauce światowej rozwijane są najczęściej równoległe, samodzielne nauki</a:t>
            </a:r>
            <a:r>
              <a:rPr lang="pl-PL" b="1" dirty="0" smtClean="0"/>
              <a:t> </a:t>
            </a:r>
            <a:r>
              <a:rPr lang="en-US" b="1" i="1" dirty="0" smtClean="0"/>
              <a:t>business administration and management</a:t>
            </a:r>
            <a:r>
              <a:rPr lang="en-US" i="1" dirty="0" smtClean="0"/>
              <a:t> </a:t>
            </a:r>
            <a:r>
              <a:rPr lang="en-US" dirty="0" err="1" smtClean="0"/>
              <a:t>oraz</a:t>
            </a:r>
            <a:r>
              <a:rPr lang="en-US" i="1" dirty="0" smtClean="0"/>
              <a:t> </a:t>
            </a:r>
            <a:r>
              <a:rPr lang="en-US" b="1" i="1" dirty="0" err="1" smtClean="0"/>
              <a:t>socjology</a:t>
            </a:r>
            <a:r>
              <a:rPr lang="en-US" b="1" i="1" dirty="0" smtClean="0"/>
              <a:t> of organization and psychology of</a:t>
            </a:r>
            <a:r>
              <a:rPr lang="pl-PL" b="1" i="1" dirty="0" smtClean="0"/>
              <a:t> management </a:t>
            </a:r>
            <a:r>
              <a:rPr lang="pl-PL" dirty="0" smtClean="0"/>
              <a:t>jako subdyscypliny </a:t>
            </a:r>
            <a:r>
              <a:rPr lang="pl-PL" i="1" dirty="0" smtClean="0"/>
              <a:t>socjologii i psychologii w dziedzinie nauk humanistycznych, public </a:t>
            </a:r>
            <a:r>
              <a:rPr lang="pl-PL" i="1" dirty="0" err="1" smtClean="0"/>
              <a:t>administration</a:t>
            </a:r>
            <a:r>
              <a:rPr lang="pl-PL" i="1" dirty="0" smtClean="0"/>
              <a:t> – w dziedzinie nauk prawnych, oraz dwie dyscypliny w dziedzinie nauk </a:t>
            </a:r>
            <a:r>
              <a:rPr lang="pl-PL" dirty="0" smtClean="0"/>
              <a:t>technicznych: </a:t>
            </a:r>
            <a:r>
              <a:rPr lang="pl-PL" i="1" dirty="0" err="1" smtClean="0"/>
              <a:t>production</a:t>
            </a:r>
            <a:r>
              <a:rPr lang="pl-PL" i="1" dirty="0" smtClean="0"/>
              <a:t> engineering (</a:t>
            </a:r>
            <a:r>
              <a:rPr lang="pl-PL" dirty="0" smtClean="0"/>
              <a:t>co odpowiada ściśle naszej organizacji produkcji</a:t>
            </a:r>
            <a:r>
              <a:rPr lang="pl-PL" i="1" dirty="0" smtClean="0"/>
              <a:t>) i industrial engineering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l-PL" smtClean="0"/>
              <a:t>Pytania…</a:t>
            </a:r>
          </a:p>
        </p:txBody>
      </p:sp>
      <p:pic>
        <p:nvPicPr>
          <p:cNvPr id="191491" name="Picture 2" descr="https://encrypted-tbn2.gstatic.com/images?q=tbn:ANd9GcSw0sa9qBfVYSnzDLFh2dVUrtJohaMHHAKneZis_Di7C6f9wSeLJ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6250" y="1643063"/>
            <a:ext cx="5721350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l-PL" smtClean="0"/>
              <a:t>…Uwagi</a:t>
            </a:r>
          </a:p>
        </p:txBody>
      </p:sp>
      <p:pic>
        <p:nvPicPr>
          <p:cNvPr id="192515" name="Picture 2" descr="https://encrypted-tbn1.gstatic.com/images?q=tbn:ANd9GcS7ksZA_8Uz-wN0vhH9qUEZ1dD64Uq4PuuWqAD7R1CaVIRGp0v-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651000"/>
            <a:ext cx="441960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itle 3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Dziękuję za uwagę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rtlCol="0">
            <a:normAutofit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mtClean="0"/>
              <a:t>Podstawy Zarządzania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 smtClean="0"/>
              <a:t>Rozwój naukowego zarządzania</a:t>
            </a:r>
            <a:endParaRPr lang="pl-PL" dirty="0"/>
          </a:p>
        </p:txBody>
      </p:sp>
      <p:sp>
        <p:nvSpPr>
          <p:cNvPr id="189443" name="AutoShape 2" descr="data:image/jpeg;base64,/9j/4AAQSkZJRgABAQAAAQABAAD/2wCEAAkGBhQSERUUExQWFBQWGR0YGRUYGCAaHhseICAeHR0aHRwdHCYeHx8jIBsZIy8iIygpLi0sGB4xNjAqNSYrLCkBCQoKDgwOFQ8PFCkcHBwpKSwpKSksKSkpKSkpKSksLCkpKSkpLCkpLCwpLCkpKSkpKSkpKiwsLCksLCkpLCkpKf/AABEIAKAAdwMBIgACEQEDEQH/xAAcAAABBQEBAQAAAAAAAAAAAAAEAAIDBQYHAQj/xAA8EAABAgQDBQUGBQQBBQAAAAABAhEAAyExBBJBBSJRYXEGEzKBkQdCobHR8BQjksHhUnKy8WIWM0NTgv/EABcBAQEBAQAAAAAAAAAAAAAAAAABAgP/xAAZEQEBAQADAAAAAAAAAAAAAAAAAREhMVH/2gAMAwEAAhEDEQA/ANBlUkKIWtyT7yql2DBgGH3xiZWE8SUzAWIUs51NcszqcGnSJky1FSVZSN6ZrQkE1TTma2rBMxJOZlMFEFlEF9KDWgF46ARc5aElLuwcMqlaAAn1iLAz1KZKluXJDOB6+ducFz3UyQSQ7MRoPE9a2u37RFPw8uWUzFzzLlpcNYFR0e/W4ppEEOImJBCUTAHBQQVlLlwKAhywJAY3I4wlEh1A1SHqTqHHi4liH4GKPae25c+cqWUjKU5AVAOsJL7p0FRUPZ9IAxWDGVZmqmzFksk94ai2/QbwodQ3WMi5wmMWggrmlKswqZlHL3D26UciLrBzVTHZRCgGKQsWUS1HNSAa9Yx2GSO5W0uWrfCBmDliHFX04iPZEqalYyOF0KlJUxUEg5XNmrQ8j5h0jMrKzqKRQnM1tSej+kRmcQcoUVAqYHMxDDhy061jG4TbmKSU/mKmApJUkALJPEBt0O9eGkaWR2hlnKiYO7mLFMwYE6gHj1gG4gzAUJKiA3vMMwpYZhURWTMYolSKoykAZi1OTLLliS/lF5jZUtYqrMRYtVFGNTq3C8Z5OzgCpRWnNTeZmABYtYlj1gouXiQUvVSQ+6SxUxoSH6lucEqWpk1I3eLOKF7vekBYCSbkHKQ1WJcm7WqAeJg4YdOYke//AMDWoudDAQqnbyAiYXU7mtEgaudSQ3nCiWTgPzVqJIJIDEWCQ3HU1hREF/inS7ZSStlDUZhXkDA6EKUoVSKgZhQhPiNqOb05vHmMlBIUAcxdQJIoS7j/ACLAawCMpahuAEOd0eJmbK3GNifa2OVhkJmJSFZiN1N3N1AFuhDv8oyG0Z68UtJnZpbVSAkgAG7pUbf8g8N21i5k/ElGY5UqCUpAYBruDc5ukU+0cq1AJmLmLYByonLlOhKQANWGrxkHK2wiVMloCQtJD73iAc0GazkC2mkaOTKkzMwKkJUtilwCkOKF6WAc+UZWXs6SAKHMGCjlqFEsAQeetmMEzpAWklROar18mSBTjTV4DRLx8pIQlIGTOQxSLJO8Qwo1ANHEE4Obh5vfKBGVKAlJoFf/ACBUM45PGPm4GWnMM6hTo9HY6EWpE0mSljvJcuDlH9QcgAaUpo5iK1uxdnJQnvZaUZlAICi9gS97czxEQY3A/iB389+5BJlocBR6U1owHxioTjpgw/dKmA5U0yEc6P7pLs/MwJjyFCi1AkDKQQyWIFQPJiOcNF1sTtUkkylpUirIWrUMSEqLULfvFpiFpNU7ymDAqrpybQN5xgV4GYsMtIUtL0zM96g6n5xstm4xBkiZVrKWVAEEAUys93FtK3gDpSQtZSqiwEkpBahVRlO7uCdPFaDFKyvlUQbUq1a0L6QHhMSsAs2UsSvM5JqLMdbQTg8MywFXrq5Irc8bnyigzDTQkuVMxck6OOmv1hQFKYEBnzByOTPrzaFANxAKlEKIIClABQeujcaikC4aYDkY1IcgqS7fMAHMHOjiHbQlLmKypUQCVqYN7pH3o8FpkBnCWbd3mqL3Bs5NDZzGkc5kBKZiwpC996r3QDWprwGlTFhh9m92QsZQFAe9fk3i1JvWEuSQVTU5spmFCEqVUsDd3ygZdf3h+0+0AqkJWCQUqCSA1Xau8xLehrWMgDDT5m6pRSglxmJ94mp1bwsxhkoKSCtKkpB1JJvYdYKkbQTlllIUVPmSSAbl1OC7g8qQzHspIGRiwUANASGenE+gaIA5zkqKiCS9SbEVo5rEslZ3gQzVIChUtRxqAxPnAswKGYVJSxcprbpep9OUMkrUN5gW06/XzvBVpJmMe8KiSUh1cmLhqUpEgwC5YUVHdINMyeRHiLEVNLwJKxCQLblBlKH5Xg2bKBZpZVkIKSQd7mxsAKMXsIIdsLL+alQYKT7wdJaocPzDV1eF2bSQiYQ7ZwGBq9m1cWvQsYqsRhwgnMwLupLEV0BDDnG07NSpU6Ss0zFW8qr5qAZmq2vkTBR0qWClQSkpDf06ixuzROEJIKbggCrMoUcUL9fKLHCbLyZlrzIBplBJApUJH9JYElr9TCVst2KcyQbBiDXXLfXWsUVyEGW3dywwYJSC2hcObteFFxK2Vf8AMB4Dh8QYUEZ3FS1e4FZkqUQkDTMGJ1qB8IfhlspQrV6qdmtwoRpEeCSllAl0laxVRdwRa+7f05wHtnaBkywStKJillCSUukXLHUO4D840KjHbQClFAKlAnKRZz4Tw1DxXqdgleVSgGSBLdzls9QRbmxrEYR3vfLVLCGVVlvlJO8UnyoRZ4ZiELlrAG64u/K+pewfWkYDllKEgKOQDxAIuBTKST0N7Q7B7VlOCliQACCnTiK6aQPthE2atCCoZCPEHvUMom9teEUGP2IEKYTglTsxN+fJvpE0aDaM9JUogAglg1yOP1hLxATLCAoDMd5wXDMwdnart84zOMwc6WkL76XOHBK3I5EFjFpseRPm92VbqCSAqlSequQ+EAfKxCE2a4zVowfS9oI/6lkScxWymO4lFzepJ4cIz3arAHDTshmAuAWFSkNq1jyiPs3KwqpqUzgVOdVBIc8ToKRBep7QS8SWYpuzquWZ8xpYDjcxu/Z5J3ClTEZyWGhTluW5ClqdYyP4fDZ0CWE5XqHAAY0rW9PN4uexCMm0FZVElWfMHcMwyu5q96PYRpXVJczpXpXl1hZmHhrfnHktq0F3ZulYYucly7jnl9B/qNCZQ+N9Y8hkucARVNtPUNCiIyKMa5JFGc1Ds6iOV+AMZHtoqbMRLUktL7wFeYUSySLciFOY1CMYoqKHTcMAKEZuJik2phFqw00KUosXUCLgkvlTdwNNWEWjHYHHS5i1hFWGapytXfYjQ6WvyjQKny1AqIOUpZ0l6GjZanVoyeD2WZC58ksZoyrSRdSHelHBq5Hzg9WKSBVyHoMrM2l6N0jIZh9nqmrIzGTLYnMRoxYFrOacQ8UWNwCM4WhEwJ6u5tdgzkE+cbzAyk4haO7Pjot7uElVEgsx+Hxio2zLKB3aVgpBBOVJfXV6n6wsGSxOHMyYEy0bxNEpBbyGkbvZ0xWGwqJSk5ZyFd4nMm4IIcg82IGoEO7OCRhUla1pMxRTS5LnStg9YE2hiJs8zFiqSWeg3RYHppEFd2+2epcwTk7wIBUWAqoOXAoP5gHYGwlzV94vDzZ6QQNwsknQKOUt0ja4JYlSs03MJS3QoKFHoAbNbUE/ARXzdlzMMrcmLlpWd1CZlFcwwYhqu0BJsjZP4eaEpUTubySk0JFhagIZ7UJtGo7DZZ2KXNJGeSMlqkq967Wo2vKkZg40oWQorUcoZSpgLAgCv8nQRpPZPh96eQQ1AQ7uSOVKAGLFb6SgElQd1DUkMwDODYuIYuYSQHZJ4aHjx9aC+sT9wCDcub/t0EBqkk0Z356affrFQsNNSVDKfC6RUgPrpXQObx7CwUtnclyXzAdeX3SFAZjFrSyyWGVRSCRR615h/pFTh8K93qCAATqS/DQfKLOdg0LfMslOZbEnIkh+XU1NdYHm4VKQe6Io11qdhQ3LqFqAjzaKMZtFCZc51E6guACoX1Gc8TS8B4rDe+QCkkgVPiPAt1rG+27gWwk3vLhDpJAU28ASlw7lN+kYCfMB3Uqq4As1zUsbW6PGbB5gADMTulKczBOdjwIduANhrGixk+SgoWsZ6JLZuBYVOo+A6xSCeciVJVkUleQIJclJHiswSGHMvAeKK5pCUuSbEs1r8uPzgATi1rWtdcuapGtXHk7fCPV9sV5JiAkpSulNWLgHhFlI2QkBIJACwMqnAuS5byN4GxeJwiDkRvkIW5UbkksA2oTl9TEQXge1GJxEpOEKdxRLKbwi1TwB04mDdnTu7KpGINUMArMSLAPSuVspcVvFXsrawDBROZNRlooAe7TWgPlF/tfZaSVTJahMCUpUtwRumj2OYOoOx4wVX4rCIGUS0qUo1qlr21ZrXjfey1ITKnEgsZjOkFicozU5OPi2sYTDBOVSUhNkqq+6PEpIs+vpzjp/YzBKl4CUlLAzMy2aoCi4cEcG6RRerUFKYVy9bs3SIN1TWId+APIcneCRIITlbKlmpbh1AgMy1IqSSAwBYMONL/OA9TOKFigUkud2jcOX+4USIlk3qOgL9RaPIDHY+WolYS53ilXPkwudeUEbK2enugrLQgCzuHciuhe3OGHAqVMeY2Sq1L0ZKmIqL1d+sZ7tD7T8NhlK/DAYiapISC5EqW3TxqJJNGHONdDW42Z3aJs2alXdIRmW2gqFMDRq2jjeFxySoKQKKIIcVuBX5FucV22u2mMxb97PVkP/AI0nIj9KaHzeLnCbMKsLh56SkIy5HY+NBIUknQkZFcC5jFuosMXlzh5bsW1+73/mK7HbXEl+6RurSUlxWvmQDzESzsYSlQKiNTldqcmo+76QEiYrMFFLgVYv5Hl/EAJjsFOUR3jSgQCEtozA6tYU4kwD+CkhRBmkUcMxrwf1i8xudZqmmhrQM7MfnCHZSWyaqJI0LAKOjm9PpEAWH2bJV4ZxepJFTro3TXjFzsnaUyVN7uc6kkZcwOV0swD0r9In2Z2XliiMxUknOmxCX8Ti2W9btS8Nx2EypKVqEwBikg36E1s8UWuMQiRKnkKZkJKkEgEgsAkcy56cI0mw/bNglAJnJmSVClRnSABQAgl6ACoDnrHNts7RKcJ3YJaYoHeNWTXXm1R+0ZUQ019YYDaUnEJUqRNRNDMoIXmAJ4tYx4oKAKrmtMzhh1FacrvHyrhsYuWrNLWpCuKFFJ9QY2Wzva7tGWADMRNA/wDYgE8w4YxdNd4kSjmBTQAM3LQ8H+jR5HKtme3I50d7hUKIdjLWUsSK7qnBtfn6qGrrm3aDtDiMTMX305a2UpISTQDMaBIpFYiXezuKxLjC0xf96v8AIxAFcoyiQByBR7VLV4cI2/sx23LE1WCxLdxiCGU7d3NDhKgTQPY+UYasJSoQdJ7Wdgp8jMuU06UCveTUgA1C0ixD1alNIx6Nq5SQoHhxbS0dN9mXtAM7u8NOU09AORTgd6CLH/mB+rrF12w9nuGxhK0/kTif+4hNDzWlwD/cI1Z4OTDbSUqCmDAGh+/hyEQ/9QKUCFKGjUsODU5QT2g9muNwwfu+9l/1ynWP0+IP0iklbAxClJSJMzMtQQndIdWiQSGflGRbDbRSq6RRy2vJTH7eCZWImzkTQhGeXJQVqmeFKUps6rEmiQNXtGk7New+as5sasSkCvdoIUs8ifCn4mL72pzpOB2UjCSEJQmcoJyjgneUok3UTlc84DiuJxaphBPQDgOURp1+3hssViVaQ7eYL0b0iIRZg1+vw4R4r0/eHGtBo9D/AAIQYllHiXflz5wHuFP5ifvQwodgxvC9D8WMeQVHjR+av+9X+RiIOLHrBWMWh5oKTn70soKpldTghql2YvRjA1etIDwE8R5wj0pSPE2Jh4Den3blpFBezQ6qHKsVSbW1BGojrfZH2imanucRl76yJiiUpmDULIFFNbiescaBazhT3f8AiN9sfDysfIMwEJnoczZYoGoy0ge6aWsaaxYOwqkjJmAIysXFSwd2CX0PzpHIvaTtReJx60JWojDJSiXcAqFVKHBTkV5XjUdlO3ww+eXilHNLQopmH3socIU9lUYcfnyqXizOmCYuqiorUKV1U5JBALlgItHcew3aT8ZhgDNz4iWAZgJy5hosjgWYni73jlftYxi5mOWlSgoSkhIbTXyLmvOCsBto4bEyMRhkk4eQClQPvpUXmpD3Z6OTUA6xS9tp4m4mdNCwpK15klgHB8OmgaJbwM3LvrEy+AB0FbiGJTqRRxTWCQl0u72fr6eUREClnK3CloaBWnB/rDu8p1qb+kNUp3ZhQ/6EQTSlutPUs45GFDcKjfTUfYMeRQscfzF8lKb9RiBIobwbjZJ7xe6rxqrXieUCqlK4KPkfpEUhOLAVbmdWIf0hg487cYemUr+lX6Sf2hZDbKf0n6RR4khi9tYN2HtmZhJyZ0ojMk2NlDVJHAiAjLVoD+kwu4VwPofpAaftZtpE85pT5Zl81+JHkS3kIC2TssrQkhJU6zegYBjc+rA04RTiUW8JA/tNfh9tGi7MqtKYMosSXSQ40U26QQwUxbMbQAW15aUlSUrDSyyQKitS1tXo1oqk1p5AR0Sf2ZlYueEyp65sxcwS15pSkd2Eh1KdTAsAdHUQYxe2NkzJE1UtYIWkkN4iBoSRSoY+cEBLlMd4+T1iZWIcEOG90Od0u9OrfGIUyjqktySfhHrKd8poGoD62iD1THXR/PQN1iD7aJhLUfdIe1DDTJUBQGr0ylx8IB+GSM4r9sYUOw0lQWAUqoS1OR5QoaP/2Q=="/>
          <p:cNvSpPr>
            <a:spLocks noChangeAspect="1" noChangeArrowheads="1"/>
          </p:cNvSpPr>
          <p:nvPr/>
        </p:nvSpPr>
        <p:spPr bwMode="auto">
          <a:xfrm>
            <a:off x="155575" y="-731838"/>
            <a:ext cx="1133475" cy="15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l-PL">
              <a:latin typeface="Calibri" pitchFamily="34" charset="0"/>
            </a:endParaRPr>
          </a:p>
        </p:txBody>
      </p:sp>
      <p:sp>
        <p:nvSpPr>
          <p:cNvPr id="189444" name="AutoShape 4" descr="data:image/jpeg;base64,/9j/4AAQSkZJRgABAQAAAQABAAD/2wCEAAkGBhQSERUUExQWFBQWGR0YGRUYGCAaHhseICAeHR0aHRwdHCYeHx8jIBsZIy8iIygpLi0sGB4xNjAqNSYrLCkBCQoKDgwOFQ8PFCkcHBwpKSwpKSksKSkpKSkpKSksLCkpKSkpLCkpLCwpLCkpKSkpKSkpKiwsLCksLCkpLCkpKf/AABEIAKAAdwMBIgACEQEDEQH/xAAcAAABBQEBAQAAAAAAAAAAAAAEAAIDBQYHAQj/xAA8EAABAgQDBQUGBQQBBQAAAAABAhEAAyExBBJBBSJRYXEGEzKBkQdCobHR8BQjksHhUnKy8WIWM0NTgv/EABcBAQEBAQAAAAAAAAAAAAAAAAABAgP/xAAZEQEBAQADAAAAAAAAAAAAAAAAAREhMVH/2gAMAwEAAhEDEQA/ANBlUkKIWtyT7yql2DBgGH3xiZWE8SUzAWIUs51NcszqcGnSJky1FSVZSN6ZrQkE1TTma2rBMxJOZlMFEFlEF9KDWgF46ARc5aElLuwcMqlaAAn1iLAz1KZKluXJDOB6+ducFz3UyQSQ7MRoPE9a2u37RFPw8uWUzFzzLlpcNYFR0e/W4ppEEOImJBCUTAHBQQVlLlwKAhywJAY3I4wlEh1A1SHqTqHHi4liH4GKPae25c+cqWUjKU5AVAOsJL7p0FRUPZ9IAxWDGVZmqmzFksk94ai2/QbwodQ3WMi5wmMWggrmlKswqZlHL3D26UciLrBzVTHZRCgGKQsWUS1HNSAa9Yx2GSO5W0uWrfCBmDliHFX04iPZEqalYyOF0KlJUxUEg5XNmrQ8j5h0jMrKzqKRQnM1tSej+kRmcQcoUVAqYHMxDDhy061jG4TbmKSU/mKmApJUkALJPEBt0O9eGkaWR2hlnKiYO7mLFMwYE6gHj1gG4gzAUJKiA3vMMwpYZhURWTMYolSKoykAZi1OTLLliS/lF5jZUtYqrMRYtVFGNTq3C8Z5OzgCpRWnNTeZmABYtYlj1gouXiQUvVSQ+6SxUxoSH6lucEqWpk1I3eLOKF7vekBYCSbkHKQ1WJcm7WqAeJg4YdOYke//AMDWoudDAQqnbyAiYXU7mtEgaudSQ3nCiWTgPzVqJIJIDEWCQ3HU1hREF/inS7ZSStlDUZhXkDA6EKUoVSKgZhQhPiNqOb05vHmMlBIUAcxdQJIoS7j/ACLAawCMpahuAEOd0eJmbK3GNifa2OVhkJmJSFZiN1N3N1AFuhDv8oyG0Z68UtJnZpbVSAkgAG7pUbf8g8N21i5k/ElGY5UqCUpAYBruDc5ukU+0cq1AJmLmLYByonLlOhKQANWGrxkHK2wiVMloCQtJD73iAc0GazkC2mkaOTKkzMwKkJUtilwCkOKF6WAc+UZWXs6SAKHMGCjlqFEsAQeetmMEzpAWklROar18mSBTjTV4DRLx8pIQlIGTOQxSLJO8Qwo1ANHEE4Obh5vfKBGVKAlJoFf/ACBUM45PGPm4GWnMM6hTo9HY6EWpE0mSljvJcuDlH9QcgAaUpo5iK1uxdnJQnvZaUZlAICi9gS97czxEQY3A/iB389+5BJlocBR6U1owHxioTjpgw/dKmA5U0yEc6P7pLs/MwJjyFCi1AkDKQQyWIFQPJiOcNF1sTtUkkylpUirIWrUMSEqLULfvFpiFpNU7ymDAqrpybQN5xgV4GYsMtIUtL0zM96g6n5xstm4xBkiZVrKWVAEEAUys93FtK3gDpSQtZSqiwEkpBahVRlO7uCdPFaDFKyvlUQbUq1a0L6QHhMSsAs2UsSvM5JqLMdbQTg8MywFXrq5Irc8bnyigzDTQkuVMxck6OOmv1hQFKYEBnzByOTPrzaFANxAKlEKIIClABQeujcaikC4aYDkY1IcgqS7fMAHMHOjiHbQlLmKypUQCVqYN7pH3o8FpkBnCWbd3mqL3Bs5NDZzGkc5kBKZiwpC996r3QDWprwGlTFhh9m92QsZQFAe9fk3i1JvWEuSQVTU5spmFCEqVUsDd3ygZdf3h+0+0AqkJWCQUqCSA1Xau8xLehrWMgDDT5m6pRSglxmJ94mp1bwsxhkoKSCtKkpB1JJvYdYKkbQTlllIUVPmSSAbl1OC7g8qQzHspIGRiwUANASGenE+gaIA5zkqKiCS9SbEVo5rEslZ3gQzVIChUtRxqAxPnAswKGYVJSxcprbpep9OUMkrUN5gW06/XzvBVpJmMe8KiSUh1cmLhqUpEgwC5YUVHdINMyeRHiLEVNLwJKxCQLblBlKH5Xg2bKBZpZVkIKSQd7mxsAKMXsIIdsLL+alQYKT7wdJaocPzDV1eF2bSQiYQ7ZwGBq9m1cWvQsYqsRhwgnMwLupLEV0BDDnG07NSpU6Ss0zFW8qr5qAZmq2vkTBR0qWClQSkpDf06ixuzROEJIKbggCrMoUcUL9fKLHCbLyZlrzIBplBJApUJH9JYElr9TCVst2KcyQbBiDXXLfXWsUVyEGW3dywwYJSC2hcObteFFxK2Vf8AMB4Dh8QYUEZ3FS1e4FZkqUQkDTMGJ1qB8IfhlspQrV6qdmtwoRpEeCSllAl0laxVRdwRa+7f05wHtnaBkywStKJillCSUukXLHUO4D840KjHbQClFAKlAnKRZz4Tw1DxXqdgleVSgGSBLdzls9QRbmxrEYR3vfLVLCGVVlvlJO8UnyoRZ4ZiELlrAG64u/K+pewfWkYDllKEgKOQDxAIuBTKST0N7Q7B7VlOCliQACCnTiK6aQPthE2atCCoZCPEHvUMom9teEUGP2IEKYTglTsxN+fJvpE0aDaM9JUogAglg1yOP1hLxATLCAoDMd5wXDMwdnart84zOMwc6WkL76XOHBK3I5EFjFpseRPm92VbqCSAqlSequQ+EAfKxCE2a4zVowfS9oI/6lkScxWymO4lFzepJ4cIz3arAHDTshmAuAWFSkNq1jyiPs3KwqpqUzgVOdVBIc8ToKRBep7QS8SWYpuzquWZ8xpYDjcxu/Z5J3ClTEZyWGhTluW5ClqdYyP4fDZ0CWE5XqHAAY0rW9PN4uexCMm0FZVElWfMHcMwyu5q96PYRpXVJczpXpXl1hZmHhrfnHktq0F3ZulYYucly7jnl9B/qNCZQ+N9Y8hkucARVNtPUNCiIyKMa5JFGc1Ds6iOV+AMZHtoqbMRLUktL7wFeYUSySLciFOY1CMYoqKHTcMAKEZuJik2phFqw00KUosXUCLgkvlTdwNNWEWjHYHHS5i1hFWGapytXfYjQ6WvyjQKny1AqIOUpZ0l6GjZanVoyeD2WZC58ksZoyrSRdSHelHBq5Hzg9WKSBVyHoMrM2l6N0jIZh9nqmrIzGTLYnMRoxYFrOacQ8UWNwCM4WhEwJ6u5tdgzkE+cbzAyk4haO7Pjot7uElVEgsx+Hxio2zLKB3aVgpBBOVJfXV6n6wsGSxOHMyYEy0bxNEpBbyGkbvZ0xWGwqJSk5ZyFd4nMm4IIcg82IGoEO7OCRhUla1pMxRTS5LnStg9YE2hiJs8zFiqSWeg3RYHppEFd2+2epcwTk7wIBUWAqoOXAoP5gHYGwlzV94vDzZ6QQNwsknQKOUt0ja4JYlSs03MJS3QoKFHoAbNbUE/ARXzdlzMMrcmLlpWd1CZlFcwwYhqu0BJsjZP4eaEpUTubySk0JFhagIZ7UJtGo7DZZ2KXNJGeSMlqkq967Wo2vKkZg40oWQorUcoZSpgLAgCv8nQRpPZPh96eQQ1AQ7uSOVKAGLFb6SgElQd1DUkMwDODYuIYuYSQHZJ4aHjx9aC+sT9wCDcub/t0EBqkk0Z356affrFQsNNSVDKfC6RUgPrpXQObx7CwUtnclyXzAdeX3SFAZjFrSyyWGVRSCRR615h/pFTh8K93qCAATqS/DQfKLOdg0LfMslOZbEnIkh+XU1NdYHm4VKQe6Io11qdhQ3LqFqAjzaKMZtFCZc51E6guACoX1Gc8TS8B4rDe+QCkkgVPiPAt1rG+27gWwk3vLhDpJAU28ASlw7lN+kYCfMB3Uqq4As1zUsbW6PGbB5gADMTulKczBOdjwIduANhrGixk+SgoWsZ6JLZuBYVOo+A6xSCeciVJVkUleQIJclJHiswSGHMvAeKK5pCUuSbEs1r8uPzgATi1rWtdcuapGtXHk7fCPV9sV5JiAkpSulNWLgHhFlI2QkBIJACwMqnAuS5byN4GxeJwiDkRvkIW5UbkksA2oTl9TEQXge1GJxEpOEKdxRLKbwi1TwB04mDdnTu7KpGINUMArMSLAPSuVspcVvFXsrawDBROZNRlooAe7TWgPlF/tfZaSVTJahMCUpUtwRumj2OYOoOx4wVX4rCIGUS0qUo1qlr21ZrXjfey1ITKnEgsZjOkFicozU5OPi2sYTDBOVSUhNkqq+6PEpIs+vpzjp/YzBKl4CUlLAzMy2aoCi4cEcG6RRerUFKYVy9bs3SIN1TWId+APIcneCRIITlbKlmpbh1AgMy1IqSSAwBYMONL/OA9TOKFigUkud2jcOX+4USIlk3qOgL9RaPIDHY+WolYS53ilXPkwudeUEbK2enugrLQgCzuHciuhe3OGHAqVMeY2Sq1L0ZKmIqL1d+sZ7tD7T8NhlK/DAYiapISC5EqW3TxqJJNGHONdDW42Z3aJs2alXdIRmW2gqFMDRq2jjeFxySoKQKKIIcVuBX5FucV22u2mMxb97PVkP/AI0nIj9KaHzeLnCbMKsLh56SkIy5HY+NBIUknQkZFcC5jFuosMXlzh5bsW1+73/mK7HbXEl+6RurSUlxWvmQDzESzsYSlQKiNTldqcmo+76QEiYrMFFLgVYv5Hl/EAJjsFOUR3jSgQCEtozA6tYU4kwD+CkhRBmkUcMxrwf1i8xudZqmmhrQM7MfnCHZSWyaqJI0LAKOjm9PpEAWH2bJV4ZxepJFTro3TXjFzsnaUyVN7uc6kkZcwOV0swD0r9In2Z2XliiMxUknOmxCX8Ti2W9btS8Nx2EypKVqEwBikg36E1s8UWuMQiRKnkKZkJKkEgEgsAkcy56cI0mw/bNglAJnJmSVClRnSABQAgl6ACoDnrHNts7RKcJ3YJaYoHeNWTXXm1R+0ZUQ019YYDaUnEJUqRNRNDMoIXmAJ4tYx4oKAKrmtMzhh1FacrvHyrhsYuWrNLWpCuKFFJ9QY2Wzva7tGWADMRNA/wDYgE8w4YxdNd4kSjmBTQAM3LQ8H+jR5HKtme3I50d7hUKIdjLWUsSK7qnBtfn6qGrrm3aDtDiMTMX305a2UpISTQDMaBIpFYiXezuKxLjC0xf96v8AIxAFcoyiQByBR7VLV4cI2/sx23LE1WCxLdxiCGU7d3NDhKgTQPY+UYasJSoQdJ7Wdgp8jMuU06UCveTUgA1C0ixD1alNIx6Nq5SQoHhxbS0dN9mXtAM7u8NOU09AORTgd6CLH/mB+rrF12w9nuGxhK0/kTif+4hNDzWlwD/cI1Z4OTDbSUqCmDAGh+/hyEQ/9QKUCFKGjUsODU5QT2g9muNwwfu+9l/1ynWP0+IP0iklbAxClJSJMzMtQQndIdWiQSGflGRbDbRSq6RRy2vJTH7eCZWImzkTQhGeXJQVqmeFKUps6rEmiQNXtGk7New+as5sasSkCvdoIUs8ifCn4mL72pzpOB2UjCSEJQmcoJyjgneUok3UTlc84DiuJxaphBPQDgOURp1+3hssViVaQ7eYL0b0iIRZg1+vw4R4r0/eHGtBo9D/AAIQYllHiXflz5wHuFP5ifvQwodgxvC9D8WMeQVHjR+av+9X+RiIOLHrBWMWh5oKTn70soKpldTghql2YvRjA1etIDwE8R5wj0pSPE2Jh4Den3blpFBezQ6qHKsVSbW1BGojrfZH2imanucRl76yJiiUpmDULIFFNbiescaBazhT3f8AiN9sfDysfIMwEJnoczZYoGoy0ge6aWsaaxYOwqkjJmAIysXFSwd2CX0PzpHIvaTtReJx60JWojDJSiXcAqFVKHBTkV5XjUdlO3ww+eXilHNLQopmH3socIU9lUYcfnyqXizOmCYuqiorUKV1U5JBALlgItHcew3aT8ZhgDNz4iWAZgJy5hosjgWYni73jlftYxi5mOWlSgoSkhIbTXyLmvOCsBto4bEyMRhkk4eQClQPvpUXmpD3Z6OTUA6xS9tp4m4mdNCwpK15klgHB8OmgaJbwM3LvrEy+AB0FbiGJTqRRxTWCQl0u72fr6eUREClnK3CloaBWnB/rDu8p1qb+kNUp3ZhQ/6EQTSlutPUs45GFDcKjfTUfYMeRQscfzF8lKb9RiBIobwbjZJ7xe6rxqrXieUCqlK4KPkfpEUhOLAVbmdWIf0hg487cYemUr+lX6Sf2hZDbKf0n6RR4khi9tYN2HtmZhJyZ0ojMk2NlDVJHAiAjLVoD+kwu4VwPofpAaftZtpE85pT5Zl81+JHkS3kIC2TssrQkhJU6zegYBjc+rA04RTiUW8JA/tNfh9tGi7MqtKYMosSXSQ40U26QQwUxbMbQAW15aUlSUrDSyyQKitS1tXo1oqk1p5AR0Sf2ZlYueEyp65sxcwS15pSkd2Eh1KdTAsAdHUQYxe2NkzJE1UtYIWkkN4iBoSRSoY+cEBLlMd4+T1iZWIcEOG90Od0u9OrfGIUyjqktySfhHrKd8poGoD62iD1THXR/PQN1iD7aJhLUfdIe1DDTJUBQGr0ylx8IB+GSM4r9sYUOw0lQWAUqoS1OR5QoaP/2Q=="/>
          <p:cNvSpPr>
            <a:spLocks noChangeAspect="1" noChangeArrowheads="1"/>
          </p:cNvSpPr>
          <p:nvPr/>
        </p:nvSpPr>
        <p:spPr bwMode="auto">
          <a:xfrm>
            <a:off x="155575" y="-731838"/>
            <a:ext cx="1133475" cy="15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l-PL">
              <a:latin typeface="Calibri" pitchFamily="34" charset="0"/>
            </a:endParaRPr>
          </a:p>
        </p:txBody>
      </p:sp>
      <p:pic>
        <p:nvPicPr>
          <p:cNvPr id="189445" name="Picture 4" descr="https://encrypted-tbn3.gstatic.com/images?q=tbn:ANd9GcRRB2L7bLIKX-nCRM8rGPurt4rlz4vtaA3lqiR_9sUDdAMal0e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688" y="214313"/>
            <a:ext cx="2281237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9446" name="Obraz 6" descr="ANS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3" y="214313"/>
            <a:ext cx="2214562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97050"/>
          </a:xfrm>
        </p:spPr>
        <p:txBody>
          <a:bodyPr/>
          <a:lstStyle/>
          <a:p>
            <a:r>
              <a:rPr lang="pl-PL" smtClean="0"/>
              <a:t>Lillian Moller Gilbreth</a:t>
            </a:r>
            <a:br>
              <a:rPr lang="pl-PL" smtClean="0"/>
            </a:br>
            <a:r>
              <a:rPr lang="pl-PL" smtClean="0"/>
              <a:t>Frank Bunker Gilbreth (Senior)</a:t>
            </a:r>
          </a:p>
        </p:txBody>
      </p:sp>
      <p:pic>
        <p:nvPicPr>
          <p:cNvPr id="32770" name="Picture 2" descr="http://upload.wikimedia.org/wikipedia/commons/thumb/9/9b/Gilbreth_01.jpg/220px-Gilbreth_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2000250"/>
            <a:ext cx="2738437" cy="379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4" descr="http://upload.wikimedia.org/wikipedia/en/thumb/c/c9/VV733.jpg/220px-VV73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000250"/>
            <a:ext cx="2857500" cy="37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pole tekstowe 5"/>
          <p:cNvSpPr txBox="1">
            <a:spLocks noChangeArrowheads="1"/>
          </p:cNvSpPr>
          <p:nvPr/>
        </p:nvSpPr>
        <p:spPr bwMode="auto">
          <a:xfrm>
            <a:off x="1071563" y="6273800"/>
            <a:ext cx="2786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>
                <a:latin typeface="Calibri" pitchFamily="34" charset="0"/>
              </a:rPr>
              <a:t>(1878 – 1972)</a:t>
            </a:r>
          </a:p>
        </p:txBody>
      </p:sp>
      <p:sp>
        <p:nvSpPr>
          <p:cNvPr id="32773" name="pole tekstowe 6"/>
          <p:cNvSpPr txBox="1">
            <a:spLocks noChangeArrowheads="1"/>
          </p:cNvSpPr>
          <p:nvPr/>
        </p:nvSpPr>
        <p:spPr bwMode="auto">
          <a:xfrm>
            <a:off x="4643438" y="6286500"/>
            <a:ext cx="2786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>
                <a:latin typeface="Calibri" pitchFamily="34" charset="0"/>
              </a:rPr>
              <a:t>(1868 – 1924)</a:t>
            </a:r>
          </a:p>
        </p:txBody>
      </p:sp>
      <p:sp>
        <p:nvSpPr>
          <p:cNvPr id="9" name="Symbol zastępczy stopki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 err="1" smtClean="0"/>
              <a:t>Lillian</a:t>
            </a:r>
            <a:r>
              <a:rPr lang="pl-PL" dirty="0" smtClean="0"/>
              <a:t> </a:t>
            </a:r>
            <a:r>
              <a:rPr lang="pl-PL" dirty="0" err="1" smtClean="0"/>
              <a:t>Moller</a:t>
            </a:r>
            <a:r>
              <a:rPr lang="pl-PL" dirty="0" smtClean="0"/>
              <a:t> </a:t>
            </a:r>
            <a:r>
              <a:rPr lang="pl-PL" dirty="0" err="1" smtClean="0"/>
              <a:t>Gilbreth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Frank </a:t>
            </a:r>
            <a:r>
              <a:rPr lang="pl-PL" dirty="0" err="1" smtClean="0"/>
              <a:t>Bunker</a:t>
            </a:r>
            <a:r>
              <a:rPr lang="pl-PL" dirty="0" smtClean="0"/>
              <a:t> </a:t>
            </a:r>
            <a:r>
              <a:rPr lang="pl-PL" dirty="0" err="1" smtClean="0"/>
              <a:t>Gilbreth</a:t>
            </a:r>
            <a:r>
              <a:rPr lang="pl-PL" dirty="0" smtClean="0"/>
              <a:t> (Senior)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Źródłem zainteresowania naukową organizacją pracy było ich </a:t>
            </a:r>
            <a:r>
              <a:rPr lang="pl-PL" b="1" dirty="0" smtClean="0"/>
              <a:t>wspólne doświadczenie związane z pracą w budownictwie</a:t>
            </a:r>
            <a:r>
              <a:rPr lang="pl-PL" dirty="0" smtClean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Początkowo </a:t>
            </a:r>
            <a:r>
              <a:rPr lang="pl-PL" dirty="0"/>
              <a:t>prowadzili oni amatorskie obserwacje i próby usprawnienia </a:t>
            </a:r>
            <a:r>
              <a:rPr lang="pl-PL" dirty="0" smtClean="0"/>
              <a:t>pracy murarzy.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Doszli </a:t>
            </a:r>
            <a:r>
              <a:rPr lang="pl-PL" dirty="0"/>
              <a:t>jednak do wniosku, że skuteczne badanie organizacji pracy na </a:t>
            </a:r>
            <a:r>
              <a:rPr lang="pl-PL" dirty="0" smtClean="0"/>
              <a:t>stanowisku roboczym </a:t>
            </a:r>
            <a:r>
              <a:rPr lang="pl-PL" dirty="0"/>
              <a:t>wymaga podstaw naukowych. </a:t>
            </a:r>
            <a:endParaRPr lang="pl-PL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Zapoczątkowali </a:t>
            </a:r>
            <a:r>
              <a:rPr lang="pl-PL" dirty="0"/>
              <a:t>tworzenie rozwiniętego </a:t>
            </a:r>
            <a:r>
              <a:rPr lang="pl-PL" dirty="0" smtClean="0"/>
              <a:t>obecnie studium </a:t>
            </a:r>
            <a:r>
              <a:rPr lang="pl-PL" dirty="0"/>
              <a:t>ruchu, opracowując pierwszą </a:t>
            </a:r>
            <a:r>
              <a:rPr lang="pl-PL" b="1" dirty="0"/>
              <a:t>klasyfikację ruchów elementarnych</a:t>
            </a:r>
            <a:r>
              <a:rPr lang="pl-PL" dirty="0"/>
              <a:t>. </a:t>
            </a:r>
            <a:endParaRPr lang="pl-PL" dirty="0" smtClean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mtClean="0"/>
              <a:t>Pionierzy i główne nurty szkoły klasycznej</a:t>
            </a:r>
          </a:p>
        </p:txBody>
      </p:sp>
      <p:sp>
        <p:nvSpPr>
          <p:cNvPr id="7" name="Podtytuł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 err="1" smtClean="0"/>
              <a:t>Lillian</a:t>
            </a:r>
            <a:r>
              <a:rPr lang="pl-PL" dirty="0" smtClean="0"/>
              <a:t> </a:t>
            </a:r>
            <a:r>
              <a:rPr lang="pl-PL" dirty="0" err="1" smtClean="0"/>
              <a:t>Moller</a:t>
            </a:r>
            <a:r>
              <a:rPr lang="pl-PL" dirty="0" smtClean="0"/>
              <a:t> </a:t>
            </a:r>
            <a:r>
              <a:rPr lang="pl-PL" dirty="0" err="1" smtClean="0"/>
              <a:t>Gilbreth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Frank </a:t>
            </a:r>
            <a:r>
              <a:rPr lang="pl-PL" dirty="0" err="1" smtClean="0"/>
              <a:t>Bunker</a:t>
            </a:r>
            <a:r>
              <a:rPr lang="pl-PL" dirty="0" smtClean="0"/>
              <a:t> </a:t>
            </a:r>
            <a:r>
              <a:rPr lang="pl-PL" dirty="0" err="1" smtClean="0"/>
              <a:t>Gilbreth</a:t>
            </a:r>
            <a:r>
              <a:rPr lang="pl-PL" dirty="0" smtClean="0"/>
              <a:t> (Senior)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Tworząc metody badań ruchów roboczych zastosowali tzw. </a:t>
            </a:r>
            <a:r>
              <a:rPr lang="pl-PL" dirty="0" err="1" smtClean="0"/>
              <a:t>cyklografię</a:t>
            </a:r>
            <a:r>
              <a:rPr lang="pl-PL" dirty="0" smtClean="0"/>
              <a:t>, przytwierdzając do łokci i przegubów dłoni </a:t>
            </a:r>
            <a:r>
              <a:rPr lang="pl-PL" dirty="0"/>
              <a:t>badanych robotników żaróweczki i fotografując ich ruchy w lekko </a:t>
            </a:r>
            <a:r>
              <a:rPr lang="pl-PL" dirty="0" smtClean="0"/>
              <a:t>zaciemnionym pomieszczeniu</a:t>
            </a:r>
            <a:r>
              <a:rPr lang="pl-PL" dirty="0"/>
              <a:t>. </a:t>
            </a:r>
            <a:endParaRPr lang="pl-PL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Umożliwiało </a:t>
            </a:r>
            <a:r>
              <a:rPr lang="pl-PL" dirty="0"/>
              <a:t>to usprawnianie przestrzennego przebiegu ruchów. </a:t>
            </a:r>
            <a:endParaRPr lang="pl-PL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Dodatkowe wprowadzenie </a:t>
            </a:r>
            <a:r>
              <a:rPr lang="pl-PL" dirty="0"/>
              <a:t>do obwodu zasilającego żarówki przerywacza prądu elektrycznego</a:t>
            </a:r>
            <a:r>
              <a:rPr lang="pl-PL" dirty="0" smtClean="0"/>
              <a:t>, działającego </a:t>
            </a:r>
            <a:r>
              <a:rPr lang="pl-PL" dirty="0"/>
              <a:t>z dużą częstotliwością, umożliwiło ustalenie z dużą dokładnością czasu </a:t>
            </a:r>
            <a:r>
              <a:rPr lang="pl-PL" dirty="0" smtClean="0"/>
              <a:t>trwania poszczególnych </a:t>
            </a:r>
            <a:r>
              <a:rPr lang="pl-PL" dirty="0" err="1"/>
              <a:t>mikroruchów</a:t>
            </a:r>
            <a:r>
              <a:rPr lang="pl-PL" dirty="0"/>
              <a:t>.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Harrington Emerson</a:t>
            </a:r>
          </a:p>
        </p:txBody>
      </p:sp>
      <p:sp>
        <p:nvSpPr>
          <p:cNvPr id="35842" name="pole tekstowe 3"/>
          <p:cNvSpPr txBox="1">
            <a:spLocks noChangeArrowheads="1"/>
          </p:cNvSpPr>
          <p:nvPr/>
        </p:nvSpPr>
        <p:spPr bwMode="auto">
          <a:xfrm>
            <a:off x="3429000" y="6273800"/>
            <a:ext cx="2786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>
                <a:latin typeface="Calibri" pitchFamily="34" charset="0"/>
              </a:rPr>
              <a:t>(1853 – 1931)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Harrington Emerson</a:t>
            </a:r>
          </a:p>
        </p:txBody>
      </p:sp>
      <p:sp>
        <p:nvSpPr>
          <p:cNvPr id="36866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Po zdobyciu doświadczeń organizatorskich w kolejnictwie uruchomił w 1904 roku własne biuro doradztwa organizacyjnego.</a:t>
            </a:r>
          </a:p>
          <a:p>
            <a:r>
              <a:rPr lang="pl-PL" smtClean="0"/>
              <a:t>W 1912 roku Emerson wydał swoją podstawową pracę pt. </a:t>
            </a:r>
            <a:r>
              <a:rPr lang="pl-PL" i="1" smtClean="0"/>
              <a:t>Dwanaście zasad wydajności.</a:t>
            </a:r>
            <a:endParaRPr lang="pl-PL" smtClean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smtClean="0"/>
              <a:t>Dwanaście zasad wydajności</a:t>
            </a:r>
            <a:endParaRPr lang="pl-PL" smtClean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dirty="0" smtClean="0"/>
              <a:t>jasno </a:t>
            </a:r>
            <a:r>
              <a:rPr lang="pl-PL" dirty="0"/>
              <a:t>określony cel,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dirty="0" smtClean="0"/>
              <a:t>zdrowy </a:t>
            </a:r>
            <a:r>
              <a:rPr lang="pl-PL" dirty="0"/>
              <a:t>osąd,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dirty="0" smtClean="0"/>
              <a:t>kompetentną </a:t>
            </a:r>
            <a:r>
              <a:rPr lang="pl-PL" dirty="0"/>
              <a:t>radę,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dirty="0" smtClean="0"/>
              <a:t>dyscyplinę</a:t>
            </a:r>
            <a:r>
              <a:rPr lang="pl-PL" dirty="0"/>
              <a:t>,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dirty="0" smtClean="0"/>
              <a:t>sprawiedliwe </a:t>
            </a:r>
            <a:r>
              <a:rPr lang="pl-PL" dirty="0"/>
              <a:t>postępowanie,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dirty="0" smtClean="0"/>
              <a:t>dokładne </a:t>
            </a:r>
            <a:r>
              <a:rPr lang="pl-PL" dirty="0"/>
              <a:t>sprawozdanie,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dirty="0" smtClean="0"/>
              <a:t>porządek </a:t>
            </a:r>
            <a:r>
              <a:rPr lang="pl-PL" dirty="0"/>
              <a:t>w przebiegu działania,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dirty="0" smtClean="0"/>
              <a:t>wzorce </a:t>
            </a:r>
            <a:r>
              <a:rPr lang="pl-PL" dirty="0"/>
              <a:t>i normy,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dirty="0" smtClean="0"/>
              <a:t>warunki </a:t>
            </a:r>
            <a:r>
              <a:rPr lang="pl-PL" dirty="0"/>
              <a:t>przystosowane,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dirty="0" smtClean="0"/>
              <a:t>wzorcowe </a:t>
            </a:r>
            <a:r>
              <a:rPr lang="pl-PL" dirty="0"/>
              <a:t>sposoby działania,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dirty="0" smtClean="0"/>
              <a:t>instrukcje </a:t>
            </a:r>
            <a:r>
              <a:rPr lang="pl-PL" dirty="0"/>
              <a:t>pisemne,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dirty="0" smtClean="0"/>
              <a:t>nagrody </a:t>
            </a:r>
            <a:r>
              <a:rPr lang="pl-PL" dirty="0"/>
              <a:t>za wydajność.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Mary Parker Follet</a:t>
            </a:r>
          </a:p>
        </p:txBody>
      </p:sp>
      <p:sp>
        <p:nvSpPr>
          <p:cNvPr id="38914" name="pole tekstowe 3"/>
          <p:cNvSpPr txBox="1">
            <a:spLocks noChangeArrowheads="1"/>
          </p:cNvSpPr>
          <p:nvPr/>
        </p:nvSpPr>
        <p:spPr bwMode="auto">
          <a:xfrm>
            <a:off x="3643313" y="6215063"/>
            <a:ext cx="2786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>
                <a:latin typeface="Calibri" pitchFamily="34" charset="0"/>
              </a:rPr>
              <a:t>(1868–1933)</a:t>
            </a:r>
          </a:p>
        </p:txBody>
      </p:sp>
      <p:pic>
        <p:nvPicPr>
          <p:cNvPr id="38915" name="Picture 2" descr="https://encrypted-tbn1.gstatic.com/images?q=tbn:ANd9GcQCemhwFbvmO4lk4wNd1mn4VogeIOT0eM2LOaO_TSMLyE-SYw-Sg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75" y="1428750"/>
            <a:ext cx="3214688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Mary Parker Follet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Jej </a:t>
            </a:r>
            <a:r>
              <a:rPr lang="pl-PL" dirty="0" smtClean="0"/>
              <a:t>prace antycypują późniejsze </a:t>
            </a:r>
            <a:r>
              <a:rPr lang="pl-PL" dirty="0"/>
              <a:t>kierunki w naukach o zarządzaniu, w szczególności nurt </a:t>
            </a:r>
            <a:r>
              <a:rPr lang="pl-PL" dirty="0" smtClean="0"/>
              <a:t>stosunków międzyludzkich</a:t>
            </a:r>
            <a:r>
              <a:rPr lang="pl-PL" dirty="0"/>
              <a:t>. </a:t>
            </a:r>
            <a:endParaRPr lang="pl-PL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Za </a:t>
            </a:r>
            <a:r>
              <a:rPr lang="pl-PL" dirty="0"/>
              <a:t>główne osiągnięcia </a:t>
            </a:r>
            <a:r>
              <a:rPr lang="pl-PL" dirty="0" smtClean="0"/>
              <a:t>M. P. </a:t>
            </a:r>
            <a:r>
              <a:rPr lang="pl-PL" dirty="0" err="1" smtClean="0"/>
              <a:t>Follet</a:t>
            </a:r>
            <a:r>
              <a:rPr lang="pl-PL" dirty="0" smtClean="0"/>
              <a:t> </a:t>
            </a:r>
            <a:r>
              <a:rPr lang="pl-PL" dirty="0"/>
              <a:t>należy uznać jej zasady koordynacji </a:t>
            </a:r>
            <a:r>
              <a:rPr lang="pl-PL" dirty="0" smtClean="0"/>
              <a:t>i opracowanie </a:t>
            </a:r>
            <a:r>
              <a:rPr lang="pl-PL" dirty="0"/>
              <a:t>po raz pierwszy teorii konfliktów w organizacji.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W swoich zasadach koordynacji </a:t>
            </a:r>
            <a:r>
              <a:rPr lang="pl-PL" dirty="0" smtClean="0"/>
              <a:t>M. P. </a:t>
            </a:r>
            <a:r>
              <a:rPr lang="pl-PL" dirty="0" err="1" smtClean="0"/>
              <a:t>Follet</a:t>
            </a:r>
            <a:r>
              <a:rPr lang="pl-PL" dirty="0" smtClean="0"/>
              <a:t> </a:t>
            </a:r>
            <a:r>
              <a:rPr lang="pl-PL" dirty="0"/>
              <a:t>przeciwstawia się bezosobowym kontaktom</a:t>
            </a:r>
            <a:r>
              <a:rPr lang="pl-PL" dirty="0" smtClean="0"/>
              <a:t>, charakterystycznym </a:t>
            </a:r>
            <a:r>
              <a:rPr lang="pl-PL" dirty="0"/>
              <a:t>dla organizacji </a:t>
            </a:r>
            <a:r>
              <a:rPr lang="pl-PL" dirty="0" err="1" smtClean="0"/>
              <a:t>Taylor’owskiej</a:t>
            </a:r>
            <a:r>
              <a:rPr lang="pl-PL" dirty="0"/>
              <a:t>, i przypisuje dużą wagę </a:t>
            </a:r>
            <a:r>
              <a:rPr lang="pl-PL" dirty="0" smtClean="0"/>
              <a:t>czynnikom psychologicznym</a:t>
            </a:r>
            <a:r>
              <a:rPr lang="pl-PL" dirty="0"/>
              <a:t>.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Zasady koordynacji M. P. Follet</a:t>
            </a:r>
          </a:p>
        </p:txBody>
      </p:sp>
      <p:sp>
        <p:nvSpPr>
          <p:cNvPr id="40962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Jako główne zasady uznaje:</a:t>
            </a:r>
          </a:p>
          <a:p>
            <a:pPr lvl="1"/>
            <a:r>
              <a:rPr lang="pl-PL" smtClean="0"/>
              <a:t>zindywidualizowany i bezpośredni udział kierownika w kontaktach;</a:t>
            </a:r>
          </a:p>
          <a:p>
            <a:pPr lvl="1"/>
            <a:r>
              <a:rPr lang="pl-PL" smtClean="0"/>
              <a:t>osobiste towarzyszenie wcielanym w życie projektom;</a:t>
            </a:r>
          </a:p>
          <a:p>
            <a:pPr lvl="1"/>
            <a:r>
              <a:rPr lang="pl-PL" smtClean="0"/>
              <a:t>uwzględnianie wszystkich czynników sytuacji, z psychologicznymi włącznie;</a:t>
            </a:r>
          </a:p>
          <a:p>
            <a:pPr lvl="1"/>
            <a:r>
              <a:rPr lang="pl-PL" smtClean="0"/>
              <a:t>nieprzerwane i permanentne oddziaływanie.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Teoria konfliktów w organizacji</a:t>
            </a:r>
          </a:p>
        </p:txBody>
      </p:sp>
      <p:sp>
        <p:nvSpPr>
          <p:cNvPr id="41986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Natomiast u podstaw opracowanej przez M. P. Follet teorii konfliktów leży przeświadczenie, że są one czymś normalnym w organizacji i mogą mieć charakter konstruktywny. </a:t>
            </a:r>
          </a:p>
          <a:p>
            <a:r>
              <a:rPr lang="pl-PL" smtClean="0"/>
              <a:t>Jednakże pod warunkiem, że dominacja, jako najczęstsza forma rozwiązywania konfliktów organizacyjnych, zostanie zastąpiona przez integrację.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 smtClean="0"/>
              <a:t>Rożne podejście do naukowej organizacji pracy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Równolegle ze szkołą amerykańską pojawili się prekursorzy </a:t>
            </a:r>
            <a:r>
              <a:rPr lang="pl-PL" b="1" i="1" dirty="0"/>
              <a:t>klasycznej teorii </a:t>
            </a:r>
            <a:r>
              <a:rPr lang="pl-PL" b="1" i="1" dirty="0" smtClean="0"/>
              <a:t>organizacji </a:t>
            </a:r>
            <a:r>
              <a:rPr lang="pl-PL" dirty="0" smtClean="0"/>
              <a:t>w </a:t>
            </a:r>
            <a:r>
              <a:rPr lang="pl-PL" dirty="0"/>
              <a:t>Europie. </a:t>
            </a:r>
            <a:endParaRPr lang="pl-PL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Ich </a:t>
            </a:r>
            <a:r>
              <a:rPr lang="pl-PL" dirty="0"/>
              <a:t>zainteresowania wyrastały jednak z innej bazy społeczno-gospodarczej. </a:t>
            </a:r>
            <a:endParaRPr lang="pl-PL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Dla niezwykle </a:t>
            </a:r>
            <a:r>
              <a:rPr lang="pl-PL" dirty="0"/>
              <a:t>dynamicznie rozwijających się przedsiębiorstw amerykańskich </a:t>
            </a:r>
            <a:r>
              <a:rPr lang="pl-PL" dirty="0" smtClean="0"/>
              <a:t>głównym problemem </a:t>
            </a:r>
            <a:r>
              <a:rPr lang="pl-PL" dirty="0"/>
              <a:t>był brak wykwalifikowanej siły roboczej, stąd Taylor i jego następcy </a:t>
            </a:r>
            <a:r>
              <a:rPr lang="pl-PL" dirty="0" smtClean="0"/>
              <a:t>interesowali się </a:t>
            </a:r>
            <a:r>
              <a:rPr lang="pl-PL" dirty="0"/>
              <a:t>głównie metodami podnoszenia wydajności pracy robotnika.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 smtClean="0"/>
              <a:t>Rożne podejście do naukowej organizacji pracy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W Europie rąk do pracy nie brakowało i niezwykle szybko rozrastały się fabryki</a:t>
            </a:r>
            <a:r>
              <a:rPr lang="pl-PL" dirty="0" smtClean="0"/>
              <a:t>, gromadząc </a:t>
            </a:r>
            <a:r>
              <a:rPr lang="pl-PL" dirty="0"/>
              <a:t>duże ilości osobowych i rzeczowych środków produkcji. </a:t>
            </a:r>
            <a:endParaRPr lang="pl-PL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Głównym problemem było </a:t>
            </a:r>
            <a:r>
              <a:rPr lang="pl-PL" dirty="0"/>
              <a:t>więc stworzenie możliwości sprawnego nimi zarządzania. </a:t>
            </a:r>
            <a:endParaRPr lang="pl-PL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Dlatego </a:t>
            </a:r>
            <a:r>
              <a:rPr lang="pl-PL" b="1" dirty="0"/>
              <a:t>szkoła </a:t>
            </a:r>
            <a:r>
              <a:rPr lang="pl-PL" b="1" dirty="0" smtClean="0"/>
              <a:t>amerykańska zaczyna </a:t>
            </a:r>
            <a:r>
              <a:rPr lang="pl-PL" b="1" dirty="0"/>
              <a:t>badanie przedsiębiorstwa od dołu</a:t>
            </a:r>
            <a:r>
              <a:rPr lang="pl-PL" dirty="0"/>
              <a:t>, zajmując się organizacją stanowiska </a:t>
            </a:r>
            <a:r>
              <a:rPr lang="pl-PL" dirty="0" smtClean="0"/>
              <a:t>pracy robotnika</a:t>
            </a:r>
            <a:r>
              <a:rPr lang="pl-PL" dirty="0"/>
              <a:t>, a </a:t>
            </a:r>
            <a:r>
              <a:rPr lang="pl-PL" b="1" dirty="0"/>
              <a:t>Europejczycy zaczynają analizować przedsiębiorstwo od góry</a:t>
            </a:r>
            <a:r>
              <a:rPr lang="pl-PL" dirty="0"/>
              <a:t>, biorąc za </a:t>
            </a:r>
            <a:r>
              <a:rPr lang="pl-PL" dirty="0" smtClean="0"/>
              <a:t>główny przedmiot </a:t>
            </a:r>
            <a:r>
              <a:rPr lang="pl-PL" dirty="0"/>
              <a:t>badań pracę administracji, czyli zarządu firmy.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Początki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Dopóki </a:t>
            </a:r>
            <a:r>
              <a:rPr lang="pl-PL" b="1" dirty="0"/>
              <a:t>technika rozwijała się wolno i ewolucyjnie</a:t>
            </a:r>
            <a:r>
              <a:rPr lang="pl-PL" dirty="0"/>
              <a:t>, </a:t>
            </a:r>
            <a:r>
              <a:rPr lang="pl-PL" dirty="0" smtClean="0"/>
              <a:t>dopóty społeczne </a:t>
            </a:r>
            <a:r>
              <a:rPr lang="pl-PL" dirty="0"/>
              <a:t>doświadczenia organizacyjne narastały </a:t>
            </a:r>
            <a:r>
              <a:rPr lang="pl-PL" dirty="0" smtClean="0"/>
              <a:t>powoli - </a:t>
            </a:r>
            <a:r>
              <a:rPr lang="pl-PL" dirty="0"/>
              <a:t>w sposób </a:t>
            </a:r>
            <a:r>
              <a:rPr lang="pl-PL" dirty="0" smtClean="0"/>
              <a:t>naturalny</a:t>
            </a:r>
            <a:r>
              <a:rPr lang="pl-PL" dirty="0"/>
              <a:t>.</a:t>
            </a:r>
            <a:endParaRPr lang="pl-PL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Odbywało się to drogą</a:t>
            </a:r>
            <a:r>
              <a:rPr lang="pl-PL" dirty="0"/>
              <a:t>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naśladowania </a:t>
            </a:r>
            <a:r>
              <a:rPr lang="pl-PL" dirty="0"/>
              <a:t>osób starszych i bardziej wprawnych,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przejmowania </a:t>
            </a:r>
            <a:r>
              <a:rPr lang="pl-PL" dirty="0"/>
              <a:t>nawyków i zwyczajowych sposobów postępowania w </a:t>
            </a:r>
            <a:r>
              <a:rPr lang="pl-PL" dirty="0" smtClean="0"/>
              <a:t>podobnych sytuacjach</a:t>
            </a:r>
            <a:r>
              <a:rPr lang="pl-PL" dirty="0"/>
              <a:t>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unikania </a:t>
            </a:r>
            <a:r>
              <a:rPr lang="pl-PL" dirty="0"/>
              <a:t>stwierdzonych błędów i niepowodzeń własnych oraz cudzych,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celowego </a:t>
            </a:r>
            <a:r>
              <a:rPr lang="pl-PL" dirty="0"/>
              <a:t>nauczania jednych ludzi przez drugich,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stosowania </a:t>
            </a:r>
            <a:r>
              <a:rPr lang="pl-PL" dirty="0"/>
              <a:t>sprawdzonych w praktyce wzorców działań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Henri Fayol</a:t>
            </a:r>
          </a:p>
        </p:txBody>
      </p:sp>
      <p:sp>
        <p:nvSpPr>
          <p:cNvPr id="45058" name="pole tekstowe 3"/>
          <p:cNvSpPr txBox="1">
            <a:spLocks noChangeArrowheads="1"/>
          </p:cNvSpPr>
          <p:nvPr/>
        </p:nvSpPr>
        <p:spPr bwMode="auto">
          <a:xfrm>
            <a:off x="3429000" y="6215063"/>
            <a:ext cx="2786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>
                <a:latin typeface="Calibri" pitchFamily="34" charset="0"/>
              </a:rPr>
              <a:t>(1841–1925)</a:t>
            </a:r>
          </a:p>
        </p:txBody>
      </p:sp>
      <p:pic>
        <p:nvPicPr>
          <p:cNvPr id="45059" name="Picture 2" descr="https://encrypted-tbn2.gstatic.com/images?q=tbn:ANd9GcQodTux6Q6uWJO6HXC8qDXTXjZDzMm_atkNHmZMXuzkuYAcTt7h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38" y="1285875"/>
            <a:ext cx="3643312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Henri Fayol</a:t>
            </a:r>
          </a:p>
        </p:txBody>
      </p:sp>
      <p:sp>
        <p:nvSpPr>
          <p:cNvPr id="46082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H. Fayol zapoczątkował problematykę struktury organizacyjnej i organizacji pracy kierowniczej.</a:t>
            </a:r>
          </a:p>
          <a:p>
            <a:r>
              <a:rPr lang="pl-PL" smtClean="0"/>
              <a:t>Starał się przede wszystkim widzieć  przedsiębiorstwo jako całość. </a:t>
            </a:r>
          </a:p>
          <a:p>
            <a:r>
              <a:rPr lang="pl-PL" smtClean="0"/>
              <a:t>Sformułował tzw. 14 zasad zarządzania (zasady zarządzania H. Fayol’a).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Zasady zarządzania H. Fayol’a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dirty="0" smtClean="0"/>
              <a:t>podział </a:t>
            </a:r>
            <a:r>
              <a:rPr lang="pl-PL" dirty="0"/>
              <a:t>pracy,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dirty="0" smtClean="0"/>
              <a:t>autorytet</a:t>
            </a:r>
            <a:r>
              <a:rPr lang="pl-PL" dirty="0"/>
              <a:t>,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dirty="0" smtClean="0"/>
              <a:t>dyscyplina</a:t>
            </a:r>
            <a:r>
              <a:rPr lang="pl-PL" dirty="0"/>
              <a:t>,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dirty="0" smtClean="0"/>
              <a:t>jedność </a:t>
            </a:r>
            <a:r>
              <a:rPr lang="pl-PL" dirty="0"/>
              <a:t>rozkazodawstwa,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dirty="0" smtClean="0"/>
              <a:t>jednolitość </a:t>
            </a:r>
            <a:r>
              <a:rPr lang="pl-PL" dirty="0"/>
              <a:t>kierownictwa,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dirty="0" smtClean="0"/>
              <a:t>podporządkowanie </a:t>
            </a:r>
            <a:r>
              <a:rPr lang="pl-PL" dirty="0"/>
              <a:t>interesów osobistych interesom ogółu,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dirty="0" smtClean="0"/>
              <a:t>właściwe </a:t>
            </a:r>
            <a:r>
              <a:rPr lang="pl-PL" dirty="0"/>
              <a:t>wynagrodzenie,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dirty="0" smtClean="0"/>
              <a:t>centralizacja</a:t>
            </a:r>
            <a:r>
              <a:rPr lang="pl-PL" dirty="0"/>
              <a:t>,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dirty="0" smtClean="0"/>
              <a:t>hierarchia</a:t>
            </a:r>
            <a:r>
              <a:rPr lang="pl-PL" dirty="0"/>
              <a:t>,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dirty="0" smtClean="0"/>
              <a:t>ład</a:t>
            </a:r>
            <a:r>
              <a:rPr lang="pl-PL" dirty="0"/>
              <a:t>,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dirty="0" smtClean="0"/>
              <a:t>stałość </a:t>
            </a:r>
            <a:r>
              <a:rPr lang="pl-PL" dirty="0"/>
              <a:t>personelu,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dirty="0" smtClean="0"/>
              <a:t>ludzkie </a:t>
            </a:r>
            <a:r>
              <a:rPr lang="pl-PL" dirty="0"/>
              <a:t>postępowanie z robotnikami,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dirty="0" smtClean="0"/>
              <a:t>inicjatywa</a:t>
            </a:r>
            <a:r>
              <a:rPr lang="pl-PL" dirty="0"/>
              <a:t>,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dirty="0" smtClean="0"/>
              <a:t>zgranie </a:t>
            </a:r>
            <a:r>
              <a:rPr lang="pl-PL" dirty="0"/>
              <a:t>personelu.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Zasady zarządzania H. Fayol’a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Największą wagę przywiązywał do dwóch: </a:t>
            </a:r>
            <a:endParaRPr lang="pl-PL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jedności </a:t>
            </a:r>
            <a:r>
              <a:rPr lang="pl-PL" dirty="0"/>
              <a:t>rozkazodawstwa </a:t>
            </a:r>
            <a:r>
              <a:rPr lang="pl-PL" dirty="0" smtClean="0"/>
              <a:t>j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jednolitości </a:t>
            </a:r>
            <a:r>
              <a:rPr lang="pl-PL" dirty="0"/>
              <a:t>kierownictwa.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W tym ostatnim ujawnia się opozycja </a:t>
            </a:r>
            <a:r>
              <a:rPr lang="pl-PL" dirty="0" err="1" smtClean="0"/>
              <a:t>Fayol’a</a:t>
            </a:r>
            <a:r>
              <a:rPr lang="pl-PL" dirty="0" smtClean="0"/>
              <a:t> </a:t>
            </a:r>
            <a:r>
              <a:rPr lang="pl-PL" dirty="0"/>
              <a:t>do </a:t>
            </a:r>
            <a:r>
              <a:rPr lang="pl-PL" dirty="0" err="1" smtClean="0"/>
              <a:t>Taylor’owskich</a:t>
            </a:r>
            <a:r>
              <a:rPr lang="pl-PL" dirty="0" smtClean="0"/>
              <a:t> </a:t>
            </a:r>
            <a:r>
              <a:rPr lang="pl-PL" dirty="0"/>
              <a:t>„</a:t>
            </a:r>
            <a:r>
              <a:rPr lang="pl-PL" dirty="0" smtClean="0"/>
              <a:t>mistrzów funkcjonalnych</a:t>
            </a:r>
            <a:r>
              <a:rPr lang="pl-PL" dirty="0"/>
              <a:t>”, którzy posiadali równorzędne prawa wydawania i egzekwowania poleceń.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err="1"/>
              <a:t>Fayol</a:t>
            </a:r>
            <a:r>
              <a:rPr lang="pl-PL" dirty="0"/>
              <a:t> doceniał </a:t>
            </a:r>
            <a:r>
              <a:rPr lang="pl-PL" b="1" dirty="0"/>
              <a:t>potrzebę specjalizacji w pracy kierowniczej</a:t>
            </a:r>
            <a:r>
              <a:rPr lang="pl-PL" dirty="0"/>
              <a:t>, ale uważał, że </a:t>
            </a:r>
            <a:r>
              <a:rPr lang="pl-PL" dirty="0" smtClean="0"/>
              <a:t>ustawienie wszystkich </a:t>
            </a:r>
            <a:r>
              <a:rPr lang="pl-PL" dirty="0"/>
              <a:t>„mistrzów funkcjonalnych” w roli kierowników liniowych (czyli z prawem </a:t>
            </a:r>
            <a:r>
              <a:rPr lang="pl-PL" dirty="0" smtClean="0"/>
              <a:t>do wydawania </a:t>
            </a:r>
            <a:r>
              <a:rPr lang="pl-PL" dirty="0"/>
              <a:t>poleceń) jest szkodliwe, ponieważ podwładni nie znoszą </a:t>
            </a:r>
            <a:r>
              <a:rPr lang="pl-PL" dirty="0" smtClean="0"/>
              <a:t>dwoistości rozkazodawstwa</a:t>
            </a:r>
            <a:r>
              <a:rPr lang="pl-PL" dirty="0"/>
              <a:t>. </a:t>
            </a:r>
            <a:endParaRPr lang="pl-PL" dirty="0" smtClean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Zasady zarządzania H. Fayol’a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Jego zdaniem „mistrzowie funkcjonalni” powinni stać się pracownikami sztabowymi, stanowiąc pomoc dla szefa będącego kierownikiem liniowym.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Tylko on posiada prawo decyzji i ponosi odpowiedzialność za wydane polecenia.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Natomiast sztab przygotowuje przyszłe decyzje i zabezpiecza wykonanie zarządzeń kierownika liniowego.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Na tym polega zasada budowy struktur sztabowo-liniowych.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Funkcje przedsiębiorstwa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Najdonioślejszym dziełem </a:t>
            </a:r>
            <a:r>
              <a:rPr lang="pl-PL" dirty="0" err="1" smtClean="0"/>
              <a:t>Fayol’a</a:t>
            </a:r>
            <a:r>
              <a:rPr lang="pl-PL" dirty="0" smtClean="0"/>
              <a:t> </a:t>
            </a:r>
            <a:r>
              <a:rPr lang="pl-PL" dirty="0"/>
              <a:t>była praca pt. </a:t>
            </a:r>
            <a:r>
              <a:rPr lang="pl-PL" i="1" dirty="0"/>
              <a:t>Administracja przemysłowa i ogólna</a:t>
            </a:r>
            <a:r>
              <a:rPr lang="pl-PL" i="1" dirty="0" smtClean="0"/>
              <a:t>, </a:t>
            </a:r>
            <a:r>
              <a:rPr lang="pl-PL" dirty="0" smtClean="0"/>
              <a:t>w </a:t>
            </a:r>
            <a:r>
              <a:rPr lang="pl-PL" dirty="0"/>
              <a:t>której dokonał klasyfikacji i opisu funkcji zarządzania w przedsiębiorstwie. </a:t>
            </a:r>
            <a:endParaRPr lang="pl-PL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Określane obecnie </a:t>
            </a:r>
            <a:r>
              <a:rPr lang="pl-PL" dirty="0"/>
              <a:t>mianem funkcji przedsiębiorstwa, a nazywane przez </a:t>
            </a:r>
            <a:r>
              <a:rPr lang="pl-PL" dirty="0" err="1" smtClean="0"/>
              <a:t>Fayol’a</a:t>
            </a:r>
            <a:r>
              <a:rPr lang="pl-PL" dirty="0" smtClean="0"/>
              <a:t> </a:t>
            </a:r>
            <a:r>
              <a:rPr lang="pl-PL" dirty="0"/>
              <a:t>„funkcjami </a:t>
            </a:r>
            <a:r>
              <a:rPr lang="pl-PL" dirty="0" smtClean="0"/>
              <a:t>zarządzania w </a:t>
            </a:r>
            <a:r>
              <a:rPr lang="pl-PL" dirty="0"/>
              <a:t>szerszym znaczeniu”, to wykonywane w każdym przedsiębiorstwie grupy czynności: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technicznych</a:t>
            </a:r>
            <a:r>
              <a:rPr lang="pl-PL" dirty="0"/>
              <a:t>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handlowych</a:t>
            </a:r>
            <a:r>
              <a:rPr lang="pl-PL" dirty="0"/>
              <a:t>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finansowych</a:t>
            </a:r>
            <a:r>
              <a:rPr lang="pl-PL" dirty="0"/>
              <a:t>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ubezpieczeniowych</a:t>
            </a:r>
            <a:r>
              <a:rPr lang="pl-PL" dirty="0"/>
              <a:t>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err="1" smtClean="0"/>
              <a:t>rachunkowościowych</a:t>
            </a:r>
            <a:r>
              <a:rPr lang="pl-PL" dirty="0"/>
              <a:t>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administracyjnych</a:t>
            </a:r>
            <a:r>
              <a:rPr lang="pl-PL" dirty="0"/>
              <a:t>.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Funkcje przedsiębiorstwa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W ujęciu </a:t>
            </a:r>
            <a:r>
              <a:rPr lang="pl-PL" dirty="0" err="1" smtClean="0"/>
              <a:t>Fayol’a</a:t>
            </a:r>
            <a:r>
              <a:rPr lang="pl-PL" dirty="0" smtClean="0"/>
              <a:t> </a:t>
            </a:r>
            <a:r>
              <a:rPr lang="pl-PL" dirty="0"/>
              <a:t>same czynności kierownicze to grupa czynności administracyjnych. W </a:t>
            </a:r>
            <a:r>
              <a:rPr lang="pl-PL" dirty="0" smtClean="0"/>
              <a:t>tej grupie </a:t>
            </a:r>
            <a:r>
              <a:rPr lang="pl-PL" dirty="0"/>
              <a:t>wyróżnia następujące „funkcje zarządzania w węższym znaczeniu”: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przewidywanie</a:t>
            </a:r>
            <a:r>
              <a:rPr lang="pl-PL" dirty="0"/>
              <a:t>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organizowanie</a:t>
            </a:r>
            <a:r>
              <a:rPr lang="pl-PL" dirty="0"/>
              <a:t>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koordynowanie</a:t>
            </a:r>
            <a:r>
              <a:rPr lang="pl-PL" dirty="0"/>
              <a:t>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rozkazodawstwo</a:t>
            </a:r>
            <a:r>
              <a:rPr lang="pl-PL" dirty="0"/>
              <a:t>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kontrolowanie</a:t>
            </a:r>
            <a:r>
              <a:rPr lang="pl-PL" dirty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Łatwo zauważyć, że ten podział jest prawie zbieżny </a:t>
            </a:r>
            <a:r>
              <a:rPr lang="pl-PL" dirty="0" smtClean="0"/>
              <a:t>z współczesnym </a:t>
            </a:r>
            <a:r>
              <a:rPr lang="pl-PL" dirty="0"/>
              <a:t>podziałem funkcji kierowniczych na funkcje: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planowania</a:t>
            </a:r>
            <a:r>
              <a:rPr lang="pl-PL" dirty="0"/>
              <a:t>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organizowania</a:t>
            </a:r>
            <a:r>
              <a:rPr lang="pl-PL" dirty="0"/>
              <a:t>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motywowania</a:t>
            </a:r>
            <a:r>
              <a:rPr lang="pl-PL" dirty="0"/>
              <a:t>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kontrolowania</a:t>
            </a:r>
            <a:r>
              <a:rPr lang="pl-PL" dirty="0"/>
              <a:t>.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smtClean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W oparciu o swoją koncepcję funkcji zarządzania </a:t>
            </a:r>
            <a:r>
              <a:rPr lang="pl-PL" dirty="0" err="1"/>
              <a:t>Fayol</a:t>
            </a:r>
            <a:r>
              <a:rPr lang="pl-PL" dirty="0"/>
              <a:t> opracował „tablicę </a:t>
            </a:r>
            <a:r>
              <a:rPr lang="pl-PL" dirty="0" smtClean="0"/>
              <a:t>uzdolnień kierowniczych</a:t>
            </a:r>
            <a:r>
              <a:rPr lang="pl-PL" dirty="0"/>
              <a:t>”, z której wynika, że na górnych szczeblach hierarchii decydują </a:t>
            </a:r>
            <a:r>
              <a:rPr lang="pl-PL" dirty="0" smtClean="0"/>
              <a:t>umiejętności związane </a:t>
            </a:r>
            <a:r>
              <a:rPr lang="pl-PL" dirty="0"/>
              <a:t>z funkcjami zarządzania w węższym znaczeniu. </a:t>
            </a:r>
            <a:endParaRPr lang="pl-PL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Natomiast </a:t>
            </a:r>
            <a:r>
              <a:rPr lang="pl-PL" dirty="0"/>
              <a:t>inne </a:t>
            </a:r>
            <a:r>
              <a:rPr lang="pl-PL" dirty="0" smtClean="0"/>
              <a:t>umiejętności nabierają </a:t>
            </a:r>
            <a:r>
              <a:rPr lang="pl-PL" dirty="0"/>
              <a:t>znaczenia na niższych szczeblach hierarchii organizacyjnej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Henri Louis Le Chatelier</a:t>
            </a:r>
          </a:p>
        </p:txBody>
      </p:sp>
      <p:sp>
        <p:nvSpPr>
          <p:cNvPr id="53250" name="pole tekstowe 3"/>
          <p:cNvSpPr txBox="1">
            <a:spLocks noChangeArrowheads="1"/>
          </p:cNvSpPr>
          <p:nvPr/>
        </p:nvSpPr>
        <p:spPr bwMode="auto">
          <a:xfrm>
            <a:off x="3429000" y="6215063"/>
            <a:ext cx="2786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>
                <a:latin typeface="Calibri" pitchFamily="34" charset="0"/>
              </a:rPr>
              <a:t>(1850–1936)</a:t>
            </a:r>
          </a:p>
        </p:txBody>
      </p:sp>
      <p:pic>
        <p:nvPicPr>
          <p:cNvPr id="53251" name="Picture 2" descr="Henri Louis Le Chateli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313" y="1428750"/>
            <a:ext cx="4214812" cy="436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Henri Louis Le Chatelier</a:t>
            </a:r>
          </a:p>
        </p:txBody>
      </p:sp>
      <p:sp>
        <p:nvSpPr>
          <p:cNvPr id="54274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Do jego osiągnięć często nawiązuje współczesna teoria zarządzania. </a:t>
            </a:r>
          </a:p>
          <a:p>
            <a:r>
              <a:rPr lang="pl-PL" smtClean="0"/>
              <a:t>Ważnym elementem jego dorobku jest zdefiniowanie tzw. </a:t>
            </a:r>
            <a:r>
              <a:rPr lang="pl-PL" b="1" smtClean="0"/>
              <a:t>cyklu organizacyjnego</a:t>
            </a:r>
            <a:r>
              <a:rPr lang="pl-PL" smtClean="0"/>
              <a:t>, czyli pewnej sekwencji działań, którą powinno się zachować, aby podejmowane działanie przebiegało sprawnie.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Początki</a:t>
            </a:r>
          </a:p>
        </p:txBody>
      </p:sp>
      <p:sp>
        <p:nvSpPr>
          <p:cNvPr id="1843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Przekazywanie doświadczeń miało w przeważającym stopniu charakter </a:t>
            </a:r>
            <a:r>
              <a:rPr lang="pl-PL" b="1" smtClean="0"/>
              <a:t>zwyczajowo-tradycyjny</a:t>
            </a:r>
            <a:r>
              <a:rPr lang="pl-PL" smtClean="0"/>
              <a:t>, zachowany do dziś w rzemiośle,</a:t>
            </a:r>
          </a:p>
          <a:p>
            <a:r>
              <a:rPr lang="pl-PL" smtClean="0"/>
              <a:t>Potrzeba stworzenia teorii zasad zarządzania zaczęto odczuwać dopiero po rewolucji przemysłowej na przełomie XIX i XX wieku.</a:t>
            </a:r>
          </a:p>
          <a:p>
            <a:endParaRPr lang="pl-PL" smtClean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Cykl organizacyjny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W myśl tej koncepcji należy: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ustalić </a:t>
            </a:r>
            <a:r>
              <a:rPr lang="pl-PL" dirty="0"/>
              <a:t>cel działania, który powinien być jasny, ścisły, ograniczony i użyteczny;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zbadać </a:t>
            </a:r>
            <a:r>
              <a:rPr lang="pl-PL" dirty="0"/>
              <a:t>metody i środki prowadzące do celu, aby znaleźć optymalny sposób działania;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przygotować </a:t>
            </a:r>
            <a:r>
              <a:rPr lang="pl-PL" dirty="0"/>
              <a:t>środki działania uznane za niezbędne i uporządkować je w </a:t>
            </a:r>
            <a:r>
              <a:rPr lang="pl-PL" dirty="0" smtClean="0"/>
              <a:t>system organizacyjny</a:t>
            </a:r>
            <a:r>
              <a:rPr lang="pl-PL" dirty="0"/>
              <a:t>, który zapewni najsprawniejsze wykonanie działań;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wykonać </a:t>
            </a:r>
            <a:r>
              <a:rPr lang="pl-PL" dirty="0"/>
              <a:t>etap realizacyjny cyklu organizacyjnego, czyli samo działanie, zapewniając </a:t>
            </a:r>
            <a:r>
              <a:rPr lang="pl-PL" dirty="0" smtClean="0"/>
              <a:t>ciągłą koordynację </a:t>
            </a:r>
            <a:r>
              <a:rPr lang="pl-PL" dirty="0"/>
              <a:t>między faktycznym przebiegiem działania a przebiegiem planowanym;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przeprowadzić </a:t>
            </a:r>
            <a:r>
              <a:rPr lang="pl-PL" dirty="0"/>
              <a:t>niezwłocznie kontrolę wykonania przez porównanie z założonymi celami</a:t>
            </a:r>
            <a:r>
              <a:rPr lang="pl-PL" dirty="0" smtClean="0"/>
              <a:t>, co </a:t>
            </a:r>
            <a:r>
              <a:rPr lang="pl-PL" dirty="0"/>
              <a:t>wymaga odpowiedniej ewidencji wyników działań.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Reguła przekory</a:t>
            </a:r>
          </a:p>
        </p:txBody>
      </p:sp>
      <p:sp>
        <p:nvSpPr>
          <p:cNvPr id="56322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Le Chatelier jest też autorem tzw. „reguły przekory”.  </a:t>
            </a:r>
          </a:p>
          <a:p>
            <a:r>
              <a:rPr lang="pl-PL" smtClean="0"/>
              <a:t>Mówi ona iż, system organizacyjny wytrącony ze stanu naturalnej równowagi, wskutek działań organizatorskich, ma tendencje do powrotu do pierwotnego stanu. </a:t>
            </a:r>
          </a:p>
          <a:p>
            <a:r>
              <a:rPr lang="pl-PL" smtClean="0"/>
              <a:t>Wynika z tego koncepcja zanikającej kontroli przy wprowadzaniu zmian organizacyjnych.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Karol Adamiecki</a:t>
            </a:r>
          </a:p>
        </p:txBody>
      </p:sp>
      <p:sp>
        <p:nvSpPr>
          <p:cNvPr id="57346" name="pole tekstowe 3"/>
          <p:cNvSpPr txBox="1">
            <a:spLocks noChangeArrowheads="1"/>
          </p:cNvSpPr>
          <p:nvPr/>
        </p:nvSpPr>
        <p:spPr bwMode="auto">
          <a:xfrm>
            <a:off x="3429000" y="6215063"/>
            <a:ext cx="2786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>
                <a:latin typeface="Calibri" pitchFamily="34" charset="0"/>
              </a:rPr>
              <a:t>(1866–1933)</a:t>
            </a:r>
          </a:p>
        </p:txBody>
      </p:sp>
      <p:pic>
        <p:nvPicPr>
          <p:cNvPr id="57347" name="Picture 2" descr="http://upload.wikimedia.org/wikipedia/en/d/db/Karol_adamieck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0" y="1428750"/>
            <a:ext cx="5294313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Karol Adamiecki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Najwięcej </a:t>
            </a:r>
            <a:r>
              <a:rPr lang="pl-PL" dirty="0"/>
              <a:t>uwagi Adamiecki poświęcił harmonijnemu doborowi </a:t>
            </a:r>
            <a:r>
              <a:rPr lang="pl-PL" dirty="0" smtClean="0"/>
              <a:t>poszczególnych elementów </a:t>
            </a:r>
            <a:r>
              <a:rPr lang="pl-PL" dirty="0"/>
              <a:t>systemu wytwórczego i zharmonizowaniu w czasie działania tych elementów.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b="1" dirty="0"/>
              <a:t>Walka z marnotrawstwem czasu </a:t>
            </a:r>
            <a:r>
              <a:rPr lang="pl-PL" dirty="0"/>
              <a:t>była głównym celem prac Adamieckiego. </a:t>
            </a:r>
            <a:endParaRPr lang="pl-PL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Opracowane przez niego </a:t>
            </a:r>
            <a:r>
              <a:rPr lang="pl-PL" b="1" dirty="0"/>
              <a:t>harmonogramy</a:t>
            </a:r>
            <a:r>
              <a:rPr lang="pl-PL" dirty="0"/>
              <a:t> ujawniały niedostateczną harmonizację procesów pracy, </a:t>
            </a:r>
            <a:r>
              <a:rPr lang="pl-PL" dirty="0" smtClean="0"/>
              <a:t>demaskowały ukryte </a:t>
            </a:r>
            <a:r>
              <a:rPr lang="pl-PL" dirty="0"/>
              <a:t>rezerwy czasowe i służyły takiej organizacji, która minimalizowała </a:t>
            </a:r>
            <a:r>
              <a:rPr lang="pl-PL" dirty="0" smtClean="0"/>
              <a:t>przestoje i </a:t>
            </a:r>
            <a:r>
              <a:rPr lang="pl-PL" dirty="0"/>
              <a:t>oczekiwania.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Prawo Harmonii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Na szczególne podkreślenie zasługuje fakt, że w formułowanym przez </a:t>
            </a:r>
            <a:r>
              <a:rPr lang="pl-PL" dirty="0" smtClean="0"/>
              <a:t>Adamieckiego prawie </a:t>
            </a:r>
            <a:r>
              <a:rPr lang="pl-PL" dirty="0"/>
              <a:t>harmonii, poza harmonią wyboru i harmonią działania, znajduje się też „</a:t>
            </a:r>
            <a:r>
              <a:rPr lang="pl-PL" dirty="0" smtClean="0"/>
              <a:t>prawo harmonii </a:t>
            </a:r>
            <a:r>
              <a:rPr lang="pl-PL" dirty="0"/>
              <a:t>duchowej</a:t>
            </a:r>
            <a:r>
              <a:rPr lang="pl-PL" dirty="0" smtClean="0"/>
              <a:t>”.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Podkreśla konieczność </a:t>
            </a:r>
            <a:r>
              <a:rPr lang="pl-PL" dirty="0"/>
              <a:t>istnienia więzi emocjonalnych </a:t>
            </a:r>
            <a:r>
              <a:rPr lang="pl-PL" dirty="0" smtClean="0"/>
              <a:t>łączących „</a:t>
            </a:r>
            <a:r>
              <a:rPr lang="pl-PL" dirty="0"/>
              <a:t>jednostki ludzkie, współpracujące w jednym zbiorowym organizmie, jakim jest </a:t>
            </a:r>
            <a:r>
              <a:rPr lang="pl-PL" dirty="0" smtClean="0"/>
              <a:t>zakład wytwórczy”.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Tym prawem Adamiecki antycypuje późniejszy kierunek stosunków </a:t>
            </a:r>
            <a:r>
              <a:rPr lang="pl-PL" dirty="0" smtClean="0"/>
              <a:t>międzyludzkich w </a:t>
            </a:r>
            <a:r>
              <a:rPr lang="pl-PL" dirty="0"/>
              <a:t>naukach o zarządzaniu i powszechnie stosowane obecnie pojęcie: kultura przedsiębiorstwa.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Karol Adamiecki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Adamiecki był również wyśmienitym pedagogiem </a:t>
            </a:r>
            <a:endParaRPr lang="pl-PL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Jako </a:t>
            </a:r>
            <a:r>
              <a:rPr lang="pl-PL" dirty="0"/>
              <a:t>profesor Katedry </a:t>
            </a:r>
            <a:r>
              <a:rPr lang="pl-PL" dirty="0" smtClean="0"/>
              <a:t>Organizacji Pracy </a:t>
            </a:r>
            <a:r>
              <a:rPr lang="pl-PL" dirty="0"/>
              <a:t>i Kierownictwa na </a:t>
            </a:r>
            <a:r>
              <a:rPr lang="pl-PL" b="1" dirty="0"/>
              <a:t>Politechnice Warszawskiej</a:t>
            </a:r>
            <a:r>
              <a:rPr lang="pl-PL" dirty="0"/>
              <a:t>, opracował oryginalny program </a:t>
            </a:r>
            <a:r>
              <a:rPr lang="pl-PL" dirty="0" smtClean="0"/>
              <a:t>nauczania przedmiotu </a:t>
            </a:r>
            <a:r>
              <a:rPr lang="pl-PL" dirty="0"/>
              <a:t>„Zasady organizacji pracy” </a:t>
            </a:r>
            <a:endParaRPr lang="pl-PL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Założył </a:t>
            </a:r>
            <a:r>
              <a:rPr lang="pl-PL" b="1" dirty="0"/>
              <a:t>Instytut Naukowej Organizacji </a:t>
            </a:r>
            <a:r>
              <a:rPr lang="pl-PL" dirty="0" smtClean="0"/>
              <a:t>i wydawane </a:t>
            </a:r>
            <a:r>
              <a:rPr lang="pl-PL" dirty="0"/>
              <a:t>do dziś czasopismo „Przegląd Organizacji”, obecny organ </a:t>
            </a:r>
            <a:r>
              <a:rPr lang="pl-PL" dirty="0" smtClean="0">
                <a:hlinkClick r:id="rId2"/>
              </a:rPr>
              <a:t>Towarzystwa Naukowego </a:t>
            </a:r>
            <a:r>
              <a:rPr lang="pl-PL" dirty="0">
                <a:hlinkClick r:id="rId2"/>
              </a:rPr>
              <a:t>Organizacji i Kierownictwa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2" descr="https://encrypted-tbn0.gstatic.com/images?q=tbn:ANd9GcSk_MlCDQNJHhxjDpVjjzvI8ZkXk08o3TjGDu6SJNjg3D4GZpOox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75" y="1357313"/>
            <a:ext cx="3429000" cy="499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Edwin Hauswald</a:t>
            </a:r>
          </a:p>
        </p:txBody>
      </p:sp>
      <p:sp>
        <p:nvSpPr>
          <p:cNvPr id="61443" name="pole tekstowe 3"/>
          <p:cNvSpPr txBox="1">
            <a:spLocks noChangeArrowheads="1"/>
          </p:cNvSpPr>
          <p:nvPr/>
        </p:nvSpPr>
        <p:spPr bwMode="auto">
          <a:xfrm>
            <a:off x="3429000" y="6215063"/>
            <a:ext cx="2786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>
                <a:latin typeface="Calibri" pitchFamily="34" charset="0"/>
              </a:rPr>
              <a:t>(1868–1942)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Edwin Hauswald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Profesor </a:t>
            </a:r>
            <a:r>
              <a:rPr lang="pl-PL" dirty="0"/>
              <a:t>Politechniki Lwowskiej </a:t>
            </a:r>
            <a:r>
              <a:rPr lang="pl-PL" dirty="0" smtClean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W 1929 roku wydał pracę pt. </a:t>
            </a:r>
            <a:r>
              <a:rPr lang="pl-PL" i="1" dirty="0" smtClean="0"/>
              <a:t>Metodyka racjonalnej </a:t>
            </a:r>
            <a:r>
              <a:rPr lang="pl-PL" i="1" dirty="0"/>
              <a:t>organizacji </a:t>
            </a:r>
            <a:r>
              <a:rPr lang="pl-PL" i="1" dirty="0" smtClean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Był </a:t>
            </a:r>
            <a:r>
              <a:rPr lang="pl-PL" dirty="0"/>
              <a:t>autorem wprowadzenia do nowoczesnej metodologii </a:t>
            </a:r>
            <a:r>
              <a:rPr lang="pl-PL" dirty="0" smtClean="0"/>
              <a:t>badań organizatorskich.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Jego </a:t>
            </a:r>
            <a:r>
              <a:rPr lang="pl-PL" dirty="0"/>
              <a:t>omówienie 25 ogólnych metod organizatorskich jest w dużym </a:t>
            </a:r>
            <a:r>
              <a:rPr lang="pl-PL" dirty="0" smtClean="0"/>
              <a:t>stopniu zbieżne </a:t>
            </a:r>
            <a:r>
              <a:rPr lang="pl-PL" dirty="0"/>
              <a:t>z typologią ogólnych metod organizatorskich, opracowaną we Francji w latach </a:t>
            </a:r>
            <a:r>
              <a:rPr lang="pl-PL" dirty="0" smtClean="0"/>
              <a:t>60 XX w.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Edwin Hauswald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err="1"/>
              <a:t>Hauswald</a:t>
            </a:r>
            <a:r>
              <a:rPr lang="pl-PL" dirty="0"/>
              <a:t> sformułował też pojęcie „</a:t>
            </a:r>
            <a:r>
              <a:rPr lang="pl-PL" b="1" dirty="0"/>
              <a:t>sprawności finansowej</a:t>
            </a:r>
            <a:r>
              <a:rPr lang="pl-PL" dirty="0"/>
              <a:t>”, stanowiącej </a:t>
            </a:r>
            <a:r>
              <a:rPr lang="pl-PL" dirty="0" smtClean="0"/>
              <a:t>stosunek ostatecznej </a:t>
            </a:r>
            <a:r>
              <a:rPr lang="pl-PL" dirty="0"/>
              <a:t>wartości wyniku pieniężnego i sumy nakładów poniesionych w celu </a:t>
            </a:r>
            <a:r>
              <a:rPr lang="pl-PL" dirty="0" smtClean="0"/>
              <a:t>osiągnięcia tego </a:t>
            </a:r>
            <a:r>
              <a:rPr lang="pl-PL" dirty="0"/>
              <a:t>wyniku, co współcześnie określamy mianem </a:t>
            </a:r>
            <a:r>
              <a:rPr lang="pl-PL" b="1" i="1" dirty="0"/>
              <a:t>rentowności.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err="1"/>
              <a:t>Hauswald</a:t>
            </a:r>
            <a:r>
              <a:rPr lang="pl-PL" dirty="0"/>
              <a:t> w monografii </a:t>
            </a:r>
            <a:r>
              <a:rPr lang="pl-PL" i="1" dirty="0"/>
              <a:t>Organizacja i zarząd </a:t>
            </a:r>
            <a:r>
              <a:rPr lang="pl-PL" dirty="0"/>
              <a:t>wydanej w 1935 r. we Lwowie używa </a:t>
            </a:r>
            <a:r>
              <a:rPr lang="pl-PL" dirty="0" smtClean="0"/>
              <a:t>po raz </a:t>
            </a:r>
            <a:r>
              <a:rPr lang="pl-PL" dirty="0"/>
              <a:t>pierwszy expressis </a:t>
            </a:r>
            <a:r>
              <a:rPr lang="pl-PL" dirty="0" err="1"/>
              <a:t>verbis</a:t>
            </a:r>
            <a:r>
              <a:rPr lang="pl-PL" dirty="0"/>
              <a:t> pojęcia „</a:t>
            </a:r>
            <a:r>
              <a:rPr lang="pl-PL" b="1" dirty="0"/>
              <a:t>nauka organizacji i zarządzania</a:t>
            </a:r>
            <a:r>
              <a:rPr lang="pl-PL" dirty="0"/>
              <a:t>”. </a:t>
            </a:r>
            <a:endParaRPr lang="pl-PL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Prowadząc analizy ilościowe </a:t>
            </a:r>
            <a:r>
              <a:rPr lang="pl-PL" dirty="0"/>
              <a:t>sprawności struktur organizacyjnych, </a:t>
            </a:r>
            <a:r>
              <a:rPr lang="pl-PL" b="1" dirty="0"/>
              <a:t>używa schematów koncentrycznych</a:t>
            </a:r>
            <a:r>
              <a:rPr lang="pl-PL" dirty="0" smtClean="0"/>
              <a:t>, lansowanych </a:t>
            </a:r>
            <a:r>
              <a:rPr lang="pl-PL" dirty="0"/>
              <a:t>niekiedy przez autorów współczesnych jako nowość. </a:t>
            </a:r>
            <a:endParaRPr lang="pl-PL" dirty="0" smtClean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Schemat koncentryczny Hauswald’a</a:t>
            </a:r>
          </a:p>
        </p:txBody>
      </p:sp>
      <p:pic>
        <p:nvPicPr>
          <p:cNvPr id="6451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0" y="1285875"/>
            <a:ext cx="4857750" cy="4878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64515" name="Rectangle 7"/>
          <p:cNvSpPr>
            <a:spLocks noChangeArrowheads="1"/>
          </p:cNvSpPr>
          <p:nvPr/>
        </p:nvSpPr>
        <p:spPr bwMode="auto">
          <a:xfrm>
            <a:off x="1147763" y="6297613"/>
            <a:ext cx="678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 sz="1200" b="1">
                <a:latin typeface="Calibri" pitchFamily="34" charset="0"/>
                <a:cs typeface="Times New Roman" pitchFamily="18" charset="0"/>
              </a:rPr>
              <a:t>Źródło: Z. Martyniak, </a:t>
            </a:r>
            <a:r>
              <a:rPr lang="pl-PL" sz="1200" b="1" i="1">
                <a:latin typeface="Calibri" pitchFamily="34" charset="0"/>
                <a:cs typeface="Times New Roman" pitchFamily="18" charset="0"/>
              </a:rPr>
              <a:t>Prekursorzy nauki organizacji i zarządzania</a:t>
            </a:r>
            <a:r>
              <a:rPr lang="pl-PL" sz="1200" b="1">
                <a:latin typeface="Calibri" pitchFamily="34" charset="0"/>
                <a:cs typeface="Times New Roman" pitchFamily="18" charset="0"/>
              </a:rPr>
              <a:t>, PWE, Warszawa, 1993, s. 188.</a:t>
            </a:r>
            <a:r>
              <a:rPr lang="pl-PL" sz="1000">
                <a:latin typeface="Calibri" pitchFamily="34" charset="0"/>
              </a:rPr>
              <a:t> </a:t>
            </a:r>
            <a:endParaRPr lang="pl-PL">
              <a:latin typeface="Calibri" pitchFamily="34" charset="0"/>
            </a:endParaRP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Początki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Proces ten rozpoczął się w Europie, ale szybko nabrał szczególnego dynamizmu </a:t>
            </a:r>
            <a:r>
              <a:rPr lang="pl-PL" dirty="0" smtClean="0"/>
              <a:t>w Stanach </a:t>
            </a:r>
            <a:r>
              <a:rPr lang="pl-PL" dirty="0"/>
              <a:t>Zjednoczonych, nowym świecie, gdzie ze starej Europy emigrowały </a:t>
            </a:r>
            <a:r>
              <a:rPr lang="pl-PL" b="1" dirty="0" smtClean="0"/>
              <a:t>szczególnie przedsiębiorcze </a:t>
            </a:r>
            <a:r>
              <a:rPr lang="pl-PL" b="1" dirty="0"/>
              <a:t>jednostki</a:t>
            </a:r>
            <a:r>
              <a:rPr lang="pl-PL" dirty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Na początku </a:t>
            </a:r>
            <a:r>
              <a:rPr lang="pl-PL" dirty="0" smtClean="0"/>
              <a:t>XIX </a:t>
            </a:r>
            <a:r>
              <a:rPr lang="pl-PL" dirty="0"/>
              <a:t>w. ukształtowały się </a:t>
            </a:r>
            <a:r>
              <a:rPr lang="pl-PL" b="1" dirty="0"/>
              <a:t>dwa główne ośrodki</a:t>
            </a:r>
            <a:r>
              <a:rPr lang="pl-PL" dirty="0"/>
              <a:t> rozwoju myśli </a:t>
            </a:r>
            <a:r>
              <a:rPr lang="pl-PL" dirty="0" smtClean="0"/>
              <a:t>organizatorskiej w </a:t>
            </a:r>
            <a:r>
              <a:rPr lang="pl-PL" dirty="0"/>
              <a:t>Stanach Zjednoczonych i Europie, </a:t>
            </a:r>
            <a:r>
              <a:rPr lang="pl-PL" b="1" dirty="0"/>
              <a:t>rozwijające się stosunkowo niezależnie od siebie</a:t>
            </a:r>
            <a:r>
              <a:rPr lang="pl-PL" dirty="0"/>
              <a:t>.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Edwin Hauswald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Jest też autorem </a:t>
            </a:r>
            <a:r>
              <a:rPr lang="pl-PL" b="1" dirty="0" smtClean="0"/>
              <a:t>praw dynamiki kosztów przedsiębiorstwa</a:t>
            </a:r>
            <a:r>
              <a:rPr lang="pl-PL" dirty="0" smtClean="0"/>
              <a:t> i analizuje na wykresach ruch kosztów i przychodów okresowych.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Znajomość całości dorobku naukowego tego znakomitego erudyty, który przyswoił wszystko co najcenniejsze w światowej szkole klasycznej i przedstawiał referaty na kongresach naukowych w Pradze, Amsterdamie i Londynie, </a:t>
            </a:r>
            <a:r>
              <a:rPr lang="pl-PL" b="1" dirty="0" smtClean="0"/>
              <a:t>jest niestety mała</a:t>
            </a:r>
            <a:r>
              <a:rPr lang="pl-PL" dirty="0" smtClean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Edwin Hauswald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E. </a:t>
            </a:r>
            <a:r>
              <a:rPr lang="pl-PL" dirty="0" err="1" smtClean="0"/>
              <a:t>Hauswald</a:t>
            </a:r>
            <a:r>
              <a:rPr lang="pl-PL" dirty="0" smtClean="0"/>
              <a:t> </a:t>
            </a:r>
            <a:r>
              <a:rPr lang="pl-PL" dirty="0"/>
              <a:t>był również wyśmienitym </a:t>
            </a:r>
            <a:r>
              <a:rPr lang="pl-PL" dirty="0" smtClean="0"/>
              <a:t>dydaktykiem: 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	</a:t>
            </a:r>
            <a:r>
              <a:rPr lang="pl-PL" dirty="0" smtClean="0"/>
              <a:t>jako jeden z </a:t>
            </a:r>
            <a:r>
              <a:rPr lang="pl-PL" dirty="0"/>
              <a:t>pierwszych w </a:t>
            </a:r>
            <a:r>
              <a:rPr lang="pl-PL" dirty="0" smtClean="0"/>
              <a:t>Europie (ok. 1904 </a:t>
            </a:r>
            <a:r>
              <a:rPr lang="pl-PL" dirty="0" err="1" smtClean="0"/>
              <a:t>r</a:t>
            </a:r>
            <a:r>
              <a:rPr lang="pl-PL" dirty="0" smtClean="0"/>
              <a:t>) </a:t>
            </a:r>
            <a:r>
              <a:rPr lang="pl-PL" dirty="0"/>
              <a:t>uruchomił na Politechnice Lwowskiej wykłady </a:t>
            </a:r>
            <a:r>
              <a:rPr lang="pl-PL" dirty="0" smtClean="0"/>
              <a:t>z zakresu nauk organizacji </a:t>
            </a:r>
            <a:r>
              <a:rPr lang="pl-PL" dirty="0"/>
              <a:t>i zarządzania. </a:t>
            </a:r>
            <a:endParaRPr lang="pl-PL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Był </a:t>
            </a:r>
            <a:r>
              <a:rPr lang="pl-PL" dirty="0"/>
              <a:t>też niestrudzonym reformatorem programów </a:t>
            </a:r>
            <a:r>
              <a:rPr lang="pl-PL" dirty="0" smtClean="0"/>
              <a:t>kształcenia inżynierów :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	</a:t>
            </a:r>
            <a:r>
              <a:rPr lang="pl-PL" dirty="0" smtClean="0"/>
              <a:t>uważał</a:t>
            </a:r>
            <a:r>
              <a:rPr lang="pl-PL" dirty="0"/>
              <a:t>, że politechniki, </a:t>
            </a:r>
            <a:r>
              <a:rPr lang="pl-PL" b="1" dirty="0"/>
              <a:t>poza wykształceniem technicznym</a:t>
            </a:r>
            <a:r>
              <a:rPr lang="pl-PL" dirty="0"/>
              <a:t>, powinny </a:t>
            </a:r>
            <a:r>
              <a:rPr lang="pl-PL" dirty="0" smtClean="0"/>
              <a:t>dawać </a:t>
            </a:r>
            <a:r>
              <a:rPr lang="pl-PL" b="1" dirty="0" smtClean="0"/>
              <a:t>pewne </a:t>
            </a:r>
            <a:r>
              <a:rPr lang="pl-PL" b="1" dirty="0"/>
              <a:t>wykształcenie ogólne</a:t>
            </a:r>
            <a:r>
              <a:rPr lang="pl-PL" dirty="0"/>
              <a:t>, a w szczególności </a:t>
            </a:r>
            <a:r>
              <a:rPr lang="pl-PL" b="1" dirty="0"/>
              <a:t>niezbędny zasób wiedzy prawnej </a:t>
            </a:r>
            <a:r>
              <a:rPr lang="pl-PL" b="1" dirty="0" smtClean="0"/>
              <a:t>i ekonomicznej</a:t>
            </a:r>
            <a:r>
              <a:rPr lang="pl-PL" dirty="0"/>
              <a:t>. </a:t>
            </a:r>
            <a:endParaRPr lang="pl-PL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Jako </a:t>
            </a:r>
            <a:r>
              <a:rPr lang="pl-PL" dirty="0"/>
              <a:t>zwolennik poświęcania dużej liczby godzin przydatnym </a:t>
            </a:r>
            <a:r>
              <a:rPr lang="pl-PL" dirty="0" smtClean="0"/>
              <a:t>zajęciom praktycznym </a:t>
            </a:r>
            <a:r>
              <a:rPr lang="pl-PL" dirty="0"/>
              <a:t>zalecał, aby zamiast wykładów obowiązkowych wprowadzać system wykładów </a:t>
            </a:r>
            <a:r>
              <a:rPr lang="pl-PL" dirty="0" smtClean="0"/>
              <a:t>z wyboru</a:t>
            </a:r>
            <a:r>
              <a:rPr lang="pl-PL" dirty="0"/>
              <a:t>.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Zygmunt Rytel</a:t>
            </a:r>
          </a:p>
        </p:txBody>
      </p:sp>
      <p:sp>
        <p:nvSpPr>
          <p:cNvPr id="67586" name="pole tekstowe 3"/>
          <p:cNvSpPr txBox="1">
            <a:spLocks noChangeArrowheads="1"/>
          </p:cNvSpPr>
          <p:nvPr/>
        </p:nvSpPr>
        <p:spPr bwMode="auto">
          <a:xfrm>
            <a:off x="3429000" y="6215063"/>
            <a:ext cx="2786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>
                <a:latin typeface="Calibri" pitchFamily="34" charset="0"/>
              </a:rPr>
              <a:t>(1880–1947)</a:t>
            </a:r>
          </a:p>
        </p:txBody>
      </p:sp>
      <p:sp>
        <p:nvSpPr>
          <p:cNvPr id="67587" name="AutoShape 2" descr="data:image/jpeg;base64,/9j/4AAQSkZJRgABAQAAAQABAAD/2wCEAAkGBhQSERUUExQWFBQWGR0YGRUYGCAaHhseICAeHR0aHRwdHCYeHx8jIBsZIy8iIygpLi0sGB4xNjAqNSYrLCkBCQoKDgwOFQ8PFCkcHBwpKSwpKSksKSkpKSkpKSksLCkpKSkpLCkpLCwpLCkpKSkpKSkpKiwsLCksLCkpLCkpKf/AABEIAKAAdwMBIgACEQEDEQH/xAAcAAABBQEBAQAAAAAAAAAAAAAEAAIDBQYHAQj/xAA8EAABAgQDBQUGBQQBBQAAAAABAhEAAyExBBJBBSJRYXEGEzKBkQdCobHR8BQjksHhUnKy8WIWM0NTgv/EABcBAQEBAQAAAAAAAAAAAAAAAAABAgP/xAAZEQEBAQADAAAAAAAAAAAAAAAAAREhMVH/2gAMAwEAAhEDEQA/ANBlUkKIWtyT7yql2DBgGH3xiZWE8SUzAWIUs51NcszqcGnSJky1FSVZSN6ZrQkE1TTma2rBMxJOZlMFEFlEF9KDWgF46ARc5aElLuwcMqlaAAn1iLAz1KZKluXJDOB6+ducFz3UyQSQ7MRoPE9a2u37RFPw8uWUzFzzLlpcNYFR0e/W4ppEEOImJBCUTAHBQQVlLlwKAhywJAY3I4wlEh1A1SHqTqHHi4liH4GKPae25c+cqWUjKU5AVAOsJL7p0FRUPZ9IAxWDGVZmqmzFksk94ai2/QbwodQ3WMi5wmMWggrmlKswqZlHL3D26UciLrBzVTHZRCgGKQsWUS1HNSAa9Yx2GSO5W0uWrfCBmDliHFX04iPZEqalYyOF0KlJUxUEg5XNmrQ8j5h0jMrKzqKRQnM1tSej+kRmcQcoUVAqYHMxDDhy061jG4TbmKSU/mKmApJUkALJPEBt0O9eGkaWR2hlnKiYO7mLFMwYE6gHj1gG4gzAUJKiA3vMMwpYZhURWTMYolSKoykAZi1OTLLliS/lF5jZUtYqrMRYtVFGNTq3C8Z5OzgCpRWnNTeZmABYtYlj1gouXiQUvVSQ+6SxUxoSH6lucEqWpk1I3eLOKF7vekBYCSbkHKQ1WJcm7WqAeJg4YdOYke//AMDWoudDAQqnbyAiYXU7mtEgaudSQ3nCiWTgPzVqJIJIDEWCQ3HU1hREF/inS7ZSStlDUZhXkDA6EKUoVSKgZhQhPiNqOb05vHmMlBIUAcxdQJIoS7j/ACLAawCMpahuAEOd0eJmbK3GNifa2OVhkJmJSFZiN1N3N1AFuhDv8oyG0Z68UtJnZpbVSAkgAG7pUbf8g8N21i5k/ElGY5UqCUpAYBruDc5ukU+0cq1AJmLmLYByonLlOhKQANWGrxkHK2wiVMloCQtJD73iAc0GazkC2mkaOTKkzMwKkJUtilwCkOKF6WAc+UZWXs6SAKHMGCjlqFEsAQeetmMEzpAWklROar18mSBTjTV4DRLx8pIQlIGTOQxSLJO8Qwo1ANHEE4Obh5vfKBGVKAlJoFf/ACBUM45PGPm4GWnMM6hTo9HY6EWpE0mSljvJcuDlH9QcgAaUpo5iK1uxdnJQnvZaUZlAICi9gS97czxEQY3A/iB389+5BJlocBR6U1owHxioTjpgw/dKmA5U0yEc6P7pLs/MwJjyFCi1AkDKQQyWIFQPJiOcNF1sTtUkkylpUirIWrUMSEqLULfvFpiFpNU7ymDAqrpybQN5xgV4GYsMtIUtL0zM96g6n5xstm4xBkiZVrKWVAEEAUys93FtK3gDpSQtZSqiwEkpBahVRlO7uCdPFaDFKyvlUQbUq1a0L6QHhMSsAs2UsSvM5JqLMdbQTg8MywFXrq5Irc8bnyigzDTQkuVMxck6OOmv1hQFKYEBnzByOTPrzaFANxAKlEKIIClABQeujcaikC4aYDkY1IcgqS7fMAHMHOjiHbQlLmKypUQCVqYN7pH3o8FpkBnCWbd3mqL3Bs5NDZzGkc5kBKZiwpC996r3QDWprwGlTFhh9m92QsZQFAe9fk3i1JvWEuSQVTU5spmFCEqVUsDd3ygZdf3h+0+0AqkJWCQUqCSA1Xau8xLehrWMgDDT5m6pRSglxmJ94mp1bwsxhkoKSCtKkpB1JJvYdYKkbQTlllIUVPmSSAbl1OC7g8qQzHspIGRiwUANASGenE+gaIA5zkqKiCS9SbEVo5rEslZ3gQzVIChUtRxqAxPnAswKGYVJSxcprbpep9OUMkrUN5gW06/XzvBVpJmMe8KiSUh1cmLhqUpEgwC5YUVHdINMyeRHiLEVNLwJKxCQLblBlKH5Xg2bKBZpZVkIKSQd7mxsAKMXsIIdsLL+alQYKT7wdJaocPzDV1eF2bSQiYQ7ZwGBq9m1cWvQsYqsRhwgnMwLupLEV0BDDnG07NSpU6Ss0zFW8qr5qAZmq2vkTBR0qWClQSkpDf06ixuzROEJIKbggCrMoUcUL9fKLHCbLyZlrzIBplBJApUJH9JYElr9TCVst2KcyQbBiDXXLfXWsUVyEGW3dywwYJSC2hcObteFFxK2Vf8AMB4Dh8QYUEZ3FS1e4FZkqUQkDTMGJ1qB8IfhlspQrV6qdmtwoRpEeCSllAl0laxVRdwRa+7f05wHtnaBkywStKJillCSUukXLHUO4D840KjHbQClFAKlAnKRZz4Tw1DxXqdgleVSgGSBLdzls9QRbmxrEYR3vfLVLCGVVlvlJO8UnyoRZ4ZiELlrAG64u/K+pewfWkYDllKEgKOQDxAIuBTKST0N7Q7B7VlOCliQACCnTiK6aQPthE2atCCoZCPEHvUMom9teEUGP2IEKYTglTsxN+fJvpE0aDaM9JUogAglg1yOP1hLxATLCAoDMd5wXDMwdnart84zOMwc6WkL76XOHBK3I5EFjFpseRPm92VbqCSAqlSequQ+EAfKxCE2a4zVowfS9oI/6lkScxWymO4lFzepJ4cIz3arAHDTshmAuAWFSkNq1jyiPs3KwqpqUzgVOdVBIc8ToKRBep7QS8SWYpuzquWZ8xpYDjcxu/Z5J3ClTEZyWGhTluW5ClqdYyP4fDZ0CWE5XqHAAY0rW9PN4uexCMm0FZVElWfMHcMwyu5q96PYRpXVJczpXpXl1hZmHhrfnHktq0F3ZulYYucly7jnl9B/qNCZQ+N9Y8hkucARVNtPUNCiIyKMa5JFGc1Ds6iOV+AMZHtoqbMRLUktL7wFeYUSySLciFOY1CMYoqKHTcMAKEZuJik2phFqw00KUosXUCLgkvlTdwNNWEWjHYHHS5i1hFWGapytXfYjQ6WvyjQKny1AqIOUpZ0l6GjZanVoyeD2WZC58ksZoyrSRdSHelHBq5Hzg9WKSBVyHoMrM2l6N0jIZh9nqmrIzGTLYnMRoxYFrOacQ8UWNwCM4WhEwJ6u5tdgzkE+cbzAyk4haO7Pjot7uElVEgsx+Hxio2zLKB3aVgpBBOVJfXV6n6wsGSxOHMyYEy0bxNEpBbyGkbvZ0xWGwqJSk5ZyFd4nMm4IIcg82IGoEO7OCRhUla1pMxRTS5LnStg9YE2hiJs8zFiqSWeg3RYHppEFd2+2epcwTk7wIBUWAqoOXAoP5gHYGwlzV94vDzZ6QQNwsknQKOUt0ja4JYlSs03MJS3QoKFHoAbNbUE/ARXzdlzMMrcmLlpWd1CZlFcwwYhqu0BJsjZP4eaEpUTubySk0JFhagIZ7UJtGo7DZZ2KXNJGeSMlqkq967Wo2vKkZg40oWQorUcoZSpgLAgCv8nQRpPZPh96eQQ1AQ7uSOVKAGLFb6SgElQd1DUkMwDODYuIYuYSQHZJ4aHjx9aC+sT9wCDcub/t0EBqkk0Z356affrFQsNNSVDKfC6RUgPrpXQObx7CwUtnclyXzAdeX3SFAZjFrSyyWGVRSCRR615h/pFTh8K93qCAATqS/DQfKLOdg0LfMslOZbEnIkh+XU1NdYHm4VKQe6Io11qdhQ3LqFqAjzaKMZtFCZc51E6guACoX1Gc8TS8B4rDe+QCkkgVPiPAt1rG+27gWwk3vLhDpJAU28ASlw7lN+kYCfMB3Uqq4As1zUsbW6PGbB5gADMTulKczBOdjwIduANhrGixk+SgoWsZ6JLZuBYVOo+A6xSCeciVJVkUleQIJclJHiswSGHMvAeKK5pCUuSbEs1r8uPzgATi1rWtdcuapGtXHk7fCPV9sV5JiAkpSulNWLgHhFlI2QkBIJACwMqnAuS5byN4GxeJwiDkRvkIW5UbkksA2oTl9TEQXge1GJxEpOEKdxRLKbwi1TwB04mDdnTu7KpGINUMArMSLAPSuVspcVvFXsrawDBROZNRlooAe7TWgPlF/tfZaSVTJahMCUpUtwRumj2OYOoOx4wVX4rCIGUS0qUo1qlr21ZrXjfey1ITKnEgsZjOkFicozU5OPi2sYTDBOVSUhNkqq+6PEpIs+vpzjp/YzBKl4CUlLAzMy2aoCi4cEcG6RRerUFKYVy9bs3SIN1TWId+APIcneCRIITlbKlmpbh1AgMy1IqSSAwBYMONL/OA9TOKFigUkud2jcOX+4USIlk3qOgL9RaPIDHY+WolYS53ilXPkwudeUEbK2enugrLQgCzuHciuhe3OGHAqVMeY2Sq1L0ZKmIqL1d+sZ7tD7T8NhlK/DAYiapISC5EqW3TxqJJNGHONdDW42Z3aJs2alXdIRmW2gqFMDRq2jjeFxySoKQKKIIcVuBX5FucV22u2mMxb97PVkP/AI0nIj9KaHzeLnCbMKsLh56SkIy5HY+NBIUknQkZFcC5jFuosMXlzh5bsW1+73/mK7HbXEl+6RurSUlxWvmQDzESzsYSlQKiNTldqcmo+76QEiYrMFFLgVYv5Hl/EAJjsFOUR3jSgQCEtozA6tYU4kwD+CkhRBmkUcMxrwf1i8xudZqmmhrQM7MfnCHZSWyaqJI0LAKOjm9PpEAWH2bJV4ZxepJFTro3TXjFzsnaUyVN7uc6kkZcwOV0swD0r9In2Z2XliiMxUknOmxCX8Ti2W9btS8Nx2EypKVqEwBikg36E1s8UWuMQiRKnkKZkJKkEgEgsAkcy56cI0mw/bNglAJnJmSVClRnSABQAgl6ACoDnrHNts7RKcJ3YJaYoHeNWTXXm1R+0ZUQ019YYDaUnEJUqRNRNDMoIXmAJ4tYx4oKAKrmtMzhh1FacrvHyrhsYuWrNLWpCuKFFJ9QY2Wzva7tGWADMRNA/wDYgE8w4YxdNd4kSjmBTQAM3LQ8H+jR5HKtme3I50d7hUKIdjLWUsSK7qnBtfn6qGrrm3aDtDiMTMX305a2UpISTQDMaBIpFYiXezuKxLjC0xf96v8AIxAFcoyiQByBR7VLV4cI2/sx23LE1WCxLdxiCGU7d3NDhKgTQPY+UYasJSoQdJ7Wdgp8jMuU06UCveTUgA1C0ixD1alNIx6Nq5SQoHhxbS0dN9mXtAM7u8NOU09AORTgd6CLH/mB+rrF12w9nuGxhK0/kTif+4hNDzWlwD/cI1Z4OTDbSUqCmDAGh+/hyEQ/9QKUCFKGjUsODU5QT2g9muNwwfu+9l/1ynWP0+IP0iklbAxClJSJMzMtQQndIdWiQSGflGRbDbRSq6RRy2vJTH7eCZWImzkTQhGeXJQVqmeFKUps6rEmiQNXtGk7New+as5sasSkCvdoIUs8ifCn4mL72pzpOB2UjCSEJQmcoJyjgneUok3UTlc84DiuJxaphBPQDgOURp1+3hssViVaQ7eYL0b0iIRZg1+vw4R4r0/eHGtBo9D/AAIQYllHiXflz5wHuFP5ifvQwodgxvC9D8WMeQVHjR+av+9X+RiIOLHrBWMWh5oKTn70soKpldTghql2YvRjA1etIDwE8R5wj0pSPE2Jh4Den3blpFBezQ6qHKsVSbW1BGojrfZH2imanucRl76yJiiUpmDULIFFNbiescaBazhT3f8AiN9sfDysfIMwEJnoczZYoGoy0ge6aWsaaxYOwqkjJmAIysXFSwd2CX0PzpHIvaTtReJx60JWojDJSiXcAqFVKHBTkV5XjUdlO3ww+eXilHNLQopmH3socIU9lUYcfnyqXizOmCYuqiorUKV1U5JBALlgItHcew3aT8ZhgDNz4iWAZgJy5hosjgWYni73jlftYxi5mOWlSgoSkhIbTXyLmvOCsBto4bEyMRhkk4eQClQPvpUXmpD3Z6OTUA6xS9tp4m4mdNCwpK15klgHB8OmgaJbwM3LvrEy+AB0FbiGJTqRRxTWCQl0u72fr6eUREClnK3CloaBWnB/rDu8p1qb+kNUp3ZhQ/6EQTSlutPUs45GFDcKjfTUfYMeRQscfzF8lKb9RiBIobwbjZJ7xe6rxqrXieUCqlK4KPkfpEUhOLAVbmdWIf0hg487cYemUr+lX6Sf2hZDbKf0n6RR4khi9tYN2HtmZhJyZ0ojMk2NlDVJHAiAjLVoD+kwu4VwPofpAaftZtpE85pT5Zl81+JHkS3kIC2TssrQkhJU6zegYBjc+rA04RTiUW8JA/tNfh9tGi7MqtKYMosSXSQ40U26QQwUxbMbQAW15aUlSUrDSyyQKitS1tXo1oqk1p5AR0Sf2ZlYueEyp65sxcwS15pSkd2Eh1KdTAsAdHUQYxe2NkzJE1UtYIWkkN4iBoSRSoY+cEBLlMd4+T1iZWIcEOG90Od0u9OrfGIUyjqktySfhHrKd8poGoD62iD1THXR/PQN1iD7aJhLUfdIe1DDTJUBQGr0ylx8IB+GSM4r9sYUOw0lQWAUqoS1OR5QoaP/2Q=="/>
          <p:cNvSpPr>
            <a:spLocks noChangeAspect="1" noChangeArrowheads="1"/>
          </p:cNvSpPr>
          <p:nvPr/>
        </p:nvSpPr>
        <p:spPr bwMode="auto">
          <a:xfrm>
            <a:off x="155575" y="-731838"/>
            <a:ext cx="1133475" cy="15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l-PL">
              <a:latin typeface="Calibri" pitchFamily="34" charset="0"/>
            </a:endParaRPr>
          </a:p>
        </p:txBody>
      </p:sp>
      <p:sp>
        <p:nvSpPr>
          <p:cNvPr id="67588" name="AutoShape 4" descr="data:image/jpeg;base64,/9j/4AAQSkZJRgABAQAAAQABAAD/2wCEAAkGBhQSERUUExQWFBQWGR0YGRUYGCAaHhseICAeHR0aHRwdHCYeHx8jIBsZIy8iIygpLi0sGB4xNjAqNSYrLCkBCQoKDgwOFQ8PFCkcHBwpKSwpKSksKSkpKSkpKSksLCkpKSkpLCkpLCwpLCkpKSkpKSkpKiwsLCksLCkpLCkpKf/AABEIAKAAdwMBIgACEQEDEQH/xAAcAAABBQEBAQAAAAAAAAAAAAAEAAIDBQYHAQj/xAA8EAABAgQDBQUGBQQBBQAAAAABAhEAAyExBBJBBSJRYXEGEzKBkQdCobHR8BQjksHhUnKy8WIWM0NTgv/EABcBAQEBAQAAAAAAAAAAAAAAAAABAgP/xAAZEQEBAQADAAAAAAAAAAAAAAAAAREhMVH/2gAMAwEAAhEDEQA/ANBlUkKIWtyT7yql2DBgGH3xiZWE8SUzAWIUs51NcszqcGnSJky1FSVZSN6ZrQkE1TTma2rBMxJOZlMFEFlEF9KDWgF46ARc5aElLuwcMqlaAAn1iLAz1KZKluXJDOB6+ducFz3UyQSQ7MRoPE9a2u37RFPw8uWUzFzzLlpcNYFR0e/W4ppEEOImJBCUTAHBQQVlLlwKAhywJAY3I4wlEh1A1SHqTqHHi4liH4GKPae25c+cqWUjKU5AVAOsJL7p0FRUPZ9IAxWDGVZmqmzFksk94ai2/QbwodQ3WMi5wmMWggrmlKswqZlHL3D26UciLrBzVTHZRCgGKQsWUS1HNSAa9Yx2GSO5W0uWrfCBmDliHFX04iPZEqalYyOF0KlJUxUEg5XNmrQ8j5h0jMrKzqKRQnM1tSej+kRmcQcoUVAqYHMxDDhy061jG4TbmKSU/mKmApJUkALJPEBt0O9eGkaWR2hlnKiYO7mLFMwYE6gHj1gG4gzAUJKiA3vMMwpYZhURWTMYolSKoykAZi1OTLLliS/lF5jZUtYqrMRYtVFGNTq3C8Z5OzgCpRWnNTeZmABYtYlj1gouXiQUvVSQ+6SxUxoSH6lucEqWpk1I3eLOKF7vekBYCSbkHKQ1WJcm7WqAeJg4YdOYke//AMDWoudDAQqnbyAiYXU7mtEgaudSQ3nCiWTgPzVqJIJIDEWCQ3HU1hREF/inS7ZSStlDUZhXkDA6EKUoVSKgZhQhPiNqOb05vHmMlBIUAcxdQJIoS7j/ACLAawCMpahuAEOd0eJmbK3GNifa2OVhkJmJSFZiN1N3N1AFuhDv8oyG0Z68UtJnZpbVSAkgAG7pUbf8g8N21i5k/ElGY5UqCUpAYBruDc5ukU+0cq1AJmLmLYByonLlOhKQANWGrxkHK2wiVMloCQtJD73iAc0GazkC2mkaOTKkzMwKkJUtilwCkOKF6WAc+UZWXs6SAKHMGCjlqFEsAQeetmMEzpAWklROar18mSBTjTV4DRLx8pIQlIGTOQxSLJO8Qwo1ANHEE4Obh5vfKBGVKAlJoFf/ACBUM45PGPm4GWnMM6hTo9HY6EWpE0mSljvJcuDlH9QcgAaUpo5iK1uxdnJQnvZaUZlAICi9gS97czxEQY3A/iB389+5BJlocBR6U1owHxioTjpgw/dKmA5U0yEc6P7pLs/MwJjyFCi1AkDKQQyWIFQPJiOcNF1sTtUkkylpUirIWrUMSEqLULfvFpiFpNU7ymDAqrpybQN5xgV4GYsMtIUtL0zM96g6n5xstm4xBkiZVrKWVAEEAUys93FtK3gDpSQtZSqiwEkpBahVRlO7uCdPFaDFKyvlUQbUq1a0L6QHhMSsAs2UsSvM5JqLMdbQTg8MywFXrq5Irc8bnyigzDTQkuVMxck6OOmv1hQFKYEBnzByOTPrzaFANxAKlEKIIClABQeujcaikC4aYDkY1IcgqS7fMAHMHOjiHbQlLmKypUQCVqYN7pH3o8FpkBnCWbd3mqL3Bs5NDZzGkc5kBKZiwpC996r3QDWprwGlTFhh9m92QsZQFAe9fk3i1JvWEuSQVTU5spmFCEqVUsDd3ygZdf3h+0+0AqkJWCQUqCSA1Xau8xLehrWMgDDT5m6pRSglxmJ94mp1bwsxhkoKSCtKkpB1JJvYdYKkbQTlllIUVPmSSAbl1OC7g8qQzHspIGRiwUANASGenE+gaIA5zkqKiCS9SbEVo5rEslZ3gQzVIChUtRxqAxPnAswKGYVJSxcprbpep9OUMkrUN5gW06/XzvBVpJmMe8KiSUh1cmLhqUpEgwC5YUVHdINMyeRHiLEVNLwJKxCQLblBlKH5Xg2bKBZpZVkIKSQd7mxsAKMXsIIdsLL+alQYKT7wdJaocPzDV1eF2bSQiYQ7ZwGBq9m1cWvQsYqsRhwgnMwLupLEV0BDDnG07NSpU6Ss0zFW8qr5qAZmq2vkTBR0qWClQSkpDf06ixuzROEJIKbggCrMoUcUL9fKLHCbLyZlrzIBplBJApUJH9JYElr9TCVst2KcyQbBiDXXLfXWsUVyEGW3dywwYJSC2hcObteFFxK2Vf8AMB4Dh8QYUEZ3FS1e4FZkqUQkDTMGJ1qB8IfhlspQrV6qdmtwoRpEeCSllAl0laxVRdwRa+7f05wHtnaBkywStKJillCSUukXLHUO4D840KjHbQClFAKlAnKRZz4Tw1DxXqdgleVSgGSBLdzls9QRbmxrEYR3vfLVLCGVVlvlJO8UnyoRZ4ZiELlrAG64u/K+pewfWkYDllKEgKOQDxAIuBTKST0N7Q7B7VlOCliQACCnTiK6aQPthE2atCCoZCPEHvUMom9teEUGP2IEKYTglTsxN+fJvpE0aDaM9JUogAglg1yOP1hLxATLCAoDMd5wXDMwdnart84zOMwc6WkL76XOHBK3I5EFjFpseRPm92VbqCSAqlSequQ+EAfKxCE2a4zVowfS9oI/6lkScxWymO4lFzepJ4cIz3arAHDTshmAuAWFSkNq1jyiPs3KwqpqUzgVOdVBIc8ToKRBep7QS8SWYpuzquWZ8xpYDjcxu/Z5J3ClTEZyWGhTluW5ClqdYyP4fDZ0CWE5XqHAAY0rW9PN4uexCMm0FZVElWfMHcMwyu5q96PYRpXVJczpXpXl1hZmHhrfnHktq0F3ZulYYucly7jnl9B/qNCZQ+N9Y8hkucARVNtPUNCiIyKMa5JFGc1Ds6iOV+AMZHtoqbMRLUktL7wFeYUSySLciFOY1CMYoqKHTcMAKEZuJik2phFqw00KUosXUCLgkvlTdwNNWEWjHYHHS5i1hFWGapytXfYjQ6WvyjQKny1AqIOUpZ0l6GjZanVoyeD2WZC58ksZoyrSRdSHelHBq5Hzg9WKSBVyHoMrM2l6N0jIZh9nqmrIzGTLYnMRoxYFrOacQ8UWNwCM4WhEwJ6u5tdgzkE+cbzAyk4haO7Pjot7uElVEgsx+Hxio2zLKB3aVgpBBOVJfXV6n6wsGSxOHMyYEy0bxNEpBbyGkbvZ0xWGwqJSk5ZyFd4nMm4IIcg82IGoEO7OCRhUla1pMxRTS5LnStg9YE2hiJs8zFiqSWeg3RYHppEFd2+2epcwTk7wIBUWAqoOXAoP5gHYGwlzV94vDzZ6QQNwsknQKOUt0ja4JYlSs03MJS3QoKFHoAbNbUE/ARXzdlzMMrcmLlpWd1CZlFcwwYhqu0BJsjZP4eaEpUTubySk0JFhagIZ7UJtGo7DZZ2KXNJGeSMlqkq967Wo2vKkZg40oWQorUcoZSpgLAgCv8nQRpPZPh96eQQ1AQ7uSOVKAGLFb6SgElQd1DUkMwDODYuIYuYSQHZJ4aHjx9aC+sT9wCDcub/t0EBqkk0Z356affrFQsNNSVDKfC6RUgPrpXQObx7CwUtnclyXzAdeX3SFAZjFrSyyWGVRSCRR615h/pFTh8K93qCAATqS/DQfKLOdg0LfMslOZbEnIkh+XU1NdYHm4VKQe6Io11qdhQ3LqFqAjzaKMZtFCZc51E6guACoX1Gc8TS8B4rDe+QCkkgVPiPAt1rG+27gWwk3vLhDpJAU28ASlw7lN+kYCfMB3Uqq4As1zUsbW6PGbB5gADMTulKczBOdjwIduANhrGixk+SgoWsZ6JLZuBYVOo+A6xSCeciVJVkUleQIJclJHiswSGHMvAeKK5pCUuSbEs1r8uPzgATi1rWtdcuapGtXHk7fCPV9sV5JiAkpSulNWLgHhFlI2QkBIJACwMqnAuS5byN4GxeJwiDkRvkIW5UbkksA2oTl9TEQXge1GJxEpOEKdxRLKbwi1TwB04mDdnTu7KpGINUMArMSLAPSuVspcVvFXsrawDBROZNRlooAe7TWgPlF/tfZaSVTJahMCUpUtwRumj2OYOoOx4wVX4rCIGUS0qUo1qlr21ZrXjfey1ITKnEgsZjOkFicozU5OPi2sYTDBOVSUhNkqq+6PEpIs+vpzjp/YzBKl4CUlLAzMy2aoCi4cEcG6RRerUFKYVy9bs3SIN1TWId+APIcneCRIITlbKlmpbh1AgMy1IqSSAwBYMONL/OA9TOKFigUkud2jcOX+4USIlk3qOgL9RaPIDHY+WolYS53ilXPkwudeUEbK2enugrLQgCzuHciuhe3OGHAqVMeY2Sq1L0ZKmIqL1d+sZ7tD7T8NhlK/DAYiapISC5EqW3TxqJJNGHONdDW42Z3aJs2alXdIRmW2gqFMDRq2jjeFxySoKQKKIIcVuBX5FucV22u2mMxb97PVkP/AI0nIj9KaHzeLnCbMKsLh56SkIy5HY+NBIUknQkZFcC5jFuosMXlzh5bsW1+73/mK7HbXEl+6RurSUlxWvmQDzESzsYSlQKiNTldqcmo+76QEiYrMFFLgVYv5Hl/EAJjsFOUR3jSgQCEtozA6tYU4kwD+CkhRBmkUcMxrwf1i8xudZqmmhrQM7MfnCHZSWyaqJI0LAKOjm9PpEAWH2bJV4ZxepJFTro3TXjFzsnaUyVN7uc6kkZcwOV0swD0r9In2Z2XliiMxUknOmxCX8Ti2W9btS8Nx2EypKVqEwBikg36E1s8UWuMQiRKnkKZkJKkEgEgsAkcy56cI0mw/bNglAJnJmSVClRnSABQAgl6ACoDnrHNts7RKcJ3YJaYoHeNWTXXm1R+0ZUQ019YYDaUnEJUqRNRNDMoIXmAJ4tYx4oKAKrmtMzhh1FacrvHyrhsYuWrNLWpCuKFFJ9QY2Wzva7tGWADMRNA/wDYgE8w4YxdNd4kSjmBTQAM3LQ8H+jR5HKtme3I50d7hUKIdjLWUsSK7qnBtfn6qGrrm3aDtDiMTMX305a2UpISTQDMaBIpFYiXezuKxLjC0xf96v8AIxAFcoyiQByBR7VLV4cI2/sx23LE1WCxLdxiCGU7d3NDhKgTQPY+UYasJSoQdJ7Wdgp8jMuU06UCveTUgA1C0ixD1alNIx6Nq5SQoHhxbS0dN9mXtAM7u8NOU09AORTgd6CLH/mB+rrF12w9nuGxhK0/kTif+4hNDzWlwD/cI1Z4OTDbSUqCmDAGh+/hyEQ/9QKUCFKGjUsODU5QT2g9muNwwfu+9l/1ynWP0+IP0iklbAxClJSJMzMtQQndIdWiQSGflGRbDbRSq6RRy2vJTH7eCZWImzkTQhGeXJQVqmeFKUps6rEmiQNXtGk7New+as5sasSkCvdoIUs8ifCn4mL72pzpOB2UjCSEJQmcoJyjgneUok3UTlc84DiuJxaphBPQDgOURp1+3hssViVaQ7eYL0b0iIRZg1+vw4R4r0/eHGtBo9D/AAIQYllHiXflz5wHuFP5ifvQwodgxvC9D8WMeQVHjR+av+9X+RiIOLHrBWMWh5oKTn70soKpldTghql2YvRjA1etIDwE8R5wj0pSPE2Jh4Den3blpFBezQ6qHKsVSbW1BGojrfZH2imanucRl76yJiiUpmDULIFFNbiescaBazhT3f8AiN9sfDysfIMwEJnoczZYoGoy0ge6aWsaaxYOwqkjJmAIysXFSwd2CX0PzpHIvaTtReJx60JWojDJSiXcAqFVKHBTkV5XjUdlO3ww+eXilHNLQopmH3socIU9lUYcfnyqXizOmCYuqiorUKV1U5JBALlgItHcew3aT8ZhgDNz4iWAZgJy5hosjgWYni73jlftYxi5mOWlSgoSkhIbTXyLmvOCsBto4bEyMRhkk4eQClQPvpUXmpD3Z6OTUA6xS9tp4m4mdNCwpK15klgHB8OmgaJbwM3LvrEy+AB0FbiGJTqRRxTWCQl0u72fr6eUREClnK3CloaBWnB/rDu8p1qb+kNUp3ZhQ/6EQTSlutPUs45GFDcKjfTUfYMeRQscfzF8lKb9RiBIobwbjZJ7xe6rxqrXieUCqlK4KPkfpEUhOLAVbmdWIf0hg487cYemUr+lX6Sf2hZDbKf0n6RR4khi9tYN2HtmZhJyZ0ojMk2NlDVJHAiAjLVoD+kwu4VwPofpAaftZtpE85pT5Zl81+JHkS3kIC2TssrQkhJU6zegYBjc+rA04RTiUW8JA/tNfh9tGi7MqtKYMosSXSQ40U26QQwUxbMbQAW15aUlSUrDSyyQKitS1tXo1oqk1p5AR0Sf2ZlYueEyp65sxcwS15pSkd2Eh1KdTAsAdHUQYxe2NkzJE1UtYIWkkN4iBoSRSoY+cEBLlMd4+T1iZWIcEOG90Od0u9OrfGIUyjqktySfhHrKd8poGoD62iD1THXR/PQN1iD7aJhLUfdIe1DDTJUBQGr0ylx8IB+GSM4r9sYUOw0lQWAUqoS1OR5QoaP/2Q=="/>
          <p:cNvSpPr>
            <a:spLocks noChangeAspect="1" noChangeArrowheads="1"/>
          </p:cNvSpPr>
          <p:nvPr/>
        </p:nvSpPr>
        <p:spPr bwMode="auto">
          <a:xfrm>
            <a:off x="155575" y="-731838"/>
            <a:ext cx="1133475" cy="15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l-PL">
              <a:latin typeface="Calibri" pitchFamily="34" charset="0"/>
            </a:endParaRPr>
          </a:p>
        </p:txBody>
      </p:sp>
      <p:sp>
        <p:nvSpPr>
          <p:cNvPr id="67589" name="AutoShape 6" descr="data:image/jpeg;base64,/9j/4AAQSkZJRgABAQAAAQABAAD/2wCEAAkGBhQSERUUExQWFBQWGR0YGRUYGCAaHhseICAeHR0aHRwdHCYeHx8jIBsZIy8iIygpLi0sGB4xNjAqNSYrLCkBCQoKDgwOFQ8PFCkcHBwpKSwpKSksKSkpKSkpKSksLCkpKSkpLCkpLCwpLCkpKSkpKSkpKiwsLCksLCkpLCkpKf/AABEIAKAAdwMBIgACEQEDEQH/xAAcAAABBQEBAQAAAAAAAAAAAAAEAAIDBQYHAQj/xAA8EAABAgQDBQUGBQQBBQAAAAABAhEAAyExBBJBBSJRYXEGEzKBkQdCobHR8BQjksHhUnKy8WIWM0NTgv/EABcBAQEBAQAAAAAAAAAAAAAAAAABAgP/xAAZEQEBAQADAAAAAAAAAAAAAAAAAREhMVH/2gAMAwEAAhEDEQA/ANBlUkKIWtyT7yql2DBgGH3xiZWE8SUzAWIUs51NcszqcGnSJky1FSVZSN6ZrQkE1TTma2rBMxJOZlMFEFlEF9KDWgF46ARc5aElLuwcMqlaAAn1iLAz1KZKluXJDOB6+ducFz3UyQSQ7MRoPE9a2u37RFPw8uWUzFzzLlpcNYFR0e/W4ppEEOImJBCUTAHBQQVlLlwKAhywJAY3I4wlEh1A1SHqTqHHi4liH4GKPae25c+cqWUjKU5AVAOsJL7p0FRUPZ9IAxWDGVZmqmzFksk94ai2/QbwodQ3WMi5wmMWggrmlKswqZlHL3D26UciLrBzVTHZRCgGKQsWUS1HNSAa9Yx2GSO5W0uWrfCBmDliHFX04iPZEqalYyOF0KlJUxUEg5XNmrQ8j5h0jMrKzqKRQnM1tSej+kRmcQcoUVAqYHMxDDhy061jG4TbmKSU/mKmApJUkALJPEBt0O9eGkaWR2hlnKiYO7mLFMwYE6gHj1gG4gzAUJKiA3vMMwpYZhURWTMYolSKoykAZi1OTLLliS/lF5jZUtYqrMRYtVFGNTq3C8Z5OzgCpRWnNTeZmABYtYlj1gouXiQUvVSQ+6SxUxoSH6lucEqWpk1I3eLOKF7vekBYCSbkHKQ1WJcm7WqAeJg4YdOYke//AMDWoudDAQqnbyAiYXU7mtEgaudSQ3nCiWTgPzVqJIJIDEWCQ3HU1hREF/inS7ZSStlDUZhXkDA6EKUoVSKgZhQhPiNqOb05vHmMlBIUAcxdQJIoS7j/ACLAawCMpahuAEOd0eJmbK3GNifa2OVhkJmJSFZiN1N3N1AFuhDv8oyG0Z68UtJnZpbVSAkgAG7pUbf8g8N21i5k/ElGY5UqCUpAYBruDc5ukU+0cq1AJmLmLYByonLlOhKQANWGrxkHK2wiVMloCQtJD73iAc0GazkC2mkaOTKkzMwKkJUtilwCkOKF6WAc+UZWXs6SAKHMGCjlqFEsAQeetmMEzpAWklROar18mSBTjTV4DRLx8pIQlIGTOQxSLJO8Qwo1ANHEE4Obh5vfKBGVKAlJoFf/ACBUM45PGPm4GWnMM6hTo9HY6EWpE0mSljvJcuDlH9QcgAaUpo5iK1uxdnJQnvZaUZlAICi9gS97czxEQY3A/iB389+5BJlocBR6U1owHxioTjpgw/dKmA5U0yEc6P7pLs/MwJjyFCi1AkDKQQyWIFQPJiOcNF1sTtUkkylpUirIWrUMSEqLULfvFpiFpNU7ymDAqrpybQN5xgV4GYsMtIUtL0zM96g6n5xstm4xBkiZVrKWVAEEAUys93FtK3gDpSQtZSqiwEkpBahVRlO7uCdPFaDFKyvlUQbUq1a0L6QHhMSsAs2UsSvM5JqLMdbQTg8MywFXrq5Irc8bnyigzDTQkuVMxck6OOmv1hQFKYEBnzByOTPrzaFANxAKlEKIIClABQeujcaikC4aYDkY1IcgqS7fMAHMHOjiHbQlLmKypUQCVqYN7pH3o8FpkBnCWbd3mqL3Bs5NDZzGkc5kBKZiwpC996r3QDWprwGlTFhh9m92QsZQFAe9fk3i1JvWEuSQVTU5spmFCEqVUsDd3ygZdf3h+0+0AqkJWCQUqCSA1Xau8xLehrWMgDDT5m6pRSglxmJ94mp1bwsxhkoKSCtKkpB1JJvYdYKkbQTlllIUVPmSSAbl1OC7g8qQzHspIGRiwUANASGenE+gaIA5zkqKiCS9SbEVo5rEslZ3gQzVIChUtRxqAxPnAswKGYVJSxcprbpep9OUMkrUN5gW06/XzvBVpJmMe8KiSUh1cmLhqUpEgwC5YUVHdINMyeRHiLEVNLwJKxCQLblBlKH5Xg2bKBZpZVkIKSQd7mxsAKMXsIIdsLL+alQYKT7wdJaocPzDV1eF2bSQiYQ7ZwGBq9m1cWvQsYqsRhwgnMwLupLEV0BDDnG07NSpU6Ss0zFW8qr5qAZmq2vkTBR0qWClQSkpDf06ixuzROEJIKbggCrMoUcUL9fKLHCbLyZlrzIBplBJApUJH9JYElr9TCVst2KcyQbBiDXXLfXWsUVyEGW3dywwYJSC2hcObteFFxK2Vf8AMB4Dh8QYUEZ3FS1e4FZkqUQkDTMGJ1qB8IfhlspQrV6qdmtwoRpEeCSllAl0laxVRdwRa+7f05wHtnaBkywStKJillCSUukXLHUO4D840KjHbQClFAKlAnKRZz4Tw1DxXqdgleVSgGSBLdzls9QRbmxrEYR3vfLVLCGVVlvlJO8UnyoRZ4ZiELlrAG64u/K+pewfWkYDllKEgKOQDxAIuBTKST0N7Q7B7VlOCliQACCnTiK6aQPthE2atCCoZCPEHvUMom9teEUGP2IEKYTglTsxN+fJvpE0aDaM9JUogAglg1yOP1hLxATLCAoDMd5wXDMwdnart84zOMwc6WkL76XOHBK3I5EFjFpseRPm92VbqCSAqlSequQ+EAfKxCE2a4zVowfS9oI/6lkScxWymO4lFzepJ4cIz3arAHDTshmAuAWFSkNq1jyiPs3KwqpqUzgVOdVBIc8ToKRBep7QS8SWYpuzquWZ8xpYDjcxu/Z5J3ClTEZyWGhTluW5ClqdYyP4fDZ0CWE5XqHAAY0rW9PN4uexCMm0FZVElWfMHcMwyu5q96PYRpXVJczpXpXl1hZmHhrfnHktq0F3ZulYYucly7jnl9B/qNCZQ+N9Y8hkucARVNtPUNCiIyKMa5JFGc1Ds6iOV+AMZHtoqbMRLUktL7wFeYUSySLciFOY1CMYoqKHTcMAKEZuJik2phFqw00KUosXUCLgkvlTdwNNWEWjHYHHS5i1hFWGapytXfYjQ6WvyjQKny1AqIOUpZ0l6GjZanVoyeD2WZC58ksZoyrSRdSHelHBq5Hzg9WKSBVyHoMrM2l6N0jIZh9nqmrIzGTLYnMRoxYFrOacQ8UWNwCM4WhEwJ6u5tdgzkE+cbzAyk4haO7Pjot7uElVEgsx+Hxio2zLKB3aVgpBBOVJfXV6n6wsGSxOHMyYEy0bxNEpBbyGkbvZ0xWGwqJSk5ZyFd4nMm4IIcg82IGoEO7OCRhUla1pMxRTS5LnStg9YE2hiJs8zFiqSWeg3RYHppEFd2+2epcwTk7wIBUWAqoOXAoP5gHYGwlzV94vDzZ6QQNwsknQKOUt0ja4JYlSs03MJS3QoKFHoAbNbUE/ARXzdlzMMrcmLlpWd1CZlFcwwYhqu0BJsjZP4eaEpUTubySk0JFhagIZ7UJtGo7DZZ2KXNJGeSMlqkq967Wo2vKkZg40oWQorUcoZSpgLAgCv8nQRpPZPh96eQQ1AQ7uSOVKAGLFb6SgElQd1DUkMwDODYuIYuYSQHZJ4aHjx9aC+sT9wCDcub/t0EBqkk0Z356affrFQsNNSVDKfC6RUgPrpXQObx7CwUtnclyXzAdeX3SFAZjFrSyyWGVRSCRR615h/pFTh8K93qCAATqS/DQfKLOdg0LfMslOZbEnIkh+XU1NdYHm4VKQe6Io11qdhQ3LqFqAjzaKMZtFCZc51E6guACoX1Gc8TS8B4rDe+QCkkgVPiPAt1rG+27gWwk3vLhDpJAU28ASlw7lN+kYCfMB3Uqq4As1zUsbW6PGbB5gADMTulKczBOdjwIduANhrGixk+SgoWsZ6JLZuBYVOo+A6xSCeciVJVkUleQIJclJHiswSGHMvAeKK5pCUuSbEs1r8uPzgATi1rWtdcuapGtXHk7fCPV9sV5JiAkpSulNWLgHhFlI2QkBIJACwMqnAuS5byN4GxeJwiDkRvkIW5UbkksA2oTl9TEQXge1GJxEpOEKdxRLKbwi1TwB04mDdnTu7KpGINUMArMSLAPSuVspcVvFXsrawDBROZNRlooAe7TWgPlF/tfZaSVTJahMCUpUtwRumj2OYOoOx4wVX4rCIGUS0qUo1qlr21ZrXjfey1ITKnEgsZjOkFicozU5OPi2sYTDBOVSUhNkqq+6PEpIs+vpzjp/YzBKl4CUlLAzMy2aoCi4cEcG6RRerUFKYVy9bs3SIN1TWId+APIcneCRIITlbKlmpbh1AgMy1IqSSAwBYMONL/OA9TOKFigUkud2jcOX+4USIlk3qOgL9RaPIDHY+WolYS53ilXPkwudeUEbK2enugrLQgCzuHciuhe3OGHAqVMeY2Sq1L0ZKmIqL1d+sZ7tD7T8NhlK/DAYiapISC5EqW3TxqJJNGHONdDW42Z3aJs2alXdIRmW2gqFMDRq2jjeFxySoKQKKIIcVuBX5FucV22u2mMxb97PVkP/AI0nIj9KaHzeLnCbMKsLh56SkIy5HY+NBIUknQkZFcC5jFuosMXlzh5bsW1+73/mK7HbXEl+6RurSUlxWvmQDzESzsYSlQKiNTldqcmo+76QEiYrMFFLgVYv5Hl/EAJjsFOUR3jSgQCEtozA6tYU4kwD+CkhRBmkUcMxrwf1i8xudZqmmhrQM7MfnCHZSWyaqJI0LAKOjm9PpEAWH2bJV4ZxepJFTro3TXjFzsnaUyVN7uc6kkZcwOV0swD0r9In2Z2XliiMxUknOmxCX8Ti2W9btS8Nx2EypKVqEwBikg36E1s8UWuMQiRKnkKZkJKkEgEgsAkcy56cI0mw/bNglAJnJmSVClRnSABQAgl6ACoDnrHNts7RKcJ3YJaYoHeNWTXXm1R+0ZUQ019YYDaUnEJUqRNRNDMoIXmAJ4tYx4oKAKrmtMzhh1FacrvHyrhsYuWrNLWpCuKFFJ9QY2Wzva7tGWADMRNA/wDYgE8w4YxdNd4kSjmBTQAM3LQ8H+jR5HKtme3I50d7hUKIdjLWUsSK7qnBtfn6qGrrm3aDtDiMTMX305a2UpISTQDMaBIpFYiXezuKxLjC0xf96v8AIxAFcoyiQByBR7VLV4cI2/sx23LE1WCxLdxiCGU7d3NDhKgTQPY+UYasJSoQdJ7Wdgp8jMuU06UCveTUgA1C0ixD1alNIx6Nq5SQoHhxbS0dN9mXtAM7u8NOU09AORTgd6CLH/mB+rrF12w9nuGxhK0/kTif+4hNDzWlwD/cI1Z4OTDbSUqCmDAGh+/hyEQ/9QKUCFKGjUsODU5QT2g9muNwwfu+9l/1ynWP0+IP0iklbAxClJSJMzMtQQndIdWiQSGflGRbDbRSq6RRy2vJTH7eCZWImzkTQhGeXJQVqmeFKUps6rEmiQNXtGk7New+as5sasSkCvdoIUs8ifCn4mL72pzpOB2UjCSEJQmcoJyjgneUok3UTlc84DiuJxaphBPQDgOURp1+3hssViVaQ7eYL0b0iIRZg1+vw4R4r0/eHGtBo9D/AAIQYllHiXflz5wHuFP5ifvQwodgxvC9D8WMeQVHjR+av+9X+RiIOLHrBWMWh5oKTn70soKpldTghql2YvRjA1etIDwE8R5wj0pSPE2Jh4Den3blpFBezQ6qHKsVSbW1BGojrfZH2imanucRl76yJiiUpmDULIFFNbiescaBazhT3f8AiN9sfDysfIMwEJnoczZYoGoy0ge6aWsaaxYOwqkjJmAIysXFSwd2CX0PzpHIvaTtReJx60JWojDJSiXcAqFVKHBTkV5XjUdlO3ww+eXilHNLQopmH3socIU9lUYcfnyqXizOmCYuqiorUKV1U5JBALlgItHcew3aT8ZhgDNz4iWAZgJy5hosjgWYni73jlftYxi5mOWlSgoSkhIbTXyLmvOCsBto4bEyMRhkk4eQClQPvpUXmpD3Z6OTUA6xS9tp4m4mdNCwpK15klgHB8OmgaJbwM3LvrEy+AB0FbiGJTqRRxTWCQl0u72fr6eUREClnK3CloaBWnB/rDu8p1qb+kNUp3ZhQ/6EQTSlutPUs45GFDcKjfTUfYMeRQscfzF8lKb9RiBIobwbjZJ7xe6rxqrXieUCqlK4KPkfpEUhOLAVbmdWIf0hg487cYemUr+lX6Sf2hZDbKf0n6RR4khi9tYN2HtmZhJyZ0ojMk2NlDVJHAiAjLVoD+kwu4VwPofpAaftZtpE85pT5Zl81+JHkS3kIC2TssrQkhJU6zegYBjc+rA04RTiUW8JA/tNfh9tGi7MqtKYMosSXSQ40U26QQwUxbMbQAW15aUlSUrDSyyQKitS1tXo1oqk1p5AR0Sf2ZlYueEyp65sxcwS15pSkd2Eh1KdTAsAdHUQYxe2NkzJE1UtYIWkkN4iBoSRSoY+cEBLlMd4+T1iZWIcEOG90Od0u9OrfGIUyjqktySfhHrKd8poGoD62iD1THXR/PQN1iD7aJhLUfdIe1DDTJUBQGr0ylx8IB+GSM4r9sYUOw0lQWAUqoS1OR5QoaP/2Q=="/>
          <p:cNvSpPr>
            <a:spLocks noChangeAspect="1" noChangeArrowheads="1"/>
          </p:cNvSpPr>
          <p:nvPr/>
        </p:nvSpPr>
        <p:spPr bwMode="auto">
          <a:xfrm>
            <a:off x="155575" y="-731838"/>
            <a:ext cx="1133475" cy="15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l-PL">
              <a:latin typeface="Calibri" pitchFamily="34" charset="0"/>
            </a:endParaRP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Zygmunt Rytel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Określany często jako najlepszy teoretyk wśród praktyków.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Podobnie jak K. Adamiecki i E. </a:t>
            </a:r>
            <a:r>
              <a:rPr lang="pl-PL" dirty="0" err="1" smtClean="0"/>
              <a:t>Hauswald</a:t>
            </a:r>
            <a:r>
              <a:rPr lang="pl-PL" dirty="0" smtClean="0"/>
              <a:t> był z wykształcenia inżynierem i podobnie jak oni po ukończeniu politechniki podjął pracę w przemyśle.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Jednakże Z. Rytel do końca swojego życia pozostał wierny praktyce przemysłowej kontynuowanej równolegle z karierą akademicką, w przeciwieństwie do swoich dwóch kolegów.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Esogramy Rytla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Przejście do historii zapewnił mu oryginalny referat wygłoszony na drugim zjeździe Instytutu Naukowej Organizacji, traktujący o „</a:t>
            </a:r>
            <a:r>
              <a:rPr lang="pl-PL" dirty="0" err="1" smtClean="0"/>
              <a:t>esogramach</a:t>
            </a:r>
            <a:r>
              <a:rPr lang="pl-PL" dirty="0" smtClean="0"/>
              <a:t>”.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Podstawą techniki </a:t>
            </a:r>
            <a:r>
              <a:rPr lang="pl-PL" dirty="0" err="1" smtClean="0"/>
              <a:t>esogramów</a:t>
            </a:r>
            <a:r>
              <a:rPr lang="pl-PL" dirty="0" smtClean="0"/>
              <a:t> jest tzw. nasilenia działalności, rozumianego jako liczba godzin pracy zużytych w danym okresie.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W warunkach pracy zespołowej zasoby pracy włączane są zwykle stopniowo, powodując narastanie nasilenia pracy do wartości maksymalnej.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Natomiast w miarę zbliżania się do zakończenia prac następuje stopniowe wyłączanie zasobów pracy i jej nasilenie maleje.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Wykres pracochłonności w funkcji czasu ma więc kształt krzywej zbliżonej do rozciągniętej litery „S”, od czego pochodzi nazwa wykresu.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Po raz pierwszy wprowadzono je przy budowie parowozów, a potem znalazły powszechne zastosowanie w stoczniach.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Esogramy Rytla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  <p:pic>
        <p:nvPicPr>
          <p:cNvPr id="70659" name="Picture 2" descr="http://dareklipski.blox.pl/resource/Rytel__eso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0" y="1571625"/>
            <a:ext cx="761047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smtClean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Największe znaczenie naukowe w dorobku Rytla ma jednak, wywodząca się od Emersona, „energetyczna” koncepcja oceny działań.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Oznaczając energię zawartą w czynniku osobowym jako </a:t>
            </a:r>
            <a:r>
              <a:rPr lang="pl-PL" i="1" dirty="0" err="1" smtClean="0"/>
              <a:t>Eo</a:t>
            </a:r>
            <a:r>
              <a:rPr lang="pl-PL" i="1" dirty="0" smtClean="0"/>
              <a:t> i </a:t>
            </a:r>
            <a:r>
              <a:rPr lang="pl-PL" dirty="0" smtClean="0"/>
              <a:t>energię materialnych</a:t>
            </a:r>
            <a:r>
              <a:rPr lang="pl-PL" i="1" dirty="0" smtClean="0"/>
              <a:t> </a:t>
            </a:r>
            <a:r>
              <a:rPr lang="pl-PL" dirty="0" smtClean="0"/>
              <a:t>czynników produkcji jako </a:t>
            </a:r>
            <a:r>
              <a:rPr lang="pl-PL" i="1" dirty="0" smtClean="0"/>
              <a:t>Em, </a:t>
            </a:r>
            <a:r>
              <a:rPr lang="pl-PL" dirty="0" smtClean="0"/>
              <a:t>równanie pracy zapisuje on w następującej postaci: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i="1" dirty="0" smtClean="0"/>
              <a:t>		</a:t>
            </a:r>
            <a:r>
              <a:rPr lang="pt-BR" i="1" dirty="0" smtClean="0"/>
              <a:t>Eo + Em = R + Sn + Su + Sm + Sb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gdzie: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i="1" dirty="0" smtClean="0"/>
              <a:t>		R – wynik działalności;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i="1" dirty="0" smtClean="0"/>
              <a:t>		Sn – straty nieuniknione;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i="1" dirty="0" smtClean="0"/>
              <a:t>		Su – straty, których można uniknąć po zmianie warunków działania;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i="1" dirty="0" smtClean="0"/>
              <a:t>		Sm – straty wynikające z prostego marnotrawstwa;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i="1" dirty="0" smtClean="0"/>
              <a:t>		Sb – straty bezczynności.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Równanie pracy pozwala na sprecyzowanie pojęcia sprawności i skuteczności działania.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smtClean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b="1" dirty="0" smtClean="0"/>
              <a:t>Sprawność</a:t>
            </a:r>
            <a:r>
              <a:rPr lang="pl-PL" dirty="0" smtClean="0"/>
              <a:t> to stosunek wyniku działania </a:t>
            </a:r>
            <a:r>
              <a:rPr lang="pl-PL" i="1" dirty="0" smtClean="0"/>
              <a:t>R do energii włożonej </a:t>
            </a:r>
            <a:r>
              <a:rPr lang="pl-PL" i="1" dirty="0" err="1" smtClean="0"/>
              <a:t>Eo</a:t>
            </a:r>
            <a:r>
              <a:rPr lang="pl-PL" i="1" dirty="0" smtClean="0"/>
              <a:t> + Em, </a:t>
            </a:r>
            <a:r>
              <a:rPr lang="pl-PL" dirty="0" smtClean="0"/>
              <a:t>a z wzoru wynika, że jest ona zawsze mniejsza od jedności.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Natomiast </a:t>
            </a:r>
            <a:r>
              <a:rPr lang="pl-PL" b="1" dirty="0" smtClean="0"/>
              <a:t>skuteczność </a:t>
            </a:r>
            <a:r>
              <a:rPr lang="pl-PL" dirty="0" smtClean="0"/>
              <a:t>działania Rytel rozpatruje w odniesieniu do pewnych wzorców optymalnych dla dwu alternatywnych przypadków.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Stwierdza bowiem, że w praktyce rzadko się zdarza, aby </a:t>
            </a:r>
            <a:r>
              <a:rPr lang="pl-PL" b="1" dirty="0" smtClean="0"/>
              <a:t>równocześnie można było uzyskiwać optimum zarówno po stronie efektu, jak i nakładu</a:t>
            </a:r>
            <a:r>
              <a:rPr lang="pl-PL" dirty="0" smtClean="0"/>
              <a:t>.</a:t>
            </a:r>
            <a:endParaRPr lang="pl-PL" b="1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smtClean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W odniesieniu do wariantu pierwszego Rytel określa skuteczność jako stosunek rzeczywistego wyniku do wzorcowego efektu maksymalnego i nazywa ją wydajnością.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Natomiast jeżeli potraktujemy wynik jako wielkość stałą, to skuteczność można określać jako stosunek wzorcowych nakładów minimalnych do nakładów rzeczywistych. W tym przypadku Rytel nazywa skuteczność oszczędnością.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Charakterystyczne dla Rytla jest to, że sprawność charakteryzuje on interpretacją energetyczną, natomiast skuteczność w obu wersjach posiada interpretację ekonomiczną, bowiem zarówno wynik, jak i nakład mierzone są w jednostkach wartościowych.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Stanisław Bieńkowski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  <p:pic>
        <p:nvPicPr>
          <p:cNvPr id="74755" name="Picture 2" descr="https://encrypted-tbn1.gstatic.com/images?q=tbn:ANd9GcQkF8zkLj9YgStIU5GurplzVfFGTW3BjI4exiR3rhclQT3puwp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88" y="1285875"/>
            <a:ext cx="300037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6" name="pole tekstowe 5"/>
          <p:cNvSpPr txBox="1">
            <a:spLocks noChangeArrowheads="1"/>
          </p:cNvSpPr>
          <p:nvPr/>
        </p:nvSpPr>
        <p:spPr bwMode="auto">
          <a:xfrm>
            <a:off x="3429000" y="5786438"/>
            <a:ext cx="2786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>
                <a:latin typeface="Calibri" pitchFamily="34" charset="0"/>
              </a:rPr>
              <a:t>(1882–1958)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Frederick Winslow Taylor</a:t>
            </a:r>
          </a:p>
        </p:txBody>
      </p:sp>
      <p:pic>
        <p:nvPicPr>
          <p:cNvPr id="20482" name="Picture 2" descr="http://upload.wikimedia.org/wikipedia/commons/thumb/b/b7/Frederick_Winslow_Taylor.JPG/250px-Frederick_Winslow_Tay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8" y="1285875"/>
            <a:ext cx="238125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pole tekstowe 4"/>
          <p:cNvSpPr txBox="1">
            <a:spLocks noChangeArrowheads="1"/>
          </p:cNvSpPr>
          <p:nvPr/>
        </p:nvSpPr>
        <p:spPr bwMode="auto">
          <a:xfrm>
            <a:off x="3357563" y="6000750"/>
            <a:ext cx="2786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>
                <a:latin typeface="Calibri" pitchFamily="34" charset="0"/>
              </a:rPr>
              <a:t>(1856 – 1915)</a:t>
            </a:r>
          </a:p>
        </p:txBody>
      </p:sp>
      <p:sp>
        <p:nvSpPr>
          <p:cNvPr id="7" name="Symbol zastępczy stop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Stanisław Bieńkowski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Pracę naukowo-dydaktyczną rozpoczął w 1925 r. na Politechnice Lwowskiej, aby od 1930 r. poświęcić się jej całkowicie.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Jako bliski współpracownik Edwina </a:t>
            </a:r>
            <a:r>
              <a:rPr lang="pl-PL" dirty="0" err="1" smtClean="0"/>
              <a:t>Hauswalda</a:t>
            </a:r>
            <a:r>
              <a:rPr lang="pl-PL" dirty="0" smtClean="0"/>
              <a:t> opracował rozprawę habilitacyjną </a:t>
            </a:r>
            <a:r>
              <a:rPr lang="pl-PL" i="1" dirty="0" smtClean="0"/>
              <a:t>Organizacja i zarząd zakładu przemysłowego.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i="1" dirty="0" smtClean="0"/>
              <a:t>Po zatwierdzeniu </a:t>
            </a:r>
            <a:r>
              <a:rPr lang="pl-PL" dirty="0" smtClean="0"/>
              <a:t>habilitacji w 1937 r. wyjechał do Krakowa i objął Katedrę Organizacji i Zarządzania Przedsiębiorstw Przemysłowych w Akademii Handlowej, pracując równocześnie na stanowisku docenta Akademii Górniczo-Hutniczej w Krakowie.</a:t>
            </a:r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smtClean="0"/>
              <a:t>Metoda ustalania wartości koniunkturalnej zakładu przemysłowego</a:t>
            </a:r>
          </a:p>
        </p:txBody>
      </p:sp>
      <p:sp>
        <p:nvSpPr>
          <p:cNvPr id="76802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Jest autorem oryginalnej metody ustalania wartości koniunkturalnej zakładu przemysłowego.</a:t>
            </a:r>
          </a:p>
          <a:p>
            <a:r>
              <a:rPr lang="pl-PL" smtClean="0"/>
              <a:t>Punkt wyjścia w tej metodzie stanowi ustalenie optymalnego kapitału zakładowego. </a:t>
            </a:r>
          </a:p>
          <a:p>
            <a:r>
              <a:rPr lang="pl-PL" smtClean="0"/>
              <a:t>Jest to szczególnie istotne dla zakładów przeinwestowanych lub wymagających restrukturyzacji.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Podsumowanie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  <p:pic>
        <p:nvPicPr>
          <p:cNvPr id="77827" name="Picture 2" descr="https://encrypted-tbn2.gstatic.com/images?q=tbn:ANd9GcSkTfoAo9GbCNinIaOw92G9QNA3-ApmD-vhDPSFzk2eD6t1OmRg0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88" y="1643063"/>
            <a:ext cx="4071937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Podsumowanie</a:t>
            </a:r>
          </a:p>
        </p:txBody>
      </p:sp>
      <p:sp>
        <p:nvSpPr>
          <p:cNvPr id="78850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Przytoczone przykłady pozwalają na stwierdzenie, że dorobek polskich prekursorów</a:t>
            </a:r>
          </a:p>
          <a:p>
            <a:r>
              <a:rPr lang="pl-PL" smtClean="0"/>
              <a:t>klasycznej szkoły zarządzania jest znaczący, choć światowa literatura eksponuje głównie</a:t>
            </a:r>
          </a:p>
          <a:p>
            <a:r>
              <a:rPr lang="pl-PL" smtClean="0"/>
              <a:t>dorobek klasyków amerykańskich i francuskich.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Podsumowanie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Szkoła klasyczna wypracowała wiele hipotez i twierdzeń naukowych przydatnych dla praktyki zarządzania.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Późniejsze szkoły poddawały je krytyce i rewizji oraz wprowadzały modyfikacje w ich treści.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Największym dorobkiem szkoły klasycznej jest niewątpliwie przyjęcie zasady naukowego badania procesu pracy, a więc systematycznego i metodycznego podejścia w organizowaniu wszelkiej działalności.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Zasady szkoły klasycznej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b="1" dirty="0" smtClean="0"/>
              <a:t>Zasada hierarchii</a:t>
            </a:r>
            <a:r>
              <a:rPr lang="pl-PL" dirty="0" smtClean="0"/>
              <a:t>: wprowadza podział przedsiębiorstwa na szereg szczebli zarządzania, przy czym każdy pozostaje w zależności służbowej od szczebla wyższego. Jako rezultat otrzymujemy piramidę organizacyjną, na szczycie której znajduje się naczelne kierownictwo, a jej podstawę stanowi szczebel wykonawczy.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b="1" dirty="0" smtClean="0"/>
              <a:t>Zasada delegowania uprawnień</a:t>
            </a:r>
            <a:r>
              <a:rPr lang="pl-PL" dirty="0" smtClean="0"/>
              <a:t>: zalecająca przekazywanie w dół organizacji uprawnień decyzyjnych tak daleko, jak pozwalają na to kwalifikacje zawodowe i moralne personelu niższych szczebli oraz dostępność informacji niezbędnych do podejmowania decyzji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Zasady szkoły klasycznej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b="1" dirty="0" smtClean="0"/>
              <a:t>Zasada wyjątków</a:t>
            </a:r>
            <a:r>
              <a:rPr lang="pl-PL" dirty="0" smtClean="0"/>
              <a:t>: wspierająca wymienioną uprzednio zasadę delegowania uprawnień i stwierdzająca, że tylko niecodzienne i wyjątkowe problemy w organizacji powinny być rozstrzygane na szczeblu wyższego kierownictwa, natomiast typowe, zrutynizowane i powtarzalne decyzje należy rozstrzygać na niższych szczeblach zarządzania.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b="1" dirty="0" smtClean="0"/>
              <a:t>Zasada podziału pracy</a:t>
            </a:r>
            <a:r>
              <a:rPr lang="pl-PL" dirty="0" smtClean="0"/>
              <a:t>, stanowiąca, że jeśli jakąś pracę podzielimy na cząstki, z których każdą powierzymy do wykonania odrębnemu wykonawcy (stanowisku, człowiekowi, komórce organizacyjnej), to wydajność pracy wzrośnie.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b="1" dirty="0" smtClean="0"/>
              <a:t>Zasada harmonizacji</a:t>
            </a:r>
            <a:r>
              <a:rPr lang="pl-PL" dirty="0" smtClean="0"/>
              <a:t>: zalecająca dbałość o harmonijny dobór składników każdego działającego zespołu (ludzi, urządzeń i maszyn) oraz koordynację w czasie działań poszczególnych składników organizacji.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ytuł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mtClean="0"/>
              <a:t>Współczesne kierunki i szkoły </a:t>
            </a:r>
            <a:br>
              <a:rPr lang="pl-PL" smtClean="0"/>
            </a:br>
            <a:r>
              <a:rPr lang="pl-PL" smtClean="0"/>
              <a:t>w nauce organizacji i zarządzania</a:t>
            </a:r>
          </a:p>
        </p:txBody>
      </p:sp>
      <p:sp>
        <p:nvSpPr>
          <p:cNvPr id="6" name="Podtytuł 5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 smtClean="0"/>
              <a:t>Kierunek stosunków międzyludzkich</a:t>
            </a:r>
            <a:endParaRPr lang="pl-PL" dirty="0"/>
          </a:p>
        </p:txBody>
      </p:sp>
      <p:sp>
        <p:nvSpPr>
          <p:cNvPr id="83970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Kierunek stosunków międzyludzkich w naukach o zarządzaniu powstał na bazie rozwoju nauk o człowieku, a zwłaszcza psychologii i socjologii, w wyniku narodzin </a:t>
            </a:r>
            <a:r>
              <a:rPr lang="pl-PL" b="1" smtClean="0"/>
              <a:t>psychologii przemysłowej</a:t>
            </a:r>
            <a:r>
              <a:rPr lang="pl-PL" smtClean="0"/>
              <a:t>.</a:t>
            </a:r>
          </a:p>
          <a:p>
            <a:endParaRPr lang="pl-PL" smtClean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Elton Mayon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  <p:sp>
        <p:nvSpPr>
          <p:cNvPr id="84995" name="pole tekstowe 4"/>
          <p:cNvSpPr txBox="1">
            <a:spLocks noChangeArrowheads="1"/>
          </p:cNvSpPr>
          <p:nvPr/>
        </p:nvSpPr>
        <p:spPr bwMode="auto">
          <a:xfrm>
            <a:off x="3429000" y="5786438"/>
            <a:ext cx="2786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>
                <a:latin typeface="Calibri" pitchFamily="34" charset="0"/>
              </a:rPr>
              <a:t>(1890–1949)</a:t>
            </a:r>
          </a:p>
        </p:txBody>
      </p:sp>
      <p:pic>
        <p:nvPicPr>
          <p:cNvPr id="84996" name="Picture 2" descr="https://encrypted-tbn0.gstatic.com/images?q=tbn:ANd9GcTqhiV2nbH1QWc3ZUXmj2GV1ELzOKFJLhizxvB_rAl3_Ll6vqgMQ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88" y="1214438"/>
            <a:ext cx="3857625" cy="448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Frederick Winslow Taylor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Najprawdopodobniej najwybitniejszy przedstawiciel klasycznej amerykańskiej szkoły naukowego zarządzania.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J</a:t>
            </a:r>
            <a:r>
              <a:rPr lang="pl-PL" dirty="0" smtClean="0"/>
              <a:t>ako </a:t>
            </a:r>
            <a:r>
              <a:rPr lang="pl-PL" dirty="0"/>
              <a:t>pierwszy do zagadnień organizacji zastosował </a:t>
            </a:r>
            <a:r>
              <a:rPr lang="pl-PL" dirty="0" smtClean="0"/>
              <a:t>ścisłe metody </a:t>
            </a:r>
            <a:r>
              <a:rPr lang="pl-PL" dirty="0"/>
              <a:t>badania naukowego</a:t>
            </a:r>
            <a:r>
              <a:rPr lang="pl-PL" dirty="0" smtClean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Autor: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b="1" dirty="0" smtClean="0"/>
              <a:t>Zarządzania warsztatem wytwórczym</a:t>
            </a:r>
            <a:r>
              <a:rPr lang="pl-PL" dirty="0" smtClean="0"/>
              <a:t> (</a:t>
            </a:r>
            <a:r>
              <a:rPr lang="pl-PL" i="1" dirty="0" smtClean="0"/>
              <a:t>Shop </a:t>
            </a:r>
            <a:r>
              <a:rPr lang="pl-PL" i="1" dirty="0" err="1" smtClean="0"/>
              <a:t>Managment</a:t>
            </a:r>
            <a:r>
              <a:rPr lang="pl-PL" dirty="0" smtClean="0"/>
              <a:t>);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b="1" dirty="0" smtClean="0"/>
              <a:t>Zasad naukowego zarządzania</a:t>
            </a:r>
            <a:r>
              <a:rPr lang="pl-PL" dirty="0" smtClean="0"/>
              <a:t> (</a:t>
            </a:r>
            <a:r>
              <a:rPr lang="pl-PL" i="1" dirty="0" err="1" smtClean="0"/>
              <a:t>The</a:t>
            </a:r>
            <a:r>
              <a:rPr lang="pl-PL" i="1" dirty="0" smtClean="0"/>
              <a:t> </a:t>
            </a:r>
            <a:r>
              <a:rPr lang="pl-PL" i="1" dirty="0" err="1" smtClean="0"/>
              <a:t>principles</a:t>
            </a:r>
            <a:r>
              <a:rPr lang="pl-PL" i="1" dirty="0" smtClean="0"/>
              <a:t> of Scientific </a:t>
            </a:r>
            <a:r>
              <a:rPr lang="pl-PL" i="1" dirty="0" err="1" smtClean="0"/>
              <a:t>Managment</a:t>
            </a:r>
            <a:r>
              <a:rPr lang="pl-PL" dirty="0" smtClean="0"/>
              <a:t>).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Elton Mayo</a:t>
            </a:r>
          </a:p>
        </p:txBody>
      </p:sp>
      <p:sp>
        <p:nvSpPr>
          <p:cNvPr id="86018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Prekursor kierunku stosunków międzyludzkich w naukach o zarządzaniu.</a:t>
            </a:r>
          </a:p>
          <a:p>
            <a:r>
              <a:rPr lang="pl-PL" smtClean="0"/>
              <a:t>Prowadził serię badań w zakładach Western Electric Company w Hawthorne (na przedmieściu Chicago).</a:t>
            </a:r>
          </a:p>
          <a:p>
            <a:r>
              <a:rPr lang="pl-PL" smtClean="0"/>
              <a:t>Początkowo badania opierano na założeniach klasycznych i </a:t>
            </a:r>
            <a:r>
              <a:rPr lang="pl-PL" b="1" smtClean="0"/>
              <a:t>badano wpływ intensywności oświetlenia na wydajność pracy</a:t>
            </a:r>
            <a:r>
              <a:rPr lang="pl-PL" smtClean="0"/>
              <a:t>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Doświadczenie</a:t>
            </a:r>
          </a:p>
        </p:txBody>
      </p:sp>
      <p:sp>
        <p:nvSpPr>
          <p:cNvPr id="87042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Badania były bardzo dobrze zorganizowane. </a:t>
            </a:r>
          </a:p>
          <a:p>
            <a:r>
              <a:rPr lang="pl-PL" smtClean="0"/>
              <a:t>Wydzielono:</a:t>
            </a:r>
          </a:p>
          <a:p>
            <a:pPr lvl="1"/>
            <a:r>
              <a:rPr lang="pl-PL" smtClean="0"/>
              <a:t>pomieszczenie doświadczalne, w którym w określonym czasie zmieniano tylko czynnik oświetlenia, </a:t>
            </a:r>
          </a:p>
          <a:p>
            <a:pPr lvl="1"/>
            <a:r>
              <a:rPr lang="pl-PL" smtClean="0"/>
              <a:t>pomieszczenie kontrolne, w którym oświetlenia nie zmieniano i zachowywano wszystkie inne warunki pracy jak w pomieszczeniu doświadczalnym.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Doświadczenie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Pierwsze wyniki zaszokowały wszystkich: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 smtClean="0"/>
              <a:t>	w miarę poprawy oświetlenia wydajność pracy w pomieszczeniu doświadczalnym rosła podobnie jak w pomieszczeniu kontrolnym.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W pomieszczeniu doświadczalnym wydajność rosła nawet wtedy, gdy natężenie oświetlenia zmniejszano.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Zaskoczenie początkowymi wynikami spowodowało zmianę programu i rozszerzenie badań, aby uzyskać odpowiedź na następujące pytania: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Jak wyjaśnić pojawienie się opisanego, niezgodnego z intuicyjnym wyczuciem, efektu wydajnościowego?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Jak wyjaśnić wzrost wydajności w następstwie pogorszenia się warunków pracy?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Wnioski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W rezultacie formułowania odpowiedzi na powyższe pytania postawiono wiele hipotez, które, weryfikowane w praktyce, tworzyły podstawy kierunku stosunków międzyludzkich.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Naukowcy stwierdzili w organizacji oddziaływanie grup nieformalnych, które funkcjonując poza strukturą organizacyjną, ustalają własne normy i wzorce postępowania.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Wnioski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Zgodnie z tą koncepcją pracownice zatrudnione w sali doświadczalnej montażu przekaźników podnosiły swoją wydajność, ponieważ: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tworzyły zwartą grupę chętnie współpracującą między sobą i z badaczami;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przyjęły normy grupowe, zalecające dobrą wolę i kooperację w wyniku wspólnych konsultacji i swobodnego stylu nadzoru;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były dumne ze swej pracy, ponieważ stały się przedmiotem zainteresowania w fabryce i na zewnątrz.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Wnioski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Podstawowe założenia kierunku stosunków międzyludzkich sformułowano następująco: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potrzeby społeczne, a w szczególności potrzeba przynależności i uznania, są podstawowym źródłem pobudek organizacyjnego zachowania się pracownika;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rozdrobnienie pracy, wynikające z nowych technologii, zmniejszyło zaspokojenie potrzeb społecznych pracownika, poszukuje więc on satysfakcji w stosunkach nieformalnych;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uczestnictwo człowieka w organizacji jest tym bardziej niezawodne i wydajne, im wyższe jest jego morale (rozumiane jako pozytywny stosunek do organizacji) oraz im bardziej jest on zadowolony ze swej sytuacji w pracy;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wysokie morale i wysoki poziom zadowolenia pracowników można osiągnąć przez stosowanie określonych technik zarządzania, których  wspólną cechą jest okazywanie życzliwego zainteresowania sprawami podwładnych.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Douglas Murrey McGregor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  <p:sp>
        <p:nvSpPr>
          <p:cNvPr id="92163" name="pole tekstowe 4"/>
          <p:cNvSpPr txBox="1">
            <a:spLocks noChangeArrowheads="1"/>
          </p:cNvSpPr>
          <p:nvPr/>
        </p:nvSpPr>
        <p:spPr bwMode="auto">
          <a:xfrm>
            <a:off x="3429000" y="5786438"/>
            <a:ext cx="2786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>
                <a:latin typeface="Calibri" pitchFamily="34" charset="0"/>
              </a:rPr>
              <a:t>(1906–1964)</a:t>
            </a:r>
          </a:p>
        </p:txBody>
      </p:sp>
      <p:pic>
        <p:nvPicPr>
          <p:cNvPr id="92164" name="Picture 2" descr="https://encrypted-tbn2.gstatic.com/images?q=tbn:ANd9GcTrayjyKlYzqFgKW7YKQ3_xZdsBlIjR1hqh0anFoTVLaOPA0ky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0" y="1285875"/>
            <a:ext cx="3071813" cy="440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Douglas Murrey McGregor</a:t>
            </a:r>
          </a:p>
        </p:txBody>
      </p:sp>
      <p:sp>
        <p:nvSpPr>
          <p:cNvPr id="93186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Jeden z przedstawicieli tzw. szkoły stosunków międzyludzkich (human relations).</a:t>
            </a:r>
          </a:p>
          <a:p>
            <a:r>
              <a:rPr lang="pl-PL" smtClean="0"/>
              <a:t>D.M. McGregor, sformułował w 1960 roku dwa przeciwstawne modele zachowań pracowników, nazywając je </a:t>
            </a:r>
            <a:r>
              <a:rPr lang="pl-PL" b="1" smtClean="0"/>
              <a:t>teorią X</a:t>
            </a:r>
            <a:r>
              <a:rPr lang="pl-PL" smtClean="0"/>
              <a:t> i </a:t>
            </a:r>
            <a:r>
              <a:rPr lang="pl-PL" b="1" smtClean="0"/>
              <a:t>teorią Y</a:t>
            </a:r>
            <a:r>
              <a:rPr lang="pl-PL" smtClean="0"/>
              <a:t>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Teoria X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Teoria </a:t>
            </a:r>
            <a:r>
              <a:rPr lang="pl-PL" i="1" dirty="0" smtClean="0"/>
              <a:t>X, </a:t>
            </a:r>
            <a:r>
              <a:rPr lang="pl-PL" b="1" dirty="0" smtClean="0"/>
              <a:t>w uproszczeniu i przejaskrawieniu</a:t>
            </a:r>
            <a:r>
              <a:rPr lang="pl-PL" dirty="0" smtClean="0"/>
              <a:t>, ilustruje w zasadzie poglądy większości klasyków organizacji i zarządzania.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Opiera się ona na trzech założeniach.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Przeciętny człowiek ma wrodzoną niechęć do pracy i będzie jej unikał, jak tylko może;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Większość ludzi trzeba zmuszać do pracy, kontrolować, kierować nimi i grozić karami, aby wyegzekwować od nich wysiłek potrzebny do osiągnięcia celów organizacji;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Większość ludzi woli, by nimi kierować, chce unikać odpowiedzialności, ma małe ambicje, chodzi im przede wszystkim o bezpieczeństwo.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Teoria 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err="1" smtClean="0"/>
              <a:t>Toeria</a:t>
            </a:r>
            <a:r>
              <a:rPr lang="pl-PL" dirty="0" smtClean="0"/>
              <a:t> Y jest z założenia przeciwstawna teorii X.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Jej założenia (charakteryzujące kierunek stosunków międzyludzkich) wymieniono poniżej: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Fizyczny i umysłowy wysiłek przy pracy jest dla człowieka czymś równie naturalnym i potrzebnym, jak zabawa i wypoczynek;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Zewnętrzna kontrola i kary nie są jedynym sposobem skierowania wysiłku zatrudnionych na osiągnięcie celów organizacyjnych. Człowiek jest zdolny do kierowania sobą i do samokontroli dla osiągnięcia celów, które uznał za swoje;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Uznanie celów za własne jest funkcją związanych z ich osiągnięciem nagród;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Badanie pracy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Słynne jest jego badanie pracy </a:t>
            </a:r>
            <a:r>
              <a:rPr lang="pl-PL" b="1" dirty="0"/>
              <a:t>600-osobowej brygady </a:t>
            </a:r>
            <a:r>
              <a:rPr lang="pl-PL" b="1" dirty="0" smtClean="0"/>
              <a:t>ładowaczy</a:t>
            </a:r>
            <a:r>
              <a:rPr lang="pl-PL" dirty="0" smtClean="0"/>
              <a:t> w </a:t>
            </a:r>
            <a:r>
              <a:rPr lang="pl-PL" dirty="0"/>
              <a:t>stalowni </a:t>
            </a:r>
            <a:r>
              <a:rPr lang="pl-PL" dirty="0" err="1"/>
              <a:t>Bethlem</a:t>
            </a:r>
            <a:r>
              <a:rPr lang="pl-PL" dirty="0"/>
              <a:t>, pracującej na 2,5-kilometrowym odcinku przy załadunku i </a:t>
            </a:r>
            <a:r>
              <a:rPr lang="pl-PL" dirty="0" smtClean="0"/>
              <a:t>rozładunku koksu</a:t>
            </a:r>
            <a:r>
              <a:rPr lang="pl-PL" dirty="0"/>
              <a:t>, węgla, rudy, żużla i popiołów. </a:t>
            </a:r>
            <a:endParaRPr lang="pl-PL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Celem </a:t>
            </a:r>
            <a:r>
              <a:rPr lang="pl-PL" dirty="0"/>
              <a:t>zwiększenia wydajności ich pracy zastosował </a:t>
            </a:r>
            <a:r>
              <a:rPr lang="pl-PL" dirty="0" smtClean="0"/>
              <a:t>on metodykę</a:t>
            </a:r>
            <a:r>
              <a:rPr lang="pl-PL" dirty="0"/>
              <a:t>, w której na podstawie analizy określił, że głównym czynnikiem wydajności </a:t>
            </a:r>
            <a:r>
              <a:rPr lang="pl-PL" dirty="0" smtClean="0"/>
              <a:t>jest narzędzie</a:t>
            </a:r>
            <a:r>
              <a:rPr lang="pl-PL" dirty="0"/>
              <a:t>, czyli </a:t>
            </a:r>
            <a:r>
              <a:rPr lang="pl-PL" b="1" dirty="0"/>
              <a:t>łopata</a:t>
            </a:r>
            <a:r>
              <a:rPr lang="pl-PL" dirty="0"/>
              <a:t>. </a:t>
            </a:r>
            <a:endParaRPr lang="pl-PL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Wobec </a:t>
            </a:r>
            <a:r>
              <a:rPr lang="pl-PL" dirty="0"/>
              <a:t>tego w następnym kroku poddał szczegółowej analizie </a:t>
            </a:r>
            <a:r>
              <a:rPr lang="pl-PL" dirty="0" smtClean="0"/>
              <a:t>to narzędzie. Stosowanie jednakowych łopat do ładowania wszystkich materiałów powodowało, że jednorazowa porcja zawierała się w granicach od </a:t>
            </a:r>
            <a:r>
              <a:rPr lang="pl-PL" b="1" dirty="0" smtClean="0"/>
              <a:t>1,7 kg do 17 </a:t>
            </a:r>
            <a:r>
              <a:rPr lang="pl-PL" b="1" dirty="0" err="1" smtClean="0"/>
              <a:t>kg</a:t>
            </a:r>
            <a:r>
              <a:rPr lang="pl-PL" dirty="0" smtClean="0"/>
              <a:t>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Teoria 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Jej założenia (charakteryzujące kierunek stosunków międzyludzkich) wymieniono poniżej: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Przeciętny człowiek uczy się w pewnych warunkach nie tylko akceptować odpowiedzialność, ale szukać jej, natomiast uchylanie się od odpowiedzialności – to wynik przeżytych wcześniej negatywnych doświadczeń;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Wśród ludzi jest powszechny stosunkowo wysoki poziom wyobraźni, pomysłowości, twórczego myślenia i inicjatywy w rozwiązywaniu problemów organizacyjnych;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W warunkach współczesnego przemysłu intelektualne zdolności przeciętnego człowieka wykorzystywane są jedynie częściowo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Szkoła potencjału ludzkiego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  <p:pic>
        <p:nvPicPr>
          <p:cNvPr id="97283" name="Picture 2" descr="https://encrypted-tbn3.gstatic.com/images?q=tbn:ANd9GcRKTSO7iNQd7gytr5J1EyPAdqKA-slMvNl6sE10pJLNznye97brC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0" y="1357313"/>
            <a:ext cx="5429250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Szkoła potencjału ludzkiego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Kierunek badawczy, który zdominował tracącą na znaczeniu w latach 50. szkołę stosunków międzyludzkich</a:t>
            </a:r>
            <a:endParaRPr lang="pl-PL" b="1" i="1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Akcentuje on znaczenie prawidłowej struktury organizacyjnej oraz stwierdza powstawanie napięć między: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potrzebami człowieka w organizacji a tradycyjnymi strukturami;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biurokratyczną sprawnością i nieracjonalnym zachowaniem się człowieka w organizacji;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dyscypliną i autonomią uczestnika organizacji;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stosunkami formalnymi i nieformalnymi.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Szkoła potencjału ludzkiego</a:t>
            </a:r>
          </a:p>
        </p:txBody>
      </p:sp>
      <p:sp>
        <p:nvSpPr>
          <p:cNvPr id="99330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Napięcia te prowadzą do marnotrawienia potencjału ludzkiego. </a:t>
            </a:r>
          </a:p>
          <a:p>
            <a:r>
              <a:rPr lang="pl-PL" smtClean="0"/>
              <a:t>Dopiero dopracowanie nowych struktur, lepiej zaspokajających potrzeby uczestników organizacji, zapewni właściwe wykorzystanie potencjału ludzkiego w organizacji. 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Szkoła potencjału ludzkiego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Różne rozwiązania w tym zakresie proponują między innymi tacy autorzy, jak: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/>
              <a:t>Mc </a:t>
            </a:r>
            <a:r>
              <a:rPr lang="en-US" b="1" dirty="0" err="1" smtClean="0"/>
              <a:t>Gregor</a:t>
            </a:r>
            <a:r>
              <a:rPr lang="en-US" b="1" dirty="0" smtClean="0"/>
              <a:t> </a:t>
            </a:r>
            <a:r>
              <a:rPr lang="en-US" dirty="0" smtClean="0"/>
              <a:t>D.: </a:t>
            </a:r>
            <a:r>
              <a:rPr lang="en-US" i="1" dirty="0" smtClean="0"/>
              <a:t>The Human Side of Enterprise. New York, 1960;</a:t>
            </a:r>
            <a:endParaRPr lang="pl-PL" i="1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err="1" smtClean="0"/>
              <a:t>Argyris</a:t>
            </a:r>
            <a:r>
              <a:rPr lang="en-US" dirty="0" smtClean="0"/>
              <a:t> C.: </a:t>
            </a:r>
            <a:r>
              <a:rPr lang="en-US" i="1" dirty="0" smtClean="0"/>
              <a:t>Personality and Organization. </a:t>
            </a:r>
            <a:r>
              <a:rPr lang="en-US" dirty="0" smtClean="0"/>
              <a:t>New</a:t>
            </a:r>
            <a:r>
              <a:rPr lang="pl-PL" dirty="0" smtClean="0"/>
              <a:t> </a:t>
            </a:r>
            <a:r>
              <a:rPr lang="en-US" dirty="0" smtClean="0"/>
              <a:t>York, 1957; </a:t>
            </a:r>
            <a:r>
              <a:rPr lang="en-US" i="1" dirty="0" smtClean="0"/>
              <a:t>Integrating the Individual and Organization. </a:t>
            </a:r>
            <a:r>
              <a:rPr lang="en-US" dirty="0" smtClean="0"/>
              <a:t>New York</a:t>
            </a:r>
            <a:r>
              <a:rPr lang="en-US" i="1" dirty="0" smtClean="0"/>
              <a:t>, 1964</a:t>
            </a:r>
            <a:r>
              <a:rPr lang="pl-PL" i="1" dirty="0" smtClean="0"/>
              <a:t>;</a:t>
            </a:r>
            <a:endParaRPr lang="pl-PL" b="1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err="1" smtClean="0"/>
              <a:t>Likert</a:t>
            </a:r>
            <a:r>
              <a:rPr lang="en-US" dirty="0" smtClean="0"/>
              <a:t> R.: </a:t>
            </a:r>
            <a:r>
              <a:rPr lang="en-US" i="1" dirty="0" smtClean="0"/>
              <a:t>The Human Organization: Its</a:t>
            </a:r>
            <a:r>
              <a:rPr lang="pl-PL" i="1" dirty="0" smtClean="0"/>
              <a:t> </a:t>
            </a:r>
            <a:r>
              <a:rPr lang="en-US" i="1" dirty="0" smtClean="0"/>
              <a:t>Management and Value. </a:t>
            </a:r>
            <a:r>
              <a:rPr lang="en-US" dirty="0" smtClean="0"/>
              <a:t>New York, 1967.</a:t>
            </a:r>
            <a:endParaRPr lang="pl-PL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Szczególnym kierunkiem tego nurtu jest tzw. „ewolucja organizacji” zajmująca się głównie problemami rozwoju i zmian organizacji.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Szkoła badań operacyjnych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  <p:pic>
        <p:nvPicPr>
          <p:cNvPr id="101379" name="Picture 2" descr="https://encrypted-tbn1.gstatic.com/images?q=tbn:ANd9GcQZJssDd-qvqfjnWrHYY8D3OnhLPeaT3qmNqqC-LoAUUgDFSsK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8088" y="2286000"/>
            <a:ext cx="17716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0" name="Picture 4" descr="https://encrypted-tbn2.gstatic.com/images?q=tbn:ANd9GcToBOQ8SGN0CBPg4_2SuqeGRSZWFr632m9hsDMbvotUlXryFCZ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5525" y="2286000"/>
            <a:ext cx="17526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1" name="Picture 6" descr="https://encrypted-tbn0.gstatic.com/images?q=tbn:ANd9GcSDcn2NG0NBIbD9OjblHhHPruPSGuBjLQngwvD_pHXIc8pRUWB1P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2963" y="2286000"/>
            <a:ext cx="1792287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Szkoła badań operacyjnych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Zwana zamiennie szkołą matematyczną.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Powstała dzięki rewolucyjnemu rozwojowi elektronicznej techniki obliczeniowej w  latach 60 XX w,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Za prekursorów koncepcji matematyzowania procesów decyzyjnych w przedsiębiorstwie należy uznać Taylora i Gantta, ale dopiero szersze zastosowanie badań operacyjnych do celów planowania operacji militarnych w latach 40. zapoczątkowało wykorzystywanie modeli matematycznych i algorytmów w ekonomii i bezpośrednio w zarządzaniu. 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Szkoła badań operacyjnych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Szkołę tę wyróżnia nie tylko stosowanie aparatu matematycznego, ale i określony sposób rozumowania, polegający na budowie modelu decyzyjnego upraszczającego rzeczywistość na drodze wyselekcjonowania związków istotnych dla rozpatrywanego problemu.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W dalszym ciągu rozwija się ona intensywnie, ale jej możliwości są ograniczone do rozwiązywania problemów planowania procesów </a:t>
            </a:r>
            <a:r>
              <a:rPr lang="pl-PL" dirty="0" err="1" smtClean="0"/>
              <a:t>ustrukturalizowanych</a:t>
            </a:r>
            <a:r>
              <a:rPr lang="pl-PL" dirty="0" smtClean="0"/>
              <a:t>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Dla problemów słabo </a:t>
            </a:r>
            <a:r>
              <a:rPr lang="pl-PL" dirty="0" err="1" smtClean="0"/>
              <a:t>ustrukturalizowanych</a:t>
            </a:r>
            <a:r>
              <a:rPr lang="pl-PL" dirty="0" smtClean="0"/>
              <a:t> stosowanie modeli i procedur matematycznych nie jest możliwe.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Szkoła systemów społecznych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  <p:pic>
        <p:nvPicPr>
          <p:cNvPr id="104451" name="Picture 2" descr="https://encrypted-tbn3.gstatic.com/images?q=tbn:ANd9GcQqe97Ishck4ZsUmrjAlk7xmpIhNwKaQjZU028B1croVjVBxfoYn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313" y="1500188"/>
            <a:ext cx="4500562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Szkoła systemów społecznych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Powstała ona pod wpływem nurtu strukturalnego amerykańskiej teorii socjologii i psychologii postaci.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Przedstawiciele tej szkoły pod pojęciem systemu społecznego rozumieją dynamiczny zbiór części — uczestników organizacji wzajemnie współpracujących ze względu na określony cel.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Ojciec duchowy szkoły systemów społecznych, </a:t>
            </a:r>
            <a:r>
              <a:rPr lang="pl-PL" b="1" dirty="0" err="1" smtClean="0"/>
              <a:t>Ch</a:t>
            </a:r>
            <a:r>
              <a:rPr lang="pl-PL" b="1" dirty="0" smtClean="0"/>
              <a:t>. I. Barnard</a:t>
            </a:r>
            <a:r>
              <a:rPr lang="pl-PL" dirty="0" smtClean="0"/>
              <a:t>, mocno akcentuje motyw więzi pomiędzy elementami systemu społecznego.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Metodyka badania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F.W. Taylor przeniósł na grunt przedsiębiorstwa metodę badawczą z nauk przyrodniczych, tzn. </a:t>
            </a:r>
            <a:r>
              <a:rPr lang="pl-PL" b="1" dirty="0" smtClean="0"/>
              <a:t>obserwację i pomiar.</a:t>
            </a:r>
            <a:r>
              <a:rPr lang="pl-PL" dirty="0" smtClean="0"/>
              <a:t> Taylor do pomiaru i obserwacji pracy używał stopera.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 Etapy metody: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obserwacja procesu pracy i pomiar (chronometraż);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analiza i krytyczna ocena pracy;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opracowanie „najlepszego” (wzorcowego) sposobu wykonania pracy;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wdrażanie wzorca pracy (instrukcje, szkolenie, zachęty, zasady 	wynagradzania).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Szkoła systemów społecznych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Przedstawiciele tej szkoły wyróżniają i analizują trzy zasadnicze rodzaje tych więzi: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komunikację,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równowagę,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podejmowanie decyzji.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i="1" dirty="0" smtClean="0"/>
              <a:t>Komunikacja </a:t>
            </a:r>
            <a:r>
              <a:rPr lang="pl-PL" dirty="0" smtClean="0"/>
              <a:t>stanowi sposób pobudzania do działania poszczególnych części systemu oraz środek koordynacji i kontroli.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i="1" dirty="0" smtClean="0"/>
              <a:t>Równowaga </a:t>
            </a:r>
            <a:r>
              <a:rPr lang="pl-PL" dirty="0" smtClean="0"/>
              <a:t>jest utożsamiana z mechanizmem stabilizującym organizacyjną całość oraz umożliwiającym jej adaptację do zmieniających się warunków.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i="1" dirty="0" smtClean="0"/>
              <a:t>Podejmowanie decyzji </a:t>
            </a:r>
            <a:r>
              <a:rPr lang="pl-PL" dirty="0" smtClean="0"/>
              <a:t>stanowi środek regulowania i kierowania strategicznego</a:t>
            </a:r>
            <a:r>
              <a:rPr lang="pl-PL" i="1" dirty="0" smtClean="0"/>
              <a:t>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Szkoła systemów społecznych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Zagadnieniom podejmowania decyzji wiele uwagi poświęcali dwaj czołowi przedstawiciele tej szkoły: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b="1" dirty="0" smtClean="0"/>
              <a:t>	H. A. Simon </a:t>
            </a:r>
            <a:r>
              <a:rPr lang="pl-PL" dirty="0" smtClean="0"/>
              <a:t>i</a:t>
            </a:r>
            <a:r>
              <a:rPr lang="pl-PL" b="1" dirty="0" smtClean="0"/>
              <a:t> J. G. </a:t>
            </a:r>
            <a:r>
              <a:rPr lang="pl-PL" b="1" dirty="0" err="1" smtClean="0"/>
              <a:t>March</a:t>
            </a:r>
            <a:r>
              <a:rPr lang="pl-PL" b="1" dirty="0" smtClean="0"/>
              <a:t>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Punktem wyjścia w ich analizie organizacji są kategorie psychologiczne. W tym świetle analizują oni założenia i twierdzenia szczegółowe oraz ograniczenia klasycznej teorii organizacji.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Szkoła pomija aspekt materialny przedsiębiorstwa, a w szczególności planowanie i badanie pracy, które odgrywają istotną rolę w organizacji.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Szkoła neoklasyczna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  <p:pic>
        <p:nvPicPr>
          <p:cNvPr id="108547" name="Picture 2" descr="https://encrypted-tbn0.gstatic.com/images?q=tbn:ANd9GcRp87vcXNwNyJIv23LwFfNN3TV-4OX8ZmPcvFZY2kZGlPjw6Y0T2S4tOs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63" y="1643063"/>
            <a:ext cx="4673600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Szkoła neoklasyczna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Stworzona przez Taylora i </a:t>
            </a:r>
            <a:r>
              <a:rPr lang="pl-PL" dirty="0" err="1" smtClean="0"/>
              <a:t>Fayola</a:t>
            </a:r>
            <a:r>
              <a:rPr lang="pl-PL" dirty="0" smtClean="0"/>
              <a:t> w oparciu o zdrowy rozsądek szkoła klasyczna była przystępna dla kierownictw przedsiębiorstw.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Na tym tle szkoły badań operacyjnych i systemów społecznych stanowią wysoce sformalizowane dyscypliny naukowe, operujące skomplikowanym językiem i zapisem hermetycznym dla praktyków w przedsiębiorstwach.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Zmniejszenie tworzącego się dystansu między teorią a praktyką zarządzania stało się głównym celem </a:t>
            </a:r>
            <a:r>
              <a:rPr lang="pl-PL" b="1" dirty="0" smtClean="0"/>
              <a:t>szkoły neoklasycznej</a:t>
            </a:r>
            <a:r>
              <a:rPr lang="pl-PL" i="1" dirty="0" smtClean="0"/>
              <a:t>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Szkoła neoklasyczna</a:t>
            </a:r>
          </a:p>
        </p:txBody>
      </p:sp>
      <p:sp>
        <p:nvSpPr>
          <p:cNvPr id="110594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Ojcem duchowym tej szkoły jest </a:t>
            </a:r>
            <a:r>
              <a:rPr lang="pl-PL" b="1" smtClean="0"/>
              <a:t>Peter Drucker</a:t>
            </a:r>
            <a:r>
              <a:rPr lang="pl-PL" smtClean="0"/>
              <a:t>.</a:t>
            </a:r>
            <a:r>
              <a:rPr lang="pl-PL" b="1" smtClean="0"/>
              <a:t> </a:t>
            </a:r>
          </a:p>
          <a:p>
            <a:r>
              <a:rPr lang="pl-PL" smtClean="0"/>
              <a:t>Szkoła neoklasyczna (często nazywana empiryczną) grupuje głównie wybitnych praktyków zarządzania, którzy, jako dyrektorzy wielkich przedsiębiorstw lub popularni na całym świecie doradcy organizacyjni, mają bogate doświadczenia.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Szkoła neoklasyczna</a:t>
            </a:r>
          </a:p>
        </p:txBody>
      </p:sp>
      <p:sp>
        <p:nvSpPr>
          <p:cNvPr id="111618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200" smtClean="0"/>
              <a:t>Przedstawiciele szkoły neoklasycznej reprezentując różne podejścia (inżyniersko-techniczne, ekonomiczne, psychosocjologiczne). </a:t>
            </a:r>
          </a:p>
          <a:p>
            <a:r>
              <a:rPr lang="pl-PL" sz="2200" smtClean="0"/>
              <a:t>Neoklasycy postulują </a:t>
            </a:r>
            <a:r>
              <a:rPr lang="pl-PL" sz="2200" b="1" smtClean="0"/>
              <a:t>przyspieszenie procesu tworzenia jednolitej nauki zarządzania jako samodzielnej dyscypliny naukowej</a:t>
            </a:r>
            <a:r>
              <a:rPr lang="pl-PL" sz="2200" smtClean="0"/>
              <a:t>. </a:t>
            </a:r>
          </a:p>
          <a:p>
            <a:r>
              <a:rPr lang="pl-PL" sz="2200" smtClean="0"/>
              <a:t>Twierdzą, iż  współczesny kierownik nie może już dłużej opierać się na jednostronnych koncepcjach, wynikających z badań prowadzonych w ramach tradycyjnych dyscyplin naukowych. </a:t>
            </a:r>
          </a:p>
          <a:p>
            <a:r>
              <a:rPr lang="pl-PL" sz="2200" b="1" smtClean="0"/>
              <a:t>Nowe czasy wymagają kompleksowej teorii</a:t>
            </a:r>
            <a:r>
              <a:rPr lang="pl-PL" sz="2200" smtClean="0"/>
              <a:t>: kierownicy zajmują się już różnorodnymi aspektami działalności przedsiębiorstwa, często niezwiązanymi organizacyjnie i operacyjnie ze sobą. 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Szkoła systemowa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  <p:pic>
        <p:nvPicPr>
          <p:cNvPr id="112643" name="Picture 2" descr="https://encrypted-tbn1.gstatic.com/images?q=tbn:ANd9GcQm0RkUQ7XZDxRfsD4ewmLDwFUMJSVu_S5FRTL-12Wxq43khzW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0" y="1714500"/>
            <a:ext cx="4491038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Szkoła systemowa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Pojęcie systemu znane już było w psychologii postaci i stało się punktem wyjścia </a:t>
            </a:r>
            <a:r>
              <a:rPr lang="pl-PL" b="1" dirty="0" smtClean="0"/>
              <a:t>szkoły systemów społecznych</a:t>
            </a:r>
            <a:r>
              <a:rPr lang="pl-PL" dirty="0" smtClean="0"/>
              <a:t>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Właściwy początek rewolucji systemowej, charakteryzującej rozwój całej nauki w drugiej połowie XX wieku (a nauk o organizacji i zarządzaniu w szczególności), dało przyjęcie podejścia systemowego zaproponowanego przez: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b="1" dirty="0" smtClean="0"/>
              <a:t>L. von </a:t>
            </a:r>
            <a:r>
              <a:rPr lang="pl-PL" b="1" dirty="0" err="1" smtClean="0"/>
              <a:t>Bertalanffy’ego</a:t>
            </a:r>
            <a:r>
              <a:rPr lang="pl-PL" b="1" dirty="0" smtClean="0"/>
              <a:t> </a:t>
            </a:r>
            <a:r>
              <a:rPr lang="pl-PL" dirty="0" smtClean="0"/>
              <a:t>– twórcę ogólnej teorii systemów;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b="1" dirty="0" smtClean="0"/>
              <a:t>N. Wienera – </a:t>
            </a:r>
            <a:r>
              <a:rPr lang="pl-PL" dirty="0" smtClean="0"/>
              <a:t>twórcę cybernetyki.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Szkoła systemowa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Wśród ekonomistów i organizatorów podstawowe założenia ogólnej teorii systemów spopularyzował </a:t>
            </a:r>
            <a:r>
              <a:rPr lang="pl-PL" b="1" dirty="0" smtClean="0"/>
              <a:t>Kenneth </a:t>
            </a:r>
            <a:r>
              <a:rPr lang="pl-PL" b="1" dirty="0" err="1" smtClean="0"/>
              <a:t>Boulding</a:t>
            </a:r>
            <a:r>
              <a:rPr lang="pl-PL" b="1" dirty="0" smtClean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W jednej ze swoich prac stwierdził on: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 smtClean="0"/>
              <a:t>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 smtClean="0"/>
              <a:t>	„Gdy fizycy mogą porozumieć się wyłącznie z fizykami, ekonomiści wyłącznie z ekonomistami, a – co gorsze – fizycy nuklearni wyłącznie z fizykami nuklearnymi, a ekonometrycy wyłącznie z ekonometrykami, dziwić może, że nauka w ogóle nie stała się zbiorem otoczonych murem eremitów, z których każdy mamrocze coś do siebie w języku zrozumiałym tylko dla niego”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 smtClean="0"/>
              <a:t>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 smtClean="0"/>
              <a:t>	</a:t>
            </a:r>
            <a:r>
              <a:rPr lang="en-US" sz="2600" dirty="0" err="1" smtClean="0"/>
              <a:t>Boulding</a:t>
            </a:r>
            <a:r>
              <a:rPr lang="en-US" sz="2600" dirty="0" smtClean="0"/>
              <a:t> K.: </a:t>
            </a:r>
            <a:r>
              <a:rPr lang="en-US" sz="2600" i="1" dirty="0" smtClean="0"/>
              <a:t>General System Theory: the Skeleton of Science. „Management of Science”, 1956, str. 198.</a:t>
            </a:r>
            <a:endParaRPr lang="pl-PL" sz="26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smtClean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Wydział Administracji i Nauk Społecznych   T. Tyc</a:t>
            </a:r>
            <a:endParaRPr lang="pl-PL"/>
          </a:p>
        </p:txBody>
      </p:sp>
      <p:pic>
        <p:nvPicPr>
          <p:cNvPr id="1157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988" y="571500"/>
            <a:ext cx="7783512" cy="523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16" name="pole tekstowe 6"/>
          <p:cNvSpPr txBox="1">
            <a:spLocks noChangeArrowheads="1"/>
          </p:cNvSpPr>
          <p:nvPr/>
        </p:nvSpPr>
        <p:spPr bwMode="auto">
          <a:xfrm>
            <a:off x="642938" y="5845175"/>
            <a:ext cx="800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>
                <a:latin typeface="Calibri" pitchFamily="34" charset="0"/>
              </a:rPr>
              <a:t>Koźmiński A. K. (red.): </a:t>
            </a:r>
            <a:r>
              <a:rPr lang="pl-PL" i="1">
                <a:latin typeface="Calibri" pitchFamily="34" charset="0"/>
              </a:rPr>
              <a:t>Współczesne teorie organizacji. </a:t>
            </a:r>
            <a:r>
              <a:rPr lang="pl-PL">
                <a:latin typeface="Calibri" pitchFamily="34" charset="0"/>
              </a:rPr>
              <a:t>Warszawa, PWN 1983, str. 71.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3789</TotalTime>
  <Words>9023</Words>
  <Application>Microsoft Office PowerPoint</Application>
  <PresentationFormat>Pokaz na ekranie (4:3)</PresentationFormat>
  <Paragraphs>874</Paragraphs>
  <Slides>174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Szablon projektu</vt:lpstr>
      </vt:variant>
      <vt:variant>
        <vt:i4>1</vt:i4>
      </vt:variant>
      <vt:variant>
        <vt:lpstr>Tytuły slajdów</vt:lpstr>
      </vt:variant>
      <vt:variant>
        <vt:i4>174</vt:i4>
      </vt:variant>
    </vt:vector>
  </HeadingPairs>
  <TitlesOfParts>
    <vt:vector size="178" baseType="lpstr">
      <vt:lpstr>Calibri</vt:lpstr>
      <vt:lpstr>Arial</vt:lpstr>
      <vt:lpstr>Times New Roman</vt:lpstr>
      <vt:lpstr>Motyw pakietu Office</vt:lpstr>
      <vt:lpstr>Podstawy Zarządzania</vt:lpstr>
      <vt:lpstr>Pionierzy i główne nurty szkoły klasycznej</vt:lpstr>
      <vt:lpstr>Początki</vt:lpstr>
      <vt:lpstr>Początki</vt:lpstr>
      <vt:lpstr>Początki</vt:lpstr>
      <vt:lpstr>Frederick Winslow Taylor</vt:lpstr>
      <vt:lpstr>Frederick Winslow Taylor</vt:lpstr>
      <vt:lpstr>Badanie pracy</vt:lpstr>
      <vt:lpstr>Metodyka badania</vt:lpstr>
      <vt:lpstr>Badanie pracy</vt:lpstr>
      <vt:lpstr>Wnioski z badania pracy</vt:lpstr>
      <vt:lpstr>Specjalizacja pracy kierowniczej</vt:lpstr>
      <vt:lpstr>Henry Laurence Gantt</vt:lpstr>
      <vt:lpstr>Henry Laurence Gantt</vt:lpstr>
      <vt:lpstr>Czasowo-premiowego systemu płac</vt:lpstr>
      <vt:lpstr>Czasowo-premiowego systemu płac</vt:lpstr>
      <vt:lpstr>Diagram Gantta</vt:lpstr>
      <vt:lpstr>Lillian Moller Gilbreth Frank Bunker Gilbreth (Senior)</vt:lpstr>
      <vt:lpstr>Lillian Moller Gilbreth Frank Bunker Gilbreth (Senior)</vt:lpstr>
      <vt:lpstr>Lillian Moller Gilbreth Frank Bunker Gilbreth (Senior)</vt:lpstr>
      <vt:lpstr>Harrington Emerson</vt:lpstr>
      <vt:lpstr>Harrington Emerson</vt:lpstr>
      <vt:lpstr>Dwanaście zasad wydajności</vt:lpstr>
      <vt:lpstr>Mary Parker Follet</vt:lpstr>
      <vt:lpstr>Mary Parker Follet</vt:lpstr>
      <vt:lpstr>Zasady koordynacji M. P. Follet</vt:lpstr>
      <vt:lpstr>Teoria konfliktów w organizacji</vt:lpstr>
      <vt:lpstr>Rożne podejście do naukowej organizacji pracy</vt:lpstr>
      <vt:lpstr>Rożne podejście do naukowej organizacji pracy</vt:lpstr>
      <vt:lpstr>Henri Fayol</vt:lpstr>
      <vt:lpstr>Henri Fayol</vt:lpstr>
      <vt:lpstr>Zasady zarządzania H. Fayol’a</vt:lpstr>
      <vt:lpstr>Zasady zarządzania H. Fayol’a</vt:lpstr>
      <vt:lpstr>Zasady zarządzania H. Fayol’a</vt:lpstr>
      <vt:lpstr>Funkcje przedsiębiorstwa</vt:lpstr>
      <vt:lpstr>Funkcje przedsiębiorstwa</vt:lpstr>
      <vt:lpstr>Slajd 37</vt:lpstr>
      <vt:lpstr>Henri Louis Le Chatelier</vt:lpstr>
      <vt:lpstr>Henri Louis Le Chatelier</vt:lpstr>
      <vt:lpstr>Cykl organizacyjny</vt:lpstr>
      <vt:lpstr>Reguła przekory</vt:lpstr>
      <vt:lpstr>Karol Adamiecki</vt:lpstr>
      <vt:lpstr>Karol Adamiecki</vt:lpstr>
      <vt:lpstr>Prawo Harmonii</vt:lpstr>
      <vt:lpstr>Karol Adamiecki</vt:lpstr>
      <vt:lpstr>Edwin Hauswald</vt:lpstr>
      <vt:lpstr>Edwin Hauswald</vt:lpstr>
      <vt:lpstr>Edwin Hauswald</vt:lpstr>
      <vt:lpstr>Schemat koncentryczny Hauswald’a</vt:lpstr>
      <vt:lpstr>Edwin Hauswald</vt:lpstr>
      <vt:lpstr>Edwin Hauswald</vt:lpstr>
      <vt:lpstr>Zygmunt Rytel</vt:lpstr>
      <vt:lpstr>Zygmunt Rytel</vt:lpstr>
      <vt:lpstr>Esogramy Rytla</vt:lpstr>
      <vt:lpstr>Esogramy Rytla</vt:lpstr>
      <vt:lpstr>Slajd 56</vt:lpstr>
      <vt:lpstr>Slajd 57</vt:lpstr>
      <vt:lpstr>Slajd 58</vt:lpstr>
      <vt:lpstr>Stanisław Bieńkowski</vt:lpstr>
      <vt:lpstr>Stanisław Bieńkowski</vt:lpstr>
      <vt:lpstr>Metoda ustalania wartości koniunkturalnej zakładu przemysłowego</vt:lpstr>
      <vt:lpstr>Podsumowanie</vt:lpstr>
      <vt:lpstr>Podsumowanie</vt:lpstr>
      <vt:lpstr>Podsumowanie</vt:lpstr>
      <vt:lpstr>Zasady szkoły klasycznej</vt:lpstr>
      <vt:lpstr>Zasady szkoły klasycznej</vt:lpstr>
      <vt:lpstr>Współczesne kierunki i szkoły  w nauce organizacji i zarządzania</vt:lpstr>
      <vt:lpstr>Kierunek stosunków międzyludzkich</vt:lpstr>
      <vt:lpstr>Elton Mayon</vt:lpstr>
      <vt:lpstr>Elton Mayo</vt:lpstr>
      <vt:lpstr>Doświadczenie</vt:lpstr>
      <vt:lpstr>Doświadczenie</vt:lpstr>
      <vt:lpstr>Wnioski</vt:lpstr>
      <vt:lpstr>Wnioski</vt:lpstr>
      <vt:lpstr>Wnioski</vt:lpstr>
      <vt:lpstr>Douglas Murrey McGregor</vt:lpstr>
      <vt:lpstr>Douglas Murrey McGregor</vt:lpstr>
      <vt:lpstr>Teoria X</vt:lpstr>
      <vt:lpstr>Teoria Y</vt:lpstr>
      <vt:lpstr>Teoria Y</vt:lpstr>
      <vt:lpstr>Szkoła potencjału ludzkiego</vt:lpstr>
      <vt:lpstr>Szkoła potencjału ludzkiego</vt:lpstr>
      <vt:lpstr>Szkoła potencjału ludzkiego</vt:lpstr>
      <vt:lpstr>Szkoła potencjału ludzkiego</vt:lpstr>
      <vt:lpstr>Szkoła badań operacyjnych</vt:lpstr>
      <vt:lpstr>Szkoła badań operacyjnych</vt:lpstr>
      <vt:lpstr>Szkoła badań operacyjnych</vt:lpstr>
      <vt:lpstr>Szkoła systemów społecznych</vt:lpstr>
      <vt:lpstr>Szkoła systemów społecznych</vt:lpstr>
      <vt:lpstr>Szkoła systemów społecznych</vt:lpstr>
      <vt:lpstr>Szkoła systemów społecznych</vt:lpstr>
      <vt:lpstr>Szkoła neoklasyczna</vt:lpstr>
      <vt:lpstr>Szkoła neoklasyczna</vt:lpstr>
      <vt:lpstr>Szkoła neoklasyczna</vt:lpstr>
      <vt:lpstr>Szkoła neoklasyczna</vt:lpstr>
      <vt:lpstr>Szkoła systemowa</vt:lpstr>
      <vt:lpstr>Szkoła systemowa</vt:lpstr>
      <vt:lpstr>Szkoła systemowa</vt:lpstr>
      <vt:lpstr>Slajd 99</vt:lpstr>
      <vt:lpstr>Systemowa teoria organizacji</vt:lpstr>
      <vt:lpstr>Badania operacyjne</vt:lpstr>
      <vt:lpstr>Analiza systemowa</vt:lpstr>
      <vt:lpstr>Modele dynamiki przemysłowej</vt:lpstr>
      <vt:lpstr>Cybernetyka ekonomiczna</vt:lpstr>
      <vt:lpstr>Slajd 105</vt:lpstr>
      <vt:lpstr>Szkoła Systemowa</vt:lpstr>
      <vt:lpstr>System</vt:lpstr>
      <vt:lpstr>System</vt:lpstr>
      <vt:lpstr>System</vt:lpstr>
      <vt:lpstr>System</vt:lpstr>
      <vt:lpstr>Organizacja jako system</vt:lpstr>
      <vt:lpstr>Organizacja jako system</vt:lpstr>
      <vt:lpstr>Organizacja jako system</vt:lpstr>
      <vt:lpstr>Organizacja jako system</vt:lpstr>
      <vt:lpstr>Organizacja jako system</vt:lpstr>
      <vt:lpstr>Organizacja jako system</vt:lpstr>
      <vt:lpstr>Organizacja jako system</vt:lpstr>
      <vt:lpstr>Organizacja jako system</vt:lpstr>
      <vt:lpstr>Organizacja jako system</vt:lpstr>
      <vt:lpstr>Ujęcie sytuacyjne</vt:lpstr>
      <vt:lpstr>Ujęcie sytuacyjne</vt:lpstr>
      <vt:lpstr>Ujęcie sytuacyjne</vt:lpstr>
      <vt:lpstr>Ujęcie sytuacyjne</vt:lpstr>
      <vt:lpstr>Organizacja w ujęcie sytuacyjne</vt:lpstr>
      <vt:lpstr>Założenia ujęcia sytuacyjnego</vt:lpstr>
      <vt:lpstr>Podsumowanie</vt:lpstr>
      <vt:lpstr>Podsumowanie</vt:lpstr>
      <vt:lpstr>Podsumowanie</vt:lpstr>
      <vt:lpstr>Podsumowanie</vt:lpstr>
      <vt:lpstr>Przyszłościowe koncepcje i tendencje w rozwoju teorii i praktyki zarządzania</vt:lpstr>
      <vt:lpstr>Koncepcje klasyczne</vt:lpstr>
      <vt:lpstr>Koncepcje współczesne</vt:lpstr>
      <vt:lpstr>Koncepcje przyszłości ?</vt:lpstr>
      <vt:lpstr>Gra społeczna</vt:lpstr>
      <vt:lpstr>Gra społeczna</vt:lpstr>
      <vt:lpstr>Gra społeczna</vt:lpstr>
      <vt:lpstr>Gra społeczna</vt:lpstr>
      <vt:lpstr>Gra społeczna</vt:lpstr>
      <vt:lpstr>Gra społeczna</vt:lpstr>
      <vt:lpstr>Gra społeczna</vt:lpstr>
      <vt:lpstr>Gra społeczna</vt:lpstr>
      <vt:lpstr>Gra społeczna</vt:lpstr>
      <vt:lpstr>Gra społeczna</vt:lpstr>
      <vt:lpstr>Gra społeczna</vt:lpstr>
      <vt:lpstr>Gra społeczna</vt:lpstr>
      <vt:lpstr>Podsumowanie</vt:lpstr>
      <vt:lpstr>Podsumowanie</vt:lpstr>
      <vt:lpstr>Podsumowanie</vt:lpstr>
      <vt:lpstr>Równowaga organizacyjna</vt:lpstr>
      <vt:lpstr>Równowaga organizacyjna</vt:lpstr>
      <vt:lpstr>Równowaga organizacyjna</vt:lpstr>
      <vt:lpstr>Równowaga organizacyjna</vt:lpstr>
      <vt:lpstr>Równowaga organizacyjna</vt:lpstr>
      <vt:lpstr>Równowaga organizacyjna</vt:lpstr>
      <vt:lpstr>Slajd 155</vt:lpstr>
      <vt:lpstr>Równowaga organizacyjna</vt:lpstr>
      <vt:lpstr>Równowaga organizacyjna</vt:lpstr>
      <vt:lpstr>New wave</vt:lpstr>
      <vt:lpstr>New wave</vt:lpstr>
      <vt:lpstr>New wave</vt:lpstr>
      <vt:lpstr>New wave</vt:lpstr>
      <vt:lpstr>New wave</vt:lpstr>
      <vt:lpstr>New wave</vt:lpstr>
      <vt:lpstr>New wave</vt:lpstr>
      <vt:lpstr>Podsumowanie</vt:lpstr>
      <vt:lpstr>New wave</vt:lpstr>
      <vt:lpstr>Podsumowanie prezentacji</vt:lpstr>
      <vt:lpstr>Podsumowanie prezentacji</vt:lpstr>
      <vt:lpstr>Podsumowanie prezentacji</vt:lpstr>
      <vt:lpstr>Podsumowanie prezentacji</vt:lpstr>
      <vt:lpstr>Pytania…</vt:lpstr>
      <vt:lpstr>…Uwagi</vt:lpstr>
      <vt:lpstr>Dziękuję za uwagę</vt:lpstr>
      <vt:lpstr>Podstawy Zarządzania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TYC</dc:creator>
  <cp:lastModifiedBy>Tyc Tomasz</cp:lastModifiedBy>
  <cp:revision>142</cp:revision>
  <dcterms:created xsi:type="dcterms:W3CDTF">2012-10-04T17:39:27Z</dcterms:created>
  <dcterms:modified xsi:type="dcterms:W3CDTF">2012-10-24T14:33:44Z</dcterms:modified>
</cp:coreProperties>
</file>