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8" r:id="rId2"/>
    <p:sldId id="328" r:id="rId3"/>
    <p:sldId id="327" r:id="rId4"/>
    <p:sldId id="329" r:id="rId5"/>
    <p:sldId id="330" r:id="rId6"/>
    <p:sldId id="331" r:id="rId7"/>
    <p:sldId id="332" r:id="rId8"/>
    <p:sldId id="334" r:id="rId9"/>
    <p:sldId id="333"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50" r:id="rId24"/>
    <p:sldId id="348" r:id="rId25"/>
    <p:sldId id="349" r:id="rId26"/>
    <p:sldId id="351" r:id="rId27"/>
    <p:sldId id="352" r:id="rId28"/>
    <p:sldId id="353" r:id="rId29"/>
    <p:sldId id="354" r:id="rId30"/>
    <p:sldId id="356" r:id="rId31"/>
    <p:sldId id="355" r:id="rId32"/>
    <p:sldId id="357" r:id="rId33"/>
    <p:sldId id="358" r:id="rId34"/>
    <p:sldId id="359" r:id="rId35"/>
    <p:sldId id="361" r:id="rId36"/>
    <p:sldId id="360" r:id="rId37"/>
    <p:sldId id="362" r:id="rId38"/>
    <p:sldId id="363" r:id="rId39"/>
    <p:sldId id="364" r:id="rId40"/>
    <p:sldId id="365" r:id="rId41"/>
    <p:sldId id="366" r:id="rId42"/>
    <p:sldId id="369" r:id="rId43"/>
    <p:sldId id="367" r:id="rId44"/>
    <p:sldId id="368" r:id="rId45"/>
    <p:sldId id="370" r:id="rId46"/>
    <p:sldId id="371" r:id="rId47"/>
    <p:sldId id="372" r:id="rId48"/>
    <p:sldId id="373" r:id="rId49"/>
    <p:sldId id="374" r:id="rId50"/>
    <p:sldId id="325" r:id="rId51"/>
    <p:sldId id="375" r:id="rId52"/>
    <p:sldId id="286" r:id="rId53"/>
    <p:sldId id="287" r:id="rId54"/>
    <p:sldId id="288" r:id="rId55"/>
    <p:sldId id="376" r:id="rId56"/>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55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E15E18F-1317-4EE9-85EB-C00F6824DC23}" type="datetimeFigureOut">
              <a:rPr lang="pl-PL"/>
              <a:pPr>
                <a:defRPr/>
              </a:pPr>
              <a:t>2012-10-27</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pl-PL" noProof="0"/>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9778EC8-3799-4780-8490-D2722DE6BE47}" type="slidenum">
              <a:rPr lang="pl-PL"/>
              <a:pPr>
                <a:defRPr/>
              </a:pPr>
              <a:t>‹#›</a:t>
            </a:fld>
            <a:endParaRPr 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ymbol zastępczy obrazu slajdu 1"/>
          <p:cNvSpPr>
            <a:spLocks noGrp="1" noRot="1" noChangeAspect="1"/>
          </p:cNvSpPr>
          <p:nvPr>
            <p:ph type="sldImg"/>
          </p:nvPr>
        </p:nvSpPr>
        <p:spPr bwMode="auto">
          <a:noFill/>
          <a:ln>
            <a:solidFill>
              <a:srgbClr val="000000"/>
            </a:solidFill>
            <a:miter lim="800000"/>
            <a:headEnd/>
            <a:tailEnd/>
          </a:ln>
        </p:spPr>
      </p:sp>
      <p:sp>
        <p:nvSpPr>
          <p:cNvPr id="15362" name="Symbol zastępczy notatek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l-PL" smtClean="0"/>
          </a:p>
        </p:txBody>
      </p:sp>
      <p:sp>
        <p:nvSpPr>
          <p:cNvPr id="15363" name="Symbol zastępczy numeru slajdu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613E27-1745-4658-B53F-CA145E7B6137}" type="slidenum">
              <a:rPr lang="pl-PL"/>
              <a:pPr fontAlgn="base">
                <a:spcBef>
                  <a:spcPct val="0"/>
                </a:spcBef>
                <a:spcAft>
                  <a:spcPct val="0"/>
                </a:spcAft>
                <a:defRPr/>
              </a:pPr>
              <a:t>1</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ymbol zastępczy obrazu slajdu 1"/>
          <p:cNvSpPr>
            <a:spLocks noGrp="1" noRot="1" noChangeAspect="1"/>
          </p:cNvSpPr>
          <p:nvPr>
            <p:ph type="sldImg"/>
          </p:nvPr>
        </p:nvSpPr>
        <p:spPr bwMode="auto">
          <a:noFill/>
          <a:ln>
            <a:solidFill>
              <a:srgbClr val="000000"/>
            </a:solidFill>
            <a:miter lim="800000"/>
            <a:headEnd/>
            <a:tailEnd/>
          </a:ln>
        </p:spPr>
      </p:sp>
      <p:sp>
        <p:nvSpPr>
          <p:cNvPr id="15362" name="Symbol zastępczy notatek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l-PL" smtClean="0"/>
          </a:p>
        </p:txBody>
      </p:sp>
      <p:sp>
        <p:nvSpPr>
          <p:cNvPr id="15363" name="Symbol zastępczy numeru slajdu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613E27-1745-4658-B53F-CA145E7B6137}" type="slidenum">
              <a:rPr lang="pl-PL"/>
              <a:pPr fontAlgn="base">
                <a:spcBef>
                  <a:spcPct val="0"/>
                </a:spcBef>
                <a:spcAft>
                  <a:spcPct val="0"/>
                </a:spcAft>
                <a:defRPr/>
              </a:pPr>
              <a:t>55</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pPr>
              <a:defRPr/>
            </a:pPr>
            <a:fld id="{2113EE28-2A11-40B3-92C5-9F381F3E3D7B}" type="datetimeFigureOut">
              <a:rPr lang="pl-PL"/>
              <a:pPr>
                <a:defRPr/>
              </a:pPr>
              <a:t>2012-10-27</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4126D94D-4676-44EA-8BE2-C588F72D3FC3}" type="slidenum">
              <a:rPr lang="pl-PL"/>
              <a:pPr>
                <a:defRPr/>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7FF6514A-8857-4F09-A2DE-1686BCFF409A}" type="datetimeFigureOut">
              <a:rPr lang="pl-PL"/>
              <a:pPr>
                <a:defRPr/>
              </a:pPr>
              <a:t>2012-10-27</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86844C58-89F9-4D7B-8D37-6AE303603A5A}" type="slidenum">
              <a:rPr lang="pl-PL"/>
              <a:pPr>
                <a:defRPr/>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2F03721C-6AF3-4EC4-A7A5-90E19D0A9096}" type="datetimeFigureOut">
              <a:rPr lang="pl-PL"/>
              <a:pPr>
                <a:defRPr/>
              </a:pPr>
              <a:t>2012-10-27</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61DFA195-8B93-45CC-90A2-984784ABB99A}" type="slidenum">
              <a:rPr lang="pl-PL"/>
              <a:pPr>
                <a:defRPr/>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59E95344-43F8-417E-A56B-FF59A6237E5D}" type="datetimeFigureOut">
              <a:rPr lang="pl-PL"/>
              <a:pPr>
                <a:defRPr/>
              </a:pPr>
              <a:t>2012-10-27</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53BDFFE5-11C4-4410-985E-31279544EDD0}" type="slidenum">
              <a:rPr lang="pl-PL"/>
              <a:pPr>
                <a:defRPr/>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pPr>
              <a:defRPr/>
            </a:pPr>
            <a:fld id="{75B0063F-4B5F-4CDE-AF7C-463A9A00C74F}" type="datetimeFigureOut">
              <a:rPr lang="pl-PL"/>
              <a:pPr>
                <a:defRPr/>
              </a:pPr>
              <a:t>2012-10-27</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26390456-6A04-4B57-B709-CD8A3F5EDC11}" type="slidenum">
              <a:rPr lang="pl-PL"/>
              <a:pPr>
                <a:defRPr/>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pPr>
              <a:defRPr/>
            </a:pPr>
            <a:fld id="{7F07D6FF-34E0-4571-98EE-474907D20ED1}" type="datetimeFigureOut">
              <a:rPr lang="pl-PL"/>
              <a:pPr>
                <a:defRPr/>
              </a:pPr>
              <a:t>2012-10-27</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B915E366-EEEA-485E-BCB2-919ADD0197D2}" type="slidenum">
              <a:rPr lang="pl-PL"/>
              <a:pPr>
                <a:defRPr/>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pPr>
              <a:defRPr/>
            </a:pPr>
            <a:fld id="{B6DC0BFB-FC2E-409F-AACA-04667676E49F}" type="datetimeFigureOut">
              <a:rPr lang="pl-PL"/>
              <a:pPr>
                <a:defRPr/>
              </a:pPr>
              <a:t>2012-10-27</a:t>
            </a:fld>
            <a:endParaRPr lang="pl-PL"/>
          </a:p>
        </p:txBody>
      </p:sp>
      <p:sp>
        <p:nvSpPr>
          <p:cNvPr id="8" name="Symbol zastępczy stopki 4"/>
          <p:cNvSpPr>
            <a:spLocks noGrp="1"/>
          </p:cNvSpPr>
          <p:nvPr>
            <p:ph type="ftr" sz="quarter" idx="11"/>
          </p:nvPr>
        </p:nvSpPr>
        <p:spPr/>
        <p:txBody>
          <a:bodyPr/>
          <a:lstStyle>
            <a:lvl1pPr>
              <a:defRPr/>
            </a:lvl1pPr>
          </a:lstStyle>
          <a:p>
            <a:pPr>
              <a:defRPr/>
            </a:pPr>
            <a:endParaRPr lang="pl-PL"/>
          </a:p>
        </p:txBody>
      </p:sp>
      <p:sp>
        <p:nvSpPr>
          <p:cNvPr id="9" name="Symbol zastępczy numeru slajdu 5"/>
          <p:cNvSpPr>
            <a:spLocks noGrp="1"/>
          </p:cNvSpPr>
          <p:nvPr>
            <p:ph type="sldNum" sz="quarter" idx="12"/>
          </p:nvPr>
        </p:nvSpPr>
        <p:spPr/>
        <p:txBody>
          <a:bodyPr/>
          <a:lstStyle>
            <a:lvl1pPr>
              <a:defRPr/>
            </a:lvl1pPr>
          </a:lstStyle>
          <a:p>
            <a:pPr>
              <a:defRPr/>
            </a:pPr>
            <a:fld id="{0792ED2A-03CC-428B-80A4-9EF9FC930AB7}" type="slidenum">
              <a:rPr lang="pl-PL"/>
              <a:pPr>
                <a:defRPr/>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pPr>
              <a:defRPr/>
            </a:pPr>
            <a:fld id="{73D8A804-F330-46F9-8CA5-F22E91C756D0}" type="datetimeFigureOut">
              <a:rPr lang="pl-PL"/>
              <a:pPr>
                <a:defRPr/>
              </a:pPr>
              <a:t>2012-10-27</a:t>
            </a:fld>
            <a:endParaRPr lang="pl-PL"/>
          </a:p>
        </p:txBody>
      </p:sp>
      <p:sp>
        <p:nvSpPr>
          <p:cNvPr id="4" name="Symbol zastępczy stopki 4"/>
          <p:cNvSpPr>
            <a:spLocks noGrp="1"/>
          </p:cNvSpPr>
          <p:nvPr>
            <p:ph type="ftr" sz="quarter" idx="11"/>
          </p:nvPr>
        </p:nvSpPr>
        <p:spPr/>
        <p:txBody>
          <a:bodyPr/>
          <a:lstStyle>
            <a:lvl1pPr>
              <a:defRPr/>
            </a:lvl1pPr>
          </a:lstStyle>
          <a:p>
            <a:pPr>
              <a:defRPr/>
            </a:pPr>
            <a:endParaRPr lang="pl-PL"/>
          </a:p>
        </p:txBody>
      </p:sp>
      <p:sp>
        <p:nvSpPr>
          <p:cNvPr id="5" name="Symbol zastępczy numeru slajdu 5"/>
          <p:cNvSpPr>
            <a:spLocks noGrp="1"/>
          </p:cNvSpPr>
          <p:nvPr>
            <p:ph type="sldNum" sz="quarter" idx="12"/>
          </p:nvPr>
        </p:nvSpPr>
        <p:spPr/>
        <p:txBody>
          <a:bodyPr/>
          <a:lstStyle>
            <a:lvl1pPr>
              <a:defRPr/>
            </a:lvl1pPr>
          </a:lstStyle>
          <a:p>
            <a:pPr>
              <a:defRPr/>
            </a:pPr>
            <a:fld id="{FBFD627B-F045-4D8E-B034-E4064E1E2F78}" type="slidenum">
              <a:rPr lang="pl-PL"/>
              <a:pPr>
                <a:defRPr/>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pPr>
              <a:defRPr/>
            </a:pPr>
            <a:fld id="{D1CF6E24-D298-4A09-984E-034BBB0331C0}" type="datetimeFigureOut">
              <a:rPr lang="pl-PL"/>
              <a:pPr>
                <a:defRPr/>
              </a:pPr>
              <a:t>2012-10-27</a:t>
            </a:fld>
            <a:endParaRPr lang="pl-PL"/>
          </a:p>
        </p:txBody>
      </p:sp>
      <p:sp>
        <p:nvSpPr>
          <p:cNvPr id="3" name="Symbol zastępczy stopki 4"/>
          <p:cNvSpPr>
            <a:spLocks noGrp="1"/>
          </p:cNvSpPr>
          <p:nvPr>
            <p:ph type="ftr" sz="quarter" idx="11"/>
          </p:nvPr>
        </p:nvSpPr>
        <p:spPr/>
        <p:txBody>
          <a:bodyPr/>
          <a:lstStyle>
            <a:lvl1pPr>
              <a:defRPr/>
            </a:lvl1pPr>
          </a:lstStyle>
          <a:p>
            <a:pPr>
              <a:defRPr/>
            </a:pPr>
            <a:endParaRPr lang="pl-PL"/>
          </a:p>
        </p:txBody>
      </p:sp>
      <p:sp>
        <p:nvSpPr>
          <p:cNvPr id="4" name="Symbol zastępczy numeru slajdu 5"/>
          <p:cNvSpPr>
            <a:spLocks noGrp="1"/>
          </p:cNvSpPr>
          <p:nvPr>
            <p:ph type="sldNum" sz="quarter" idx="12"/>
          </p:nvPr>
        </p:nvSpPr>
        <p:spPr/>
        <p:txBody>
          <a:bodyPr/>
          <a:lstStyle>
            <a:lvl1pPr>
              <a:defRPr/>
            </a:lvl1pPr>
          </a:lstStyle>
          <a:p>
            <a:pPr>
              <a:defRPr/>
            </a:pPr>
            <a:fld id="{66C47C61-090E-474D-BF3E-FAA5FAE343DD}" type="slidenum">
              <a:rPr lang="pl-PL"/>
              <a:pPr>
                <a:defRPr/>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7CA40488-7526-40A9-B1E2-D7DE337569DD}" type="datetimeFigureOut">
              <a:rPr lang="pl-PL"/>
              <a:pPr>
                <a:defRPr/>
              </a:pPr>
              <a:t>2012-10-27</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D4AA6025-90B4-4FDD-9A2D-2B239B55779C}" type="slidenum">
              <a:rPr lang="pl-PL"/>
              <a:pPr>
                <a:defRPr/>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2EF6B6A0-309D-41E8-8259-F7DA5B928164}" type="datetimeFigureOut">
              <a:rPr lang="pl-PL"/>
              <a:pPr>
                <a:defRPr/>
              </a:pPr>
              <a:t>2012-10-27</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B6629EBA-1AF1-436C-A64C-B1259C7D59DF}" type="slidenum">
              <a:rPr lang="pl-PL"/>
              <a:pPr>
                <a:defRPr/>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B5D0C29-65FD-4841-B8B7-2C4E985E8592}" type="datetimeFigureOut">
              <a:rPr lang="pl-PL"/>
              <a:pPr>
                <a:defRPr/>
              </a:pPr>
              <a:t>2012-10-27</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67910E0-CFDF-4253-AC77-387B00ECF7FE}"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ytuł 1"/>
          <p:cNvSpPr>
            <a:spLocks noGrp="1"/>
          </p:cNvSpPr>
          <p:nvPr>
            <p:ph type="ctrTitle"/>
          </p:nvPr>
        </p:nvSpPr>
        <p:spPr/>
        <p:txBody>
          <a:bodyPr/>
          <a:lstStyle/>
          <a:p>
            <a:pPr eaLnBrk="1" hangingPunct="1"/>
            <a:r>
              <a:rPr lang="pl-PL" smtClean="0"/>
              <a:t>Podstawy Zarządzania</a:t>
            </a:r>
          </a:p>
        </p:txBody>
      </p:sp>
      <p:sp>
        <p:nvSpPr>
          <p:cNvPr id="3" name="Podtytuł 2"/>
          <p:cNvSpPr>
            <a:spLocks noGrp="1"/>
          </p:cNvSpPr>
          <p:nvPr>
            <p:ph type="subTitle" idx="1"/>
          </p:nvPr>
        </p:nvSpPr>
        <p:spPr/>
        <p:txBody>
          <a:bodyPr>
            <a:normAutofit/>
          </a:bodyPr>
          <a:lstStyle/>
          <a:p>
            <a:pPr eaLnBrk="1" hangingPunct="1"/>
            <a:r>
              <a:rPr lang="pl-PL" smtClean="0">
                <a:solidFill>
                  <a:srgbClr val="898989"/>
                </a:solidFill>
                <a:latin typeface="Arial" charset="0"/>
              </a:rPr>
              <a:t>Proces zarządzania</a:t>
            </a:r>
          </a:p>
        </p:txBody>
      </p:sp>
      <p:sp>
        <p:nvSpPr>
          <p:cNvPr id="14339" name="AutoShape 2" descr="data:image/jpeg;base64,/9j/4AAQSkZJRgABAQAAAQABAAD/2wCEAAkGBhQSERUUExQWFBQWGR0YGRUYGCAaHhseICAeHR0aHRwdHCYeHx8jIBsZIy8iIygpLi0sGB4xNjAqNSYrLCkBCQoKDgwOFQ8PFCkcHBwpKSwpKSksKSkpKSkpKSksLCkpKSkpLCkpLCwpLCkpKSkpKSkpKiwsLCksLCkpLCkpKf/AABEIAKAAdwMBIgACEQEDEQH/xAAcAAABBQEBAQAAAAAAAAAAAAAEAAIDBQYHAQj/xAA8EAABAgQDBQUGBQQBBQAAAAABAhEAAyExBBJBBSJRYXEGEzKBkQdCobHR8BQjksHhUnKy8WIWM0NTgv/EABcBAQEBAQAAAAAAAAAAAAAAAAABAgP/xAAZEQEBAQADAAAAAAAAAAAAAAAAAREhMVH/2gAMAwEAAhEDEQA/ANBlUkKIWtyT7yql2DBgGH3xiZWE8SUzAWIUs51NcszqcGnSJky1FSVZSN6ZrQkE1TTma2rBMxJOZlMFEFlEF9KDWgF46ARc5aElLuwcMqlaAAn1iLAz1KZKluXJDOB6+ducFz3UyQSQ7MRoPE9a2u37RFPw8uWUzFzzLlpcNYFR0e/W4ppEEOImJBCUTAHBQQVlLlwKAhywJAY3I4wlEh1A1SHqTqHHi4liH4GKPae25c+cqWUjKU5AVAOsJL7p0FRUPZ9IAxWDGVZmqmzFksk94ai2/QbwodQ3WMi5wmMWggrmlKswqZlHL3D26UciLrBzVTHZRCgGKQsWUS1HNSAa9Yx2GSO5W0uWrfCBmDliHFX04iPZEqalYyOF0KlJUxUEg5XNmrQ8j5h0jMrKzqKRQnM1tSej+kRmcQcoUVAqYHMxDDhy061jG4TbmKSU/mKmApJUkALJPEBt0O9eGkaWR2hlnKiYO7mLFMwYE6gHj1gG4gzAUJKiA3vMMwpYZhURWTMYolSKoykAZi1OTLLliS/lF5jZUtYqrMRYtVFGNTq3C8Z5OzgCpRWnNTeZmABYtYlj1gouXiQUvVSQ+6SxUxoSH6lucEqWpk1I3eLOKF7vekBYCSbkHKQ1WJcm7WqAeJg4YdOYke//AMDWoudDAQqnbyAiYXU7mtEgaudSQ3nCiWTgPzVqJIJIDEWCQ3HU1hREF/inS7ZSStlDUZhXkDA6EKUoVSKgZhQhPiNqOb05vHmMlBIUAcxdQJIoS7j/ACLAawCMpahuAEOd0eJmbK3GNifa2OVhkJmJSFZiN1N3N1AFuhDv8oyG0Z68UtJnZpbVSAkgAG7pUbf8g8N21i5k/ElGY5UqCUpAYBruDc5ukU+0cq1AJmLmLYByonLlOhKQANWGrxkHK2wiVMloCQtJD73iAc0GazkC2mkaOTKkzMwKkJUtilwCkOKF6WAc+UZWXs6SAKHMGCjlqFEsAQeetmMEzpAWklROar18mSBTjTV4DRLx8pIQlIGTOQxSLJO8Qwo1ANHEE4Obh5vfKBGVKAlJoFf/ACBUM45PGPm4GWnMM6hTo9HY6EWpE0mSljvJcuDlH9QcgAaUpo5iK1uxdnJQnvZaUZlAICi9gS97czxEQY3A/iB389+5BJlocBR6U1owHxioTjpgw/dKmA5U0yEc6P7pLs/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0+0AqkJWCQUqCSA1Xau8xLehrWMgDDT5m6pRSglxmJ94mp1bwsxhkoKSCtKkpB1JJvYdYKkbQTlllIUVPmSSAbl1OC7g8qQzHspIGRiwUANASGenE+gaIA5zkqKiCS9SbEVo5rEslZ3gQzVIChUtRxqAxPnAswKGYVJSxcprbpep9OUMkrUN5gW06/XzvBVpJmMe8KiSUh1cmLhqUpEgwC5YUVHdINMyeRHiLEVNLwJKxCQLblBlKH5Xg2bKBZpZVkIKSQd7mxsAKMXsIIdsLL+alQYKT7wdJaocPzDV1eF2bSQiYQ7ZwGBq9m1cWvQsYqsRhwgnMwLupLEV0BDDnG07NSpU6Ss0zFW8qr5qAZmq2vkTBR0qWClQSkpDf06ixuzROEJIKbggCrMoUcUL9fKLHCbLyZlrzIBplBJApUJH9JYElr9TCVst2KcyQbBiDXXLfXWsUVyEGW3dywwYJSC2hcObteFFxK2Vf8AMB4Dh8QYUEZ3FS1e4FZkqUQkDTMGJ1qB8IfhlspQrV6qdmtwoRpEeCSllAl0laxVRdwRa+7f05wHtnaBkywStKJillCSUukXLHUO4D840KjHbQClFAKlAnKRZz4Tw1DxXqdgleVSgGSBLdzls9QRbmxrEYR3vfLVLCGVVlvlJO8UnyoRZ4ZiELlrAG64u/K+pewfWkYDllKEgKOQDxAIuBTKST0N7Q7B7VlOCliQACCnTiK6aQPthE2atCCoZCPEHvUMom9teEUGP2IEKYTglTsxN+fJvpE0aDaM9JUogAglg1yOP1hLxATLCAoDMd5wXDMwdnart84zOMwc6WkL76XOHBK3I5EFjFpseRPm92VbqCSAqlSequQ+EAfKxCE2a4zVowfS9oI/6lkScxWymO4lFzepJ4cIz3arAHDTshmAuAWFSkNq1jyiPs3KwqpqUzgVOdVBIc8ToKRBep7QS8SWYpuzquWZ8xpYDjcxu/Z5J3ClTEZyWGhTluW5ClqdYyP4fDZ0CWE5XqHAAY0rW9PN4uexCMm0FZVElWfMHcMwyu5q96PYRpXVJczpXpXl1hZmHhrfnHktq0F3ZulYYucly7jnl9B/qNCZQ+N9Y8hkucARVNtPUNCiIyKMa5JFGc1Ds6iOV+AMZHtoqbMRLUktL7wFeYUSySLciFOY1CMYoqKHTcMAKEZuJik2phFqw00KUosXUCLgkvlTdwNNWEWjHYHHS5i1hFWGapytXfYjQ6WvyjQKny1AqIOUpZ0l6GjZanVoyeD2WZC58ksZoyrSRdSHelHBq5Hzg9WKSBVyHoMrM2l6N0jIZh9nqmrIzGTLYnMRoxYFrOacQ8UWNwCM4WhEwJ6u5tdgzkE+cbzAyk4haO7Pjot7uElVEgsx+Hxio2zLKB3aVgpBBOVJfXV6n6wsGSxOHMyYEy0bxNEpBbyGkbvZ0xWGwqJSk5ZyFd4nMm4IIcg82IGoEO7OCRhUla1pMxRTS5LnStg9YE2hiJs8zFiqSWeg3RYHppEFd2+2epcwTk7wIBUWAqoOXAoP5gHYGwlzV94vDzZ6QQNwsknQKOUt0ja4JYlSs03MJS3QoKFHoAbNbUE/ARXzdlzMMrcmLlpWd1CZlFcwwYhqu0BJsjZP4eaEpUTubySk0JFhagIZ7UJtGo7DZZ2KXNJGeSMlqkq967Wo2vKkZg40oWQorUcoZSpgLAgCv8nQRpPZPh96eQQ1AQ7uSOVKAGLFb6SgElQd1DUkMwDODYuIYuYSQHZJ4aHjx9aC+sT9wCDcub/t0EBqkk0Z356affrFQsNNSVDKfC6RUgPrpXQObx7CwUtnclyXzAdeX3SFAZjFrSyyWGVRSCRR615h/pFTh8K93qCAATqS/DQfKLOdg0LfMslOZbEnIkh+XU1NdYHm4VKQe6Io11qdhQ3LqFqAjzaKMZtFCZc51E6guACoX1Gc8TS8B4rDe+QCkkgVPiPAt1rG+27gWwk3vLhDpJAU28ASlw7lN+kYCfMB3Uqq4As1zUsbW6PGbB5gADMTulKczBOdjwIduANhrGixk+SgoWsZ6JLZuBYVOo+A6xSCeciVJVkUleQIJclJHiswSGHMvAeKK5pCUuSbEs1r8uPzgATi1rWtdcuapGtXHk7fCPV9sV5JiAkpSulNWLgHhFlI2QkBIJACwMqnAuS5byN4GxeJwiDkRvkIW5UbkksA2oTl9TEQXge1GJxEpOEKdxRLKbwi1TwB04mDdnTu7KpGINUMArMSLAPSuVspcVvFXsrawDBROZNRlooAe7TWgPlF/tfZaSVTJahMCUpUtwRumj2OYOoOx4wVX4rCIGUS0qUo1qlr21ZrXjfey1ITKnEgsZjOkFicozU5OPi2sYTDBOVSUhNkqq+6PEpIs+vpzjp/YzBKl4CUlLAzMy2aoCi4cEcG6RRerUFKYVy9bs3SIN1TWId+APIcneCRIITlbKlmpbh1AgMy1IqSSAwBYMONL/OA9TOKFigUkud2jcOX+4USIlk3qOgL9RaPIDHY+WolYS53ilXPkwudeUEbK2enugrLQgCzuHciuhe3OGHAqVMeY2Sq1L0ZKmIqL1d+sZ7tD7T8NhlK/DAYiapISC5EqW3TxqJJNGHONdDW42Z3aJs2alXdIRmW2gqFMDRq2jjeFxySoKQKKIIcVuBX5FucV22u2mMxb97PVkP/AI0nIj9KaHzeLnCbMKsLh56SkIy5HY+NBIUknQkZFcC5jFuosMXlzh5bsW1+73/mK7HbXEl+6RurSUlxWvmQDzESzsYSlQKiNTldqcmo+76QEiYrMFFLgVYv5Hl/EAJjsFOUR3jSgQCEtozA6tYU4kwD+CkhRBmkUcMxrwf1i8xudZqmmhrQM7MfnCHZSWyaqJI0LAKOjm9PpEAWH2bJV4ZxepJFTro3TXjFzsnaUyVN7uc6kkZcwOV0swD0r9In2Z2XliiMxUknOmxCX8Ti2W9btS8Nx2EypKVqEwBikg36E1s8UWuMQiRKnkKZkJKkEgEgsAkcy56cI0mw/bNglAJnJmSVClRnSABQAgl6ACoDnrHNts7RKcJ3YJaYoHeNWTXXm1R+0ZUQ019YYDaUnEJUqRNRNDMoIXmAJ4tYx4oKAKrmtMzhh1FacrvHyrhsYuWrNLWpCuKFFJ9QY2Wzva7tGWADMRNA/wDYgE8w4YxdNd4kSjmBTQAM3LQ8H+jR5HKtme3I50d7hUKIdjLWUsSK7qnBtfn6qGrrm3aDtDiMTMX305a2UpISTQDMaBIpFYiXezuKxLjC0xf96v8AIxAFcoyiQByBR7VLV4cI2/sx23LE1WCxLdxiCGU7d3NDhKgTQPY+UYasJSoQdJ7Wdgp8jMuU06UCveTUgA1C0ixD1alNIx6Nq5SQoHhxbS0dN9mXtAM7u8NOU09AORTgd6CLH/mB+rrF12w9nuGxhK0/kTif+4hNDzWlwD/cI1Z4OTDbSUqCmDAGh+/hyEQ/9QKUCFKGjUsODU5QT2g9muNwwfu+9l/1ynWP0+IP0iklbAxClJSJMzMtQQndIdWiQSGflGRbDbRSq6RRy2vJTH7eCZWImzkTQhGeXJQVqmeFKUps6rEmiQNXtGk7New+as5sasSkCvdoIUs8ifCn4mL72pzpOB2UjCSEJQmcoJyjgneUok3UTlc84DiuJxaphBPQDgOURp1+3hssViVaQ7eYL0b0iIRZg1+vw4R4r0/eHGtBo9D/AAIQYllHiXflz5wHuFP5ifvQwodgxvC9D8WMeQVHjR+av+9X+RiIOLHrBWMWh5oKTn70soKpldTghql2YvRjA1etIDwE8R5wj0pSPE2Jh4Den3blpFBezQ6qHKsVSbW1BGojrfZH2imanucRl76yJiiUpmDULIFFNbiescaBazhT3f8AiN9sfDysfIMwEJnoczZYoGoy0ge6aWsaaxYOwqkjJmAIysXFSwd2CX0PzpHIvaTtReJx60JWojDJSiXcAqFVKHBTkV5XjUdlO3ww+eXilHNLQopmH3socIU9lUYcfnyqXizOmCYuqiorUKV1U5JBALlgItHcew3aT8ZhgDNz4iWAZgJy5hosjgWYni73jlftYxi5mOWlSgoSkhIbTXyLmvOCsBto4bEyMRhkk4eQClQPvpUXmpD3Z6OTUA6xS9tp4m4mdNCwpK15klgHB8OmgaJbwM3LvrEy+AB0FbiGJTqRRxTWCQl0u72fr6eUREClnK3CloaBWnB/rDu8p1qb+kNUp3ZhQ/6EQTSlutPUs45GFDcKjfTUfYMeRQscfzF8lKb9RiBIobwbjZJ7xe6rxqrXieUCqlK4KPkfpEUhOLAVbmdWIf0hg487cYemUr+lX6Sf2hZDbKf0n6RR4khi9tYN2HtmZhJyZ0ojMk2NlDVJHAiAjLVoD+kwu4VwPofpAaftZtpE85pT5Zl81+JHkS3kIC2TssrQkhJU6zegYBjc+rA04RTiUW8JA/tNfh9tGi7MqtKYMosSXSQ40U26QQwUxbMbQAW15aUlSUrDSyyQKitS1tXo1oqk1p5AR0Sf2ZlYueEyp65sxcwS15pSkd2Eh1KdTAsAdHUQYxe2NkzJE1UtYIWkkN4iBoSRSoY+cEBLlMd4+T1iZWIcEOG90Od0u9OrfGIUyjqktySfhHrKd8poGoD62iD1THXR/PQN1iD7aJhLUfdIe1DDTJUBQGr0ylx8IB+GSM4r9sYUOw0lQWAUqoS1OR5QoaP/2Q=="/>
          <p:cNvSpPr>
            <a:spLocks noChangeAspect="1" noChangeArrowheads="1"/>
          </p:cNvSpPr>
          <p:nvPr/>
        </p:nvSpPr>
        <p:spPr bwMode="auto">
          <a:xfrm>
            <a:off x="155575" y="-731838"/>
            <a:ext cx="1133475" cy="1524001"/>
          </a:xfrm>
          <a:prstGeom prst="rect">
            <a:avLst/>
          </a:prstGeom>
          <a:noFill/>
          <a:ln w="9525">
            <a:noFill/>
            <a:miter lim="800000"/>
            <a:headEnd/>
            <a:tailEnd/>
          </a:ln>
        </p:spPr>
        <p:txBody>
          <a:bodyPr/>
          <a:lstStyle/>
          <a:p>
            <a:endParaRPr lang="pl-PL">
              <a:latin typeface="Calibri" pitchFamily="34" charset="0"/>
            </a:endParaRPr>
          </a:p>
        </p:txBody>
      </p:sp>
      <p:sp>
        <p:nvSpPr>
          <p:cNvPr id="14340" name="AutoShape 4" descr="data:image/jpeg;base64,/9j/4AAQSkZJRgABAQAAAQABAAD/2wCEAAkGBhQSERUUExQWFBQWGR0YGRUYGCAaHhseICAeHR0aHRwdHCYeHx8jIBsZIy8iIygpLi0sGB4xNjAqNSYrLCkBCQoKDgwOFQ8PFCkcHBwpKSwpKSksKSkpKSkpKSksLCkpKSkpLCkpLCwpLCkpKSkpKSkpKiwsLCksLCkpLCkpKf/AABEIAKAAdwMBIgACEQEDEQH/xAAcAAABBQEBAQAAAAAAAAAAAAAEAAIDBQYHAQj/xAA8EAABAgQDBQUGBQQBBQAAAAABAhEAAyExBBJBBSJRYXEGEzKBkQdCobHR8BQjksHhUnKy8WIWM0NTgv/EABcBAQEBAQAAAAAAAAAAAAAAAAABAgP/xAAZEQEBAQADAAAAAAAAAAAAAAAAAREhMVH/2gAMAwEAAhEDEQA/ANBlUkKIWtyT7yql2DBgGH3xiZWE8SUzAWIUs51NcszqcGnSJky1FSVZSN6ZrQkE1TTma2rBMxJOZlMFEFlEF9KDWgF46ARc5aElLuwcMqlaAAn1iLAz1KZKluXJDOB6+ducFz3UyQSQ7MRoPE9a2u37RFPw8uWUzFzzLlpcNYFR0e/W4ppEEOImJBCUTAHBQQVlLlwKAhywJAY3I4wlEh1A1SHqTqHHi4liH4GKPae25c+cqWUjKU5AVAOsJL7p0FRUPZ9IAxWDGVZmqmzFksk94ai2/QbwodQ3WMi5wmMWggrmlKswqZlHL3D26UciLrBzVTHZRCgGKQsWUS1HNSAa9Yx2GSO5W0uWrfCBmDliHFX04iPZEqalYyOF0KlJUxUEg5XNmrQ8j5h0jMrKzqKRQnM1tSej+kRmcQcoUVAqYHMxDDhy061jG4TbmKSU/mKmApJUkALJPEBt0O9eGkaWR2hlnKiYO7mLFMwYE6gHj1gG4gzAUJKiA3vMMwpYZhURWTMYolSKoykAZi1OTLLliS/lF5jZUtYqrMRYtVFGNTq3C8Z5OzgCpRWnNTeZmABYtYlj1gouXiQUvVSQ+6SxUxoSH6lucEqWpk1I3eLOKF7vekBYCSbkHKQ1WJcm7WqAeJg4YdOYke//AMDWoudDAQqnbyAiYXU7mtEgaudSQ3nCiWTgPzVqJIJIDEWCQ3HU1hREF/inS7ZSStlDUZhXkDA6EKUoVSKgZhQhPiNqOb05vHmMlBIUAcxdQJIoS7j/ACLAawCMpahuAEOd0eJmbK3GNifa2OVhkJmJSFZiN1N3N1AFuhDv8oyG0Z68UtJnZpbVSAkgAG7pUbf8g8N21i5k/ElGY5UqCUpAYBruDc5ukU+0cq1AJmLmLYByonLlOhKQANWGrxkHK2wiVMloCQtJD73iAc0GazkC2mkaOTKkzMwKkJUtilwCkOKF6WAc+UZWXs6SAKHMGCjlqFEsAQeetmMEzpAWklROar18mSBTjTV4DRLx8pIQlIGTOQxSLJO8Qwo1ANHEE4Obh5vfKBGVKAlJoFf/ACBUM45PGPm4GWnMM6hTo9HY6EWpE0mSljvJcuDlH9QcgAaUpo5iK1uxdnJQnvZaUZlAICi9gS97czxEQY3A/iB389+5BJlocBR6U1owHxioTjpgw/dKmA5U0yEc6P7pLs/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0+0AqkJWCQUqCSA1Xau8xLehrWMgDDT5m6pRSglxmJ94mp1bwsxhkoKSCtKkpB1JJvYdYKkbQTlllIUVPmSSAbl1OC7g8qQzHspIGRiwUANASGenE+gaIA5zkqKiCS9SbEVo5rEslZ3gQzVIChUtRxqAxPnAswKGYVJSxcprbpep9OUMkrUN5gW06/XzvBVpJmMe8KiSUh1cmLhqUpEgwC5YUVHdINMyeRHiLEVNLwJKxCQLblBlKH5Xg2bKBZpZVkIKSQd7mxsAKMXsIIdsLL+alQYKT7wdJaocPzDV1eF2bSQiYQ7ZwGBq9m1cWvQsYqsRhwgnMwLupLEV0BDDnG07NSpU6Ss0zFW8qr5qAZmq2vkTBR0qWClQSkpDf06ixuzROEJIKbggCrMoUcUL9fKLHCbLyZlrzIBplBJApUJH9JYElr9TCVst2KcyQbBiDXXLfXWsUVyEGW3dywwYJSC2hcObteFFxK2Vf8AMB4Dh8QYUEZ3FS1e4FZkqUQkDTMGJ1qB8IfhlspQrV6qdmtwoRpEeCSllAl0laxVRdwRa+7f05wHtnaBkywStKJillCSUukXLHUO4D840KjHbQClFAKlAnKRZz4Tw1DxXqdgleVSgGSBLdzls9QRbmxrEYR3vfLVLCGVVlvlJO8UnyoRZ4ZiELlrAG64u/K+pewfWkYDllKEgKOQDxAIuBTKST0N7Q7B7VlOCliQACCnTiK6aQPthE2atCCoZCPEHvUMom9teEUGP2IEKYTglTsxN+fJvpE0aDaM9JUogAglg1yOP1hLxATLCAoDMd5wXDMwdnart84zOMwc6WkL76XOHBK3I5EFjFpseRPm92VbqCSAqlSequQ+EAfKxCE2a4zVowfS9oI/6lkScxWymO4lFzepJ4cIz3arAHDTshmAuAWFSkNq1jyiPs3KwqpqUzgVOdVBIc8ToKRBep7QS8SWYpuzquWZ8xpYDjcxu/Z5J3ClTEZyWGhTluW5ClqdYyP4fDZ0CWE5XqHAAY0rW9PN4uexCMm0FZVElWfMHcMwyu5q96PYRpXVJczpXpXl1hZmHhrfnHktq0F3ZulYYucly7jnl9B/qNCZQ+N9Y8hkucARVNtPUNCiIyKMa5JFGc1Ds6iOV+AMZHtoqbMRLUktL7wFeYUSySLciFOY1CMYoqKHTcMAKEZuJik2phFqw00KUosXUCLgkvlTdwNNWEWjHYHHS5i1hFWGapytXfYjQ6WvyjQKny1AqIOUpZ0l6GjZanVoyeD2WZC58ksZoyrSRdSHelHBq5Hzg9WKSBVyHoMrM2l6N0jIZh9nqmrIzGTLYnMRoxYFrOacQ8UWNwCM4WhEwJ6u5tdgzkE+cbzAyk4haO7Pjot7uElVEgsx+Hxio2zLKB3aVgpBBOVJfXV6n6wsGSxOHMyYEy0bxNEpBbyGkbvZ0xWGwqJSk5ZyFd4nMm4IIcg82IGoEO7OCRhUla1pMxRTS5LnStg9YE2hiJs8zFiqSWeg3RYHppEFd2+2epcwTk7wIBUWAqoOXAoP5gHYGwlzV94vDzZ6QQNwsknQKOUt0ja4JYlSs03MJS3QoKFHoAbNbUE/ARXzdlzMMrcmLlpWd1CZlFcwwYhqu0BJsjZP4eaEpUTubySk0JFhagIZ7UJtGo7DZZ2KXNJGeSMlqkq967Wo2vKkZg40oWQorUcoZSpgLAgCv8nQRpPZPh96eQQ1AQ7uSOVKAGLFb6SgElQd1DUkMwDODYuIYuYSQHZJ4aHjx9aC+sT9wCDcub/t0EBqkk0Z356affrFQsNNSVDKfC6RUgPrpXQObx7CwUtnclyXzAdeX3SFAZjFrSyyWGVRSCRR615h/pFTh8K93qCAATqS/DQfKLOdg0LfMslOZbEnIkh+XU1NdYHm4VKQe6Io11qdhQ3LqFqAjzaKMZtFCZc51E6guACoX1Gc8TS8B4rDe+QCkkgVPiPAt1rG+27gWwk3vLhDpJAU28ASlw7lN+kYCfMB3Uqq4As1zUsbW6PGbB5gADMTulKczBOdjwIduANhrGixk+SgoWsZ6JLZuBYVOo+A6xSCeciVJVkUleQIJclJHiswSGHMvAeKK5pCUuSbEs1r8uPzgATi1rWtdcuapGtXHk7fCPV9sV5JiAkpSulNWLgHhFlI2QkBIJACwMqnAuS5byN4GxeJwiDkRvkIW5UbkksA2oTl9TEQXge1GJxEpOEKdxRLKbwi1TwB04mDdnTu7KpGINUMArMSLAPSuVspcVvFXsrawDBROZNRlooAe7TWgPlF/tfZaSVTJahMCUpUtwRumj2OYOoOx4wVX4rCIGUS0qUo1qlr21ZrXjfey1ITKnEgsZjOkFicozU5OPi2sYTDBOVSUhNkqq+6PEpIs+vpzjp/YzBKl4CUlLAzMy2aoCi4cEcG6RRerUFKYVy9bs3SIN1TWId+APIcneCRIITlbKlmpbh1AgMy1IqSSAwBYMONL/OA9TOKFigUkud2jcOX+4USIlk3qOgL9RaPIDHY+WolYS53ilXPkwudeUEbK2enugrLQgCzuHciuhe3OGHAqVMeY2Sq1L0ZKmIqL1d+sZ7tD7T8NhlK/DAYiapISC5EqW3TxqJJNGHONdDW42Z3aJs2alXdIRmW2gqFMDRq2jjeFxySoKQKKIIcVuBX5FucV22u2mMxb97PVkP/AI0nIj9KaHzeLnCbMKsLh56SkIy5HY+NBIUknQkZFcC5jFuosMXlzh5bsW1+73/mK7HbXEl+6RurSUlxWvmQDzESzsYSlQKiNTldqcmo+76QEiYrMFFLgVYv5Hl/EAJjsFOUR3jSgQCEtozA6tYU4kwD+CkhRBmkUcMxrwf1i8xudZqmmhrQM7MfnCHZSWyaqJI0LAKOjm9PpEAWH2bJV4ZxepJFTro3TXjFzsnaUyVN7uc6kkZcwOV0swD0r9In2Z2XliiMxUknOmxCX8Ti2W9btS8Nx2EypKVqEwBikg36E1s8UWuMQiRKnkKZkJKkEgEgsAkcy56cI0mw/bNglAJnJmSVClRnSABQAgl6ACoDnrHNts7RKcJ3YJaYoHeNWTXXm1R+0ZUQ019YYDaUnEJUqRNRNDMoIXmAJ4tYx4oKAKrmtMzhh1FacrvHyrhsYuWrNLWpCuKFFJ9QY2Wzva7tGWADMRNA/wDYgE8w4YxdNd4kSjmBTQAM3LQ8H+jR5HKtme3I50d7hUKIdjLWUsSK7qnBtfn6qGrrm3aDtDiMTMX305a2UpISTQDMaBIpFYiXezuKxLjC0xf96v8AIxAFcoyiQByBR7VLV4cI2/sx23LE1WCxLdxiCGU7d3NDhKgTQPY+UYasJSoQdJ7Wdgp8jMuU06UCveTUgA1C0ixD1alNIx6Nq5SQoHhxbS0dN9mXtAM7u8NOU09AORTgd6CLH/mB+rrF12w9nuGxhK0/kTif+4hNDzWlwD/cI1Z4OTDbSUqCmDAGh+/hyEQ/9QKUCFKGjUsODU5QT2g9muNwwfu+9l/1ynWP0+IP0iklbAxClJSJMzMtQQndIdWiQSGflGRbDbRSq6RRy2vJTH7eCZWImzkTQhGeXJQVqmeFKUps6rEmiQNXtGk7New+as5sasSkCvdoIUs8ifCn4mL72pzpOB2UjCSEJQmcoJyjgneUok3UTlc84DiuJxaphBPQDgOURp1+3hssViVaQ7eYL0b0iIRZg1+vw4R4r0/eHGtBo9D/AAIQYllHiXflz5wHuFP5ifvQwodgxvC9D8WMeQVHjR+av+9X+RiIOLHrBWMWh5oKTn70soKpldTghql2YvRjA1etIDwE8R5wj0pSPE2Jh4Den3blpFBezQ6qHKsVSbW1BGojrfZH2imanucRl76yJiiUpmDULIFFNbiescaBazhT3f8AiN9sfDysfIMwEJnoczZYoGoy0ge6aWsaaxYOwqkjJmAIysXFSwd2CX0PzpHIvaTtReJx60JWojDJSiXcAqFVKHBTkV5XjUdlO3ww+eXilHNLQopmH3socIU9lUYcfnyqXizOmCYuqiorUKV1U5JBALlgItHcew3aT8ZhgDNz4iWAZgJy5hosjgWYni73jlftYxi5mOWlSgoSkhIbTXyLmvOCsBto4bEyMRhkk4eQClQPvpUXmpD3Z6OTUA6xS9tp4m4mdNCwpK15klgHB8OmgaJbwM3LvrEy+AB0FbiGJTqRRxTWCQl0u72fr6eUREClnK3CloaBWnB/rDu8p1qb+kNUp3ZhQ/6EQTSlutPUs45GFDcKjfTUfYMeRQscfzF8lKb9RiBIobwbjZJ7xe6rxqrXieUCqlK4KPkfpEUhOLAVbmdWIf0hg487cYemUr+lX6Sf2hZDbKf0n6RR4khi9tYN2HtmZhJyZ0ojMk2NlDVJHAiAjLVoD+kwu4VwPofpAaftZtpE85pT5Zl81+JHkS3kIC2TssrQkhJU6zegYBjc+rA04RTiUW8JA/tNfh9tGi7MqtKYMosSXSQ40U26QQwUxbMbQAW15aUlSUrDSyyQKitS1tXo1oqk1p5AR0Sf2ZlYueEyp65sxcwS15pSkd2Eh1KdTAsAdHUQYxe2NkzJE1UtYIWkkN4iBoSRSoY+cEBLlMd4+T1iZWIcEOG90Od0u9OrfGIUyjqktySfhHrKd8poGoD62iD1THXR/PQN1iD7aJhLUfdIe1DDTJUBQGr0ylx8IB+GSM4r9sYUOw0lQWAUqoS1OR5QoaP/2Q=="/>
          <p:cNvSpPr>
            <a:spLocks noChangeAspect="1" noChangeArrowheads="1"/>
          </p:cNvSpPr>
          <p:nvPr/>
        </p:nvSpPr>
        <p:spPr bwMode="auto">
          <a:xfrm>
            <a:off x="155575" y="-731838"/>
            <a:ext cx="1133475" cy="1524001"/>
          </a:xfrm>
          <a:prstGeom prst="rect">
            <a:avLst/>
          </a:prstGeom>
          <a:noFill/>
          <a:ln w="9525">
            <a:noFill/>
            <a:miter lim="800000"/>
            <a:headEnd/>
            <a:tailEnd/>
          </a:ln>
        </p:spPr>
        <p:txBody>
          <a:bodyPr/>
          <a:lstStyle/>
          <a:p>
            <a:endParaRPr lang="pl-PL">
              <a:latin typeface="Calibri" pitchFamily="34" charset="0"/>
            </a:endParaRPr>
          </a:p>
        </p:txBody>
      </p:sp>
      <p:pic>
        <p:nvPicPr>
          <p:cNvPr id="14341" name="Picture 4" descr="https://encrypted-tbn3.gstatic.com/images?q=tbn:ANd9GcRRB2L7bLIKX-nCRM8rGPurt4rlz4vtaA3lqiR_9sUDdAMal0e9"/>
          <p:cNvPicPr>
            <a:picLocks noChangeAspect="1" noChangeArrowheads="1"/>
          </p:cNvPicPr>
          <p:nvPr/>
        </p:nvPicPr>
        <p:blipFill>
          <a:blip r:embed="rId3"/>
          <a:srcRect/>
          <a:stretch>
            <a:fillRect/>
          </a:stretch>
        </p:blipFill>
        <p:spPr bwMode="auto">
          <a:xfrm>
            <a:off x="6643688" y="214313"/>
            <a:ext cx="2281237" cy="2281237"/>
          </a:xfrm>
          <a:prstGeom prst="rect">
            <a:avLst/>
          </a:prstGeom>
          <a:noFill/>
          <a:ln w="9525">
            <a:noFill/>
            <a:miter lim="800000"/>
            <a:headEnd/>
            <a:tailEnd/>
          </a:ln>
        </p:spPr>
      </p:pic>
      <p:pic>
        <p:nvPicPr>
          <p:cNvPr id="14342" name="Obraz 6" descr="ANS.jpg"/>
          <p:cNvPicPr>
            <a:picLocks noChangeAspect="1"/>
          </p:cNvPicPr>
          <p:nvPr/>
        </p:nvPicPr>
        <p:blipFill>
          <a:blip r:embed="rId4"/>
          <a:srcRect/>
          <a:stretch>
            <a:fillRect/>
          </a:stretch>
        </p:blipFill>
        <p:spPr bwMode="auto">
          <a:xfrm>
            <a:off x="214313" y="214313"/>
            <a:ext cx="2214562" cy="221456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lstStyle/>
          <a:p>
            <a:r>
              <a:rPr lang="pl-PL" smtClean="0"/>
              <a:t>Analiza funkcji zarządzania</a:t>
            </a:r>
          </a:p>
        </p:txBody>
      </p:sp>
      <p:sp>
        <p:nvSpPr>
          <p:cNvPr id="98307" name="Rectangle 3"/>
          <p:cNvSpPr>
            <a:spLocks noGrp="1"/>
          </p:cNvSpPr>
          <p:nvPr>
            <p:ph type="body" idx="1"/>
          </p:nvPr>
        </p:nvSpPr>
        <p:spPr/>
        <p:txBody>
          <a:bodyPr/>
          <a:lstStyle/>
          <a:p>
            <a:r>
              <a:rPr lang="pl-PL" smtClean="0"/>
              <a:t>Analiza funkcji zarządzania nie zajmuje obecnie tak ważnego miejsca w naukach o zarządzaniu jak na początku kształtowania się tej dyscypliny naukowej. </a:t>
            </a:r>
          </a:p>
          <a:p>
            <a:r>
              <a:rPr lang="pl-PL" smtClean="0"/>
              <a:t>Jednakże jest bardzo pomocna w całościowym spojrzeniu i zrozumieniu złożonej treści procesu zarządzania.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lstStyle/>
          <a:p>
            <a:r>
              <a:rPr lang="pl-PL" smtClean="0"/>
              <a:t>Funkcja planowania</a:t>
            </a:r>
          </a:p>
        </p:txBody>
      </p:sp>
      <p:sp>
        <p:nvSpPr>
          <p:cNvPr id="99331" name="Rectangle 3"/>
          <p:cNvSpPr>
            <a:spLocks noGrp="1"/>
          </p:cNvSpPr>
          <p:nvPr>
            <p:ph type="body" idx="1"/>
          </p:nvPr>
        </p:nvSpPr>
        <p:spPr/>
        <p:txBody>
          <a:bodyPr/>
          <a:lstStyle/>
          <a:p>
            <a:pPr>
              <a:lnSpc>
                <a:spcPct val="90000"/>
              </a:lnSpc>
            </a:pPr>
            <a:r>
              <a:rPr lang="pl-PL" sz="2800" smtClean="0"/>
              <a:t>Najistotniejszą treść </a:t>
            </a:r>
            <a:r>
              <a:rPr lang="pl-PL" sz="2800" b="1" i="1" smtClean="0"/>
              <a:t>funkcji planowania </a:t>
            </a:r>
            <a:r>
              <a:rPr lang="pl-PL" sz="2800" smtClean="0"/>
              <a:t>stanowi formułowanie celów organizacji oraz określenie sposobów ich osiągnięcia i niezbędnych do tego zasobów. </a:t>
            </a:r>
          </a:p>
          <a:p>
            <a:pPr>
              <a:lnSpc>
                <a:spcPct val="90000"/>
              </a:lnSpc>
            </a:pPr>
            <a:r>
              <a:rPr lang="pl-PL" sz="2800" smtClean="0"/>
              <a:t>W procesie formułowania celów kojarzone są różne interesy jednostek i grup społecznych działających </a:t>
            </a:r>
            <a:br>
              <a:rPr lang="pl-PL" sz="2800" smtClean="0"/>
            </a:br>
            <a:r>
              <a:rPr lang="pl-PL" sz="2800" smtClean="0"/>
              <a:t>w organizacji:</a:t>
            </a:r>
          </a:p>
          <a:p>
            <a:pPr lvl="1">
              <a:lnSpc>
                <a:spcPct val="90000"/>
              </a:lnSpc>
            </a:pPr>
            <a:r>
              <a:rPr lang="pl-PL" sz="2400" smtClean="0"/>
              <a:t>właścicieli, </a:t>
            </a:r>
          </a:p>
          <a:p>
            <a:pPr lvl="1">
              <a:lnSpc>
                <a:spcPct val="90000"/>
              </a:lnSpc>
            </a:pPr>
            <a:r>
              <a:rPr lang="pl-PL" sz="2400" smtClean="0"/>
              <a:t>kadry kierowniczej i pozostałych pracowników,</a:t>
            </a:r>
          </a:p>
          <a:p>
            <a:pPr lvl="1">
              <a:lnSpc>
                <a:spcPct val="90000"/>
              </a:lnSpc>
            </a:pPr>
            <a:r>
              <a:rPr lang="pl-PL" sz="2400" smtClean="0"/>
              <a:t>odbiorców i konsumentów dóbr i usług, których wytwarzanie (świadczenie) jest misją organizacji.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r>
              <a:rPr lang="pl-PL" smtClean="0"/>
              <a:t>Funkcja planowania</a:t>
            </a:r>
          </a:p>
        </p:txBody>
      </p:sp>
      <p:sp>
        <p:nvSpPr>
          <p:cNvPr id="100355" name="Rectangle 3"/>
          <p:cNvSpPr>
            <a:spLocks noGrp="1"/>
          </p:cNvSpPr>
          <p:nvPr>
            <p:ph type="body" idx="1"/>
          </p:nvPr>
        </p:nvSpPr>
        <p:spPr/>
        <p:txBody>
          <a:bodyPr/>
          <a:lstStyle/>
          <a:p>
            <a:pPr>
              <a:lnSpc>
                <a:spcPct val="90000"/>
              </a:lnSpc>
            </a:pPr>
            <a:r>
              <a:rPr lang="pl-PL" sz="2400" smtClean="0"/>
              <a:t>Wybór sposobów osiągania celów opiera się na rozeznaniu potencjału wytwórczego jakim dysponuje organizacja i ocenie możliwości dostosowania tego potencjału do przyjmowanych celów. </a:t>
            </a:r>
          </a:p>
          <a:p>
            <a:pPr>
              <a:lnSpc>
                <a:spcPct val="90000"/>
              </a:lnSpc>
            </a:pPr>
            <a:r>
              <a:rPr lang="pl-PL" sz="2400" smtClean="0"/>
              <a:t>Po ustaleniu sposobów osiągania celów, czyli szeroko rozumianej technologii działania, dokonuje się dekompozycji celów na zadania możliwe do przełożenia na pożądane projektowane oddziaływania materialno-energetyczne. </a:t>
            </a:r>
          </a:p>
          <a:p>
            <a:pPr>
              <a:lnSpc>
                <a:spcPct val="90000"/>
              </a:lnSpc>
            </a:pPr>
            <a:r>
              <a:rPr lang="pl-PL" sz="2400" smtClean="0"/>
              <a:t>Z kolei, biorąc pod uwagę kolejność i pracochłonność poszczególnych operacji, mierzoną czasem zaangażowania czynników wytwórczych, określa się zapotrzebowanie na zasoby osobowe i rzeczowe.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r>
              <a:rPr lang="pl-PL" smtClean="0"/>
              <a:t>Funkcja planowania</a:t>
            </a:r>
          </a:p>
        </p:txBody>
      </p:sp>
      <p:sp>
        <p:nvSpPr>
          <p:cNvPr id="101379" name="Rectangle 3"/>
          <p:cNvSpPr>
            <a:spLocks noGrp="1"/>
          </p:cNvSpPr>
          <p:nvPr>
            <p:ph type="body" idx="1"/>
          </p:nvPr>
        </p:nvSpPr>
        <p:spPr/>
        <p:txBody>
          <a:bodyPr/>
          <a:lstStyle/>
          <a:p>
            <a:r>
              <a:rPr lang="pl-PL" smtClean="0"/>
              <a:t>Końcowy produkt działalności planistycznych, czyli plan na dany okres, można sprowadzić do trzech składników:</a:t>
            </a:r>
          </a:p>
          <a:p>
            <a:pPr lvl="1"/>
            <a:r>
              <a:rPr lang="pl-PL" smtClean="0"/>
              <a:t>wiązki celów,</a:t>
            </a:r>
          </a:p>
          <a:p>
            <a:pPr lvl="1"/>
            <a:r>
              <a:rPr lang="pl-PL" smtClean="0"/>
              <a:t>projektowanych oddziaływań materialno-energetycznych,</a:t>
            </a:r>
          </a:p>
          <a:p>
            <a:pPr lvl="1"/>
            <a:r>
              <a:rPr lang="pl-PL" smtClean="0"/>
              <a:t>niezbędnych zasobów osobowych i rzeczowych.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r>
              <a:rPr lang="pl-PL" smtClean="0"/>
              <a:t>Funkcja organizowania</a:t>
            </a:r>
          </a:p>
        </p:txBody>
      </p:sp>
      <p:sp>
        <p:nvSpPr>
          <p:cNvPr id="102403" name="Rectangle 3"/>
          <p:cNvSpPr>
            <a:spLocks noGrp="1"/>
          </p:cNvSpPr>
          <p:nvPr>
            <p:ph type="body" idx="1"/>
          </p:nvPr>
        </p:nvSpPr>
        <p:spPr/>
        <p:txBody>
          <a:bodyPr/>
          <a:lstStyle/>
          <a:p>
            <a:pPr>
              <a:lnSpc>
                <a:spcPct val="80000"/>
              </a:lnSpc>
            </a:pPr>
            <a:r>
              <a:rPr lang="pl-PL" sz="2400" smtClean="0"/>
              <a:t>Plan, będący wytworem scharakteryzowanej wyżej funkcji planowania, stanowi punkt wyjścia działań w ramach </a:t>
            </a:r>
            <a:r>
              <a:rPr lang="pl-PL" sz="2400" b="1" i="1" smtClean="0"/>
              <a:t>funkcji organizowania</a:t>
            </a:r>
            <a:r>
              <a:rPr lang="pl-PL" sz="2400" smtClean="0"/>
              <a:t>. </a:t>
            </a:r>
          </a:p>
          <a:p>
            <a:pPr>
              <a:lnSpc>
                <a:spcPct val="80000"/>
              </a:lnSpc>
            </a:pPr>
            <a:r>
              <a:rPr lang="pl-PL" sz="2400" smtClean="0"/>
              <a:t>Polegają one przede wszystkim na ukształtowaniu odpowiedniej struktury organizacyjnej zapewniającej realizację przyjętego planu.</a:t>
            </a:r>
          </a:p>
          <a:p>
            <a:pPr>
              <a:lnSpc>
                <a:spcPct val="80000"/>
              </a:lnSpc>
            </a:pPr>
            <a:r>
              <a:rPr lang="pl-PL" sz="2400" smtClean="0"/>
              <a:t>Konstruowanie struktury organizacyjnej sprowadza się do ustanowienia reguł poziomego i pionowego podziału pracy </a:t>
            </a:r>
            <a:br>
              <a:rPr lang="pl-PL" sz="2400" smtClean="0"/>
            </a:br>
            <a:r>
              <a:rPr lang="pl-PL" sz="2400" smtClean="0"/>
              <a:t>i zadań oraz niezbędnych do ich realizacji zasobów, a także ustalenia przepływów informacji i dostępu do niej oraz zasad rozmieszczenia uprawnień do podejmowania decyzji. </a:t>
            </a:r>
          </a:p>
          <a:p>
            <a:pPr>
              <a:lnSpc>
                <a:spcPct val="80000"/>
              </a:lnSpc>
            </a:pPr>
            <a:r>
              <a:rPr lang="pl-PL" sz="2400" smtClean="0"/>
              <a:t>W rezultacie ustanowienia powyższych reguł określone zostają pozycje i role poszczególnych składników organizacji </a:t>
            </a:r>
            <a:br>
              <a:rPr lang="pl-PL" sz="2400" smtClean="0"/>
            </a:br>
            <a:r>
              <a:rPr lang="pl-PL" sz="2400" smtClean="0"/>
              <a:t>w jej wielopoziomowej strukturze formalnej.</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a:lstStyle/>
          <a:p>
            <a:r>
              <a:rPr lang="pl-PL" smtClean="0"/>
              <a:t>Funkcja organizowania</a:t>
            </a:r>
          </a:p>
        </p:txBody>
      </p:sp>
      <p:sp>
        <p:nvSpPr>
          <p:cNvPr id="103427" name="Rectangle 3"/>
          <p:cNvSpPr>
            <a:spLocks noGrp="1"/>
          </p:cNvSpPr>
          <p:nvPr>
            <p:ph type="body" idx="1"/>
          </p:nvPr>
        </p:nvSpPr>
        <p:spPr/>
        <p:txBody>
          <a:bodyPr/>
          <a:lstStyle/>
          <a:p>
            <a:pPr>
              <a:lnSpc>
                <a:spcPct val="80000"/>
              </a:lnSpc>
            </a:pPr>
            <a:r>
              <a:rPr lang="pl-PL" sz="2400" smtClean="0"/>
              <a:t>Poza formułowaniem omówionych wyżej reguł, funkcja organizowania obejmuje również ustalenie procedur pełnienia przez uczestników organizacji ich ról organizacyjnych. </a:t>
            </a:r>
          </a:p>
          <a:p>
            <a:pPr>
              <a:lnSpc>
                <a:spcPct val="80000"/>
              </a:lnSpc>
            </a:pPr>
            <a:r>
              <a:rPr lang="pl-PL" sz="2400" smtClean="0"/>
              <a:t>Procedury te mają formę regulaminów organizacyjnych, pragmatyk służbowych, instrukcji i innych bardziej lub mniej sformalizowanych wzorów zachowań organizacyjnych w dających się przewidzieć typowych, powtarzalnych sytuacjach. </a:t>
            </a:r>
          </a:p>
          <a:p>
            <a:pPr>
              <a:lnSpc>
                <a:spcPct val="80000"/>
              </a:lnSpc>
            </a:pPr>
            <a:r>
              <a:rPr lang="pl-PL" sz="2400" smtClean="0"/>
              <a:t>Stopień stosowania sformalizowanych procedur postępowania czyli uregulowań ogólnych w organizacji określa tzw. </a:t>
            </a:r>
            <a:r>
              <a:rPr lang="pl-PL" sz="2400" b="1" smtClean="0"/>
              <a:t>zasada substytucji organizacji Gutenberga</a:t>
            </a:r>
            <a:r>
              <a:rPr lang="pl-PL" sz="2400" smtClean="0"/>
              <a:t>[1]</a:t>
            </a:r>
          </a:p>
          <a:p>
            <a:pPr>
              <a:lnSpc>
                <a:spcPct val="80000"/>
              </a:lnSpc>
              <a:buFont typeface="Arial" charset="0"/>
              <a:buNone/>
            </a:pPr>
            <a:r>
              <a:rPr lang="pl-PL" sz="1200" smtClean="0"/>
              <a:t>	</a:t>
            </a:r>
            <a:r>
              <a:rPr lang="pl-PL" sz="1400" smtClean="0"/>
              <a:t>[1] Gutenberg E.: </a:t>
            </a:r>
            <a:r>
              <a:rPr lang="pl-PL" sz="1400" i="1" smtClean="0"/>
              <a:t>Grundlagen der Betriebswirtschaftslehre, Die Produktion. </a:t>
            </a:r>
            <a:r>
              <a:rPr lang="pl-PL" sz="1400" smtClean="0"/>
              <a:t>Aufl. 24, Berlin, 1983; </a:t>
            </a:r>
          </a:p>
          <a:p>
            <a:pPr>
              <a:lnSpc>
                <a:spcPct val="80000"/>
              </a:lnSpc>
              <a:buFont typeface="Arial" charset="0"/>
              <a:buNone/>
            </a:pPr>
            <a:r>
              <a:rPr lang="pl-PL" sz="1400" smtClean="0"/>
              <a:t>	Martyniak Z.: </a:t>
            </a:r>
            <a:r>
              <a:rPr lang="pl-PL" sz="1400" b="1" i="1" smtClean="0"/>
              <a:t>Organizatoryka</a:t>
            </a:r>
            <a:r>
              <a:rPr lang="pl-PL" sz="1400" smtClean="0"/>
              <a:t>. Warszawa, PWE 1987. Str. 192.</a:t>
            </a:r>
          </a:p>
          <a:p>
            <a:pPr>
              <a:lnSpc>
                <a:spcPct val="80000"/>
              </a:lnSpc>
              <a:buFont typeface="Arial" charset="0"/>
              <a:buNone/>
            </a:pPr>
            <a:endParaRPr lang="pl-PL" sz="1400" smtClean="0"/>
          </a:p>
          <a:p>
            <a:pPr>
              <a:lnSpc>
                <a:spcPct val="80000"/>
              </a:lnSpc>
              <a:buFont typeface="Arial" charset="0"/>
              <a:buNone/>
            </a:pPr>
            <a:r>
              <a:rPr lang="pl-PL" sz="120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a:lstStyle/>
          <a:p>
            <a:r>
              <a:rPr lang="pl-PL" smtClean="0"/>
              <a:t>Zasada subsytucji Gutenberga</a:t>
            </a:r>
          </a:p>
        </p:txBody>
      </p:sp>
      <p:sp>
        <p:nvSpPr>
          <p:cNvPr id="104451" name="Rectangle 3"/>
          <p:cNvSpPr>
            <a:spLocks noGrp="1"/>
          </p:cNvSpPr>
          <p:nvPr>
            <p:ph type="body" idx="1"/>
          </p:nvPr>
        </p:nvSpPr>
        <p:spPr/>
        <p:txBody>
          <a:bodyPr/>
          <a:lstStyle/>
          <a:p>
            <a:r>
              <a:rPr lang="pl-PL" sz="2000" smtClean="0"/>
              <a:t>Wzywa ona do wprowadzania w organizacji sformalizowanych uregulowań ogólnych dopóty, dopóki nie zostanie osiągnięta równowaga między zmiennością sytuacji a stopniem uregulowań ogólnych.</a:t>
            </a:r>
          </a:p>
        </p:txBody>
      </p:sp>
      <p:pic>
        <p:nvPicPr>
          <p:cNvPr id="104452" name="Picture 4"/>
          <p:cNvPicPr>
            <a:picLocks noChangeAspect="1" noChangeArrowheads="1"/>
          </p:cNvPicPr>
          <p:nvPr/>
        </p:nvPicPr>
        <p:blipFill>
          <a:blip r:embed="rId2"/>
          <a:srcRect/>
          <a:stretch>
            <a:fillRect/>
          </a:stretch>
        </p:blipFill>
        <p:spPr bwMode="auto">
          <a:xfrm>
            <a:off x="539750" y="2636838"/>
            <a:ext cx="8024813" cy="33655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a:lstStyle/>
          <a:p>
            <a:r>
              <a:rPr lang="pl-PL" smtClean="0"/>
              <a:t>Zasada subsytucji Gutenberga</a:t>
            </a:r>
          </a:p>
        </p:txBody>
      </p:sp>
      <p:sp>
        <p:nvSpPr>
          <p:cNvPr id="105475" name="Rectangle 3"/>
          <p:cNvSpPr>
            <a:spLocks noGrp="1"/>
          </p:cNvSpPr>
          <p:nvPr>
            <p:ph type="body" idx="1"/>
          </p:nvPr>
        </p:nvSpPr>
        <p:spPr/>
        <p:txBody>
          <a:bodyPr/>
          <a:lstStyle/>
          <a:p>
            <a:pPr>
              <a:lnSpc>
                <a:spcPct val="90000"/>
              </a:lnSpc>
            </a:pPr>
            <a:r>
              <a:rPr lang="pl-PL" sz="2400" dirty="0" smtClean="0"/>
              <a:t>Z </a:t>
            </a:r>
            <a:r>
              <a:rPr lang="pl-PL" sz="2400" dirty="0" err="1" smtClean="0"/>
              <a:t>niedoorganizowaniem</a:t>
            </a:r>
            <a:r>
              <a:rPr lang="pl-PL" sz="2400" dirty="0" smtClean="0"/>
              <a:t> mamy do czynienia wtedy, gdy sytuacje powtarzalne w organizacji nie mają uregulowań w przepisach ogólnych. </a:t>
            </a:r>
          </a:p>
          <a:p>
            <a:pPr>
              <a:lnSpc>
                <a:spcPct val="90000"/>
              </a:lnSpc>
            </a:pPr>
            <a:r>
              <a:rPr lang="pl-PL" sz="2400" dirty="0" smtClean="0"/>
              <a:t>Przeorganizowanie występuje wtedy, gdy organizacja usiłuje regulować przepisami ogólnymi sytuacje niepowtarzalne.</a:t>
            </a:r>
          </a:p>
          <a:p>
            <a:pPr>
              <a:lnSpc>
                <a:spcPct val="90000"/>
              </a:lnSpc>
            </a:pPr>
            <a:r>
              <a:rPr lang="pl-PL" sz="2400" dirty="0" smtClean="0"/>
              <a:t>Wymagany stopień sformalizowania struktury organizacyjnej zależy więc od:</a:t>
            </a:r>
          </a:p>
          <a:p>
            <a:pPr lvl="1">
              <a:lnSpc>
                <a:spcPct val="90000"/>
              </a:lnSpc>
            </a:pPr>
            <a:r>
              <a:rPr lang="pl-PL" sz="2000" b="1" dirty="0" smtClean="0"/>
              <a:t>rodzaju organizacji:</a:t>
            </a:r>
            <a:r>
              <a:rPr lang="pl-PL" sz="2000" dirty="0" smtClean="0"/>
              <a:t> im więcej występuje w niej sytuacji zmiennych, tym mniej należy wprowadzać do jej struktury organizacyjnej sformalizowanych przepisów ogólnych,</a:t>
            </a:r>
          </a:p>
          <a:p>
            <a:pPr lvl="1">
              <a:lnSpc>
                <a:spcPct val="90000"/>
              </a:lnSpc>
            </a:pPr>
            <a:r>
              <a:rPr lang="pl-PL" sz="2000" b="1" dirty="0" smtClean="0"/>
              <a:t>charakteru otoczenia organizacji: </a:t>
            </a:r>
            <a:r>
              <a:rPr lang="pl-PL" sz="2000" dirty="0" smtClean="0"/>
              <a:t>im bardziej otoczenie jest zmienne i  burzliwe, tym mniej przepisów formalnych reguluje działanie organizacji.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Funkcja motywowania</a:t>
            </a:r>
            <a:endParaRPr lang="pl-PL" dirty="0"/>
          </a:p>
        </p:txBody>
      </p:sp>
      <p:sp>
        <p:nvSpPr>
          <p:cNvPr id="3" name="Symbol zastępczy zawartości 2"/>
          <p:cNvSpPr>
            <a:spLocks noGrp="1"/>
          </p:cNvSpPr>
          <p:nvPr>
            <p:ph idx="1"/>
          </p:nvPr>
        </p:nvSpPr>
        <p:spPr/>
        <p:txBody>
          <a:bodyPr/>
          <a:lstStyle/>
          <a:p>
            <a:r>
              <a:rPr lang="pl-PL" sz="2400" dirty="0" smtClean="0"/>
              <a:t>Nieodzowne jest zaznajomienie uczestników organizacji </a:t>
            </a:r>
            <a:r>
              <a:rPr lang="pl-PL" sz="2400" dirty="0" smtClean="0"/>
              <a:t/>
            </a:r>
            <a:br>
              <a:rPr lang="pl-PL" sz="2400" dirty="0" smtClean="0"/>
            </a:br>
            <a:r>
              <a:rPr lang="pl-PL" sz="2400" dirty="0" smtClean="0"/>
              <a:t>z </a:t>
            </a:r>
            <a:r>
              <a:rPr lang="pl-PL" sz="2400" dirty="0" smtClean="0"/>
              <a:t>celami, zadaniami i </a:t>
            </a:r>
            <a:r>
              <a:rPr lang="pl-PL" sz="2400" dirty="0" smtClean="0"/>
              <a:t>sposobami ich </a:t>
            </a:r>
            <a:r>
              <a:rPr lang="pl-PL" sz="2400" dirty="0" smtClean="0"/>
              <a:t>realizacji, obowiązującymi regułami i procedurami oraz uruchomienie </a:t>
            </a:r>
            <a:r>
              <a:rPr lang="pl-PL" sz="2400" dirty="0" smtClean="0"/>
              <a:t>stymulatorów skłaniających </a:t>
            </a:r>
            <a:r>
              <a:rPr lang="pl-PL" sz="2400" dirty="0" smtClean="0"/>
              <a:t>ich do respektowania wzorców zachowań organizacyjnych. </a:t>
            </a:r>
            <a:endParaRPr lang="pl-PL" sz="2400" dirty="0" smtClean="0"/>
          </a:p>
          <a:p>
            <a:r>
              <a:rPr lang="pl-PL" sz="2400" dirty="0" smtClean="0"/>
              <a:t>Sieć kanałów komunikacyjnych </a:t>
            </a:r>
            <a:r>
              <a:rPr lang="pl-PL" sz="2400" dirty="0" smtClean="0"/>
              <a:t>organizacji wypełnić trzeba strumieniem oddziaływań </a:t>
            </a:r>
            <a:r>
              <a:rPr lang="pl-PL" sz="2400" dirty="0" smtClean="0"/>
              <a:t>informacyjno-decyzyjnych stanowiących </a:t>
            </a:r>
            <a:r>
              <a:rPr lang="pl-PL" sz="2400" b="1" i="1" dirty="0" smtClean="0"/>
              <a:t>funkcję motywowania. </a:t>
            </a:r>
            <a:endParaRPr lang="pl-PL" sz="2400" b="1" i="1" dirty="0" smtClean="0"/>
          </a:p>
          <a:p>
            <a:r>
              <a:rPr lang="pl-PL" sz="2400" dirty="0" smtClean="0"/>
              <a:t>Dopiero </a:t>
            </a:r>
            <a:r>
              <a:rPr lang="pl-PL" sz="2400" dirty="0" smtClean="0"/>
              <a:t>wówczas wystąpią </a:t>
            </a:r>
            <a:r>
              <a:rPr lang="pl-PL" sz="2400" dirty="0" smtClean="0"/>
              <a:t>rzeczywiste więzi </a:t>
            </a:r>
            <a:r>
              <a:rPr lang="pl-PL" sz="2400" dirty="0" smtClean="0"/>
              <a:t>współdziałania </a:t>
            </a:r>
            <a:r>
              <a:rPr lang="pl-PL" sz="2400" dirty="0" smtClean="0"/>
              <a:t/>
            </a:r>
            <a:br>
              <a:rPr lang="pl-PL" sz="2400" dirty="0" smtClean="0"/>
            </a:br>
            <a:r>
              <a:rPr lang="pl-PL" sz="2400" dirty="0" smtClean="0"/>
              <a:t>w </a:t>
            </a:r>
            <a:r>
              <a:rPr lang="pl-PL" sz="2400" dirty="0" smtClean="0"/>
              <a:t>organizacji powodujące, że dążyć ona będzie do osiągnięcia </a:t>
            </a:r>
            <a:r>
              <a:rPr lang="pl-PL" sz="2400" dirty="0" smtClean="0"/>
              <a:t>wspólnych celów</a:t>
            </a:r>
            <a:r>
              <a:rPr lang="pl-PL" sz="2400" dirty="0" smtClean="0"/>
              <a:t>.</a:t>
            </a:r>
            <a:endParaRPr lang="pl-PL"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Funkcja motywowania</a:t>
            </a:r>
            <a:endParaRPr lang="pl-PL" dirty="0"/>
          </a:p>
        </p:txBody>
      </p:sp>
      <p:sp>
        <p:nvSpPr>
          <p:cNvPr id="3" name="Symbol zastępczy zawartości 2"/>
          <p:cNvSpPr>
            <a:spLocks noGrp="1"/>
          </p:cNvSpPr>
          <p:nvPr>
            <p:ph idx="1"/>
          </p:nvPr>
        </p:nvSpPr>
        <p:spPr/>
        <p:txBody>
          <a:bodyPr/>
          <a:lstStyle/>
          <a:p>
            <a:r>
              <a:rPr lang="pl-PL" sz="2800" dirty="0" smtClean="0"/>
              <a:t>Repertuar motywacyjnych oddziaływań aparatu zarządzającego na </a:t>
            </a:r>
            <a:r>
              <a:rPr lang="pl-PL" sz="2800" dirty="0" smtClean="0"/>
              <a:t>uczestników </a:t>
            </a:r>
            <a:r>
              <a:rPr lang="pl-PL" sz="2800" dirty="0" smtClean="0"/>
              <a:t>organizacji jest obecnie bardzo szeroki </a:t>
            </a:r>
            <a:r>
              <a:rPr lang="pl-PL" sz="2800" dirty="0" smtClean="0"/>
              <a:t>i </a:t>
            </a:r>
            <a:r>
              <a:rPr lang="pl-PL" sz="2800" dirty="0" smtClean="0"/>
              <a:t>obejmuje </a:t>
            </a:r>
            <a:r>
              <a:rPr lang="pl-PL" sz="2800" dirty="0" smtClean="0"/>
              <a:t>oddziaływania:</a:t>
            </a:r>
          </a:p>
          <a:p>
            <a:pPr lvl="1"/>
            <a:r>
              <a:rPr lang="pl-PL" sz="2400" dirty="0" smtClean="0"/>
              <a:t>administracyjne, </a:t>
            </a:r>
          </a:p>
          <a:p>
            <a:pPr lvl="1"/>
            <a:r>
              <a:rPr lang="pl-PL" sz="2400" dirty="0" smtClean="0"/>
              <a:t>ekonomiczne</a:t>
            </a:r>
            <a:r>
              <a:rPr lang="pl-PL" sz="2400" dirty="0" smtClean="0"/>
              <a:t>, </a:t>
            </a:r>
            <a:endParaRPr lang="pl-PL" sz="2400" dirty="0" smtClean="0"/>
          </a:p>
          <a:p>
            <a:pPr lvl="1"/>
            <a:r>
              <a:rPr lang="pl-PL" sz="2400" dirty="0" smtClean="0"/>
              <a:t>Psychologiczne, </a:t>
            </a:r>
          </a:p>
          <a:p>
            <a:pPr lvl="1"/>
            <a:r>
              <a:rPr lang="pl-PL" sz="2400" dirty="0" smtClean="0"/>
              <a:t>polityczne</a:t>
            </a:r>
            <a:r>
              <a:rPr lang="pl-PL" sz="2400" dirty="0" smtClean="0"/>
              <a:t>. </a:t>
            </a:r>
            <a:endParaRPr lang="pl-PL" sz="2400" dirty="0" smtClean="0"/>
          </a:p>
          <a:p>
            <a:r>
              <a:rPr lang="pl-PL" sz="2800" dirty="0" smtClean="0"/>
              <a:t>Odpowiedni </a:t>
            </a:r>
            <a:r>
              <a:rPr lang="pl-PL" sz="2800" dirty="0" smtClean="0"/>
              <a:t>dobór instrumentów </a:t>
            </a:r>
            <a:r>
              <a:rPr lang="pl-PL" sz="2800" dirty="0" smtClean="0"/>
              <a:t>oddziaływań motywacyjnych </a:t>
            </a:r>
            <a:r>
              <a:rPr lang="pl-PL" sz="2800" dirty="0" smtClean="0"/>
              <a:t>stanowi o skuteczności zarządzania uczestnikami organizacji.</a:t>
            </a:r>
            <a:endParaRPr lang="pl-PL"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p:cNvSpPr>
          <p:nvPr>
            <p:ph type="title"/>
          </p:nvPr>
        </p:nvSpPr>
        <p:spPr/>
        <p:txBody>
          <a:bodyPr/>
          <a:lstStyle/>
          <a:p>
            <a:r>
              <a:rPr lang="pl-PL" dirty="0" smtClean="0"/>
              <a:t>Analiza funkcji zarządzania</a:t>
            </a:r>
          </a:p>
        </p:txBody>
      </p:sp>
      <p:pic>
        <p:nvPicPr>
          <p:cNvPr id="88070" name="Picture 6" descr="ANd9GcRNpj285PcpCgmmrKmEg2EhJX90Yu291iuRok7mCjFbug_StViXbQ"/>
          <p:cNvPicPr>
            <a:picLocks noChangeAspect="1" noChangeArrowheads="1"/>
          </p:cNvPicPr>
          <p:nvPr/>
        </p:nvPicPr>
        <p:blipFill>
          <a:blip r:embed="rId2"/>
          <a:srcRect/>
          <a:stretch>
            <a:fillRect/>
          </a:stretch>
        </p:blipFill>
        <p:spPr bwMode="auto">
          <a:xfrm>
            <a:off x="684213" y="1873250"/>
            <a:ext cx="8135937" cy="32559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Funkcja kontroli</a:t>
            </a:r>
            <a:endParaRPr lang="pl-PL" dirty="0"/>
          </a:p>
        </p:txBody>
      </p:sp>
      <p:sp>
        <p:nvSpPr>
          <p:cNvPr id="3" name="Symbol zastępczy zawartości 2"/>
          <p:cNvSpPr>
            <a:spLocks noGrp="1"/>
          </p:cNvSpPr>
          <p:nvPr>
            <p:ph idx="1"/>
          </p:nvPr>
        </p:nvSpPr>
        <p:spPr/>
        <p:txBody>
          <a:bodyPr/>
          <a:lstStyle/>
          <a:p>
            <a:r>
              <a:rPr lang="pl-PL" dirty="0" smtClean="0"/>
              <a:t>Prawidłowe wykonywanie przez aparat zarządzający funkcji planowania, organizowania </a:t>
            </a:r>
            <a:r>
              <a:rPr lang="pl-PL" dirty="0" smtClean="0"/>
              <a:t>i motywowania </a:t>
            </a:r>
            <a:r>
              <a:rPr lang="pl-PL" dirty="0" smtClean="0"/>
              <a:t>nie zapewni realizacji misji organizacji bez </a:t>
            </a:r>
            <a:r>
              <a:rPr lang="pl-PL" b="1" i="1" dirty="0" smtClean="0"/>
              <a:t>funkcji kontroli. </a:t>
            </a:r>
            <a:endParaRPr lang="pl-PL" b="1" i="1" dirty="0" smtClean="0"/>
          </a:p>
          <a:p>
            <a:r>
              <a:rPr lang="pl-PL" dirty="0" smtClean="0"/>
              <a:t>Stanowi </a:t>
            </a:r>
            <a:r>
              <a:rPr lang="pl-PL" dirty="0" smtClean="0"/>
              <a:t>ją </a:t>
            </a:r>
            <a:r>
              <a:rPr lang="pl-PL" dirty="0" smtClean="0"/>
              <a:t>zbiór czynności </a:t>
            </a:r>
            <a:r>
              <a:rPr lang="pl-PL" dirty="0" smtClean="0"/>
              <a:t>kontrolnych, polegających na porównaniu stanów rzeczywistych z zadanymi</a:t>
            </a:r>
            <a:r>
              <a:rPr lang="pl-PL" dirty="0" smtClean="0"/>
              <a:t>, orzekaniu </a:t>
            </a:r>
            <a:r>
              <a:rPr lang="pl-PL" dirty="0" smtClean="0"/>
              <a:t>o ich odchyleniach i formułowaniu zaleceń minimalizujących te odchylenia.</a:t>
            </a:r>
            <a:endParaRPr lang="pl-PL"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Funkcja kontroli</a:t>
            </a:r>
            <a:endParaRPr lang="pl-PL" dirty="0"/>
          </a:p>
        </p:txBody>
      </p:sp>
      <p:sp>
        <p:nvSpPr>
          <p:cNvPr id="3" name="Symbol zastępczy zawartości 2"/>
          <p:cNvSpPr>
            <a:spLocks noGrp="1"/>
          </p:cNvSpPr>
          <p:nvPr>
            <p:ph idx="1"/>
          </p:nvPr>
        </p:nvSpPr>
        <p:spPr/>
        <p:txBody>
          <a:bodyPr/>
          <a:lstStyle/>
          <a:p>
            <a:r>
              <a:rPr lang="pl-PL" sz="1800" dirty="0" smtClean="0"/>
              <a:t>Funkcję kontroli rozpatrujemy w trzech aspektach odnoszących się do trzech </a:t>
            </a:r>
            <a:r>
              <a:rPr lang="pl-PL" sz="1800" dirty="0" smtClean="0"/>
              <a:t>stanów procesów </a:t>
            </a:r>
            <a:r>
              <a:rPr lang="pl-PL" sz="1800" dirty="0" smtClean="0"/>
              <a:t>realizowanych w </a:t>
            </a:r>
            <a:r>
              <a:rPr lang="pl-PL" sz="1800" dirty="0" smtClean="0"/>
              <a:t>praktyce:</a:t>
            </a:r>
            <a:endParaRPr lang="pl-PL" sz="1800" dirty="0" smtClean="0"/>
          </a:p>
          <a:p>
            <a:pPr lvl="1"/>
            <a:r>
              <a:rPr lang="pl-PL" sz="1600" dirty="0" smtClean="0"/>
              <a:t>Kontrola </a:t>
            </a:r>
            <a:r>
              <a:rPr lang="pl-PL" sz="1600" dirty="0" smtClean="0"/>
              <a:t>poprzedzająca realizację procesu, nazywana </a:t>
            </a:r>
            <a:r>
              <a:rPr lang="pl-PL" sz="1600" b="1" i="1" dirty="0" smtClean="0"/>
              <a:t>kontrolą prospektywną, </a:t>
            </a:r>
            <a:r>
              <a:rPr lang="pl-PL" sz="1600" dirty="0" smtClean="0"/>
              <a:t>polega </a:t>
            </a:r>
            <a:r>
              <a:rPr lang="pl-PL" sz="1600" dirty="0" smtClean="0"/>
              <a:t>na </a:t>
            </a:r>
            <a:r>
              <a:rPr lang="pl-PL" sz="1600" dirty="0" smtClean="0"/>
              <a:t>sprawdzeniu poprawności ustalenia struktury operacyjnej procesu wykonawczego i struktury organizacyjnej, w której proces ten ma być realizowany</a:t>
            </a:r>
            <a:r>
              <a:rPr lang="pl-PL" sz="1800" dirty="0" smtClean="0"/>
              <a:t>.</a:t>
            </a:r>
          </a:p>
          <a:p>
            <a:pPr lvl="1"/>
            <a:r>
              <a:rPr lang="pl-PL" sz="1600" b="1" i="1" dirty="0" smtClean="0"/>
              <a:t>Kontrola </a:t>
            </a:r>
            <a:r>
              <a:rPr lang="pl-PL" sz="1600" b="1" i="1" dirty="0" smtClean="0"/>
              <a:t>bieżąca, </a:t>
            </a:r>
            <a:r>
              <a:rPr lang="pl-PL" sz="1600" dirty="0" smtClean="0"/>
              <a:t>sprawowana w czasie realizacji procesu, polega na śledzeniu </a:t>
            </a:r>
            <a:r>
              <a:rPr lang="pl-PL" sz="1600" dirty="0" smtClean="0"/>
              <a:t>przebiegu procesu </a:t>
            </a:r>
            <a:r>
              <a:rPr lang="pl-PL" sz="1600" dirty="0" smtClean="0"/>
              <a:t>realizowanego w podsystemie wykonawczym, z punktu widzenia jego </a:t>
            </a:r>
            <a:r>
              <a:rPr lang="pl-PL" sz="1600" dirty="0" smtClean="0"/>
              <a:t>zgodności z </a:t>
            </a:r>
            <a:r>
              <a:rPr lang="pl-PL" sz="1600" dirty="0" smtClean="0"/>
              <a:t>założoną strukturą operacyjną oraz sprawdzaniu zgodności osiąganych rezultatów </a:t>
            </a:r>
            <a:r>
              <a:rPr lang="pl-PL" sz="1600" dirty="0" smtClean="0"/>
              <a:t>pod względem </a:t>
            </a:r>
            <a:r>
              <a:rPr lang="pl-PL" sz="1600" dirty="0" smtClean="0"/>
              <a:t>ilościowym, </a:t>
            </a:r>
            <a:r>
              <a:rPr lang="pl-PL" sz="1600" dirty="0" smtClean="0"/>
              <a:t> jakościowym </a:t>
            </a:r>
            <a:r>
              <a:rPr lang="pl-PL" sz="1600" dirty="0" smtClean="0"/>
              <a:t>i czasowym z celami zdekomponowanymi </a:t>
            </a:r>
            <a:r>
              <a:rPr lang="pl-PL" sz="1600" dirty="0" smtClean="0"/>
              <a:t>na zadania</a:t>
            </a:r>
            <a:r>
              <a:rPr lang="pl-PL" sz="1600" dirty="0" smtClean="0"/>
              <a:t>.</a:t>
            </a:r>
          </a:p>
          <a:p>
            <a:pPr lvl="1"/>
            <a:r>
              <a:rPr lang="pl-PL" sz="1600" dirty="0" smtClean="0"/>
              <a:t>3) Przeprowadzona po zakończeniu działania objętego planem </a:t>
            </a:r>
            <a:r>
              <a:rPr lang="pl-PL" sz="1600" b="1" i="1" dirty="0" smtClean="0"/>
              <a:t>kontrola retrospektywna</a:t>
            </a:r>
            <a:r>
              <a:rPr lang="pl-PL" sz="1600" b="1" i="1" dirty="0" smtClean="0"/>
              <a:t>, </a:t>
            </a:r>
            <a:r>
              <a:rPr lang="pl-PL" sz="1600" dirty="0" smtClean="0"/>
              <a:t>polega </a:t>
            </a:r>
            <a:r>
              <a:rPr lang="pl-PL" sz="1600" dirty="0" smtClean="0"/>
              <a:t>na konfrontacji osiągniętych rezultatów z założonymi celami. Stanowi </a:t>
            </a:r>
            <a:r>
              <a:rPr lang="pl-PL" sz="1600" dirty="0" smtClean="0"/>
              <a:t>ona podstawę </a:t>
            </a:r>
            <a:r>
              <a:rPr lang="pl-PL" sz="1600" dirty="0" smtClean="0"/>
              <a:t>oceny sprawności funkcjonowania organizacji oraz trafności </a:t>
            </a:r>
            <a:r>
              <a:rPr lang="pl-PL" sz="1600" dirty="0" smtClean="0"/>
              <a:t>przyjętych wzorców </a:t>
            </a:r>
            <a:r>
              <a:rPr lang="pl-PL" sz="1600" dirty="0" smtClean="0"/>
              <a:t>działań. Odgrywa ona również dużą rolę w przygotowaniu organizacji </a:t>
            </a:r>
            <a:r>
              <a:rPr lang="pl-PL" sz="1600" dirty="0" smtClean="0"/>
              <a:t>do przyszłych </a:t>
            </a:r>
            <a:r>
              <a:rPr lang="pl-PL" sz="1600" dirty="0" smtClean="0"/>
              <a:t>działań, przewidywanych do realizacji w przyszłych okresach planistycznych</a:t>
            </a:r>
            <a:r>
              <a:rPr lang="pl-PL" sz="1600" dirty="0" smtClean="0"/>
              <a:t>, przez </a:t>
            </a:r>
            <a:r>
              <a:rPr lang="pl-PL" sz="1600" dirty="0" smtClean="0"/>
              <a:t>proces </a:t>
            </a:r>
            <a:r>
              <a:rPr lang="pl-PL" sz="1600" dirty="0" err="1" smtClean="0"/>
              <a:t>samouczenia</a:t>
            </a:r>
            <a:r>
              <a:rPr lang="pl-PL" sz="1600" dirty="0" smtClean="0"/>
              <a:t> się organizacji i doskonalenia w ten sposób </a:t>
            </a:r>
            <a:r>
              <a:rPr lang="pl-PL" sz="1600" dirty="0" smtClean="0"/>
              <a:t>procesów planowania </a:t>
            </a:r>
            <a:r>
              <a:rPr lang="pl-PL" sz="1600" dirty="0" smtClean="0"/>
              <a:t>i organizowania w przyszłości.</a:t>
            </a:r>
            <a:endParaRPr lang="pl-PL"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Analiza funkcji zarządzania</a:t>
            </a:r>
            <a:endParaRPr lang="pl-PL" dirty="0"/>
          </a:p>
        </p:txBody>
      </p:sp>
      <p:sp>
        <p:nvSpPr>
          <p:cNvPr id="3" name="Symbol zastępczy zawartości 2"/>
          <p:cNvSpPr>
            <a:spLocks noGrp="1"/>
          </p:cNvSpPr>
          <p:nvPr>
            <p:ph idx="1"/>
          </p:nvPr>
        </p:nvSpPr>
        <p:spPr/>
        <p:txBody>
          <a:bodyPr/>
          <a:lstStyle/>
          <a:p>
            <a:r>
              <a:rPr lang="pl-PL" sz="2000" dirty="0" smtClean="0"/>
              <a:t>Funkcja </a:t>
            </a:r>
            <a:r>
              <a:rPr lang="pl-PL" sz="2000" dirty="0" smtClean="0"/>
              <a:t>kontroli zapewnia realizację sprzężenia zwrotnego </a:t>
            </a:r>
            <a:r>
              <a:rPr lang="pl-PL" sz="2000" dirty="0" smtClean="0"/>
              <a:t>między podsystemem wykonawczym a podsystemem zarządzania. Równocześnie istnieją sprzężenia zwrotne między funkcją kontroli a funkcjami motywowania, organizowania i planowania.</a:t>
            </a:r>
          </a:p>
          <a:p>
            <a:r>
              <a:rPr lang="pl-PL" sz="2000" dirty="0" smtClean="0"/>
              <a:t>W toku działań funkcja kontrolowania w pierwszej kolejności oddziaływać winna poprzez sprzężenie zwrotne na funkcje motywowania. Często działanie sprzężenia zwrotnego poprzez funkcje motywowania bywa niewystarczające i odchylenia od przyjętego wzorca występują w dalszym ciągu. </a:t>
            </a:r>
          </a:p>
          <a:p>
            <a:r>
              <a:rPr lang="pl-PL" sz="2000" dirty="0" smtClean="0"/>
              <a:t>Zjawisko to ma miejsce przy znacznych odchyleniach, których  zniwelowanie przekracza możliwości oddziaływań motywacyjnych aparatu zarządzającego. Wówczas staje się konieczna modyfikacja struktury organizacyjnej albo zmiana sposobu działań czyli struktury operacyjnej procesu realizacji celów. </a:t>
            </a:r>
            <a:endParaRPr lang="pl-PL"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ytuł 4"/>
          <p:cNvSpPr>
            <a:spLocks noGrp="1"/>
          </p:cNvSpPr>
          <p:nvPr>
            <p:ph type="title" idx="4294967295"/>
          </p:nvPr>
        </p:nvSpPr>
        <p:spPr/>
        <p:txBody>
          <a:bodyPr/>
          <a:lstStyle/>
          <a:p>
            <a:pPr eaLnBrk="1" hangingPunct="1"/>
            <a:r>
              <a:rPr lang="pl-PL" smtClean="0"/>
              <a:t>Podsumowanie</a:t>
            </a:r>
          </a:p>
        </p:txBody>
      </p:sp>
      <p:sp>
        <p:nvSpPr>
          <p:cNvPr id="4" name="Symbol zastępczy stopki 3"/>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pl-PL" sz="1200">
                <a:solidFill>
                  <a:schemeClr val="tx1">
                    <a:tint val="75000"/>
                  </a:schemeClr>
                </a:solidFill>
                <a:latin typeface="+mn-lt"/>
              </a:rPr>
              <a:t>Wydział Administracji i Nauk Społecznych   T. Tyc</a:t>
            </a:r>
          </a:p>
        </p:txBody>
      </p:sp>
      <p:pic>
        <p:nvPicPr>
          <p:cNvPr id="79875" name="Picture 2" descr="https://encrypted-tbn2.gstatic.com/images?q=tbn:ANd9GcSkTfoAo9GbCNinIaOw92G9QNA3-ApmD-vhDPSFzk2eD6t1OmRg0g"/>
          <p:cNvPicPr>
            <a:picLocks noChangeAspect="1" noChangeArrowheads="1"/>
          </p:cNvPicPr>
          <p:nvPr/>
        </p:nvPicPr>
        <p:blipFill>
          <a:blip r:embed="rId2"/>
          <a:srcRect/>
          <a:stretch>
            <a:fillRect/>
          </a:stretch>
        </p:blipFill>
        <p:spPr bwMode="auto">
          <a:xfrm>
            <a:off x="2643188" y="1643063"/>
            <a:ext cx="4071937" cy="412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Analiza funkcji zarządzania</a:t>
            </a:r>
            <a:endParaRPr lang="pl-PL" dirty="0"/>
          </a:p>
        </p:txBody>
      </p:sp>
      <p:sp>
        <p:nvSpPr>
          <p:cNvPr id="3" name="Symbol zastępczy zawartości 2"/>
          <p:cNvSpPr>
            <a:spLocks noGrp="1"/>
          </p:cNvSpPr>
          <p:nvPr>
            <p:ph idx="1"/>
          </p:nvPr>
        </p:nvSpPr>
        <p:spPr/>
        <p:txBody>
          <a:bodyPr/>
          <a:lstStyle/>
          <a:p>
            <a:r>
              <a:rPr lang="pl-PL" dirty="0" smtClean="0"/>
              <a:t>Przedstawiona w zarysie klasyczna analiza funkcji w procesie zarządzania nie </a:t>
            </a:r>
            <a:r>
              <a:rPr lang="pl-PL" dirty="0" smtClean="0"/>
              <a:t>stawia wszystkich </a:t>
            </a:r>
            <a:r>
              <a:rPr lang="pl-PL" dirty="0" smtClean="0"/>
              <a:t>funkcji na jednym poziomie w hierarchii ważności. </a:t>
            </a:r>
            <a:endParaRPr lang="pl-PL" dirty="0" smtClean="0"/>
          </a:p>
          <a:p>
            <a:r>
              <a:rPr lang="pl-PL" dirty="0" smtClean="0"/>
              <a:t>Dominującą </a:t>
            </a:r>
            <a:r>
              <a:rPr lang="pl-PL" dirty="0" smtClean="0"/>
              <a:t>rolę </a:t>
            </a:r>
            <a:r>
              <a:rPr lang="pl-PL" dirty="0" smtClean="0"/>
              <a:t>odgrywa funkcja </a:t>
            </a:r>
            <a:r>
              <a:rPr lang="pl-PL" dirty="0" smtClean="0"/>
              <a:t>planowania, jako zestaw przewidzianych do osiągnięcia celów i koniecznych do </a:t>
            </a:r>
            <a:r>
              <a:rPr lang="pl-PL" dirty="0" smtClean="0"/>
              <a:t>tego środków</a:t>
            </a:r>
            <a:r>
              <a:rPr lang="pl-PL" dirty="0" smtClean="0"/>
              <a:t>. </a:t>
            </a:r>
            <a:endParaRPr lang="pl-PL"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Analiza funkcji zarządzania</a:t>
            </a:r>
            <a:endParaRPr lang="pl-PL" dirty="0"/>
          </a:p>
        </p:txBody>
      </p:sp>
      <p:sp>
        <p:nvSpPr>
          <p:cNvPr id="3" name="Symbol zastępczy zawartości 2"/>
          <p:cNvSpPr>
            <a:spLocks noGrp="1"/>
          </p:cNvSpPr>
          <p:nvPr>
            <p:ph idx="1"/>
          </p:nvPr>
        </p:nvSpPr>
        <p:spPr/>
        <p:txBody>
          <a:bodyPr/>
          <a:lstStyle/>
          <a:p>
            <a:r>
              <a:rPr lang="pl-PL" dirty="0" smtClean="0"/>
              <a:t>Funkcjom zarządzania następującym po funkcji planowania nie przypisuje się cech kreatywnych, nie mają one samodzielnej mocy kierowniczej z punktu widzenia celów organizacji i środków ich realizacji. </a:t>
            </a:r>
          </a:p>
          <a:p>
            <a:r>
              <a:rPr lang="pl-PL" dirty="0" smtClean="0"/>
              <a:t>W istocie funkcje te ukierunkowane są na osiągnięcie planowanych celów. Możemy więc mówić o zarządzaniu zdeterminowanym planem.</a:t>
            </a:r>
          </a:p>
          <a:p>
            <a:endParaRPr lang="pl-PL"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r>
              <a:rPr lang="pl-PL" dirty="0" smtClean="0"/>
              <a:t/>
            </a:r>
            <a:br>
              <a:rPr lang="pl-PL" dirty="0" smtClean="0"/>
            </a:br>
            <a:r>
              <a:rPr lang="pl-PL" dirty="0" smtClean="0"/>
              <a:t>w </a:t>
            </a:r>
            <a:r>
              <a:rPr lang="pl-PL" dirty="0" smtClean="0"/>
              <a:t>zmiennym otoczeniu</a:t>
            </a:r>
            <a:endParaRPr lang="pl-PL" dirty="0"/>
          </a:p>
        </p:txBody>
      </p:sp>
      <p:pic>
        <p:nvPicPr>
          <p:cNvPr id="1030" name="Picture 6" descr="https://encrypted-tbn0.gstatic.com/images?q=tbn:ANd9GcRST3WGK_4osC4dokKW10VjtOQ0jcE4o1mfrQ6YUZ10-nCh5scf"/>
          <p:cNvPicPr>
            <a:picLocks noChangeAspect="1" noChangeArrowheads="1"/>
          </p:cNvPicPr>
          <p:nvPr/>
        </p:nvPicPr>
        <p:blipFill>
          <a:blip r:embed="rId2"/>
          <a:srcRect/>
          <a:stretch>
            <a:fillRect/>
          </a:stretch>
        </p:blipFill>
        <p:spPr bwMode="auto">
          <a:xfrm>
            <a:off x="1714480" y="2000240"/>
            <a:ext cx="5715040" cy="428076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Zarządzanie przedsiębiorstwem </a:t>
            </a:r>
            <a:r>
              <a:rPr lang="pl-PL" dirty="0" smtClean="0"/>
              <a:t/>
            </a:r>
            <a:br>
              <a:rPr lang="pl-PL" dirty="0" smtClean="0"/>
            </a:br>
            <a:r>
              <a:rPr lang="pl-PL" dirty="0" smtClean="0"/>
              <a:t>w </a:t>
            </a:r>
            <a:r>
              <a:rPr lang="pl-PL" dirty="0" smtClean="0"/>
              <a:t>zmiennym otoczeniu</a:t>
            </a:r>
            <a:endParaRPr lang="pl-PL" dirty="0"/>
          </a:p>
        </p:txBody>
      </p:sp>
      <p:sp>
        <p:nvSpPr>
          <p:cNvPr id="4" name="Symbol zastępczy zawartości 3"/>
          <p:cNvSpPr>
            <a:spLocks noGrp="1"/>
          </p:cNvSpPr>
          <p:nvPr>
            <p:ph idx="1"/>
          </p:nvPr>
        </p:nvSpPr>
        <p:spPr/>
        <p:txBody>
          <a:bodyPr/>
          <a:lstStyle/>
          <a:p>
            <a:r>
              <a:rPr lang="pl-PL" sz="2800" dirty="0" smtClean="0"/>
              <a:t>Logika zdeterminowanego planem zarządzania przedsiębiorstwem stawia </a:t>
            </a:r>
            <a:r>
              <a:rPr lang="pl-PL" sz="2800" dirty="0" smtClean="0"/>
              <a:t>funkcji planowania </a:t>
            </a:r>
            <a:r>
              <a:rPr lang="pl-PL" sz="2800" dirty="0" smtClean="0"/>
              <a:t>niezwykle wysokie wymagania. </a:t>
            </a:r>
            <a:endParaRPr lang="pl-PL" sz="2800" dirty="0" smtClean="0"/>
          </a:p>
          <a:p>
            <a:r>
              <a:rPr lang="pl-PL" sz="2800" dirty="0" smtClean="0"/>
              <a:t>Plan </a:t>
            </a:r>
            <a:r>
              <a:rPr lang="pl-PL" sz="2800" dirty="0" smtClean="0"/>
              <a:t>musi antycypować wszystkie </a:t>
            </a:r>
            <a:r>
              <a:rPr lang="pl-PL" sz="2800" dirty="0" smtClean="0"/>
              <a:t>istotne problemy </a:t>
            </a:r>
            <a:r>
              <a:rPr lang="pl-PL" sz="2800" dirty="0" smtClean="0"/>
              <a:t>kierowania przedsiębiorstwem i rozwiązywać je harmonijnie z punktu </a:t>
            </a:r>
            <a:r>
              <a:rPr lang="pl-PL" sz="2800" dirty="0" smtClean="0"/>
              <a:t>widzenia całości </a:t>
            </a:r>
            <a:r>
              <a:rPr lang="pl-PL" sz="2800" dirty="0" smtClean="0"/>
              <a:t>organizacji. </a:t>
            </a:r>
            <a:endParaRPr lang="pl-PL" sz="2800" dirty="0" smtClean="0"/>
          </a:p>
          <a:p>
            <a:r>
              <a:rPr lang="pl-PL" sz="2800" dirty="0" smtClean="0"/>
              <a:t>Innymi </a:t>
            </a:r>
            <a:r>
              <a:rPr lang="pl-PL" sz="2800" dirty="0" smtClean="0"/>
              <a:t>słowy, plan musi wychwycić wszystkie problemy </a:t>
            </a:r>
            <a:r>
              <a:rPr lang="pl-PL" sz="2800" dirty="0" smtClean="0"/>
              <a:t>z przedsiębiorstwa </a:t>
            </a:r>
            <a:r>
              <a:rPr lang="pl-PL" sz="2800" dirty="0" smtClean="0"/>
              <a:t>i jego otoczenia </a:t>
            </a:r>
            <a:r>
              <a:rPr lang="pl-PL" sz="2800" dirty="0" smtClean="0"/>
              <a:t/>
            </a:r>
            <a:br>
              <a:rPr lang="pl-PL" sz="2800" dirty="0" smtClean="0"/>
            </a:br>
            <a:r>
              <a:rPr lang="pl-PL" sz="2800" dirty="0" smtClean="0"/>
              <a:t>i </a:t>
            </a:r>
            <a:r>
              <a:rPr lang="pl-PL" sz="2800" dirty="0" smtClean="0"/>
              <a:t>włączyć je do planu. </a:t>
            </a:r>
            <a:endParaRPr lang="pl-PL"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800" dirty="0" smtClean="0"/>
              <a:t>Takie planowanie byłoby </a:t>
            </a:r>
            <a:r>
              <a:rPr lang="pl-PL" sz="2800" dirty="0" smtClean="0"/>
              <a:t>możliwe przy </a:t>
            </a:r>
            <a:r>
              <a:rPr lang="pl-PL" sz="2800" dirty="0" smtClean="0"/>
              <a:t>jednoczesnym spełnieniu dwu </a:t>
            </a:r>
            <a:r>
              <a:rPr lang="pl-PL" sz="2800" dirty="0" smtClean="0"/>
              <a:t>warunków:</a:t>
            </a:r>
            <a:endParaRPr lang="pl-PL" sz="2800" dirty="0" smtClean="0"/>
          </a:p>
          <a:p>
            <a:pPr lvl="1"/>
            <a:r>
              <a:rPr lang="pl-PL" sz="2400" dirty="0" smtClean="0"/>
              <a:t>Otoczenie </a:t>
            </a:r>
            <a:r>
              <a:rPr lang="pl-PL" sz="2400" dirty="0" smtClean="0"/>
              <a:t>jest poznawalne we wszystkich jego powiązaniach z przedsiębiorstwem i </a:t>
            </a:r>
            <a:r>
              <a:rPr lang="pl-PL" sz="2400" dirty="0" smtClean="0"/>
              <a:t>nie występują </a:t>
            </a:r>
            <a:r>
              <a:rPr lang="pl-PL" sz="2400" dirty="0" smtClean="0"/>
              <a:t>w nim zmiany, których nie dałoby się ściśle przewidzieć.</a:t>
            </a:r>
          </a:p>
          <a:p>
            <a:pPr lvl="1"/>
            <a:r>
              <a:rPr lang="pl-PL" sz="2400" dirty="0" smtClean="0"/>
              <a:t>Przedsiębiorstwo </a:t>
            </a:r>
            <a:r>
              <a:rPr lang="pl-PL" sz="2400" dirty="0" smtClean="0"/>
              <a:t>jako system działania jest opisane </a:t>
            </a:r>
            <a:r>
              <a:rPr lang="pl-PL" sz="2400" dirty="0" smtClean="0"/>
              <a:t/>
            </a:r>
            <a:br>
              <a:rPr lang="pl-PL" sz="2400" dirty="0" smtClean="0"/>
            </a:br>
            <a:r>
              <a:rPr lang="pl-PL" sz="2400" dirty="0" smtClean="0"/>
              <a:t>i </a:t>
            </a:r>
            <a:r>
              <a:rPr lang="pl-PL" sz="2400" dirty="0" smtClean="0"/>
              <a:t>możliwe do opanowania w całości</a:t>
            </a:r>
            <a:r>
              <a:rPr lang="pl-PL" sz="2400" dirty="0" smtClean="0"/>
              <a:t>, istnieje </a:t>
            </a:r>
            <a:r>
              <a:rPr lang="pl-PL" sz="2400" dirty="0" smtClean="0"/>
              <a:t>możliwość ukierunkowania każdego elementu i każdej czynności na </a:t>
            </a:r>
            <a:r>
              <a:rPr lang="pl-PL" sz="2400" dirty="0" smtClean="0"/>
              <a:t>działania optymalne </a:t>
            </a:r>
            <a:r>
              <a:rPr lang="pl-PL" sz="2400" dirty="0" smtClean="0"/>
              <a:t>i funkcjonuje „centralna instalacja” kierująca w sposób </a:t>
            </a:r>
            <a:r>
              <a:rPr lang="pl-PL" sz="2400" dirty="0" smtClean="0"/>
              <a:t>nieograniczony wszystkimi </a:t>
            </a:r>
            <a:r>
              <a:rPr lang="pl-PL" sz="2400" dirty="0" smtClean="0"/>
              <a:t>elementami systemu.</a:t>
            </a:r>
          </a:p>
          <a:p>
            <a:endParaRPr lang="pl-PL"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800" dirty="0" smtClean="0"/>
              <a:t>Spełnienie tych warunków jest niemożliwe </a:t>
            </a:r>
            <a:r>
              <a:rPr lang="pl-PL" sz="2800" dirty="0" smtClean="0"/>
              <a:t/>
            </a:r>
            <a:br>
              <a:rPr lang="pl-PL" sz="2800" dirty="0" smtClean="0"/>
            </a:br>
            <a:r>
              <a:rPr lang="pl-PL" sz="2800" dirty="0" smtClean="0"/>
              <a:t>w </a:t>
            </a:r>
            <a:r>
              <a:rPr lang="pl-PL" sz="2800" dirty="0" smtClean="0"/>
              <a:t>rzeczywistości i pozostaje w </a:t>
            </a:r>
            <a:r>
              <a:rPr lang="pl-PL" sz="2800" dirty="0" smtClean="0"/>
              <a:t>rażącej sprzeczności </a:t>
            </a:r>
            <a:br>
              <a:rPr lang="pl-PL" sz="2800" dirty="0" smtClean="0"/>
            </a:br>
            <a:r>
              <a:rPr lang="pl-PL" sz="2800" dirty="0" smtClean="0"/>
              <a:t>z </a:t>
            </a:r>
            <a:r>
              <a:rPr lang="pl-PL" sz="2800" dirty="0" smtClean="0"/>
              <a:t>doświadczeniem życiowym. </a:t>
            </a:r>
            <a:endParaRPr lang="pl-PL" sz="2800" dirty="0" smtClean="0"/>
          </a:p>
          <a:p>
            <a:r>
              <a:rPr lang="pl-PL" sz="2800" dirty="0" smtClean="0"/>
              <a:t>Otoczenia </a:t>
            </a:r>
            <a:r>
              <a:rPr lang="pl-PL" sz="2800" dirty="0" smtClean="0"/>
              <a:t>nie da się dokładnie opisać i nie </a:t>
            </a:r>
            <a:r>
              <a:rPr lang="pl-PL" sz="2800" dirty="0" smtClean="0"/>
              <a:t>można poznać </a:t>
            </a:r>
            <a:r>
              <a:rPr lang="pl-PL" sz="2800" dirty="0" smtClean="0"/>
              <a:t>i zrozumieć w całości związków sprawczych między przedsiębiorstwem i </a:t>
            </a:r>
            <a:r>
              <a:rPr lang="pl-PL" sz="2800" dirty="0" smtClean="0"/>
              <a:t>jego otoczeniem</a:t>
            </a:r>
            <a:r>
              <a:rPr lang="pl-PL" sz="2800" dirty="0" smtClean="0"/>
              <a:t>. </a:t>
            </a:r>
            <a:endParaRPr lang="pl-PL" sz="2800" dirty="0" smtClean="0"/>
          </a:p>
          <a:p>
            <a:r>
              <a:rPr lang="pl-PL" sz="2800" dirty="0" smtClean="0"/>
              <a:t>Rozwój </a:t>
            </a:r>
            <a:r>
              <a:rPr lang="pl-PL" sz="2800" dirty="0" smtClean="0"/>
              <a:t>związków przedsiębiorstwa z jego otoczeniem nie przebiega </a:t>
            </a:r>
            <a:r>
              <a:rPr lang="pl-PL" sz="2800" dirty="0" smtClean="0"/>
              <a:t>według takich </a:t>
            </a:r>
            <a:r>
              <a:rPr lang="pl-PL" sz="2800" dirty="0" smtClean="0"/>
              <a:t>prawidłowości, które umożliwiłyby przewidywanie przyszłości. </a:t>
            </a:r>
            <a:endParaRPr lang="pl-PL"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a:lstStyle/>
          <a:p>
            <a:r>
              <a:rPr lang="pl-PL" smtClean="0"/>
              <a:t>Analiza funkcji zarządzania</a:t>
            </a:r>
          </a:p>
        </p:txBody>
      </p:sp>
      <p:sp>
        <p:nvSpPr>
          <p:cNvPr id="87043" name="Rectangle 3"/>
          <p:cNvSpPr>
            <a:spLocks noGrp="1"/>
          </p:cNvSpPr>
          <p:nvPr>
            <p:ph type="body" idx="1"/>
          </p:nvPr>
        </p:nvSpPr>
        <p:spPr/>
        <p:txBody>
          <a:bodyPr/>
          <a:lstStyle/>
          <a:p>
            <a:pPr>
              <a:lnSpc>
                <a:spcPct val="90000"/>
              </a:lnSpc>
            </a:pPr>
            <a:r>
              <a:rPr lang="pl-PL" sz="2400" smtClean="0"/>
              <a:t>Zarządzanie organizacją to złożony proces, polegający na podejmowaniu przez aparat zarządzający wielu wzajemnie powiązanych działań i decyzji kierowniczych, które zmierzają do spowodowania takiego funkcjonowania organizacji, aby w sposób sprawny osiągane były jej cele. </a:t>
            </a:r>
          </a:p>
          <a:p>
            <a:pPr>
              <a:lnSpc>
                <a:spcPct val="90000"/>
              </a:lnSpc>
            </a:pPr>
            <a:r>
              <a:rPr lang="pl-PL" sz="2400" smtClean="0"/>
              <a:t>Dotychczas zaprezentowane ujęcia i modele organizacji nie ilustrowały jednak istoty tego procesu.</a:t>
            </a:r>
          </a:p>
          <a:p>
            <a:pPr>
              <a:lnSpc>
                <a:spcPct val="90000"/>
              </a:lnSpc>
            </a:pPr>
            <a:r>
              <a:rPr lang="pl-PL" sz="2400" smtClean="0"/>
              <a:t>Mimo różnorodności rozwiązań i dynamizmu rzeczywistości organizacyjnej, działający w organizacjach kierownicy spotykają w swej praktyce podobne problemy wymagające ciągłego lub cyklicznego rozwiązywania.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800" dirty="0" smtClean="0"/>
              <a:t>Każda praktyczna koncepcja zarządzania przedsiębiorstwem musi zakładać, że otoczenie jest złożone i w pełni niepoznawalne, a kierunków </a:t>
            </a:r>
            <a:r>
              <a:rPr lang="pl-PL" sz="2800" dirty="0" smtClean="0"/>
              <a:t/>
            </a:r>
            <a:br>
              <a:rPr lang="pl-PL" sz="2800" dirty="0" smtClean="0"/>
            </a:br>
            <a:r>
              <a:rPr lang="pl-PL" sz="2800" dirty="0" smtClean="0"/>
              <a:t>i </a:t>
            </a:r>
            <a:r>
              <a:rPr lang="pl-PL" sz="2800" dirty="0" smtClean="0"/>
              <a:t>tempa zmian występujących w nim trendów nie da się przewidzieć. </a:t>
            </a:r>
            <a:endParaRPr lang="pl-PL" sz="2800" dirty="0" smtClean="0"/>
          </a:p>
          <a:p>
            <a:r>
              <a:rPr lang="pl-PL" sz="2800" dirty="0" smtClean="0"/>
              <a:t>Samo </a:t>
            </a:r>
            <a:r>
              <a:rPr lang="pl-PL" sz="2800" dirty="0" smtClean="0"/>
              <a:t>przedsiębiorstwo jest systemem złożonym, </a:t>
            </a:r>
            <a:r>
              <a:rPr lang="pl-PL" sz="2800" dirty="0" smtClean="0"/>
              <a:t/>
            </a:r>
            <a:br>
              <a:rPr lang="pl-PL" sz="2800" dirty="0" smtClean="0"/>
            </a:br>
            <a:r>
              <a:rPr lang="pl-PL" sz="2800" dirty="0" smtClean="0"/>
              <a:t>a </a:t>
            </a:r>
            <a:r>
              <a:rPr lang="pl-PL" sz="2800" dirty="0" smtClean="0"/>
              <a:t>między jego elementami istnieje znacznie więcej możliwości powiązań teoretycznych niż realizowanych w praktyce.</a:t>
            </a:r>
          </a:p>
          <a:p>
            <a:endParaRPr lang="pl-PL"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800" dirty="0" smtClean="0"/>
              <a:t>Planowania nie można obecnie pojmować </a:t>
            </a:r>
            <a:r>
              <a:rPr lang="pl-PL" sz="2800" dirty="0" smtClean="0"/>
              <a:t>jako wszechogarniającej </a:t>
            </a:r>
            <a:r>
              <a:rPr lang="pl-PL" sz="2800" dirty="0" smtClean="0"/>
              <a:t>czynności „centrali”, która może bez reszty poznać i bez </a:t>
            </a:r>
            <a:r>
              <a:rPr lang="pl-PL" sz="2800" dirty="0" smtClean="0"/>
              <a:t>konfliktów uwzględnić </a:t>
            </a:r>
            <a:r>
              <a:rPr lang="pl-PL" sz="2800" dirty="0" smtClean="0"/>
              <a:t>złożoność i nieokreśloność otoczenia. </a:t>
            </a:r>
            <a:endParaRPr lang="pl-PL" sz="2800" dirty="0" smtClean="0"/>
          </a:p>
          <a:p>
            <a:r>
              <a:rPr lang="pl-PL" sz="2800" b="1" dirty="0" smtClean="0"/>
              <a:t>Funkcję </a:t>
            </a:r>
            <a:r>
              <a:rPr lang="pl-PL" sz="2800" b="1" dirty="0" smtClean="0"/>
              <a:t>planowania musimy traktować </a:t>
            </a:r>
            <a:r>
              <a:rPr lang="pl-PL" sz="2800" b="1" dirty="0" smtClean="0"/>
              <a:t>jako reakcję </a:t>
            </a:r>
            <a:r>
              <a:rPr lang="pl-PL" sz="2800" b="1" dirty="0" smtClean="0"/>
              <a:t>na rodzące problemy relacje między przedsiębiorstwem a jego otoczeniem</a:t>
            </a:r>
            <a:r>
              <a:rPr lang="pl-PL" sz="2800" dirty="0" smtClean="0"/>
              <a:t>. </a:t>
            </a:r>
            <a:endParaRPr lang="pl-PL" sz="2800" dirty="0" smtClean="0"/>
          </a:p>
          <a:p>
            <a:r>
              <a:rPr lang="pl-PL" sz="2800" dirty="0" smtClean="0"/>
              <a:t>Przedsiębiorstwo musimy przy tym rozpatrywać jako system otwarty, nie posiadający </a:t>
            </a:r>
            <a:r>
              <a:rPr lang="pl-PL" sz="2800" dirty="0" smtClean="0"/>
              <a:t>stałych naturalnych </a:t>
            </a:r>
            <a:r>
              <a:rPr lang="pl-PL" sz="2800" dirty="0" smtClean="0"/>
              <a:t>granic.</a:t>
            </a:r>
            <a:endParaRPr lang="pl-PL"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400" dirty="0" smtClean="0"/>
              <a:t>Istotę umownej granicy między przedsiębiorstwem a jego otoczeniem </a:t>
            </a:r>
            <a:r>
              <a:rPr lang="pl-PL" sz="2400" dirty="0" smtClean="0"/>
              <a:t>stanowi wyraźna </a:t>
            </a:r>
            <a:r>
              <a:rPr lang="pl-PL" sz="2400" dirty="0" smtClean="0"/>
              <a:t>różnica nieokreśloności elementów otoczenia i powiązań między nimi, w </a:t>
            </a:r>
            <a:r>
              <a:rPr lang="pl-PL" sz="2400" dirty="0" smtClean="0"/>
              <a:t>porównaniu do </a:t>
            </a:r>
            <a:r>
              <a:rPr lang="pl-PL" sz="2400" dirty="0" smtClean="0"/>
              <a:t>stopnia określoności elementów i relacji między nimi wewnątrz przedsiębiorstwa. </a:t>
            </a:r>
            <a:endParaRPr lang="pl-PL" sz="2400" dirty="0" smtClean="0"/>
          </a:p>
          <a:p>
            <a:r>
              <a:rPr lang="pl-PL" sz="2400" dirty="0" smtClean="0"/>
              <a:t>Mówiąc prościej </a:t>
            </a:r>
            <a:r>
              <a:rPr lang="pl-PL" sz="2400" b="1" dirty="0" smtClean="0"/>
              <a:t>otoczenie przedsiębiorstwa jest zawsze bardziej złożone</a:t>
            </a:r>
            <a:r>
              <a:rPr lang="pl-PL" sz="2400" dirty="0" smtClean="0"/>
              <a:t>, a stosunki z nim mniej </a:t>
            </a:r>
            <a:r>
              <a:rPr lang="pl-PL" sz="2400" dirty="0" smtClean="0"/>
              <a:t>znane i </a:t>
            </a:r>
            <a:r>
              <a:rPr lang="pl-PL" sz="2400" dirty="0" smtClean="0"/>
              <a:t>rozumiane niż stosunki wewnątrz przedsiębiorstwa. </a:t>
            </a:r>
            <a:endParaRPr lang="pl-PL" sz="2400" dirty="0" smtClean="0"/>
          </a:p>
          <a:p>
            <a:r>
              <a:rPr lang="pl-PL" sz="2400" dirty="0" smtClean="0"/>
              <a:t>Między </a:t>
            </a:r>
            <a:r>
              <a:rPr lang="pl-PL" sz="2400" dirty="0" smtClean="0"/>
              <a:t>przedsiębiorstwem </a:t>
            </a:r>
            <a:r>
              <a:rPr lang="pl-PL" sz="2400" dirty="0" smtClean="0"/>
              <a:t>jako systemem </a:t>
            </a:r>
            <a:r>
              <a:rPr lang="pl-PL" sz="2400" dirty="0" smtClean="0"/>
              <a:t>działania </a:t>
            </a:r>
            <a:r>
              <a:rPr lang="pl-PL" sz="2400" dirty="0" smtClean="0"/>
              <a:t/>
            </a:r>
            <a:br>
              <a:rPr lang="pl-PL" sz="2400" dirty="0" smtClean="0"/>
            </a:br>
            <a:r>
              <a:rPr lang="pl-PL" sz="2400" dirty="0" smtClean="0"/>
              <a:t>a </a:t>
            </a:r>
            <a:r>
              <a:rPr lang="pl-PL" sz="2400" dirty="0" smtClean="0"/>
              <a:t>otoczeniem istnieje więc zawsze pewna </a:t>
            </a:r>
            <a:r>
              <a:rPr lang="pl-PL" sz="2400" b="1" i="1" dirty="0" smtClean="0"/>
              <a:t>redukcja złożoności</a:t>
            </a:r>
            <a:r>
              <a:rPr lang="pl-PL" sz="2400" dirty="0" smtClean="0"/>
              <a:t>, </a:t>
            </a:r>
            <a:r>
              <a:rPr lang="pl-PL" sz="2400" dirty="0" smtClean="0"/>
              <a:t>stanowiąca</a:t>
            </a:r>
            <a:r>
              <a:rPr lang="pl-PL" sz="2400" b="1" i="1" dirty="0" smtClean="0"/>
              <a:t> </a:t>
            </a:r>
            <a:r>
              <a:rPr lang="pl-PL" sz="2400" dirty="0" smtClean="0"/>
              <a:t>umowną </a:t>
            </a:r>
            <a:r>
              <a:rPr lang="pl-PL" sz="2400" dirty="0" smtClean="0"/>
              <a:t>granicę przedsiębiorstwa.</a:t>
            </a:r>
            <a:endParaRPr lang="pl-PL"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400" dirty="0" smtClean="0"/>
              <a:t>Przedsiębiorstwo </a:t>
            </a:r>
            <a:r>
              <a:rPr lang="pl-PL" sz="2400" dirty="0" smtClean="0"/>
              <a:t>zdolne jest postrzegać tylko określone aspekty otoczenia, zajmować się </a:t>
            </a:r>
            <a:r>
              <a:rPr lang="pl-PL" sz="2400" dirty="0" smtClean="0"/>
              <a:t>tylko wybranymi </a:t>
            </a:r>
            <a:r>
              <a:rPr lang="pl-PL" sz="2400" dirty="0" smtClean="0"/>
              <a:t>zagadnieniami, dopuszczać do analizy tylko niektóre perspektywy. </a:t>
            </a:r>
            <a:endParaRPr lang="pl-PL" sz="2400" dirty="0" smtClean="0"/>
          </a:p>
          <a:p>
            <a:r>
              <a:rPr lang="pl-PL" sz="2400" dirty="0" smtClean="0"/>
              <a:t>Praktyczne </a:t>
            </a:r>
            <a:r>
              <a:rPr lang="pl-PL" sz="2400" dirty="0" smtClean="0"/>
              <a:t>współdziałanie z otoczeniem możliwe jest po dokonaniu pewnej redukcji złożoności </a:t>
            </a:r>
            <a:r>
              <a:rPr lang="pl-PL" sz="2400" dirty="0" smtClean="0"/>
              <a:t>otoczenia przez </a:t>
            </a:r>
            <a:r>
              <a:rPr lang="pl-PL" sz="2400" b="1" i="1" dirty="0" smtClean="0"/>
              <a:t>selekcję sygnałów z otoczenia. </a:t>
            </a:r>
            <a:endParaRPr lang="pl-PL" sz="2400" b="1" i="1" dirty="0" smtClean="0"/>
          </a:p>
          <a:p>
            <a:r>
              <a:rPr lang="pl-PL" sz="2400" dirty="0" smtClean="0"/>
              <a:t>Selekcja </a:t>
            </a:r>
            <a:r>
              <a:rPr lang="pl-PL" sz="2400" dirty="0" smtClean="0"/>
              <a:t>sygnałów z otoczenia pociąga za </a:t>
            </a:r>
            <a:r>
              <a:rPr lang="pl-PL" sz="2400" dirty="0" smtClean="0"/>
              <a:t>sobą nieuchronnie </a:t>
            </a:r>
            <a:r>
              <a:rPr lang="pl-PL" sz="2400" dirty="0" smtClean="0"/>
              <a:t>losowość, czyli ryzyko pominięcia niektórych szans i zagrożeń </a:t>
            </a:r>
            <a:r>
              <a:rPr lang="pl-PL" sz="2400" dirty="0" smtClean="0"/>
              <a:t>otoczenia o </a:t>
            </a:r>
            <a:r>
              <a:rPr lang="pl-PL" sz="2400" dirty="0" smtClean="0"/>
              <a:t>cechach „słabych sygnałów”.</a:t>
            </a:r>
            <a:endParaRPr lang="pl-PL"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800" dirty="0" smtClean="0"/>
              <a:t>Rodzi to dla organizacji niebezpieczeństwo </a:t>
            </a:r>
            <a:r>
              <a:rPr lang="pl-PL" sz="2800" dirty="0" smtClean="0"/>
              <a:t>niedostrzegania zagrożeń </a:t>
            </a:r>
            <a:r>
              <a:rPr lang="pl-PL" sz="2800" dirty="0" smtClean="0"/>
              <a:t>i niedoceniania okazji. </a:t>
            </a:r>
            <a:endParaRPr lang="pl-PL" sz="2800" dirty="0" smtClean="0"/>
          </a:p>
          <a:p>
            <a:r>
              <a:rPr lang="pl-PL" sz="2800" dirty="0" smtClean="0"/>
              <a:t>W </a:t>
            </a:r>
            <a:r>
              <a:rPr lang="pl-PL" sz="2800" dirty="0" smtClean="0"/>
              <a:t>tych warunkach ryzyko staje się podstawową </a:t>
            </a:r>
            <a:r>
              <a:rPr lang="pl-PL" sz="2800" dirty="0" smtClean="0"/>
              <a:t>cechą procesu </a:t>
            </a:r>
            <a:r>
              <a:rPr lang="pl-PL" sz="2800" dirty="0" smtClean="0"/>
              <a:t>zarządzania przedsiębiorstwem. </a:t>
            </a:r>
            <a:endParaRPr lang="pl-PL" sz="2800" dirty="0" smtClean="0"/>
          </a:p>
          <a:p>
            <a:r>
              <a:rPr lang="pl-PL" sz="2800" dirty="0" smtClean="0"/>
              <a:t>Ryzyko </a:t>
            </a:r>
            <a:r>
              <a:rPr lang="pl-PL" sz="2800" dirty="0" smtClean="0"/>
              <a:t>w procesie zarządzania powoduje z </a:t>
            </a:r>
            <a:r>
              <a:rPr lang="pl-PL" sz="2800" dirty="0" smtClean="0"/>
              <a:t>kolei konieczność </a:t>
            </a:r>
            <a:r>
              <a:rPr lang="pl-PL" sz="2800" dirty="0" smtClean="0"/>
              <a:t>wprowadzenia do tego procesu możliwości </a:t>
            </a:r>
            <a:r>
              <a:rPr lang="pl-PL" sz="2800" b="1" i="1" dirty="0" smtClean="0"/>
              <a:t>kompensacji skutków ryzyka</a:t>
            </a:r>
            <a:r>
              <a:rPr lang="pl-PL" sz="2800" b="1" i="1" dirty="0" smtClean="0"/>
              <a:t>.</a:t>
            </a:r>
            <a:endParaRPr lang="pl-PL" sz="2800" b="1" i="1"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800" dirty="0" smtClean="0"/>
              <a:t>Współdziałając z otoczeniem </a:t>
            </a:r>
            <a:r>
              <a:rPr lang="pl-PL" sz="2800" dirty="0" smtClean="0"/>
              <a:t>przedsiębiorstwo dokonywać </a:t>
            </a:r>
            <a:r>
              <a:rPr lang="pl-PL" sz="2800" dirty="0" smtClean="0"/>
              <a:t>musi selekcji sygnałów, wnosząc tym do procesu zarządzania nieuchronne </a:t>
            </a:r>
            <a:r>
              <a:rPr lang="pl-PL" sz="2800" dirty="0" smtClean="0"/>
              <a:t>ryzyko kompensowane </a:t>
            </a:r>
            <a:r>
              <a:rPr lang="pl-PL" sz="2800" dirty="0" smtClean="0"/>
              <a:t>poszukiwaniem nowych bezpieczniejszych granic, czyli </a:t>
            </a:r>
            <a:r>
              <a:rPr lang="pl-PL" sz="2800" b="1" dirty="0" smtClean="0"/>
              <a:t>rozwojem systemu</a:t>
            </a:r>
            <a:r>
              <a:rPr lang="pl-PL" sz="2800" dirty="0" smtClean="0"/>
              <a:t>.</a:t>
            </a:r>
          </a:p>
          <a:p>
            <a:r>
              <a:rPr lang="pl-PL" sz="2800" dirty="0" smtClean="0"/>
              <a:t>Proces zarządzania w nowym ujęciu w najbardziej ogólny sposób zdefiniować więc </a:t>
            </a:r>
            <a:r>
              <a:rPr lang="pl-PL" sz="2800" dirty="0" smtClean="0"/>
              <a:t>możemy jako </a:t>
            </a:r>
            <a:r>
              <a:rPr lang="pl-PL" sz="2800" dirty="0" smtClean="0"/>
              <a:t>cykliczny ciąg trzech abstrakcyjnych funkcji systemu:</a:t>
            </a:r>
          </a:p>
          <a:p>
            <a:pPr lvl="1"/>
            <a:r>
              <a:rPr lang="pl-PL" sz="2400" dirty="0" smtClean="0"/>
              <a:t>Selekcji,</a:t>
            </a:r>
            <a:endParaRPr lang="pl-PL" sz="2400" dirty="0" smtClean="0"/>
          </a:p>
          <a:p>
            <a:pPr lvl="1"/>
            <a:r>
              <a:rPr lang="pl-PL" sz="2400" dirty="0" smtClean="0"/>
              <a:t>Kompensacji,</a:t>
            </a:r>
            <a:endParaRPr lang="pl-PL" sz="2400" dirty="0" smtClean="0"/>
          </a:p>
          <a:p>
            <a:pPr lvl="1"/>
            <a:r>
              <a:rPr lang="pl-PL" sz="2400" dirty="0" smtClean="0"/>
              <a:t>Rozwoju.</a:t>
            </a:r>
            <a:endParaRPr lang="pl-PL"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pic>
        <p:nvPicPr>
          <p:cNvPr id="48130" name="Picture 2"/>
          <p:cNvPicPr>
            <a:picLocks noChangeAspect="1" noChangeArrowheads="1"/>
          </p:cNvPicPr>
          <p:nvPr/>
        </p:nvPicPr>
        <p:blipFill>
          <a:blip r:embed="rId2" cstate="print"/>
          <a:srcRect/>
          <a:stretch>
            <a:fillRect/>
          </a:stretch>
        </p:blipFill>
        <p:spPr bwMode="auto">
          <a:xfrm>
            <a:off x="2071670" y="1357298"/>
            <a:ext cx="4983480" cy="4760595"/>
          </a:xfrm>
          <a:prstGeom prst="rect">
            <a:avLst/>
          </a:prstGeom>
          <a:noFill/>
          <a:ln w="9525">
            <a:noFill/>
            <a:miter lim="800000"/>
            <a:headEnd/>
            <a:tailEnd/>
          </a:ln>
          <a:effectLst/>
        </p:spPr>
      </p:pic>
      <p:sp>
        <p:nvSpPr>
          <p:cNvPr id="6" name="Text Box 6"/>
          <p:cNvSpPr txBox="1">
            <a:spLocks noChangeArrowheads="1"/>
          </p:cNvSpPr>
          <p:nvPr/>
        </p:nvSpPr>
        <p:spPr bwMode="auto">
          <a:xfrm>
            <a:off x="214282" y="6307160"/>
            <a:ext cx="8715436" cy="584775"/>
          </a:xfrm>
          <a:prstGeom prst="rect">
            <a:avLst/>
          </a:prstGeom>
          <a:noFill/>
          <a:ln w="9525">
            <a:noFill/>
            <a:miter lim="800000"/>
            <a:headEnd/>
            <a:tailEnd/>
          </a:ln>
          <a:effectLst/>
        </p:spPr>
        <p:txBody>
          <a:bodyPr wrap="square">
            <a:spAutoFit/>
          </a:bodyPr>
          <a:lstStyle/>
          <a:p>
            <a:r>
              <a:rPr lang="pl-PL" sz="1600" dirty="0"/>
              <a:t>Źródło: </a:t>
            </a:r>
            <a:r>
              <a:rPr lang="pl-PL" sz="1600" dirty="0" err="1" smtClean="0"/>
              <a:t>Steinmann</a:t>
            </a:r>
            <a:r>
              <a:rPr lang="pl-PL" sz="1600" dirty="0" smtClean="0"/>
              <a:t> H., </a:t>
            </a:r>
            <a:r>
              <a:rPr lang="pl-PL" sz="1600" dirty="0" err="1" smtClean="0"/>
              <a:t>Schreyögg</a:t>
            </a:r>
            <a:r>
              <a:rPr lang="pl-PL" sz="1600" dirty="0" smtClean="0"/>
              <a:t> G.: </a:t>
            </a:r>
            <a:r>
              <a:rPr lang="pl-PL" sz="1600" b="1" i="1" dirty="0" smtClean="0"/>
              <a:t>Zarządzanie – podstawy kierowania przedsiębiorstwem </a:t>
            </a:r>
            <a:r>
              <a:rPr lang="pl-PL" sz="1600" b="1" i="1" dirty="0" smtClean="0"/>
              <a:t>– </a:t>
            </a:r>
            <a:r>
              <a:rPr lang="pl-PL" sz="1600" b="1" dirty="0" smtClean="0"/>
              <a:t>koncepcje</a:t>
            </a:r>
            <a:r>
              <a:rPr lang="pl-PL" sz="1600" b="1" dirty="0" smtClean="0"/>
              <a:t>, funkcje, przykłady.</a:t>
            </a:r>
            <a:r>
              <a:rPr lang="pl-PL" sz="1600" dirty="0" smtClean="0"/>
              <a:t> </a:t>
            </a:r>
            <a:r>
              <a:rPr lang="pl-PL" sz="1600" dirty="0" smtClean="0"/>
              <a:t>Wyd. </a:t>
            </a:r>
            <a:r>
              <a:rPr lang="pl-PL" sz="1600" dirty="0" err="1" smtClean="0"/>
              <a:t>PWr</a:t>
            </a:r>
            <a:r>
              <a:rPr lang="pl-PL" sz="1600" dirty="0" smtClean="0"/>
              <a:t> 1992</a:t>
            </a:r>
            <a:r>
              <a:rPr lang="pl-PL" sz="1600" dirty="0" smtClean="0"/>
              <a:t>. </a:t>
            </a:r>
            <a:r>
              <a:rPr lang="pl-PL" sz="1600" dirty="0"/>
              <a:t>Str. </a:t>
            </a:r>
            <a:r>
              <a:rPr lang="pl-PL" sz="1600" dirty="0" smtClean="0"/>
              <a:t>75</a:t>
            </a:r>
            <a:endParaRPr lang="pl-PL"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4" name="Symbol zastępczy zawartości 3"/>
          <p:cNvSpPr>
            <a:spLocks noGrp="1"/>
          </p:cNvSpPr>
          <p:nvPr>
            <p:ph idx="1"/>
          </p:nvPr>
        </p:nvSpPr>
        <p:spPr/>
        <p:txBody>
          <a:bodyPr/>
          <a:lstStyle/>
          <a:p>
            <a:r>
              <a:rPr lang="pl-PL" sz="2400" dirty="0" smtClean="0"/>
              <a:t>W nawiązaniu do klasycznego układu funkcji zarządzania, selekcję sygnałów z </a:t>
            </a:r>
            <a:r>
              <a:rPr lang="pl-PL" sz="2400" dirty="0" smtClean="0"/>
              <a:t>otoczenia niesie </a:t>
            </a:r>
            <a:r>
              <a:rPr lang="pl-PL" sz="2400" dirty="0" smtClean="0"/>
              <a:t>w sobie funkcja planowania, kompensację ryzyka – funkcja kontroli, a rozwój </a:t>
            </a:r>
            <a:r>
              <a:rPr lang="pl-PL" sz="2400" dirty="0" smtClean="0"/>
              <a:t>systemu zapewniają </a:t>
            </a:r>
            <a:r>
              <a:rPr lang="pl-PL" sz="2400" dirty="0" smtClean="0"/>
              <a:t>funkcje organizowania i motywowania. </a:t>
            </a:r>
            <a:endParaRPr lang="pl-PL" sz="2400" dirty="0" smtClean="0"/>
          </a:p>
          <a:p>
            <a:r>
              <a:rPr lang="pl-PL" sz="2400" dirty="0" smtClean="0"/>
              <a:t>Zmienić </a:t>
            </a:r>
            <a:r>
              <a:rPr lang="pl-PL" sz="2400" dirty="0" smtClean="0"/>
              <a:t>się musi w nowych </a:t>
            </a:r>
            <a:r>
              <a:rPr lang="pl-PL" sz="2400" dirty="0" smtClean="0"/>
              <a:t>warunkach treść </a:t>
            </a:r>
            <a:r>
              <a:rPr lang="pl-PL" sz="2400" dirty="0" smtClean="0"/>
              <a:t>czynności wykonywanych w ramach funkcji </a:t>
            </a:r>
            <a:r>
              <a:rPr lang="pl-PL" sz="2400" dirty="0" smtClean="0"/>
              <a:t>zarządzania. </a:t>
            </a:r>
          </a:p>
          <a:p>
            <a:r>
              <a:rPr lang="pl-PL" sz="2400" dirty="0" smtClean="0"/>
              <a:t>Cały </a:t>
            </a:r>
            <a:r>
              <a:rPr lang="pl-PL" sz="2400" dirty="0" smtClean="0"/>
              <a:t>proces zarządzania ulega </a:t>
            </a:r>
            <a:r>
              <a:rPr lang="pl-PL" sz="2400" dirty="0" smtClean="0"/>
              <a:t>natomiast rozwarstwieniu </a:t>
            </a:r>
            <a:r>
              <a:rPr lang="pl-PL" sz="2400" dirty="0" smtClean="0"/>
              <a:t>na dwa poziomy zarządzania:</a:t>
            </a:r>
          </a:p>
          <a:p>
            <a:pPr lvl="1"/>
            <a:r>
              <a:rPr lang="pl-PL" sz="2000" dirty="0" smtClean="0"/>
              <a:t>Strategiczny,</a:t>
            </a:r>
            <a:endParaRPr lang="pl-PL" sz="2000" dirty="0" smtClean="0"/>
          </a:p>
          <a:p>
            <a:pPr lvl="1"/>
            <a:r>
              <a:rPr lang="pl-PL" sz="2000" dirty="0" smtClean="0"/>
              <a:t>O</a:t>
            </a:r>
            <a:r>
              <a:rPr lang="pl-PL" sz="2000" dirty="0" smtClean="0"/>
              <a:t>peratywny</a:t>
            </a:r>
            <a:r>
              <a:rPr lang="pl-PL" sz="2000" dirty="0" smtClean="0"/>
              <a:t>.</a:t>
            </a:r>
            <a:endParaRPr lang="pl-PL"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dirty="0"/>
          </a:p>
        </p:txBody>
      </p:sp>
      <p:sp>
        <p:nvSpPr>
          <p:cNvPr id="3" name="Symbol zastępczy zawartości 2"/>
          <p:cNvSpPr>
            <a:spLocks noGrp="1"/>
          </p:cNvSpPr>
          <p:nvPr>
            <p:ph idx="1"/>
          </p:nvPr>
        </p:nvSpPr>
        <p:spPr/>
        <p:txBody>
          <a:bodyPr/>
          <a:lstStyle/>
          <a:p>
            <a:r>
              <a:rPr lang="pl-PL" b="1" i="1" dirty="0" smtClean="0"/>
              <a:t>Strategiczny poziom </a:t>
            </a:r>
            <a:r>
              <a:rPr lang="pl-PL" dirty="0" smtClean="0"/>
              <a:t>zarządzania określa ogólną orientację przedsiębiorstwa w otoczeniu</a:t>
            </a:r>
            <a:r>
              <a:rPr lang="pl-PL" dirty="0" smtClean="0"/>
              <a:t>, precyzuje </a:t>
            </a:r>
            <a:r>
              <a:rPr lang="pl-PL" dirty="0" smtClean="0"/>
              <a:t>jego misję, główne cele, wyroby i rynki oraz rozdziela zasoby między </a:t>
            </a:r>
            <a:r>
              <a:rPr lang="pl-PL" dirty="0" smtClean="0"/>
              <a:t>podstawowe obszary </a:t>
            </a:r>
            <a:r>
              <a:rPr lang="pl-PL" dirty="0" smtClean="0"/>
              <a:t>działania przedsiębiorstwa.</a:t>
            </a:r>
          </a:p>
          <a:p>
            <a:r>
              <a:rPr lang="pl-PL" b="1" i="1" dirty="0" smtClean="0"/>
              <a:t>Poziom operatywny </a:t>
            </a:r>
            <a:r>
              <a:rPr lang="pl-PL" dirty="0" smtClean="0"/>
              <a:t>odpowiada za bieżące funkcjonowanie przedsiębiorstwa i </a:t>
            </a:r>
            <a:r>
              <a:rPr lang="pl-PL" dirty="0" smtClean="0"/>
              <a:t>zapewnia mu </a:t>
            </a:r>
            <a:r>
              <a:rPr lang="pl-PL" dirty="0" smtClean="0"/>
              <a:t>ciągłe warunki bytowania.</a:t>
            </a:r>
            <a:endParaRPr lang="pl-PL"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r>
              <a:rPr lang="pl-PL" dirty="0" smtClean="0"/>
              <a:t>Funkcje zarządzania z nazwy pozostają wprawdzie takie same, jak w klasycznym </a:t>
            </a:r>
            <a:r>
              <a:rPr lang="pl-PL" dirty="0" smtClean="0"/>
              <a:t>procesie zarządzania </a:t>
            </a:r>
            <a:r>
              <a:rPr lang="pl-PL" dirty="0" smtClean="0"/>
              <a:t>przedsiębiorstwem </a:t>
            </a:r>
            <a:r>
              <a:rPr lang="pl-PL" dirty="0" smtClean="0"/>
              <a:t/>
            </a:r>
            <a:br>
              <a:rPr lang="pl-PL" dirty="0" smtClean="0"/>
            </a:br>
            <a:r>
              <a:rPr lang="pl-PL" dirty="0" smtClean="0"/>
              <a:t>w </a:t>
            </a:r>
            <a:r>
              <a:rPr lang="pl-PL" dirty="0" smtClean="0"/>
              <a:t>sposób zdeterminowany planem, ale ich konstrukcja </a:t>
            </a:r>
            <a:r>
              <a:rPr lang="pl-PL" dirty="0" smtClean="0"/>
              <a:t>ulega daleko </a:t>
            </a:r>
            <a:r>
              <a:rPr lang="pl-PL" dirty="0" smtClean="0"/>
              <a:t>idącym zmianom. </a:t>
            </a:r>
            <a:endParaRPr lang="pl-PL" dirty="0" smtClean="0"/>
          </a:p>
          <a:p>
            <a:r>
              <a:rPr lang="pl-PL" dirty="0" smtClean="0"/>
              <a:t>Na </a:t>
            </a:r>
            <a:r>
              <a:rPr lang="pl-PL" dirty="0" smtClean="0"/>
              <a:t>poziomie strategicznym największej modyfikacji podlega </a:t>
            </a:r>
            <a:r>
              <a:rPr lang="pl-PL" dirty="0" smtClean="0"/>
              <a:t>funkcja planowania</a:t>
            </a:r>
            <a:r>
              <a:rPr lang="pl-PL" dirty="0" smtClean="0"/>
              <a:t>, rozszerzona zostaje też funkcja </a:t>
            </a:r>
            <a:r>
              <a:rPr lang="pl-PL" dirty="0" smtClean="0"/>
              <a:t>kontroli.</a:t>
            </a:r>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r>
              <a:rPr lang="pl-PL" smtClean="0"/>
              <a:t>Analiza funkcji zarządzania</a:t>
            </a:r>
          </a:p>
        </p:txBody>
      </p:sp>
      <p:sp>
        <p:nvSpPr>
          <p:cNvPr id="90115" name="Rectangle 3"/>
          <p:cNvSpPr>
            <a:spLocks noGrp="1"/>
          </p:cNvSpPr>
          <p:nvPr>
            <p:ph type="body" idx="1"/>
          </p:nvPr>
        </p:nvSpPr>
        <p:spPr/>
        <p:txBody>
          <a:bodyPr/>
          <a:lstStyle/>
          <a:p>
            <a:r>
              <a:rPr lang="pl-PL" smtClean="0"/>
              <a:t>Owe rozwiązania układają się w logiczny ciąg zagadnień, które dotyczą:</a:t>
            </a:r>
          </a:p>
          <a:p>
            <a:pPr lvl="1"/>
            <a:r>
              <a:rPr lang="pl-PL" smtClean="0"/>
              <a:t>planowania,</a:t>
            </a:r>
          </a:p>
          <a:p>
            <a:pPr lvl="1"/>
            <a:r>
              <a:rPr lang="pl-PL" smtClean="0"/>
              <a:t>organizowania,</a:t>
            </a:r>
          </a:p>
          <a:p>
            <a:pPr lvl="1"/>
            <a:r>
              <a:rPr lang="pl-PL" smtClean="0"/>
              <a:t>motywowania pracowników do wykonywania zadań,</a:t>
            </a:r>
          </a:p>
          <a:p>
            <a:pPr lvl="1"/>
            <a:r>
              <a:rPr lang="pl-PL" smtClean="0"/>
              <a:t>kontrolowania działań zmierzających do urzeczywistnienia misji danej organizacji.</a:t>
            </a:r>
          </a:p>
          <a:p>
            <a:pPr lvl="1"/>
            <a:endParaRPr lang="pl-PL"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r>
              <a:rPr lang="pl-PL" sz="2400" dirty="0" smtClean="0"/>
              <a:t>Funkcja planowania przyjmuje formę </a:t>
            </a:r>
            <a:r>
              <a:rPr lang="pl-PL" sz="2400" b="1" i="1" dirty="0" smtClean="0"/>
              <a:t>planowania strategicznego, </a:t>
            </a:r>
            <a:r>
              <a:rPr lang="pl-PL" sz="2400" b="1" i="1" dirty="0" smtClean="0"/>
              <a:t>obejmującego </a:t>
            </a:r>
            <a:r>
              <a:rPr lang="pl-PL" sz="2400" dirty="0" smtClean="0"/>
              <a:t>następujące </a:t>
            </a:r>
            <a:r>
              <a:rPr lang="pl-PL" sz="2400" dirty="0" smtClean="0"/>
              <a:t>podstawowe grupy czynności planistycznych:</a:t>
            </a:r>
          </a:p>
          <a:p>
            <a:pPr lvl="1"/>
            <a:r>
              <a:rPr lang="pl-PL" sz="2000" dirty="0" smtClean="0"/>
              <a:t>analizę </a:t>
            </a:r>
            <a:r>
              <a:rPr lang="pl-PL" sz="2000" dirty="0" smtClean="0"/>
              <a:t>szans i zagrożeń w otoczeniu przedsiębiorstwa,</a:t>
            </a:r>
          </a:p>
          <a:p>
            <a:pPr lvl="1"/>
            <a:r>
              <a:rPr lang="pl-PL" sz="2000" dirty="0" smtClean="0"/>
              <a:t>analizę </a:t>
            </a:r>
            <a:r>
              <a:rPr lang="pl-PL" sz="2000" dirty="0" smtClean="0"/>
              <a:t>silnych i słabych stron przedsiębiorstwa,</a:t>
            </a:r>
          </a:p>
          <a:p>
            <a:pPr lvl="1"/>
            <a:r>
              <a:rPr lang="pl-PL" sz="2000" dirty="0" smtClean="0"/>
              <a:t>budowę </a:t>
            </a:r>
            <a:r>
              <a:rPr lang="pl-PL" sz="2000" dirty="0" smtClean="0"/>
              <a:t>opcji strategicznych przedsiębiorstwa,</a:t>
            </a:r>
          </a:p>
          <a:p>
            <a:pPr lvl="1"/>
            <a:r>
              <a:rPr lang="pl-PL" sz="2000" dirty="0" smtClean="0"/>
              <a:t>przyjęcie </a:t>
            </a:r>
            <a:r>
              <a:rPr lang="pl-PL" sz="2000" dirty="0" smtClean="0"/>
              <a:t>założeń strategicznych określających </a:t>
            </a:r>
            <a:r>
              <a:rPr lang="pl-PL" sz="2000" i="1" dirty="0" smtClean="0"/>
              <a:t>explicite hipotetyczne kierunki </a:t>
            </a:r>
            <a:r>
              <a:rPr lang="pl-PL" sz="2000" i="1" dirty="0" smtClean="0"/>
              <a:t>przewidywanych </a:t>
            </a:r>
            <a:r>
              <a:rPr lang="pl-PL" sz="2000" dirty="0" smtClean="0"/>
              <a:t>zmian w otoczeniu przedsiębiorstwa,</a:t>
            </a:r>
          </a:p>
          <a:p>
            <a:pPr lvl="1"/>
            <a:r>
              <a:rPr lang="pl-PL" sz="2000" dirty="0" smtClean="0"/>
              <a:t>ocena </a:t>
            </a:r>
            <a:r>
              <a:rPr lang="pl-PL" sz="2000" dirty="0" smtClean="0"/>
              <a:t>opcji strategicznych i wybór wariantu zapewniającego najwyższy stopień </a:t>
            </a:r>
            <a:r>
              <a:rPr lang="pl-PL" sz="2000" dirty="0" smtClean="0"/>
              <a:t>osiągnięcia </a:t>
            </a:r>
            <a:r>
              <a:rPr lang="pl-PL" sz="2000" dirty="0" smtClean="0"/>
              <a:t>głównych celów przedsiębiorstwa,</a:t>
            </a:r>
          </a:p>
          <a:p>
            <a:pPr lvl="1"/>
            <a:r>
              <a:rPr lang="pl-PL" sz="2000" dirty="0" smtClean="0"/>
              <a:t>opracowanie </a:t>
            </a:r>
            <a:r>
              <a:rPr lang="pl-PL" sz="2000" dirty="0" smtClean="0"/>
              <a:t>planu implementacji strategii</a:t>
            </a:r>
            <a:r>
              <a:rPr lang="pl-PL" sz="2400" dirty="0" smtClean="0"/>
              <a:t>.</a:t>
            </a:r>
            <a:endParaRPr lang="pl-PL"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r>
              <a:rPr lang="pl-PL" sz="2800" dirty="0" smtClean="0"/>
              <a:t>Planowanie na strategicznym poziomie zarządzania ustala więc program </a:t>
            </a:r>
            <a:r>
              <a:rPr lang="pl-PL" sz="2800" dirty="0" smtClean="0"/>
              <a:t>przedsiębiorstwa </a:t>
            </a:r>
            <a:br>
              <a:rPr lang="pl-PL" sz="2800" dirty="0" smtClean="0"/>
            </a:br>
            <a:r>
              <a:rPr lang="pl-PL" sz="2800" dirty="0" smtClean="0"/>
              <a:t>w </a:t>
            </a:r>
            <a:r>
              <a:rPr lang="pl-PL" sz="2800" dirty="0" smtClean="0"/>
              <a:t>podstawowych zarysach i wyodrębnia z otoczenia obszar działania przedsiębiorstwa. </a:t>
            </a:r>
            <a:endParaRPr lang="pl-PL" sz="2800" dirty="0" smtClean="0"/>
          </a:p>
          <a:p>
            <a:r>
              <a:rPr lang="pl-PL" sz="2800" dirty="0" smtClean="0"/>
              <a:t>Ten selektywny </a:t>
            </a:r>
            <a:r>
              <a:rPr lang="pl-PL" sz="2800" dirty="0" smtClean="0"/>
              <a:t>akt wyboru musi być kompensowany w procesie zarządzania. </a:t>
            </a:r>
            <a:endParaRPr lang="pl-PL" sz="2800" dirty="0" smtClean="0"/>
          </a:p>
          <a:p>
            <a:r>
              <a:rPr lang="pl-PL" sz="2800" dirty="0" smtClean="0"/>
              <a:t>Kompensację ryzyka zapewnia </a:t>
            </a:r>
            <a:r>
              <a:rPr lang="pl-PL" sz="2800" b="1" i="1" dirty="0" smtClean="0"/>
              <a:t>strategiczna kontrola</a:t>
            </a:r>
            <a:r>
              <a:rPr lang="pl-PL" sz="2800" dirty="0" smtClean="0"/>
              <a:t>, która stanowi samodzielne narzędzie </a:t>
            </a:r>
            <a:r>
              <a:rPr lang="pl-PL" sz="2800" dirty="0" smtClean="0"/>
              <a:t>kierownicze ubezpieczające </a:t>
            </a:r>
            <a:r>
              <a:rPr lang="pl-PL" sz="2800" dirty="0" smtClean="0"/>
              <a:t>proces planowania od samego początku realizacji tego procesu.</a:t>
            </a:r>
            <a:endParaRPr lang="pl-PL"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pic>
        <p:nvPicPr>
          <p:cNvPr id="48130" name="Picture 2"/>
          <p:cNvPicPr>
            <a:picLocks noChangeAspect="1" noChangeArrowheads="1"/>
          </p:cNvPicPr>
          <p:nvPr/>
        </p:nvPicPr>
        <p:blipFill>
          <a:blip r:embed="rId2" cstate="print"/>
          <a:srcRect/>
          <a:stretch>
            <a:fillRect/>
          </a:stretch>
        </p:blipFill>
        <p:spPr bwMode="auto">
          <a:xfrm>
            <a:off x="2071670" y="1357298"/>
            <a:ext cx="4983480" cy="4760595"/>
          </a:xfrm>
          <a:prstGeom prst="rect">
            <a:avLst/>
          </a:prstGeom>
          <a:noFill/>
          <a:ln w="9525">
            <a:noFill/>
            <a:miter lim="800000"/>
            <a:headEnd/>
            <a:tailEnd/>
          </a:ln>
          <a:effectLst/>
        </p:spPr>
      </p:pic>
      <p:sp>
        <p:nvSpPr>
          <p:cNvPr id="6" name="Text Box 6"/>
          <p:cNvSpPr txBox="1">
            <a:spLocks noChangeArrowheads="1"/>
          </p:cNvSpPr>
          <p:nvPr/>
        </p:nvSpPr>
        <p:spPr bwMode="auto">
          <a:xfrm>
            <a:off x="214282" y="6307160"/>
            <a:ext cx="8715436" cy="584775"/>
          </a:xfrm>
          <a:prstGeom prst="rect">
            <a:avLst/>
          </a:prstGeom>
          <a:noFill/>
          <a:ln w="9525">
            <a:noFill/>
            <a:miter lim="800000"/>
            <a:headEnd/>
            <a:tailEnd/>
          </a:ln>
          <a:effectLst/>
        </p:spPr>
        <p:txBody>
          <a:bodyPr wrap="square">
            <a:spAutoFit/>
          </a:bodyPr>
          <a:lstStyle/>
          <a:p>
            <a:r>
              <a:rPr lang="pl-PL" sz="1600" dirty="0"/>
              <a:t>Źródło: </a:t>
            </a:r>
            <a:r>
              <a:rPr lang="pl-PL" sz="1600" dirty="0" err="1" smtClean="0"/>
              <a:t>Steinmann</a:t>
            </a:r>
            <a:r>
              <a:rPr lang="pl-PL" sz="1600" dirty="0" smtClean="0"/>
              <a:t> H., </a:t>
            </a:r>
            <a:r>
              <a:rPr lang="pl-PL" sz="1600" dirty="0" err="1" smtClean="0"/>
              <a:t>Schreyögg</a:t>
            </a:r>
            <a:r>
              <a:rPr lang="pl-PL" sz="1600" dirty="0" smtClean="0"/>
              <a:t> G.: </a:t>
            </a:r>
            <a:r>
              <a:rPr lang="pl-PL" sz="1600" b="1" i="1" dirty="0" smtClean="0"/>
              <a:t>Zarządzanie – podstawy kierowania przedsiębiorstwem </a:t>
            </a:r>
            <a:r>
              <a:rPr lang="pl-PL" sz="1600" b="1" i="1" dirty="0" smtClean="0"/>
              <a:t>– </a:t>
            </a:r>
            <a:r>
              <a:rPr lang="pl-PL" sz="1600" b="1" dirty="0" smtClean="0"/>
              <a:t>koncepcje</a:t>
            </a:r>
            <a:r>
              <a:rPr lang="pl-PL" sz="1600" b="1" dirty="0" smtClean="0"/>
              <a:t>, funkcje, przykłady.</a:t>
            </a:r>
            <a:r>
              <a:rPr lang="pl-PL" sz="1600" dirty="0" smtClean="0"/>
              <a:t> </a:t>
            </a:r>
            <a:r>
              <a:rPr lang="pl-PL" sz="1600" dirty="0" smtClean="0"/>
              <a:t>Wyd. </a:t>
            </a:r>
            <a:r>
              <a:rPr lang="pl-PL" sz="1600" dirty="0" err="1" smtClean="0"/>
              <a:t>PWr</a:t>
            </a:r>
            <a:r>
              <a:rPr lang="pl-PL" sz="1600" dirty="0" smtClean="0"/>
              <a:t> 1992</a:t>
            </a:r>
            <a:r>
              <a:rPr lang="pl-PL" sz="1600" dirty="0" smtClean="0"/>
              <a:t>. </a:t>
            </a:r>
            <a:r>
              <a:rPr lang="pl-PL" sz="1600" dirty="0"/>
              <a:t>Str. </a:t>
            </a:r>
            <a:r>
              <a:rPr lang="pl-PL" sz="1600" dirty="0" smtClean="0"/>
              <a:t>75</a:t>
            </a:r>
            <a:endParaRPr lang="pl-PL"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dirty="0" smtClean="0"/>
              <a:t>Wyniki decyzji strategicznych stają się wejściem na </a:t>
            </a:r>
            <a:r>
              <a:rPr lang="pl-PL" dirty="0" smtClean="0"/>
              <a:t>operatywny poziom </a:t>
            </a:r>
            <a:r>
              <a:rPr lang="pl-PL" dirty="0" smtClean="0"/>
              <a:t>zarządzania i są uwzględniane przy podejmowanych tam decyzjach.</a:t>
            </a:r>
          </a:p>
          <a:p>
            <a:r>
              <a:rPr lang="pl-PL" dirty="0" smtClean="0"/>
              <a:t>Ten poziom zarządzania zabezpiecza realizację dwu zadań:</a:t>
            </a:r>
          </a:p>
          <a:p>
            <a:pPr lvl="1"/>
            <a:r>
              <a:rPr lang="pl-PL" dirty="0" smtClean="0"/>
              <a:t>zapewnia </a:t>
            </a:r>
            <a:r>
              <a:rPr lang="pl-PL" dirty="0" smtClean="0"/>
              <a:t>sprawną realizację strategii,</a:t>
            </a:r>
          </a:p>
          <a:p>
            <a:pPr lvl="1"/>
            <a:r>
              <a:rPr lang="pl-PL" dirty="0" smtClean="0"/>
              <a:t>rozwiązuje </a:t>
            </a:r>
            <a:r>
              <a:rPr lang="pl-PL" dirty="0" smtClean="0"/>
              <a:t>wiele szczegółowych problemów nie ujętych w planie strategicznym.</a:t>
            </a:r>
            <a:endParaRPr lang="pl-PL"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Zarządzanie przedsiębiorstwem </a:t>
            </a:r>
            <a:br>
              <a:rPr lang="pl-PL" dirty="0" smtClean="0"/>
            </a:br>
            <a:r>
              <a:rPr lang="pl-PL" dirty="0" smtClean="0"/>
              <a:t>w zmiennym otoczeniu</a:t>
            </a:r>
            <a:endParaRPr lang="pl-PL" dirty="0"/>
          </a:p>
        </p:txBody>
      </p:sp>
      <p:sp>
        <p:nvSpPr>
          <p:cNvPr id="3" name="Symbol zastępczy zawartości 2"/>
          <p:cNvSpPr>
            <a:spLocks noGrp="1"/>
          </p:cNvSpPr>
          <p:nvPr>
            <p:ph idx="1"/>
          </p:nvPr>
        </p:nvSpPr>
        <p:spPr/>
        <p:txBody>
          <a:bodyPr/>
          <a:lstStyle/>
          <a:p>
            <a:r>
              <a:rPr lang="pl-PL" sz="2400" dirty="0" smtClean="0"/>
              <a:t>Funkcja planowania na poziomie operatywnym obejmuje detalizację ustaleń </a:t>
            </a:r>
            <a:r>
              <a:rPr lang="pl-PL" sz="2400" dirty="0" smtClean="0"/>
              <a:t>planowania strategicznego </a:t>
            </a:r>
            <a:r>
              <a:rPr lang="pl-PL" sz="2400" dirty="0" smtClean="0"/>
              <a:t>do konkretnych planów działania w przestrzeni i w czasie. </a:t>
            </a:r>
            <a:endParaRPr lang="pl-PL" sz="2400" dirty="0" smtClean="0"/>
          </a:p>
          <a:p>
            <a:r>
              <a:rPr lang="pl-PL" sz="2400" dirty="0" smtClean="0"/>
              <a:t>Musi również zabezpieczyć </a:t>
            </a:r>
            <a:r>
              <a:rPr lang="pl-PL" sz="2400" dirty="0" smtClean="0"/>
              <a:t>podstawowe warunki bytu przedsiębiorstwa: rentowność i płynność płatniczą.</a:t>
            </a:r>
          </a:p>
          <a:p>
            <a:r>
              <a:rPr lang="pl-PL" sz="2400" dirty="0" smtClean="0"/>
              <a:t>Plan na operatywnym poziomie zarządzania musi zawierać </a:t>
            </a:r>
            <a:endParaRPr lang="pl-PL" sz="2400" dirty="0" smtClean="0"/>
          </a:p>
          <a:p>
            <a:pPr lvl="1"/>
            <a:r>
              <a:rPr lang="pl-PL" sz="2000" dirty="0" smtClean="0"/>
              <a:t>plany </a:t>
            </a:r>
            <a:r>
              <a:rPr lang="pl-PL" sz="2000" b="1" dirty="0" smtClean="0"/>
              <a:t>procesów </a:t>
            </a:r>
            <a:r>
              <a:rPr lang="pl-PL" sz="2000" b="1" dirty="0" smtClean="0"/>
              <a:t>rzeczowych </a:t>
            </a:r>
            <a:r>
              <a:rPr lang="pl-PL" sz="2000" dirty="0" smtClean="0"/>
              <a:t>(</a:t>
            </a:r>
            <a:r>
              <a:rPr lang="pl-PL" sz="2000" dirty="0" smtClean="0"/>
              <a:t>produkcji, zbytu, zatrudnienia, zaopatrzenia, zakupów i prac badawczo-rozwojowych </a:t>
            </a:r>
            <a:r>
              <a:rPr lang="pl-PL" sz="2000" dirty="0" err="1" smtClean="0"/>
              <a:t>B+R</a:t>
            </a:r>
            <a:r>
              <a:rPr lang="pl-PL" sz="2000" dirty="0" smtClean="0"/>
              <a:t>), </a:t>
            </a:r>
          </a:p>
          <a:p>
            <a:pPr lvl="1"/>
            <a:r>
              <a:rPr lang="pl-PL" sz="2000" dirty="0" smtClean="0"/>
              <a:t>plany </a:t>
            </a:r>
            <a:r>
              <a:rPr lang="pl-PL" sz="2000" b="1" dirty="0" smtClean="0"/>
              <a:t>procesów finansowych </a:t>
            </a:r>
            <a:r>
              <a:rPr lang="pl-PL" sz="2000" dirty="0" smtClean="0"/>
              <a:t>(wpływów, kosztów, wyników </a:t>
            </a:r>
            <a:r>
              <a:rPr lang="pl-PL" sz="2000" dirty="0" smtClean="0"/>
              <a:t>kalkulacyjnych i </a:t>
            </a:r>
            <a:r>
              <a:rPr lang="pl-PL" sz="2000" dirty="0" smtClean="0"/>
              <a:t>bilansowych, zdolności płatniczej).</a:t>
            </a:r>
            <a:endParaRPr lang="pl-PL"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1643042" y="928670"/>
            <a:ext cx="5802630" cy="5238750"/>
          </a:xfrm>
          <a:prstGeom prst="rect">
            <a:avLst/>
          </a:prstGeom>
          <a:noFill/>
          <a:ln w="9525">
            <a:noFill/>
            <a:miter lim="800000"/>
            <a:headEnd/>
            <a:tailEnd/>
          </a:ln>
          <a:effectLst/>
        </p:spPr>
      </p:pic>
      <p:sp>
        <p:nvSpPr>
          <p:cNvPr id="5" name="Tytuł 4"/>
          <p:cNvSpPr>
            <a:spLocks noGrp="1"/>
          </p:cNvSpPr>
          <p:nvPr>
            <p:ph type="title"/>
          </p:nvPr>
        </p:nvSpPr>
        <p:spPr/>
        <p:txBody>
          <a:bodyPr/>
          <a:lstStyle/>
          <a:p>
            <a:r>
              <a:rPr lang="pl-PL" dirty="0" smtClean="0"/>
              <a:t>Koncepcja </a:t>
            </a:r>
            <a:r>
              <a:rPr lang="pl-PL" dirty="0" err="1" smtClean="0"/>
              <a:t>Hahn’a</a:t>
            </a:r>
            <a:endParaRPr lang="pl-PL" dirty="0"/>
          </a:p>
        </p:txBody>
      </p:sp>
      <p:sp>
        <p:nvSpPr>
          <p:cNvPr id="6" name="Text Box 6"/>
          <p:cNvSpPr txBox="1">
            <a:spLocks noChangeArrowheads="1"/>
          </p:cNvSpPr>
          <p:nvPr/>
        </p:nvSpPr>
        <p:spPr bwMode="auto">
          <a:xfrm>
            <a:off x="214282" y="6307160"/>
            <a:ext cx="8715436" cy="584775"/>
          </a:xfrm>
          <a:prstGeom prst="rect">
            <a:avLst/>
          </a:prstGeom>
          <a:noFill/>
          <a:ln w="9525">
            <a:noFill/>
            <a:miter lim="800000"/>
            <a:headEnd/>
            <a:tailEnd/>
          </a:ln>
          <a:effectLst/>
        </p:spPr>
        <p:txBody>
          <a:bodyPr wrap="square">
            <a:spAutoFit/>
          </a:bodyPr>
          <a:lstStyle/>
          <a:p>
            <a:r>
              <a:rPr lang="pl-PL" sz="1600" dirty="0"/>
              <a:t>Źródło: </a:t>
            </a:r>
            <a:r>
              <a:rPr lang="pl-PL" sz="1600" dirty="0" err="1" smtClean="0"/>
              <a:t>Steinmann</a:t>
            </a:r>
            <a:r>
              <a:rPr lang="pl-PL" sz="1600" dirty="0" smtClean="0"/>
              <a:t> H., </a:t>
            </a:r>
            <a:r>
              <a:rPr lang="pl-PL" sz="1600" dirty="0" err="1" smtClean="0"/>
              <a:t>Schreyögg</a:t>
            </a:r>
            <a:r>
              <a:rPr lang="pl-PL" sz="1600" dirty="0" smtClean="0"/>
              <a:t> G.: </a:t>
            </a:r>
            <a:r>
              <a:rPr lang="pl-PL" sz="1600" b="1" i="1" dirty="0" smtClean="0"/>
              <a:t>Zarządzanie – podstawy kierowania przedsiębiorstwem </a:t>
            </a:r>
            <a:r>
              <a:rPr lang="pl-PL" sz="1600" b="1" i="1" dirty="0" smtClean="0"/>
              <a:t>– </a:t>
            </a:r>
            <a:r>
              <a:rPr lang="pl-PL" sz="1600" b="1" dirty="0" smtClean="0"/>
              <a:t>koncepcje</a:t>
            </a:r>
            <a:r>
              <a:rPr lang="pl-PL" sz="1600" b="1" dirty="0" smtClean="0"/>
              <a:t>, funkcje, przykłady.</a:t>
            </a:r>
            <a:r>
              <a:rPr lang="pl-PL" sz="1600" dirty="0" smtClean="0"/>
              <a:t> </a:t>
            </a:r>
            <a:r>
              <a:rPr lang="pl-PL" sz="1600" dirty="0" smtClean="0"/>
              <a:t>Wyd. </a:t>
            </a:r>
            <a:r>
              <a:rPr lang="pl-PL" sz="1600" dirty="0" err="1" smtClean="0"/>
              <a:t>PWr</a:t>
            </a:r>
            <a:r>
              <a:rPr lang="pl-PL" sz="1600" dirty="0" smtClean="0"/>
              <a:t> 1992</a:t>
            </a:r>
            <a:r>
              <a:rPr lang="pl-PL" sz="1600" dirty="0" smtClean="0"/>
              <a:t>. </a:t>
            </a:r>
            <a:r>
              <a:rPr lang="pl-PL" sz="1600" dirty="0"/>
              <a:t>Str. </a:t>
            </a:r>
            <a:r>
              <a:rPr lang="pl-PL" sz="1600" dirty="0" smtClean="0"/>
              <a:t>156</a:t>
            </a:r>
            <a:endParaRPr lang="pl-PL"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ytuł 5"/>
          <p:cNvSpPr>
            <a:spLocks noGrp="1"/>
          </p:cNvSpPr>
          <p:nvPr>
            <p:ph type="title"/>
          </p:nvPr>
        </p:nvSpPr>
        <p:spPr/>
        <p:txBody>
          <a:bodyPr/>
          <a:lstStyle/>
          <a:p>
            <a:r>
              <a:rPr lang="pl-PL" dirty="0" smtClean="0"/>
              <a:t>Koncepcja </a:t>
            </a:r>
            <a:r>
              <a:rPr lang="pl-PL" dirty="0" err="1" smtClean="0"/>
              <a:t>Hahn’a</a:t>
            </a:r>
            <a:endParaRPr lang="pl-PL" dirty="0"/>
          </a:p>
        </p:txBody>
      </p:sp>
      <p:sp>
        <p:nvSpPr>
          <p:cNvPr id="7" name="Symbol zastępczy zawartości 6"/>
          <p:cNvSpPr>
            <a:spLocks noGrp="1"/>
          </p:cNvSpPr>
          <p:nvPr>
            <p:ph idx="1"/>
          </p:nvPr>
        </p:nvSpPr>
        <p:spPr/>
        <p:txBody>
          <a:bodyPr/>
          <a:lstStyle/>
          <a:p>
            <a:r>
              <a:rPr lang="pl-PL" sz="2400" dirty="0" smtClean="0"/>
              <a:t>Wyjaśnienia wymaga wyraźne odróżnienie w tym systemie </a:t>
            </a:r>
            <a:r>
              <a:rPr lang="pl-PL" sz="2400" b="1" i="1" dirty="0" smtClean="0"/>
              <a:t>planowania </a:t>
            </a:r>
            <a:r>
              <a:rPr lang="pl-PL" sz="2400" b="1" i="1" dirty="0" smtClean="0"/>
              <a:t>standardowego </a:t>
            </a:r>
            <a:r>
              <a:rPr lang="pl-PL" sz="2400" dirty="0" smtClean="0"/>
              <a:t>od </a:t>
            </a:r>
            <a:r>
              <a:rPr lang="pl-PL" sz="2400" b="1" i="1" dirty="0" smtClean="0"/>
              <a:t>planowania projektowego. </a:t>
            </a:r>
            <a:endParaRPr lang="pl-PL" sz="2400" b="1" i="1" dirty="0" smtClean="0"/>
          </a:p>
          <a:p>
            <a:r>
              <a:rPr lang="pl-PL" sz="2400" dirty="0" smtClean="0"/>
              <a:t>Widoczny </a:t>
            </a:r>
            <a:r>
              <a:rPr lang="pl-PL" sz="2400" dirty="0" smtClean="0"/>
              <a:t>w centralnej części rysunku blok </a:t>
            </a:r>
            <a:r>
              <a:rPr lang="pl-PL" sz="2400" dirty="0" smtClean="0"/>
              <a:t>planów projektowych </a:t>
            </a:r>
            <a:r>
              <a:rPr lang="pl-PL" sz="2400" dirty="0" smtClean="0"/>
              <a:t>pojawia się w systemie planów operatywnych </a:t>
            </a:r>
            <a:r>
              <a:rPr lang="pl-PL" sz="2400" dirty="0" smtClean="0"/>
              <a:t/>
            </a:r>
            <a:br>
              <a:rPr lang="pl-PL" sz="2400" dirty="0" smtClean="0"/>
            </a:br>
            <a:r>
              <a:rPr lang="pl-PL" sz="2400" dirty="0" smtClean="0"/>
              <a:t>w </a:t>
            </a:r>
            <a:r>
              <a:rPr lang="pl-PL" sz="2400" dirty="0" smtClean="0"/>
              <a:t>okresie implementacji </a:t>
            </a:r>
            <a:r>
              <a:rPr lang="pl-PL" sz="2400" dirty="0" smtClean="0"/>
              <a:t>nowej strategii </a:t>
            </a:r>
            <a:r>
              <a:rPr lang="pl-PL" sz="2400" dirty="0" smtClean="0"/>
              <a:t>przedsiębiorstwa lub modyfikacji dotychczas obowiązującej. </a:t>
            </a:r>
            <a:endParaRPr lang="pl-PL" sz="2400" dirty="0" smtClean="0"/>
          </a:p>
          <a:p>
            <a:r>
              <a:rPr lang="pl-PL" sz="2400" dirty="0" smtClean="0"/>
              <a:t>Zawiera </a:t>
            </a:r>
            <a:r>
              <a:rPr lang="pl-PL" sz="2400" dirty="0" smtClean="0"/>
              <a:t>on </a:t>
            </a:r>
            <a:r>
              <a:rPr lang="pl-PL" sz="2400" dirty="0" smtClean="0"/>
              <a:t>projekty wynikające </a:t>
            </a:r>
            <a:r>
              <a:rPr lang="pl-PL" sz="2400" dirty="0" smtClean="0"/>
              <a:t>z planu implementacji strategii przedsiębiorstwa, a po wdrożeniu </a:t>
            </a:r>
            <a:r>
              <a:rPr lang="pl-PL" sz="2400" dirty="0" smtClean="0"/>
              <a:t>zmian strategicznych </a:t>
            </a:r>
            <a:r>
              <a:rPr lang="pl-PL" sz="2400" dirty="0" smtClean="0"/>
              <a:t>znika z systemu planów operatywnych; cały system planowania </a:t>
            </a:r>
            <a:r>
              <a:rPr lang="pl-PL" sz="2400" dirty="0" smtClean="0"/>
              <a:t>operacyjnego staje </a:t>
            </a:r>
            <a:r>
              <a:rPr lang="pl-PL" sz="2400" dirty="0" smtClean="0"/>
              <a:t>się wyłączną domeną planowania standardowego.</a:t>
            </a:r>
            <a:endParaRPr lang="pl-PL" sz="2400" dirty="0"/>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Koncepcja </a:t>
            </a:r>
            <a:r>
              <a:rPr lang="pl-PL" dirty="0" err="1" smtClean="0"/>
              <a:t>Hahn’a</a:t>
            </a:r>
            <a:endParaRPr lang="pl-PL" dirty="0"/>
          </a:p>
        </p:txBody>
      </p:sp>
      <p:sp>
        <p:nvSpPr>
          <p:cNvPr id="3" name="Symbol zastępczy zawartości 2"/>
          <p:cNvSpPr>
            <a:spLocks noGrp="1"/>
          </p:cNvSpPr>
          <p:nvPr>
            <p:ph idx="1"/>
          </p:nvPr>
        </p:nvSpPr>
        <p:spPr/>
        <p:txBody>
          <a:bodyPr/>
          <a:lstStyle/>
          <a:p>
            <a:r>
              <a:rPr lang="pl-PL" sz="2000" dirty="0" smtClean="0"/>
              <a:t>Takie rozwiązanie powoduje, że planowanie strategiczne i operatywne stanowi w </a:t>
            </a:r>
            <a:r>
              <a:rPr lang="pl-PL" sz="2000" dirty="0" smtClean="0"/>
              <a:t>istocie jeden </a:t>
            </a:r>
            <a:r>
              <a:rPr lang="pl-PL" sz="2000" dirty="0" smtClean="0"/>
              <a:t>system planowania, gwarantujący </a:t>
            </a:r>
            <a:r>
              <a:rPr lang="pl-PL" sz="2000" b="1" i="1" dirty="0" smtClean="0"/>
              <a:t>ciągłość </a:t>
            </a:r>
            <a:r>
              <a:rPr lang="pl-PL" sz="2000" b="1" i="1" dirty="0" smtClean="0"/>
              <a:t/>
            </a:r>
            <a:br>
              <a:rPr lang="pl-PL" sz="2000" b="1" i="1" dirty="0" smtClean="0"/>
            </a:br>
            <a:r>
              <a:rPr lang="pl-PL" sz="2000" b="1" i="1" dirty="0" smtClean="0"/>
              <a:t>i elastyczność </a:t>
            </a:r>
            <a:r>
              <a:rPr lang="pl-PL" sz="2000" b="1" i="1" dirty="0" smtClean="0"/>
              <a:t>planowania </a:t>
            </a:r>
            <a:r>
              <a:rPr lang="pl-PL" sz="2000" dirty="0" smtClean="0"/>
              <a:t>w przedsiębiorstwie</a:t>
            </a:r>
            <a:r>
              <a:rPr lang="pl-PL" sz="2000" dirty="0" smtClean="0"/>
              <a:t>. </a:t>
            </a:r>
            <a:endParaRPr lang="pl-PL" sz="2000" dirty="0" smtClean="0"/>
          </a:p>
          <a:p>
            <a:r>
              <a:rPr lang="pl-PL" sz="2000" dirty="0" smtClean="0"/>
              <a:t>Wymóg </a:t>
            </a:r>
            <a:r>
              <a:rPr lang="pl-PL" sz="2000" dirty="0" smtClean="0"/>
              <a:t>ciągłości systemu planowania oznacza, że planowanie </a:t>
            </a:r>
            <a:r>
              <a:rPr lang="pl-PL" sz="2000" dirty="0" smtClean="0"/>
              <a:t>operatywne musi </a:t>
            </a:r>
            <a:r>
              <a:rPr lang="pl-PL" sz="2000" dirty="0" smtClean="0"/>
              <a:t>zabezpieczać realizację obowiązującej strategii. </a:t>
            </a:r>
            <a:endParaRPr lang="pl-PL" sz="2000" dirty="0" smtClean="0"/>
          </a:p>
          <a:p>
            <a:r>
              <a:rPr lang="pl-PL" sz="2000" dirty="0" smtClean="0"/>
              <a:t>Elastyczność </a:t>
            </a:r>
            <a:r>
              <a:rPr lang="pl-PL" sz="2000" dirty="0" smtClean="0"/>
              <a:t>zaś to gwarancja </a:t>
            </a:r>
            <a:r>
              <a:rPr lang="pl-PL" sz="2000" dirty="0" smtClean="0"/>
              <a:t>szybkiej weryfikacji </a:t>
            </a:r>
            <a:r>
              <a:rPr lang="pl-PL" sz="2000" dirty="0" smtClean="0"/>
              <a:t>planu, jeżeli zmiany w otoczeniu i samym przedsiębiorstwie </a:t>
            </a:r>
            <a:r>
              <a:rPr lang="pl-PL" sz="2000" dirty="0" smtClean="0"/>
              <a:t>powodują niewydolność </a:t>
            </a:r>
            <a:r>
              <a:rPr lang="pl-PL" sz="2000" dirty="0" smtClean="0"/>
              <a:t>obowiązującej strategii. </a:t>
            </a:r>
            <a:endParaRPr lang="pl-PL" sz="2000" dirty="0" smtClean="0"/>
          </a:p>
          <a:p>
            <a:r>
              <a:rPr lang="pl-PL" sz="2000" dirty="0" smtClean="0"/>
              <a:t>Sygnał </a:t>
            </a:r>
            <a:r>
              <a:rPr lang="pl-PL" sz="2000" dirty="0" smtClean="0"/>
              <a:t>do wdrożenia nowej strategii lub </a:t>
            </a:r>
            <a:r>
              <a:rPr lang="pl-PL" sz="2000" dirty="0" smtClean="0"/>
              <a:t>modyfikacja obowiązującej</a:t>
            </a:r>
            <a:r>
              <a:rPr lang="pl-PL" sz="2000" dirty="0" smtClean="0"/>
              <a:t>, przez wprowadzenie do podsystemu planowania operatywnego pakietu </a:t>
            </a:r>
            <a:r>
              <a:rPr lang="pl-PL" sz="2000" dirty="0" smtClean="0"/>
              <a:t>planów projektowych</a:t>
            </a:r>
            <a:r>
              <a:rPr lang="pl-PL" sz="2000" dirty="0" smtClean="0"/>
              <a:t>, generuje strategiczna kontrola, sygnalizując dezaktualizację przyjętych </a:t>
            </a:r>
            <a:r>
              <a:rPr lang="pl-PL" sz="2000" dirty="0" smtClean="0"/>
              <a:t>uprzednio założeń </a:t>
            </a:r>
            <a:r>
              <a:rPr lang="pl-PL" sz="2000" dirty="0" smtClean="0"/>
              <a:t>strategicznych.</a:t>
            </a:r>
            <a:endParaRPr lang="pl-PL"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Koncepcja </a:t>
            </a:r>
            <a:r>
              <a:rPr lang="pl-PL" dirty="0" err="1" smtClean="0"/>
              <a:t>Hahn’a</a:t>
            </a:r>
            <a:endParaRPr lang="pl-PL" dirty="0"/>
          </a:p>
        </p:txBody>
      </p:sp>
      <p:sp>
        <p:nvSpPr>
          <p:cNvPr id="3" name="Symbol zastępczy zawartości 2"/>
          <p:cNvSpPr>
            <a:spLocks noGrp="1"/>
          </p:cNvSpPr>
          <p:nvPr>
            <p:ph idx="1"/>
          </p:nvPr>
        </p:nvSpPr>
        <p:spPr/>
        <p:txBody>
          <a:bodyPr/>
          <a:lstStyle/>
          <a:p>
            <a:r>
              <a:rPr lang="pl-PL" dirty="0" smtClean="0"/>
              <a:t>Proces implementacji nowej strategii związany z ciągłością systemu </a:t>
            </a:r>
            <a:r>
              <a:rPr lang="pl-PL" dirty="0" smtClean="0"/>
              <a:t>planowania w </a:t>
            </a:r>
            <a:r>
              <a:rPr lang="pl-PL" dirty="0" smtClean="0"/>
              <a:t>przedsiębiorstwie jest również pod nadzorem kontroli strategicznej, obejmującej </a:t>
            </a:r>
            <a:r>
              <a:rPr lang="pl-PL" dirty="0" smtClean="0"/>
              <a:t>ocenę osiągania </a:t>
            </a:r>
            <a:r>
              <a:rPr lang="pl-PL" dirty="0" smtClean="0"/>
              <a:t>pewnych punktów kontrolnych stanowiących „kamienie milowe” w </a:t>
            </a:r>
            <a:r>
              <a:rPr lang="pl-PL" dirty="0" smtClean="0"/>
              <a:t>rozwoju przedsiębiorstwa. [1]</a:t>
            </a:r>
          </a:p>
          <a:p>
            <a:endParaRPr lang="pl-PL" dirty="0" smtClean="0"/>
          </a:p>
          <a:p>
            <a:pPr>
              <a:buNone/>
            </a:pPr>
            <a:r>
              <a:rPr lang="pl-PL" dirty="0" smtClean="0"/>
              <a:t>	</a:t>
            </a:r>
            <a:r>
              <a:rPr lang="pl-PL" sz="1600" dirty="0" smtClean="0"/>
              <a:t>[1] </a:t>
            </a:r>
            <a:r>
              <a:rPr lang="de-DE" sz="1600" dirty="0" smtClean="0"/>
              <a:t>Hahn D.: </a:t>
            </a:r>
            <a:r>
              <a:rPr lang="de-DE" sz="1600" i="1" dirty="0" err="1" smtClean="0"/>
              <a:t>Plannungs</a:t>
            </a:r>
            <a:r>
              <a:rPr lang="de-DE" sz="1600" i="1" dirty="0" smtClean="0"/>
              <a:t> und Kontrollrechnung. Aufl. 3., Wiesbaden, 1985, str. 122</a:t>
            </a:r>
            <a:endParaRPr lang="pl-PL"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Koncepcja </a:t>
            </a:r>
            <a:r>
              <a:rPr lang="pl-PL" dirty="0" err="1" smtClean="0"/>
              <a:t>Hahn’a</a:t>
            </a:r>
            <a:endParaRPr lang="pl-PL" dirty="0"/>
          </a:p>
        </p:txBody>
      </p:sp>
      <p:sp>
        <p:nvSpPr>
          <p:cNvPr id="3" name="Symbol zastępczy zawartości 2"/>
          <p:cNvSpPr>
            <a:spLocks noGrp="1"/>
          </p:cNvSpPr>
          <p:nvPr>
            <p:ph idx="1"/>
          </p:nvPr>
        </p:nvSpPr>
        <p:spPr/>
        <p:txBody>
          <a:bodyPr/>
          <a:lstStyle/>
          <a:p>
            <a:r>
              <a:rPr lang="pl-PL" sz="2000" b="1" i="1" dirty="0" smtClean="0"/>
              <a:t>Kontrola operatywna </a:t>
            </a:r>
            <a:r>
              <a:rPr lang="pl-PL" sz="2000" dirty="0" smtClean="0"/>
              <a:t>działa wykorzystując </a:t>
            </a:r>
            <a:r>
              <a:rPr lang="pl-PL" sz="2000" dirty="0" smtClean="0"/>
              <a:t>dane planowania operatywnego jako bazę porównawczą. </a:t>
            </a:r>
            <a:endParaRPr lang="pl-PL" sz="2000" dirty="0" smtClean="0"/>
          </a:p>
          <a:p>
            <a:r>
              <a:rPr lang="pl-PL" sz="2000" dirty="0" smtClean="0"/>
              <a:t>Sprawdza ona również</a:t>
            </a:r>
            <a:r>
              <a:rPr lang="pl-PL" sz="2000" dirty="0" smtClean="0"/>
              <a:t>, czy istnieją podstawowe warunki bytu przedsiębiorstwa, czyli czy zachowywana </a:t>
            </a:r>
            <a:r>
              <a:rPr lang="pl-PL" sz="2000" dirty="0" smtClean="0"/>
              <a:t>jest płynność </a:t>
            </a:r>
            <a:r>
              <a:rPr lang="pl-PL" sz="2000" dirty="0" smtClean="0"/>
              <a:t>płatnicza i rentowność. </a:t>
            </a:r>
            <a:endParaRPr lang="pl-PL" sz="2000" dirty="0" smtClean="0"/>
          </a:p>
          <a:p>
            <a:r>
              <a:rPr lang="pl-PL" sz="2000" dirty="0" smtClean="0"/>
              <a:t>Zakres </a:t>
            </a:r>
            <a:r>
              <a:rPr lang="pl-PL" sz="2000" dirty="0" smtClean="0"/>
              <a:t>kontroli operatywnej nie może więc koncentrować </a:t>
            </a:r>
            <a:r>
              <a:rPr lang="pl-PL" sz="2000" dirty="0" smtClean="0"/>
              <a:t>się wyłącznie </a:t>
            </a:r>
            <a:r>
              <a:rPr lang="pl-PL" sz="2000" dirty="0" smtClean="0"/>
              <a:t>na realizacji planu. Wynika to z przesunięcia orientacji podsystemów </a:t>
            </a:r>
            <a:r>
              <a:rPr lang="pl-PL" sz="2000" dirty="0" smtClean="0"/>
              <a:t>strategicznego i </a:t>
            </a:r>
            <a:r>
              <a:rPr lang="pl-PL" sz="2000" dirty="0" smtClean="0"/>
              <a:t>operatywnego w procesie zarządzania. </a:t>
            </a:r>
            <a:endParaRPr lang="pl-PL" sz="2000" dirty="0" smtClean="0"/>
          </a:p>
          <a:p>
            <a:r>
              <a:rPr lang="pl-PL" sz="2000" dirty="0" smtClean="0"/>
              <a:t>Problematyka </a:t>
            </a:r>
            <a:r>
              <a:rPr lang="pl-PL" sz="2000" dirty="0" smtClean="0"/>
              <a:t>bytu przedsiębiorstwa nie może być </a:t>
            </a:r>
            <a:r>
              <a:rPr lang="pl-PL" sz="2000" dirty="0" smtClean="0"/>
              <a:t>w żadnym </a:t>
            </a:r>
            <a:r>
              <a:rPr lang="pl-PL" sz="2000" dirty="0" smtClean="0"/>
              <a:t>przypadku całkowicie odwzorowana w planach strategicznych i </a:t>
            </a:r>
            <a:r>
              <a:rPr lang="pl-PL" sz="2000" dirty="0" smtClean="0"/>
              <a:t>przedsiębiorstwa muszą </a:t>
            </a:r>
            <a:r>
              <a:rPr lang="pl-PL" sz="2000" dirty="0" smtClean="0"/>
              <a:t>na bieżąco rozwiązywać wiele problemów nie ujętych w strategii.</a:t>
            </a:r>
            <a:endParaRPr lang="pl-PL"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Grp="1"/>
          </p:cNvSpPr>
          <p:nvPr>
            <p:ph type="title"/>
          </p:nvPr>
        </p:nvSpPr>
        <p:spPr/>
        <p:txBody>
          <a:bodyPr/>
          <a:lstStyle/>
          <a:p>
            <a:r>
              <a:rPr lang="pl-PL" smtClean="0"/>
              <a:t>Analiza funkcji zarządzania</a:t>
            </a:r>
          </a:p>
        </p:txBody>
      </p:sp>
      <p:pic>
        <p:nvPicPr>
          <p:cNvPr id="91141" name="Picture 5"/>
          <p:cNvPicPr>
            <a:picLocks noChangeAspect="1" noChangeArrowheads="1"/>
          </p:cNvPicPr>
          <p:nvPr/>
        </p:nvPicPr>
        <p:blipFill>
          <a:blip r:embed="rId2"/>
          <a:srcRect/>
          <a:stretch>
            <a:fillRect/>
          </a:stretch>
        </p:blipFill>
        <p:spPr bwMode="auto">
          <a:xfrm>
            <a:off x="468313" y="1844675"/>
            <a:ext cx="8215312" cy="3636963"/>
          </a:xfrm>
          <a:prstGeom prst="rect">
            <a:avLst/>
          </a:prstGeom>
          <a:noFill/>
          <a:ln w="9525">
            <a:noFill/>
            <a:miter lim="800000"/>
            <a:headEnd/>
            <a:tailEnd/>
          </a:ln>
          <a:effectLst/>
        </p:spPr>
      </p:pic>
      <p:sp>
        <p:nvSpPr>
          <p:cNvPr id="91142" name="Text Box 6"/>
          <p:cNvSpPr txBox="1">
            <a:spLocks noChangeArrowheads="1"/>
          </p:cNvSpPr>
          <p:nvPr/>
        </p:nvSpPr>
        <p:spPr bwMode="auto">
          <a:xfrm>
            <a:off x="539750" y="6165850"/>
            <a:ext cx="8064500" cy="581025"/>
          </a:xfrm>
          <a:prstGeom prst="rect">
            <a:avLst/>
          </a:prstGeom>
          <a:noFill/>
          <a:ln w="9525">
            <a:noFill/>
            <a:miter lim="800000"/>
            <a:headEnd/>
            <a:tailEnd/>
          </a:ln>
          <a:effectLst/>
        </p:spPr>
        <p:txBody>
          <a:bodyPr>
            <a:spAutoFit/>
          </a:bodyPr>
          <a:lstStyle/>
          <a:p>
            <a:pPr>
              <a:spcBef>
                <a:spcPct val="50000"/>
              </a:spcBef>
            </a:pPr>
            <a:r>
              <a:rPr lang="pl-PL" sz="1600"/>
              <a:t>Źródło: Trzecieniecki J.: </a:t>
            </a:r>
            <a:r>
              <a:rPr lang="pl-PL" sz="1600" b="1" i="1"/>
              <a:t>Projektowanie systemów zarządzania</a:t>
            </a:r>
            <a:r>
              <a:rPr lang="pl-PL" sz="1600"/>
              <a:t>. Warszawa, PWN 1979. Str. 65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ytuł 4"/>
          <p:cNvSpPr>
            <a:spLocks noGrp="1"/>
          </p:cNvSpPr>
          <p:nvPr>
            <p:ph type="title" idx="4294967295"/>
          </p:nvPr>
        </p:nvSpPr>
        <p:spPr/>
        <p:txBody>
          <a:bodyPr/>
          <a:lstStyle/>
          <a:p>
            <a:pPr eaLnBrk="1" hangingPunct="1"/>
            <a:r>
              <a:rPr lang="pl-PL" smtClean="0"/>
              <a:t>Podsumowanie</a:t>
            </a:r>
          </a:p>
        </p:txBody>
      </p:sp>
      <p:sp>
        <p:nvSpPr>
          <p:cNvPr id="4" name="Symbol zastępczy stopki 3"/>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pl-PL" sz="1200">
                <a:solidFill>
                  <a:schemeClr val="tx1">
                    <a:tint val="75000"/>
                  </a:schemeClr>
                </a:solidFill>
                <a:latin typeface="+mn-lt"/>
              </a:rPr>
              <a:t>Wydział Administracji i Nauk Społecznych   T. Tyc</a:t>
            </a:r>
          </a:p>
        </p:txBody>
      </p:sp>
      <p:pic>
        <p:nvPicPr>
          <p:cNvPr id="79875" name="Picture 2" descr="https://encrypted-tbn2.gstatic.com/images?q=tbn:ANd9GcSkTfoAo9GbCNinIaOw92G9QNA3-ApmD-vhDPSFzk2eD6t1OmRg0g"/>
          <p:cNvPicPr>
            <a:picLocks noChangeAspect="1" noChangeArrowheads="1"/>
          </p:cNvPicPr>
          <p:nvPr/>
        </p:nvPicPr>
        <p:blipFill>
          <a:blip r:embed="rId2"/>
          <a:srcRect/>
          <a:stretch>
            <a:fillRect/>
          </a:stretch>
        </p:blipFill>
        <p:spPr bwMode="auto">
          <a:xfrm>
            <a:off x="2643188" y="1643063"/>
            <a:ext cx="4071937" cy="412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Podsumowanie</a:t>
            </a:r>
            <a:endParaRPr lang="pl-PL" dirty="0"/>
          </a:p>
        </p:txBody>
      </p:sp>
      <p:sp>
        <p:nvSpPr>
          <p:cNvPr id="3" name="Symbol zastępczy zawartości 2"/>
          <p:cNvSpPr>
            <a:spLocks noGrp="1"/>
          </p:cNvSpPr>
          <p:nvPr>
            <p:ph idx="1"/>
          </p:nvPr>
        </p:nvSpPr>
        <p:spPr/>
        <p:txBody>
          <a:bodyPr/>
          <a:lstStyle/>
          <a:p>
            <a:r>
              <a:rPr lang="pl-PL" sz="2800" dirty="0" smtClean="0"/>
              <a:t>Przedstawiona koncepcja procesu zarządzania, w porównaniu z jego tradycyjnym </a:t>
            </a:r>
            <a:r>
              <a:rPr lang="pl-PL" sz="2800" dirty="0" smtClean="0"/>
              <a:t>ujęciem, </a:t>
            </a:r>
            <a:r>
              <a:rPr lang="pl-PL" sz="2800" dirty="0" smtClean="0"/>
              <a:t>posiada większą pojemność, umożliwiającą </a:t>
            </a:r>
            <a:r>
              <a:rPr lang="pl-PL" sz="2800" dirty="0" smtClean="0"/>
              <a:t>rozwiązywanie wielorakich </a:t>
            </a:r>
            <a:r>
              <a:rPr lang="pl-PL" sz="2800" dirty="0" smtClean="0"/>
              <a:t>problemów wnoszących przez praktykę zarządzania. </a:t>
            </a:r>
            <a:endParaRPr lang="pl-PL" sz="2800" dirty="0" smtClean="0"/>
          </a:p>
          <a:p>
            <a:r>
              <a:rPr lang="pl-PL" sz="2800" dirty="0" smtClean="0"/>
              <a:t>W </a:t>
            </a:r>
            <a:r>
              <a:rPr lang="pl-PL" sz="2800" dirty="0" smtClean="0"/>
              <a:t>jej ramach </a:t>
            </a:r>
            <a:r>
              <a:rPr lang="pl-PL" sz="2800" dirty="0" smtClean="0"/>
              <a:t>można z </a:t>
            </a:r>
            <a:r>
              <a:rPr lang="pl-PL" sz="2800" dirty="0" smtClean="0"/>
              <a:t>powodzeniem rozpatrywać wszystkie omawiane w literaturze współczesne dylematy </a:t>
            </a:r>
            <a:r>
              <a:rPr lang="pl-PL" sz="2800" dirty="0" smtClean="0"/>
              <a:t>procesu zarządzania</a:t>
            </a:r>
            <a:r>
              <a:rPr lang="pl-PL" sz="2800" dirty="0" smtClean="0"/>
              <a:t>, jak innowacyjność, elastyczność, sprawność i umiejętność </a:t>
            </a:r>
            <a:r>
              <a:rPr lang="pl-PL" sz="2800" dirty="0" smtClean="0"/>
              <a:t>kumulowania doświadczeń</a:t>
            </a:r>
            <a:r>
              <a:rPr lang="pl-PL" sz="2800" dirty="0" smtClean="0"/>
              <a:t>.</a:t>
            </a:r>
            <a:endParaRPr lang="pl-PL"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3"/>
          <p:cNvSpPr>
            <a:spLocks noGrp="1"/>
          </p:cNvSpPr>
          <p:nvPr>
            <p:ph type="title" idx="4294967295"/>
          </p:nvPr>
        </p:nvSpPr>
        <p:spPr/>
        <p:txBody>
          <a:bodyPr/>
          <a:lstStyle/>
          <a:p>
            <a:pPr eaLnBrk="1" hangingPunct="1"/>
            <a:r>
              <a:rPr lang="pl-PL" smtClean="0"/>
              <a:t>Pytania…</a:t>
            </a:r>
          </a:p>
        </p:txBody>
      </p:sp>
      <p:pic>
        <p:nvPicPr>
          <p:cNvPr id="81922" name="Picture 2" descr="https://encrypted-tbn2.gstatic.com/images?q=tbn:ANd9GcSw0sa9qBfVYSnzDLFh2dVUrtJohaMHHAKneZis_Di7C6f9wSeLJQ"/>
          <p:cNvPicPr>
            <a:picLocks noChangeAspect="1" noChangeArrowheads="1"/>
          </p:cNvPicPr>
          <p:nvPr/>
        </p:nvPicPr>
        <p:blipFill>
          <a:blip r:embed="rId2"/>
          <a:srcRect/>
          <a:stretch>
            <a:fillRect/>
          </a:stretch>
        </p:blipFill>
        <p:spPr bwMode="auto">
          <a:xfrm>
            <a:off x="1746250" y="1643063"/>
            <a:ext cx="5721350" cy="446087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idx="4294967295"/>
          </p:nvPr>
        </p:nvSpPr>
        <p:spPr/>
        <p:txBody>
          <a:bodyPr/>
          <a:lstStyle/>
          <a:p>
            <a:pPr eaLnBrk="1" hangingPunct="1"/>
            <a:r>
              <a:rPr lang="pl-PL" smtClean="0"/>
              <a:t>…Uwagi</a:t>
            </a:r>
          </a:p>
        </p:txBody>
      </p:sp>
      <p:pic>
        <p:nvPicPr>
          <p:cNvPr id="82946" name="Picture 2" descr="https://encrypted-tbn1.gstatic.com/images?q=tbn:ANd9GcS7ksZA_8Uz-wN0vhH9qUEZ1dD64Uq4PuuWqAD7R1CaVIRGp0v-dA"/>
          <p:cNvPicPr>
            <a:picLocks noChangeAspect="1" noChangeArrowheads="1"/>
          </p:cNvPicPr>
          <p:nvPr/>
        </p:nvPicPr>
        <p:blipFill>
          <a:blip r:embed="rId2"/>
          <a:srcRect/>
          <a:stretch>
            <a:fillRect/>
          </a:stretch>
        </p:blipFill>
        <p:spPr bwMode="auto">
          <a:xfrm>
            <a:off x="2514600" y="1651000"/>
            <a:ext cx="4419600" cy="439896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3"/>
          <p:cNvSpPr>
            <a:spLocks noGrp="1"/>
          </p:cNvSpPr>
          <p:nvPr>
            <p:ph type="ctrTitle" idx="4294967295"/>
          </p:nvPr>
        </p:nvSpPr>
        <p:spPr>
          <a:xfrm>
            <a:off x="685800" y="2130425"/>
            <a:ext cx="7772400" cy="1470025"/>
          </a:xfrm>
        </p:spPr>
        <p:txBody>
          <a:bodyPr/>
          <a:lstStyle/>
          <a:p>
            <a:pPr eaLnBrk="1" hangingPunct="1"/>
            <a:r>
              <a:rPr lang="pl-PL" smtClean="0"/>
              <a:t>Dziękuję za uwagę</a:t>
            </a:r>
          </a:p>
        </p:txBody>
      </p:sp>
      <p:sp>
        <p:nvSpPr>
          <p:cNvPr id="5" name="Subtitle 4"/>
          <p:cNvSpPr>
            <a:spLocks noGrp="1"/>
          </p:cNvSpPr>
          <p:nvPr>
            <p:ph type="subTitle" idx="4294967295"/>
          </p:nvPr>
        </p:nvSpPr>
        <p:spPr>
          <a:xfrm>
            <a:off x="1371600" y="3886200"/>
            <a:ext cx="6400800" cy="1752600"/>
          </a:xfrm>
        </p:spPr>
        <p:txBody>
          <a:bodyPr rtlCol="0">
            <a:normAutofit/>
          </a:bodyPr>
          <a:lstStyle/>
          <a:p>
            <a:pPr marL="0" indent="0" algn="ctr" eaLnBrk="1" fontAlgn="auto" hangingPunct="1">
              <a:spcAft>
                <a:spcPts val="0"/>
              </a:spcAft>
              <a:buFont typeface="Arial" pitchFamily="34" charset="0"/>
              <a:buNone/>
              <a:defRPr/>
            </a:pPr>
            <a:endParaRPr lang="pl-PL">
              <a:solidFill>
                <a:schemeClr val="tx1">
                  <a:tint val="75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ytuł 1"/>
          <p:cNvSpPr>
            <a:spLocks noGrp="1"/>
          </p:cNvSpPr>
          <p:nvPr>
            <p:ph type="ctrTitle"/>
          </p:nvPr>
        </p:nvSpPr>
        <p:spPr/>
        <p:txBody>
          <a:bodyPr/>
          <a:lstStyle/>
          <a:p>
            <a:pPr eaLnBrk="1" hangingPunct="1"/>
            <a:r>
              <a:rPr lang="pl-PL" smtClean="0"/>
              <a:t>Podstawy Zarządzania</a:t>
            </a:r>
          </a:p>
        </p:txBody>
      </p:sp>
      <p:sp>
        <p:nvSpPr>
          <p:cNvPr id="3" name="Podtytuł 2"/>
          <p:cNvSpPr>
            <a:spLocks noGrp="1"/>
          </p:cNvSpPr>
          <p:nvPr>
            <p:ph type="subTitle" idx="1"/>
          </p:nvPr>
        </p:nvSpPr>
        <p:spPr/>
        <p:txBody>
          <a:bodyPr>
            <a:normAutofit/>
          </a:bodyPr>
          <a:lstStyle/>
          <a:p>
            <a:pPr eaLnBrk="1" hangingPunct="1"/>
            <a:r>
              <a:rPr lang="pl-PL" smtClean="0">
                <a:solidFill>
                  <a:srgbClr val="898989"/>
                </a:solidFill>
                <a:latin typeface="Arial" charset="0"/>
              </a:rPr>
              <a:t>Proces zarządzania</a:t>
            </a:r>
          </a:p>
        </p:txBody>
      </p:sp>
      <p:sp>
        <p:nvSpPr>
          <p:cNvPr id="14339" name="AutoShape 2" descr="data:image/jpeg;base64,/9j/4AAQSkZJRgABAQAAAQABAAD/2wCEAAkGBhQSERUUExQWFBQWGR0YGRUYGCAaHhseICAeHR0aHRwdHCYeHx8jIBsZIy8iIygpLi0sGB4xNjAqNSYrLCkBCQoKDgwOFQ8PFCkcHBwpKSwpKSksKSkpKSkpKSksLCkpKSkpLCkpLCwpLCkpKSkpKSkpKiwsLCksLCkpLCkpKf/AABEIAKAAdwMBIgACEQEDEQH/xAAcAAABBQEBAQAAAAAAAAAAAAAEAAIDBQYHAQj/xAA8EAABAgQDBQUGBQQBBQAAAAABAhEAAyExBBJBBSJRYXEGEzKBkQdCobHR8BQjksHhUnKy8WIWM0NTgv/EABcBAQEBAQAAAAAAAAAAAAAAAAABAgP/xAAZEQEBAQADAAAAAAAAAAAAAAAAAREhMVH/2gAMAwEAAhEDEQA/ANBlUkKIWtyT7yql2DBgGH3xiZWE8SUzAWIUs51NcszqcGnSJky1FSVZSN6ZrQkE1TTma2rBMxJOZlMFEFlEF9KDWgF46ARc5aElLuwcMqlaAAn1iLAz1KZKluXJDOB6+ducFz3UyQSQ7MRoPE9a2u37RFPw8uWUzFzzLlpcNYFR0e/W4ppEEOImJBCUTAHBQQVlLlwKAhywJAY3I4wlEh1A1SHqTqHHi4liH4GKPae25c+cqWUjKU5AVAOsJL7p0FRUPZ9IAxWDGVZmqmzFksk94ai2/QbwodQ3WMi5wmMWggrmlKswqZlHL3D26UciLrBzVTHZRCgGKQsWUS1HNSAa9Yx2GSO5W0uWrfCBmDliHFX04iPZEqalYyOF0KlJUxUEg5XNmrQ8j5h0jMrKzqKRQnM1tSej+kRmcQcoUVAqYHMxDDhy061jG4TbmKSU/mKmApJUkALJPEBt0O9eGkaWR2hlnKiYO7mLFMwYE6gHj1gG4gzAUJKiA3vMMwpYZhURWTMYolSKoykAZi1OTLLliS/lF5jZUtYqrMRYtVFGNTq3C8Z5OzgCpRWnNTeZmABYtYlj1gouXiQUvVSQ+6SxUxoSH6lucEqWpk1I3eLOKF7vekBYCSbkHKQ1WJcm7WqAeJg4YdOYke//AMDWoudDAQqnbyAiYXU7mtEgaudSQ3nCiWTgPzVqJIJIDEWCQ3HU1hREF/inS7ZSStlDUZhXkDA6EKUoVSKgZhQhPiNqOb05vHmMlBIUAcxdQJIoS7j/ACLAawCMpahuAEOd0eJmbK3GNifa2OVhkJmJSFZiN1N3N1AFuhDv8oyG0Z68UtJnZpbVSAkgAG7pUbf8g8N21i5k/ElGY5UqCUpAYBruDc5ukU+0cq1AJmLmLYByonLlOhKQANWGrxkHK2wiVMloCQtJD73iAc0GazkC2mkaOTKkzMwKkJUtilwCkOKF6WAc+UZWXs6SAKHMGCjlqFEsAQeetmMEzpAWklROar18mSBTjTV4DRLx8pIQlIGTOQxSLJO8Qwo1ANHEE4Obh5vfKBGVKAlJoFf/ACBUM45PGPm4GWnMM6hTo9HY6EWpE0mSljvJcuDlH9QcgAaUpo5iK1uxdnJQnvZaUZlAICi9gS97czxEQY3A/iB389+5BJlocBR6U1owHxioTjpgw/dKmA5U0yEc6P7pLs/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0+0AqkJWCQUqCSA1Xau8xLehrWMgDDT5m6pRSglxmJ94mp1bwsxhkoKSCtKkpB1JJvYdYKkbQTlllIUVPmSSAbl1OC7g8qQzHspIGRiwUANASGenE+gaIA5zkqKiCS9SbEVo5rEslZ3gQzVIChUtRxqAxPnAswKGYVJSxcprbpep9OUMkrUN5gW06/XzvBVpJmMe8KiSUh1cmLhqUpEgwC5YUVHdINMyeRHiLEVNLwJKxCQLblBlKH5Xg2bKBZpZVkIKSQd7mxsAKMXsIIdsLL+alQYKT7wdJaocPzDV1eF2bSQiYQ7ZwGBq9m1cWvQsYqsRhwgnMwLupLEV0BDDnG07NSpU6Ss0zFW8qr5qAZmq2vkTBR0qWClQSkpDf06ixuzROEJIKbggCrMoUcUL9fKLHCbLyZlrzIBplBJApUJH9JYElr9TCVst2KcyQbBiDXXLfXWsUVyEGW3dywwYJSC2hcObteFFxK2Vf8AMB4Dh8QYUEZ3FS1e4FZkqUQkDTMGJ1qB8IfhlspQrV6qdmtwoRpEeCSllAl0laxVRdwRa+7f05wHtnaBkywStKJillCSUukXLHUO4D840KjHbQClFAKlAnKRZz4Tw1DxXqdgleVSgGSBLdzls9QRbmxrEYR3vfLVLCGVVlvlJO8UnyoRZ4ZiELlrAG64u/K+pewfWkYDllKEgKOQDxAIuBTKST0N7Q7B7VlOCliQACCnTiK6aQPthE2atCCoZCPEHvUMom9teEUGP2IEKYTglTsxN+fJvpE0aDaM9JUogAglg1yOP1hLxATLCAoDMd5wXDMwdnart84zOMwc6WkL76XOHBK3I5EFjFpseRPm92VbqCSAqlSequQ+EAfKxCE2a4zVowfS9oI/6lkScxWymO4lFzepJ4cIz3arAHDTshmAuAWFSkNq1jyiPs3KwqpqUzgVOdVBIc8ToKRBep7QS8SWYpuzquWZ8xpYDjcxu/Z5J3ClTEZyWGhTluW5ClqdYyP4fDZ0CWE5XqHAAY0rW9PN4uexCMm0FZVElWfMHcMwyu5q96PYRpXVJczpXpXl1hZmHhrfnHktq0F3ZulYYucly7jnl9B/qNCZQ+N9Y8hkucARVNtPUNCiIyKMa5JFGc1Ds6iOV+AMZHtoqbMRLUktL7wFeYUSySLciFOY1CMYoqKHTcMAKEZuJik2phFqw00KUosXUCLgkvlTdwNNWEWjHYHHS5i1hFWGapytXfYjQ6WvyjQKny1AqIOUpZ0l6GjZanVoyeD2WZC58ksZoyrSRdSHelHBq5Hzg9WKSBVyHoMrM2l6N0jIZh9nqmrIzGTLYnMRoxYFrOacQ8UWNwCM4WhEwJ6u5tdgzkE+cbzAyk4haO7Pjot7uElVEgsx+Hxio2zLKB3aVgpBBOVJfXV6n6wsGSxOHMyYEy0bxNEpBbyGkbvZ0xWGwqJSk5ZyFd4nMm4IIcg82IGoEO7OCRhUla1pMxRTS5LnStg9YE2hiJs8zFiqSWeg3RYHppEFd2+2epcwTk7wIBUWAqoOXAoP5gHYGwlzV94vDzZ6QQNwsknQKOUt0ja4JYlSs03MJS3QoKFHoAbNbUE/ARXzdlzMMrcmLlpWd1CZlFcwwYhqu0BJsjZP4eaEpUTubySk0JFhagIZ7UJtGo7DZZ2KXNJGeSMlqkq967Wo2vKkZg40oWQorUcoZSpgLAgCv8nQRpPZPh96eQQ1AQ7uSOVKAGLFb6SgElQd1DUkMwDODYuIYuYSQHZJ4aHjx9aC+sT9wCDcub/t0EBqkk0Z356affrFQsNNSVDKfC6RUgPrpXQObx7CwUtnclyXzAdeX3SFAZjFrSyyWGVRSCRR615h/pFTh8K93qCAATqS/DQfKLOdg0LfMslOZbEnIkh+XU1NdYHm4VKQe6Io11qdhQ3LqFqAjzaKMZtFCZc51E6guACoX1Gc8TS8B4rDe+QCkkgVPiPAt1rG+27gWwk3vLhDpJAU28ASlw7lN+kYCfMB3Uqq4As1zUsbW6PGbB5gADMTulKczBOdjwIduANhrGixk+SgoWsZ6JLZuBYVOo+A6xSCeciVJVkUleQIJclJHiswSGHMvAeKK5pCUuSbEs1r8uPzgATi1rWtdcuapGtXHk7fCPV9sV5JiAkpSulNWLgHhFlI2QkBIJACwMqnAuS5byN4GxeJwiDkRvkIW5UbkksA2oTl9TEQXge1GJxEpOEKdxRLKbwi1TwB04mDdnTu7KpGINUMArMSLAPSuVspcVvFXsrawDBROZNRlooAe7TWgPlF/tfZaSVTJahMCUpUtwRumj2OYOoOx4wVX4rCIGUS0qUo1qlr21ZrXjfey1ITKnEgsZjOkFicozU5OPi2sYTDBOVSUhNkqq+6PEpIs+vpzjp/YzBKl4CUlLAzMy2aoCi4cEcG6RRerUFKYVy9bs3SIN1TWId+APIcneCRIITlbKlmpbh1AgMy1IqSSAwBYMONL/OA9TOKFigUkud2jcOX+4USIlk3qOgL9RaPIDHY+WolYS53ilXPkwudeUEbK2enugrLQgCzuHciuhe3OGHAqVMeY2Sq1L0ZKmIqL1d+sZ7tD7T8NhlK/DAYiapISC5EqW3TxqJJNGHONdDW42Z3aJs2alXdIRmW2gqFMDRq2jjeFxySoKQKKIIcVuBX5FucV22u2mMxb97PVkP/AI0nIj9KaHzeLnCbMKsLh56SkIy5HY+NBIUknQkZFcC5jFuosMXlzh5bsW1+73/mK7HbXEl+6RurSUlxWvmQDzESzsYSlQKiNTldqcmo+76QEiYrMFFLgVYv5Hl/EAJjsFOUR3jSgQCEtozA6tYU4kwD+CkhRBmkUcMxrwf1i8xudZqmmhrQM7MfnCHZSWyaqJI0LAKOjm9PpEAWH2bJV4ZxepJFTro3TXjFzsnaUyVN7uc6kkZcwOV0swD0r9In2Z2XliiMxUknOmxCX8Ti2W9btS8Nx2EypKVqEwBikg36E1s8UWuMQiRKnkKZkJKkEgEgsAkcy56cI0mw/bNglAJnJmSVClRnSABQAgl6ACoDnrHNts7RKcJ3YJaYoHeNWTXXm1R+0ZUQ019YYDaUnEJUqRNRNDMoIXmAJ4tYx4oKAKrmtMzhh1FacrvHyrhsYuWrNLWpCuKFFJ9QY2Wzva7tGWADMRNA/wDYgE8w4YxdNd4kSjmBTQAM3LQ8H+jR5HKtme3I50d7hUKIdjLWUsSK7qnBtfn6qGrrm3aDtDiMTMX305a2UpISTQDMaBIpFYiXezuKxLjC0xf96v8AIxAFcoyiQByBR7VLV4cI2/sx23LE1WCxLdxiCGU7d3NDhKgTQPY+UYasJSoQdJ7Wdgp8jMuU06UCveTUgA1C0ixD1alNIx6Nq5SQoHhxbS0dN9mXtAM7u8NOU09AORTgd6CLH/mB+rrF12w9nuGxhK0/kTif+4hNDzWlwD/cI1Z4OTDbSUqCmDAGh+/hyEQ/9QKUCFKGjUsODU5QT2g9muNwwfu+9l/1ynWP0+IP0iklbAxClJSJMzMtQQndIdWiQSGflGRbDbRSq6RRy2vJTH7eCZWImzkTQhGeXJQVqmeFKUps6rEmiQNXtGk7New+as5sasSkCvdoIUs8ifCn4mL72pzpOB2UjCSEJQmcoJyjgneUok3UTlc84DiuJxaphBPQDgOURp1+3hssViVaQ7eYL0b0iIRZg1+vw4R4r0/eHGtBo9D/AAIQYllHiXflz5wHuFP5ifvQwodgxvC9D8WMeQVHjR+av+9X+RiIOLHrBWMWh5oKTn70soKpldTghql2YvRjA1etIDwE8R5wj0pSPE2Jh4Den3blpFBezQ6qHKsVSbW1BGojrfZH2imanucRl76yJiiUpmDULIFFNbiescaBazhT3f8AiN9sfDysfIMwEJnoczZYoGoy0ge6aWsaaxYOwqkjJmAIysXFSwd2CX0PzpHIvaTtReJx60JWojDJSiXcAqFVKHBTkV5XjUdlO3ww+eXilHNLQopmH3socIU9lUYcfnyqXizOmCYuqiorUKV1U5JBALlgItHcew3aT8ZhgDNz4iWAZgJy5hosjgWYni73jlftYxi5mOWlSgoSkhIbTXyLmvOCsBto4bEyMRhkk4eQClQPvpUXmpD3Z6OTUA6xS9tp4m4mdNCwpK15klgHB8OmgaJbwM3LvrEy+AB0FbiGJTqRRxTWCQl0u72fr6eUREClnK3CloaBWnB/rDu8p1qb+kNUp3ZhQ/6EQTSlutPUs45GFDcKjfTUfYMeRQscfzF8lKb9RiBIobwbjZJ7xe6rxqrXieUCqlK4KPkfpEUhOLAVbmdWIf0hg487cYemUr+lX6Sf2hZDbKf0n6RR4khi9tYN2HtmZhJyZ0ojMk2NlDVJHAiAjLVoD+kwu4VwPofpAaftZtpE85pT5Zl81+JHkS3kIC2TssrQkhJU6zegYBjc+rA04RTiUW8JA/tNfh9tGi7MqtKYMosSXSQ40U26QQwUxbMbQAW15aUlSUrDSyyQKitS1tXo1oqk1p5AR0Sf2ZlYueEyp65sxcwS15pSkd2Eh1KdTAsAdHUQYxe2NkzJE1UtYIWkkN4iBoSRSoY+cEBLlMd4+T1iZWIcEOG90Od0u9OrfGIUyjqktySfhHrKd8poGoD62iD1THXR/PQN1iD7aJhLUfdIe1DDTJUBQGr0ylx8IB+GSM4r9sYUOw0lQWAUqoS1OR5QoaP/2Q=="/>
          <p:cNvSpPr>
            <a:spLocks noChangeAspect="1" noChangeArrowheads="1"/>
          </p:cNvSpPr>
          <p:nvPr/>
        </p:nvSpPr>
        <p:spPr bwMode="auto">
          <a:xfrm>
            <a:off x="155575" y="-731838"/>
            <a:ext cx="1133475" cy="1524001"/>
          </a:xfrm>
          <a:prstGeom prst="rect">
            <a:avLst/>
          </a:prstGeom>
          <a:noFill/>
          <a:ln w="9525">
            <a:noFill/>
            <a:miter lim="800000"/>
            <a:headEnd/>
            <a:tailEnd/>
          </a:ln>
        </p:spPr>
        <p:txBody>
          <a:bodyPr/>
          <a:lstStyle/>
          <a:p>
            <a:endParaRPr lang="pl-PL">
              <a:latin typeface="Calibri" pitchFamily="34" charset="0"/>
            </a:endParaRPr>
          </a:p>
        </p:txBody>
      </p:sp>
      <p:sp>
        <p:nvSpPr>
          <p:cNvPr id="14340" name="AutoShape 4" descr="data:image/jpeg;base64,/9j/4AAQSkZJRgABAQAAAQABAAD/2wCEAAkGBhQSERUUExQWFBQWGR0YGRUYGCAaHhseICAeHR0aHRwdHCYeHx8jIBsZIy8iIygpLi0sGB4xNjAqNSYrLCkBCQoKDgwOFQ8PFCkcHBwpKSwpKSksKSkpKSkpKSksLCkpKSkpLCkpLCwpLCkpKSkpKSkpKiwsLCksLCkpLCkpKf/AABEIAKAAdwMBIgACEQEDEQH/xAAcAAABBQEBAQAAAAAAAAAAAAAEAAIDBQYHAQj/xAA8EAABAgQDBQUGBQQBBQAAAAABAhEAAyExBBJBBSJRYXEGEzKBkQdCobHR8BQjksHhUnKy8WIWM0NTgv/EABcBAQEBAQAAAAAAAAAAAAAAAAABAgP/xAAZEQEBAQADAAAAAAAAAAAAAAAAAREhMVH/2gAMAwEAAhEDEQA/ANBlUkKIWtyT7yql2DBgGH3xiZWE8SUzAWIUs51NcszqcGnSJky1FSVZSN6ZrQkE1TTma2rBMxJOZlMFEFlEF9KDWgF46ARc5aElLuwcMqlaAAn1iLAz1KZKluXJDOB6+ducFz3UyQSQ7MRoPE9a2u37RFPw8uWUzFzzLlpcNYFR0e/W4ppEEOImJBCUTAHBQQVlLlwKAhywJAY3I4wlEh1A1SHqTqHHi4liH4GKPae25c+cqWUjKU5AVAOsJL7p0FRUPZ9IAxWDGVZmqmzFksk94ai2/QbwodQ3WMi5wmMWggrmlKswqZlHL3D26UciLrBzVTHZRCgGKQsWUS1HNSAa9Yx2GSO5W0uWrfCBmDliHFX04iPZEqalYyOF0KlJUxUEg5XNmrQ8j5h0jMrKzqKRQnM1tSej+kRmcQcoUVAqYHMxDDhy061jG4TbmKSU/mKmApJUkALJPEBt0O9eGkaWR2hlnKiYO7mLFMwYE6gHj1gG4gzAUJKiA3vMMwpYZhURWTMYolSKoykAZi1OTLLliS/lF5jZUtYqrMRYtVFGNTq3C8Z5OzgCpRWnNTeZmABYtYlj1gouXiQUvVSQ+6SxUxoSH6lucEqWpk1I3eLOKF7vekBYCSbkHKQ1WJcm7WqAeJg4YdOYke//AMDWoudDAQqnbyAiYXU7mtEgaudSQ3nCiWTgPzVqJIJIDEWCQ3HU1hREF/inS7ZSStlDUZhXkDA6EKUoVSKgZhQhPiNqOb05vHmMlBIUAcxdQJIoS7j/ACLAawCMpahuAEOd0eJmbK3GNifa2OVhkJmJSFZiN1N3N1AFuhDv8oyG0Z68UtJnZpbVSAkgAG7pUbf8g8N21i5k/ElGY5UqCUpAYBruDc5ukU+0cq1AJmLmLYByonLlOhKQANWGrxkHK2wiVMloCQtJD73iAc0GazkC2mkaOTKkzMwKkJUtilwCkOKF6WAc+UZWXs6SAKHMGCjlqFEsAQeetmMEzpAWklROar18mSBTjTV4DRLx8pIQlIGTOQxSLJO8Qwo1ANHEE4Obh5vfKBGVKAlJoFf/ACBUM45PGPm4GWnMM6hTo9HY6EWpE0mSljvJcuDlH9QcgAaUpo5iK1uxdnJQnvZaUZlAICi9gS97czxEQY3A/iB389+5BJlocBR6U1owHxioTjpgw/dKmA5U0yEc6P7pLs/MwJjyFCi1AkDKQQyWIFQPJiOcNF1sTtUkkylpUirIWrUMSEqLULfvFpiFpNU7ymDAqrpybQN5xgV4GYsMtIUtL0zM96g6n5xstm4xBkiZVrKWVAEEAUys93FtK3gDpSQtZSqiwEkpBahVRlO7uCdPFaDFKyvlUQbUq1a0L6QHhMSsAs2UsSvM5JqLMdbQTg8MywFXrq5Irc8bnyigzDTQkuVMxck6OOmv1hQFKYEBnzByOTPrzaFANxAKlEKIIClABQeujcaikC4aYDkY1IcgqS7fMAHMHOjiHbQlLmKypUQCVqYN7pH3o8FpkBnCWbd3mqL3Bs5NDZzGkc5kBKZiwpC996r3QDWprwGlTFhh9m92QsZQFAe9fk3i1JvWEuSQVTU5spmFCEqVUsDd3ygZdf3h+0+0AqkJWCQUqCSA1Xau8xLehrWMgDDT5m6pRSglxmJ94mp1bwsxhkoKSCtKkpB1JJvYdYKkbQTlllIUVPmSSAbl1OC7g8qQzHspIGRiwUANASGenE+gaIA5zkqKiCS9SbEVo5rEslZ3gQzVIChUtRxqAxPnAswKGYVJSxcprbpep9OUMkrUN5gW06/XzvBVpJmMe8KiSUh1cmLhqUpEgwC5YUVHdINMyeRHiLEVNLwJKxCQLblBlKH5Xg2bKBZpZVkIKSQd7mxsAKMXsIIdsLL+alQYKT7wdJaocPzDV1eF2bSQiYQ7ZwGBq9m1cWvQsYqsRhwgnMwLupLEV0BDDnG07NSpU6Ss0zFW8qr5qAZmq2vkTBR0qWClQSkpDf06ixuzROEJIKbggCrMoUcUL9fKLHCbLyZlrzIBplBJApUJH9JYElr9TCVst2KcyQbBiDXXLfXWsUVyEGW3dywwYJSC2hcObteFFxK2Vf8AMB4Dh8QYUEZ3FS1e4FZkqUQkDTMGJ1qB8IfhlspQrV6qdmtwoRpEeCSllAl0laxVRdwRa+7f05wHtnaBkywStKJillCSUukXLHUO4D840KjHbQClFAKlAnKRZz4Tw1DxXqdgleVSgGSBLdzls9QRbmxrEYR3vfLVLCGVVlvlJO8UnyoRZ4ZiELlrAG64u/K+pewfWkYDllKEgKOQDxAIuBTKST0N7Q7B7VlOCliQACCnTiK6aQPthE2atCCoZCPEHvUMom9teEUGP2IEKYTglTsxN+fJvpE0aDaM9JUogAglg1yOP1hLxATLCAoDMd5wXDMwdnart84zOMwc6WkL76XOHBK3I5EFjFpseRPm92VbqCSAqlSequQ+EAfKxCE2a4zVowfS9oI/6lkScxWymO4lFzepJ4cIz3arAHDTshmAuAWFSkNq1jyiPs3KwqpqUzgVOdVBIc8ToKRBep7QS8SWYpuzquWZ8xpYDjcxu/Z5J3ClTEZyWGhTluW5ClqdYyP4fDZ0CWE5XqHAAY0rW9PN4uexCMm0FZVElWfMHcMwyu5q96PYRpXVJczpXpXl1hZmHhrfnHktq0F3ZulYYucly7jnl9B/qNCZQ+N9Y8hkucARVNtPUNCiIyKMa5JFGc1Ds6iOV+AMZHtoqbMRLUktL7wFeYUSySLciFOY1CMYoqKHTcMAKEZuJik2phFqw00KUosXUCLgkvlTdwNNWEWjHYHHS5i1hFWGapytXfYjQ6WvyjQKny1AqIOUpZ0l6GjZanVoyeD2WZC58ksZoyrSRdSHelHBq5Hzg9WKSBVyHoMrM2l6N0jIZh9nqmrIzGTLYnMRoxYFrOacQ8UWNwCM4WhEwJ6u5tdgzkE+cbzAyk4haO7Pjot7uElVEgsx+Hxio2zLKB3aVgpBBOVJfXV6n6wsGSxOHMyYEy0bxNEpBbyGkbvZ0xWGwqJSk5ZyFd4nMm4IIcg82IGoEO7OCRhUla1pMxRTS5LnStg9YE2hiJs8zFiqSWeg3RYHppEFd2+2epcwTk7wIBUWAqoOXAoP5gHYGwlzV94vDzZ6QQNwsknQKOUt0ja4JYlSs03MJS3QoKFHoAbNbUE/ARXzdlzMMrcmLlpWd1CZlFcwwYhqu0BJsjZP4eaEpUTubySk0JFhagIZ7UJtGo7DZZ2KXNJGeSMlqkq967Wo2vKkZg40oWQorUcoZSpgLAgCv8nQRpPZPh96eQQ1AQ7uSOVKAGLFb6SgElQd1DUkMwDODYuIYuYSQHZJ4aHjx9aC+sT9wCDcub/t0EBqkk0Z356affrFQsNNSVDKfC6RUgPrpXQObx7CwUtnclyXzAdeX3SFAZjFrSyyWGVRSCRR615h/pFTh8K93qCAATqS/DQfKLOdg0LfMslOZbEnIkh+XU1NdYHm4VKQe6Io11qdhQ3LqFqAjzaKMZtFCZc51E6guACoX1Gc8TS8B4rDe+QCkkgVPiPAt1rG+27gWwk3vLhDpJAU28ASlw7lN+kYCfMB3Uqq4As1zUsbW6PGbB5gADMTulKczBOdjwIduANhrGixk+SgoWsZ6JLZuBYVOo+A6xSCeciVJVkUleQIJclJHiswSGHMvAeKK5pCUuSbEs1r8uPzgATi1rWtdcuapGtXHk7fCPV9sV5JiAkpSulNWLgHhFlI2QkBIJACwMqnAuS5byN4GxeJwiDkRvkIW5UbkksA2oTl9TEQXge1GJxEpOEKdxRLKbwi1TwB04mDdnTu7KpGINUMArMSLAPSuVspcVvFXsrawDBROZNRlooAe7TWgPlF/tfZaSVTJahMCUpUtwRumj2OYOoOx4wVX4rCIGUS0qUo1qlr21ZrXjfey1ITKnEgsZjOkFicozU5OPi2sYTDBOVSUhNkqq+6PEpIs+vpzjp/YzBKl4CUlLAzMy2aoCi4cEcG6RRerUFKYVy9bs3SIN1TWId+APIcneCRIITlbKlmpbh1AgMy1IqSSAwBYMONL/OA9TOKFigUkud2jcOX+4USIlk3qOgL9RaPIDHY+WolYS53ilXPkwudeUEbK2enugrLQgCzuHciuhe3OGHAqVMeY2Sq1L0ZKmIqL1d+sZ7tD7T8NhlK/DAYiapISC5EqW3TxqJJNGHONdDW42Z3aJs2alXdIRmW2gqFMDRq2jjeFxySoKQKKIIcVuBX5FucV22u2mMxb97PVkP/AI0nIj9KaHzeLnCbMKsLh56SkIy5HY+NBIUknQkZFcC5jFuosMXlzh5bsW1+73/mK7HbXEl+6RurSUlxWvmQDzESzsYSlQKiNTldqcmo+76QEiYrMFFLgVYv5Hl/EAJjsFOUR3jSgQCEtozA6tYU4kwD+CkhRBmkUcMxrwf1i8xudZqmmhrQM7MfnCHZSWyaqJI0LAKOjm9PpEAWH2bJV4ZxepJFTro3TXjFzsnaUyVN7uc6kkZcwOV0swD0r9In2Z2XliiMxUknOmxCX8Ti2W9btS8Nx2EypKVqEwBikg36E1s8UWuMQiRKnkKZkJKkEgEgsAkcy56cI0mw/bNglAJnJmSVClRnSABQAgl6ACoDnrHNts7RKcJ3YJaYoHeNWTXXm1R+0ZUQ019YYDaUnEJUqRNRNDMoIXmAJ4tYx4oKAKrmtMzhh1FacrvHyrhsYuWrNLWpCuKFFJ9QY2Wzva7tGWADMRNA/wDYgE8w4YxdNd4kSjmBTQAM3LQ8H+jR5HKtme3I50d7hUKIdjLWUsSK7qnBtfn6qGrrm3aDtDiMTMX305a2UpISTQDMaBIpFYiXezuKxLjC0xf96v8AIxAFcoyiQByBR7VLV4cI2/sx23LE1WCxLdxiCGU7d3NDhKgTQPY+UYasJSoQdJ7Wdgp8jMuU06UCveTUgA1C0ixD1alNIx6Nq5SQoHhxbS0dN9mXtAM7u8NOU09AORTgd6CLH/mB+rrF12w9nuGxhK0/kTif+4hNDzWlwD/cI1Z4OTDbSUqCmDAGh+/hyEQ/9QKUCFKGjUsODU5QT2g9muNwwfu+9l/1ynWP0+IP0iklbAxClJSJMzMtQQndIdWiQSGflGRbDbRSq6RRy2vJTH7eCZWImzkTQhGeXJQVqmeFKUps6rEmiQNXtGk7New+as5sasSkCvdoIUs8ifCn4mL72pzpOB2UjCSEJQmcoJyjgneUok3UTlc84DiuJxaphBPQDgOURp1+3hssViVaQ7eYL0b0iIRZg1+vw4R4r0/eHGtBo9D/AAIQYllHiXflz5wHuFP5ifvQwodgxvC9D8WMeQVHjR+av+9X+RiIOLHrBWMWh5oKTn70soKpldTghql2YvRjA1etIDwE8R5wj0pSPE2Jh4Den3blpFBezQ6qHKsVSbW1BGojrfZH2imanucRl76yJiiUpmDULIFFNbiescaBazhT3f8AiN9sfDysfIMwEJnoczZYoGoy0ge6aWsaaxYOwqkjJmAIysXFSwd2CX0PzpHIvaTtReJx60JWojDJSiXcAqFVKHBTkV5XjUdlO3ww+eXilHNLQopmH3socIU9lUYcfnyqXizOmCYuqiorUKV1U5JBALlgItHcew3aT8ZhgDNz4iWAZgJy5hosjgWYni73jlftYxi5mOWlSgoSkhIbTXyLmvOCsBto4bEyMRhkk4eQClQPvpUXmpD3Z6OTUA6xS9tp4m4mdNCwpK15klgHB8OmgaJbwM3LvrEy+AB0FbiGJTqRRxTWCQl0u72fr6eUREClnK3CloaBWnB/rDu8p1qb+kNUp3ZhQ/6EQTSlutPUs45GFDcKjfTUfYMeRQscfzF8lKb9RiBIobwbjZJ7xe6rxqrXieUCqlK4KPkfpEUhOLAVbmdWIf0hg487cYemUr+lX6Sf2hZDbKf0n6RR4khi9tYN2HtmZhJyZ0ojMk2NlDVJHAiAjLVoD+kwu4VwPofpAaftZtpE85pT5Zl81+JHkS3kIC2TssrQkhJU6zegYBjc+rA04RTiUW8JA/tNfh9tGi7MqtKYMosSXSQ40U26QQwUxbMbQAW15aUlSUrDSyyQKitS1tXo1oqk1p5AR0Sf2ZlYueEyp65sxcwS15pSkd2Eh1KdTAsAdHUQYxe2NkzJE1UtYIWkkN4iBoSRSoY+cEBLlMd4+T1iZWIcEOG90Od0u9OrfGIUyjqktySfhHrKd8poGoD62iD1THXR/PQN1iD7aJhLUfdIe1DDTJUBQGr0ylx8IB+GSM4r9sYUOw0lQWAUqoS1OR5QoaP/2Q=="/>
          <p:cNvSpPr>
            <a:spLocks noChangeAspect="1" noChangeArrowheads="1"/>
          </p:cNvSpPr>
          <p:nvPr/>
        </p:nvSpPr>
        <p:spPr bwMode="auto">
          <a:xfrm>
            <a:off x="155575" y="-731838"/>
            <a:ext cx="1133475" cy="1524001"/>
          </a:xfrm>
          <a:prstGeom prst="rect">
            <a:avLst/>
          </a:prstGeom>
          <a:noFill/>
          <a:ln w="9525">
            <a:noFill/>
            <a:miter lim="800000"/>
            <a:headEnd/>
            <a:tailEnd/>
          </a:ln>
        </p:spPr>
        <p:txBody>
          <a:bodyPr/>
          <a:lstStyle/>
          <a:p>
            <a:endParaRPr lang="pl-PL">
              <a:latin typeface="Calibri" pitchFamily="34" charset="0"/>
            </a:endParaRPr>
          </a:p>
        </p:txBody>
      </p:sp>
      <p:pic>
        <p:nvPicPr>
          <p:cNvPr id="14341" name="Picture 4" descr="https://encrypted-tbn3.gstatic.com/images?q=tbn:ANd9GcRRB2L7bLIKX-nCRM8rGPurt4rlz4vtaA3lqiR_9sUDdAMal0e9"/>
          <p:cNvPicPr>
            <a:picLocks noChangeAspect="1" noChangeArrowheads="1"/>
          </p:cNvPicPr>
          <p:nvPr/>
        </p:nvPicPr>
        <p:blipFill>
          <a:blip r:embed="rId3"/>
          <a:srcRect/>
          <a:stretch>
            <a:fillRect/>
          </a:stretch>
        </p:blipFill>
        <p:spPr bwMode="auto">
          <a:xfrm>
            <a:off x="6643688" y="214313"/>
            <a:ext cx="2281237" cy="2281237"/>
          </a:xfrm>
          <a:prstGeom prst="rect">
            <a:avLst/>
          </a:prstGeom>
          <a:noFill/>
          <a:ln w="9525">
            <a:noFill/>
            <a:miter lim="800000"/>
            <a:headEnd/>
            <a:tailEnd/>
          </a:ln>
        </p:spPr>
      </p:pic>
      <p:pic>
        <p:nvPicPr>
          <p:cNvPr id="14342" name="Obraz 6" descr="ANS.jpg"/>
          <p:cNvPicPr>
            <a:picLocks noChangeAspect="1"/>
          </p:cNvPicPr>
          <p:nvPr/>
        </p:nvPicPr>
        <p:blipFill>
          <a:blip r:embed="rId4"/>
          <a:srcRect/>
          <a:stretch>
            <a:fillRect/>
          </a:stretch>
        </p:blipFill>
        <p:spPr bwMode="auto">
          <a:xfrm>
            <a:off x="214313" y="214313"/>
            <a:ext cx="2214562" cy="221456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a:lstStyle/>
          <a:p>
            <a:r>
              <a:rPr lang="pl-PL" smtClean="0"/>
              <a:t>Analiza funkcji zarządzania</a:t>
            </a:r>
          </a:p>
        </p:txBody>
      </p:sp>
      <p:sp>
        <p:nvSpPr>
          <p:cNvPr id="93187" name="Rectangle 3"/>
          <p:cNvSpPr>
            <a:spLocks noGrp="1"/>
          </p:cNvSpPr>
          <p:nvPr>
            <p:ph type="body" idx="1"/>
          </p:nvPr>
        </p:nvSpPr>
        <p:spPr/>
        <p:txBody>
          <a:bodyPr/>
          <a:lstStyle/>
          <a:p>
            <a:r>
              <a:rPr lang="pl-PL" sz="2800" smtClean="0"/>
              <a:t>Wymienione grupy zagadnień, logicznie układające się w ciąg czynności kierowniczych, ilustruje poprzedni slajd, przedstawiający podsystem zarządzania jako urządzenie regulujące.</a:t>
            </a:r>
          </a:p>
          <a:p>
            <a:r>
              <a:rPr lang="pl-PL" sz="2800" smtClean="0"/>
              <a:t>Zbiory typowych powtarzalnych czynności i decyzji kierowniczych, które wykształciły się wokół rozwiązywania wciąż pojawiających się problemów, przyjęto nazywać </a:t>
            </a:r>
            <a:r>
              <a:rPr lang="pl-PL" sz="2800" b="1" i="1" smtClean="0"/>
              <a:t>funkcjami zarządzania</a:t>
            </a:r>
            <a:r>
              <a:rPr lang="pl-PL" sz="2800" b="1"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pl-PL" smtClean="0"/>
              <a:t>Analiza funkcji zarządzania</a:t>
            </a:r>
          </a:p>
        </p:txBody>
      </p:sp>
      <p:sp>
        <p:nvSpPr>
          <p:cNvPr id="94211" name="Rectangle 3"/>
          <p:cNvSpPr>
            <a:spLocks noGrp="1"/>
          </p:cNvSpPr>
          <p:nvPr>
            <p:ph type="body" idx="1"/>
          </p:nvPr>
        </p:nvSpPr>
        <p:spPr/>
        <p:txBody>
          <a:bodyPr/>
          <a:lstStyle/>
          <a:p>
            <a:pPr>
              <a:lnSpc>
                <a:spcPct val="90000"/>
              </a:lnSpc>
            </a:pPr>
            <a:r>
              <a:rPr lang="pl-PL" smtClean="0"/>
              <a:t>Synteza wzajemnie dopełniających się i oddziałujących na siebie funkcji zarządzania: </a:t>
            </a:r>
            <a:r>
              <a:rPr lang="pl-PL" b="1" i="1" smtClean="0"/>
              <a:t>planowania, organizowania, motywowania i kontrolowania</a:t>
            </a:r>
            <a:r>
              <a:rPr lang="pl-PL" smtClean="0"/>
              <a:t>, stanowi jednolity i zintegrowany proces, zwany </a:t>
            </a:r>
            <a:r>
              <a:rPr lang="pl-PL" b="1" i="1" smtClean="0"/>
              <a:t>procesem zarządzania</a:t>
            </a:r>
            <a:r>
              <a:rPr lang="pl-PL" b="1" smtClean="0"/>
              <a:t>. </a:t>
            </a:r>
          </a:p>
          <a:p>
            <a:pPr>
              <a:lnSpc>
                <a:spcPct val="90000"/>
              </a:lnSpc>
            </a:pPr>
            <a:r>
              <a:rPr lang="pl-PL" smtClean="0"/>
              <a:t>Udział poszczególnych funkcji zarządzania zależy od rodzaju organizacji i szczebla hierarchii kierowniczej.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r>
              <a:rPr lang="pl-PL" smtClean="0"/>
              <a:t>Analiza funkcji zarządzania</a:t>
            </a:r>
          </a:p>
        </p:txBody>
      </p:sp>
      <p:sp>
        <p:nvSpPr>
          <p:cNvPr id="97283" name="Rectangle 3"/>
          <p:cNvSpPr>
            <a:spLocks noGrp="1"/>
          </p:cNvSpPr>
          <p:nvPr>
            <p:ph type="body" idx="1"/>
          </p:nvPr>
        </p:nvSpPr>
        <p:spPr/>
        <p:txBody>
          <a:bodyPr/>
          <a:lstStyle/>
          <a:p>
            <a:pPr>
              <a:lnSpc>
                <a:spcPct val="80000"/>
              </a:lnSpc>
            </a:pPr>
            <a:r>
              <a:rPr lang="pl-PL" sz="2800" smtClean="0"/>
              <a:t>Decyzje i działania kierownicze na dolnych szczeblach hierarchii są szczegółowe i zrutynizowane, a na szczeblu najwyższym szerokie i twórcze. </a:t>
            </a:r>
          </a:p>
          <a:p>
            <a:pPr>
              <a:lnSpc>
                <a:spcPct val="80000"/>
              </a:lnSpc>
            </a:pPr>
            <a:r>
              <a:rPr lang="pl-PL" sz="2800" smtClean="0"/>
              <a:t>W związku z tym, na najniższych szczeblach hierarchii dominują funkcje motywowania i kontroli, natomiast na szczeblach wyższych – planowania i organizowania.</a:t>
            </a:r>
          </a:p>
          <a:p>
            <a:pPr>
              <a:lnSpc>
                <a:spcPct val="80000"/>
              </a:lnSpc>
            </a:pPr>
            <a:r>
              <a:rPr lang="pl-PL" sz="2800" smtClean="0"/>
              <a:t>Ilustruje to następny, na którym przedstawiono opracowany w oparciu o badania G. R. Terry’ego </a:t>
            </a:r>
            <a:r>
              <a:rPr lang="pl-PL" sz="2800" b="1" smtClean="0"/>
              <a:t>szczeblowy podział funkcji dla najniższego, średniego i najwyższego szczebla hierarchii kierowniczej</a:t>
            </a:r>
            <a:r>
              <a:rPr lang="pl-PL" sz="2800" smtClean="0"/>
              <a:t>.</a:t>
            </a:r>
            <a:endParaRPr lang="pl-PL" sz="2800" b="1" smtClean="0"/>
          </a:p>
          <a:p>
            <a:pPr>
              <a:lnSpc>
                <a:spcPct val="80000"/>
              </a:lnSpc>
            </a:pPr>
            <a:endParaRPr lang="pl-PL"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p:cNvSpPr>
          <p:nvPr>
            <p:ph type="title"/>
          </p:nvPr>
        </p:nvSpPr>
        <p:spPr/>
        <p:txBody>
          <a:bodyPr/>
          <a:lstStyle/>
          <a:p>
            <a:r>
              <a:rPr lang="pl-PL" smtClean="0"/>
              <a:t>Analiza funkcji zarządzania</a:t>
            </a:r>
          </a:p>
        </p:txBody>
      </p:sp>
      <p:pic>
        <p:nvPicPr>
          <p:cNvPr id="95237" name="Picture 5"/>
          <p:cNvPicPr>
            <a:picLocks noChangeAspect="1" noChangeArrowheads="1"/>
          </p:cNvPicPr>
          <p:nvPr/>
        </p:nvPicPr>
        <p:blipFill>
          <a:blip r:embed="rId2"/>
          <a:srcRect/>
          <a:stretch>
            <a:fillRect/>
          </a:stretch>
        </p:blipFill>
        <p:spPr bwMode="auto">
          <a:xfrm>
            <a:off x="250825" y="1484313"/>
            <a:ext cx="8561388" cy="3678237"/>
          </a:xfrm>
          <a:prstGeom prst="rect">
            <a:avLst/>
          </a:prstGeom>
          <a:noFill/>
          <a:ln w="9525">
            <a:noFill/>
            <a:miter lim="800000"/>
            <a:headEnd/>
            <a:tailEnd/>
          </a:ln>
          <a:effectLst/>
        </p:spPr>
      </p:pic>
      <p:sp>
        <p:nvSpPr>
          <p:cNvPr id="95238" name="Text Box 6"/>
          <p:cNvSpPr txBox="1">
            <a:spLocks noChangeArrowheads="1"/>
          </p:cNvSpPr>
          <p:nvPr/>
        </p:nvSpPr>
        <p:spPr bwMode="auto">
          <a:xfrm>
            <a:off x="539750" y="6307160"/>
            <a:ext cx="8064500" cy="336550"/>
          </a:xfrm>
          <a:prstGeom prst="rect">
            <a:avLst/>
          </a:prstGeom>
          <a:noFill/>
          <a:ln w="9525">
            <a:noFill/>
            <a:miter lim="800000"/>
            <a:headEnd/>
            <a:tailEnd/>
          </a:ln>
          <a:effectLst/>
        </p:spPr>
        <p:txBody>
          <a:bodyPr>
            <a:spAutoFit/>
          </a:bodyPr>
          <a:lstStyle/>
          <a:p>
            <a:pPr algn="ctr">
              <a:spcBef>
                <a:spcPct val="50000"/>
              </a:spcBef>
            </a:pPr>
            <a:r>
              <a:rPr lang="pl-PL" sz="1600" dirty="0"/>
              <a:t>Źródło: Martyniak Z.: </a:t>
            </a:r>
            <a:r>
              <a:rPr lang="pl-PL" sz="1600" b="1" i="1" dirty="0" err="1"/>
              <a:t>Organizatoryka</a:t>
            </a:r>
            <a:r>
              <a:rPr lang="pl-PL" sz="1600" dirty="0"/>
              <a:t>. Warszawa, PWE 1987. Str. 95</a:t>
            </a:r>
          </a:p>
        </p:txBody>
      </p:sp>
    </p:spTree>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1358</TotalTime>
  <Words>2251</Words>
  <Application>Microsoft Office PowerPoint</Application>
  <PresentationFormat>Pokaz na ekranie (4:3)</PresentationFormat>
  <Paragraphs>202</Paragraphs>
  <Slides>55</Slides>
  <Notes>2</Notes>
  <HiddenSlides>0</HiddenSlides>
  <MMClips>0</MMClips>
  <ScaleCrop>false</ScaleCrop>
  <HeadingPairs>
    <vt:vector size="4" baseType="variant">
      <vt:variant>
        <vt:lpstr>Motyw</vt:lpstr>
      </vt:variant>
      <vt:variant>
        <vt:i4>1</vt:i4>
      </vt:variant>
      <vt:variant>
        <vt:lpstr>Tytuły slajdów</vt:lpstr>
      </vt:variant>
      <vt:variant>
        <vt:i4>55</vt:i4>
      </vt:variant>
    </vt:vector>
  </HeadingPairs>
  <TitlesOfParts>
    <vt:vector size="56" baseType="lpstr">
      <vt:lpstr>Motyw pakietu Office</vt:lpstr>
      <vt:lpstr>Podstawy Zarządzania</vt:lpstr>
      <vt:lpstr>Analiza funkcji zarządzania</vt:lpstr>
      <vt:lpstr>Analiza funkcji zarządzania</vt:lpstr>
      <vt:lpstr>Analiza funkcji zarządzania</vt:lpstr>
      <vt:lpstr>Analiza funkcji zarządzania</vt:lpstr>
      <vt:lpstr>Analiza funkcji zarządzania</vt:lpstr>
      <vt:lpstr>Analiza funkcji zarządzania</vt:lpstr>
      <vt:lpstr>Analiza funkcji zarządzania</vt:lpstr>
      <vt:lpstr>Analiza funkcji zarządzania</vt:lpstr>
      <vt:lpstr>Analiza funkcji zarządzania</vt:lpstr>
      <vt:lpstr>Funkcja planowania</vt:lpstr>
      <vt:lpstr>Funkcja planowania</vt:lpstr>
      <vt:lpstr>Funkcja planowania</vt:lpstr>
      <vt:lpstr>Funkcja organizowania</vt:lpstr>
      <vt:lpstr>Funkcja organizowania</vt:lpstr>
      <vt:lpstr>Zasada subsytucji Gutenberga</vt:lpstr>
      <vt:lpstr>Zasada subsytucji Gutenberga</vt:lpstr>
      <vt:lpstr>Funkcja motywowania</vt:lpstr>
      <vt:lpstr>Funkcja motywowania</vt:lpstr>
      <vt:lpstr>Funkcja kontroli</vt:lpstr>
      <vt:lpstr>Funkcja kontroli</vt:lpstr>
      <vt:lpstr>Analiza funkcji zarządzania</vt:lpstr>
      <vt:lpstr>Podsumowanie</vt:lpstr>
      <vt:lpstr>Analiza funkcji zarządzania</vt:lpstr>
      <vt:lpstr>Analiza funkcji zarządzania</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Zarządzanie przedsiębiorstwem  w zmiennym otoczeniu</vt:lpstr>
      <vt:lpstr>Slajd 38</vt:lpstr>
      <vt:lpstr>Slajd 39</vt:lpstr>
      <vt:lpstr>Slajd 40</vt:lpstr>
      <vt:lpstr>Slajd 41</vt:lpstr>
      <vt:lpstr>Zarządzanie przedsiębiorstwem  w zmiennym otoczeniu</vt:lpstr>
      <vt:lpstr>Zarządzanie przedsiębiorstwem  w zmiennym otoczeniu</vt:lpstr>
      <vt:lpstr>Zarządzanie przedsiębiorstwem  w zmiennym otoczeniu</vt:lpstr>
      <vt:lpstr>Koncepcja Hahn’a</vt:lpstr>
      <vt:lpstr>Koncepcja Hahn’a</vt:lpstr>
      <vt:lpstr>Koncepcja Hahn’a</vt:lpstr>
      <vt:lpstr>Koncepcja Hahn’a</vt:lpstr>
      <vt:lpstr>Koncepcja Hahn’a</vt:lpstr>
      <vt:lpstr>Podsumowanie</vt:lpstr>
      <vt:lpstr>Podsumowanie</vt:lpstr>
      <vt:lpstr>Pytania…</vt:lpstr>
      <vt:lpstr>…Uwagi</vt:lpstr>
      <vt:lpstr>Dziękuję za uwagę</vt:lpstr>
      <vt:lpstr>Podstawy Zarządzania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Podstawy Zarządzania</dc:title>
  <dc:creator>TYC</dc:creator>
  <cp:lastModifiedBy>TYC</cp:lastModifiedBy>
  <cp:revision>165</cp:revision>
  <dcterms:created xsi:type="dcterms:W3CDTF">2012-10-24T07:20:13Z</dcterms:created>
  <dcterms:modified xsi:type="dcterms:W3CDTF">2012-10-28T12:10:36Z</dcterms:modified>
</cp:coreProperties>
</file>