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8" r:id="rId2"/>
    <p:sldId id="328" r:id="rId3"/>
    <p:sldId id="329" r:id="rId4"/>
    <p:sldId id="331" r:id="rId5"/>
    <p:sldId id="346" r:id="rId6"/>
    <p:sldId id="380" r:id="rId7"/>
    <p:sldId id="381" r:id="rId8"/>
    <p:sldId id="382" r:id="rId9"/>
    <p:sldId id="383" r:id="rId10"/>
    <p:sldId id="347" r:id="rId11"/>
    <p:sldId id="348" r:id="rId12"/>
    <p:sldId id="349" r:id="rId13"/>
    <p:sldId id="350" r:id="rId14"/>
    <p:sldId id="351" r:id="rId15"/>
    <p:sldId id="352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7" r:id="rId28"/>
    <p:sldId id="366" r:id="rId29"/>
    <p:sldId id="384" r:id="rId30"/>
    <p:sldId id="365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92" r:id="rId44"/>
    <p:sldId id="398" r:id="rId45"/>
    <p:sldId id="393" r:id="rId46"/>
    <p:sldId id="394" r:id="rId47"/>
    <p:sldId id="395" r:id="rId48"/>
    <p:sldId id="396" r:id="rId49"/>
    <p:sldId id="399" r:id="rId50"/>
    <p:sldId id="397" r:id="rId51"/>
    <p:sldId id="401" r:id="rId52"/>
    <p:sldId id="390" r:id="rId53"/>
    <p:sldId id="391" r:id="rId54"/>
    <p:sldId id="402" r:id="rId55"/>
    <p:sldId id="400" r:id="rId56"/>
    <p:sldId id="403" r:id="rId57"/>
    <p:sldId id="404" r:id="rId58"/>
    <p:sldId id="405" r:id="rId59"/>
    <p:sldId id="408" r:id="rId60"/>
    <p:sldId id="411" r:id="rId61"/>
    <p:sldId id="409" r:id="rId62"/>
    <p:sldId id="410" r:id="rId63"/>
    <p:sldId id="406" r:id="rId64"/>
    <p:sldId id="407" r:id="rId65"/>
    <p:sldId id="417" r:id="rId66"/>
    <p:sldId id="412" r:id="rId67"/>
    <p:sldId id="413" r:id="rId68"/>
    <p:sldId id="414" r:id="rId69"/>
    <p:sldId id="415" r:id="rId70"/>
    <p:sldId id="416" r:id="rId71"/>
    <p:sldId id="423" r:id="rId72"/>
    <p:sldId id="418" r:id="rId73"/>
    <p:sldId id="419" r:id="rId74"/>
    <p:sldId id="420" r:id="rId75"/>
    <p:sldId id="421" r:id="rId76"/>
    <p:sldId id="422" r:id="rId77"/>
    <p:sldId id="425" r:id="rId78"/>
    <p:sldId id="424" r:id="rId79"/>
    <p:sldId id="430" r:id="rId80"/>
    <p:sldId id="426" r:id="rId81"/>
    <p:sldId id="427" r:id="rId82"/>
    <p:sldId id="428" r:id="rId83"/>
    <p:sldId id="429" r:id="rId84"/>
    <p:sldId id="431" r:id="rId85"/>
    <p:sldId id="432" r:id="rId86"/>
    <p:sldId id="433" r:id="rId87"/>
    <p:sldId id="437" r:id="rId88"/>
    <p:sldId id="434" r:id="rId89"/>
    <p:sldId id="438" r:id="rId90"/>
    <p:sldId id="439" r:id="rId91"/>
    <p:sldId id="448" r:id="rId92"/>
    <p:sldId id="447" r:id="rId93"/>
    <p:sldId id="445" r:id="rId94"/>
    <p:sldId id="446" r:id="rId95"/>
    <p:sldId id="449" r:id="rId96"/>
    <p:sldId id="457" r:id="rId97"/>
    <p:sldId id="454" r:id="rId98"/>
    <p:sldId id="455" r:id="rId99"/>
    <p:sldId id="453" r:id="rId100"/>
    <p:sldId id="456" r:id="rId101"/>
    <p:sldId id="459" r:id="rId102"/>
    <p:sldId id="460" r:id="rId103"/>
    <p:sldId id="451" r:id="rId104"/>
    <p:sldId id="452" r:id="rId105"/>
    <p:sldId id="458" r:id="rId106"/>
    <p:sldId id="450" r:id="rId107"/>
    <p:sldId id="325" r:id="rId108"/>
    <p:sldId id="444" r:id="rId109"/>
    <p:sldId id="435" r:id="rId110"/>
    <p:sldId id="286" r:id="rId111"/>
    <p:sldId id="287" r:id="rId112"/>
    <p:sldId id="288" r:id="rId113"/>
    <p:sldId id="330" r:id="rId114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672" autoAdjust="0"/>
    <p:restoredTop sz="94660"/>
  </p:normalViewPr>
  <p:slideViewPr>
    <p:cSldViewPr>
      <p:cViewPr>
        <p:scale>
          <a:sx n="50" d="100"/>
          <a:sy n="50" d="100"/>
        </p:scale>
        <p:origin x="-1098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287ACCD-0572-436A-ABC1-A53461B1EBA0}" type="datetimeFigureOut">
              <a:rPr lang="pl-PL"/>
              <a:pPr>
                <a:defRPr/>
              </a:pPr>
              <a:t>2012-11-30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9D0F828-82FB-4BB7-B524-AC1CCAD038F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ymbol zastępczy obrazu slajd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  <p:sp>
        <p:nvSpPr>
          <p:cNvPr id="15363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914F53-7B87-4D89-AAF9-F70FC827EFF8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  <p:sp>
        <p:nvSpPr>
          <p:cNvPr id="15363" name="Symbol zastępczy numeru slajdu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FD5A3CA-C299-4217-A750-DE710013A985}" type="slidenum">
              <a:rPr lang="pl-PL" sz="1200">
                <a:latin typeface="+mn-lt"/>
              </a:rPr>
              <a:pPr algn="r">
                <a:defRPr/>
              </a:pPr>
              <a:t>113</a:t>
            </a:fld>
            <a:endParaRPr lang="pl-PL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20083-69C0-465C-8FC7-3E45E82569C6}" type="datetimeFigureOut">
              <a:rPr lang="pl-PL"/>
              <a:pPr>
                <a:defRPr/>
              </a:pPr>
              <a:t>2012-11-30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AC892-21EC-4FF5-B2C1-6223ED606FC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4E130-1330-40B1-92A1-DE2837D0FF6A}" type="datetimeFigureOut">
              <a:rPr lang="pl-PL"/>
              <a:pPr>
                <a:defRPr/>
              </a:pPr>
              <a:t>2012-11-30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7102C-856C-4530-8437-5427B52AA25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FB9BF-F0C0-4C01-AA82-AD89D7CBDC46}" type="datetimeFigureOut">
              <a:rPr lang="pl-PL"/>
              <a:pPr>
                <a:defRPr/>
              </a:pPr>
              <a:t>2012-11-30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578DA-3C5F-4B81-8DBB-D1774AF51BC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69D30-5803-4638-8239-FCFDBB97E922}" type="datetimeFigureOut">
              <a:rPr lang="pl-PL"/>
              <a:pPr>
                <a:defRPr/>
              </a:pPr>
              <a:t>2012-11-30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BAFD1-086D-4262-A9D4-F51269326F8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BC0EC-91B8-4417-B4D2-8DD6D6B2A65C}" type="datetimeFigureOut">
              <a:rPr lang="pl-PL"/>
              <a:pPr>
                <a:defRPr/>
              </a:pPr>
              <a:t>2012-11-30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CEBE6-1C73-46D8-817B-945C89BDAE0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0D0D8-14CD-4B8B-AE68-6553AF1973F3}" type="datetimeFigureOut">
              <a:rPr lang="pl-PL"/>
              <a:pPr>
                <a:defRPr/>
              </a:pPr>
              <a:t>2012-11-30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EFB3-3220-4BA2-875F-3F81EF83D99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01456-1926-4801-9203-1343599BF789}" type="datetimeFigureOut">
              <a:rPr lang="pl-PL"/>
              <a:pPr>
                <a:defRPr/>
              </a:pPr>
              <a:t>2012-11-30</a:t>
            </a:fld>
            <a:endParaRPr lang="pl-PL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EC097-FFD5-425F-AFB9-07C6FEA5FE7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EF96-B581-4570-BF83-9FA7F8095C9D}" type="datetimeFigureOut">
              <a:rPr lang="pl-PL"/>
              <a:pPr>
                <a:defRPr/>
              </a:pPr>
              <a:t>2012-11-30</a:t>
            </a:fld>
            <a:endParaRPr lang="pl-PL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F35EB-E6FA-49AD-8685-033242308D2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DFDB0-BD8E-466F-8662-0FC08F88D0A1}" type="datetimeFigureOut">
              <a:rPr lang="pl-PL"/>
              <a:pPr>
                <a:defRPr/>
              </a:pPr>
              <a:t>2012-11-30</a:t>
            </a:fld>
            <a:endParaRPr lang="pl-PL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A2823-5BDF-4790-98A5-E3142718476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F3DA5-F823-4624-BFA2-E7FA16F4D4B6}" type="datetimeFigureOut">
              <a:rPr lang="pl-PL"/>
              <a:pPr>
                <a:defRPr/>
              </a:pPr>
              <a:t>2012-11-30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314E-6219-4B1B-83C7-A21B1349999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DD67D-CB00-44E5-9838-179C6D2FE25F}" type="datetimeFigureOut">
              <a:rPr lang="pl-PL"/>
              <a:pPr>
                <a:defRPr/>
              </a:pPr>
              <a:t>2012-11-30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47D60-3AF1-459F-BC01-B9E778F1196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00BCAF-FA86-415C-84CA-8C8182540317}" type="datetimeFigureOut">
              <a:rPr lang="pl-PL"/>
              <a:pPr>
                <a:defRPr/>
              </a:pPr>
              <a:t>2012-11-30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6AB5A83-773F-4C5D-B01A-98C31D5C7BC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Podstawy Zarządzania</a:t>
            </a:r>
          </a:p>
        </p:txBody>
      </p:sp>
      <p:sp>
        <p:nvSpPr>
          <p:cNvPr id="14338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b="1" smtClean="0">
                <a:solidFill>
                  <a:srgbClr val="898989"/>
                </a:solidFill>
                <a:latin typeface="Arial" charset="0"/>
              </a:rPr>
              <a:t>Struktura organizacyjna</a:t>
            </a:r>
          </a:p>
          <a:p>
            <a:pPr eaLnBrk="1" hangingPunct="1"/>
            <a:endParaRPr lang="pl-PL" smtClean="0">
              <a:solidFill>
                <a:srgbClr val="898989"/>
              </a:solidFill>
              <a:latin typeface="Arial" charset="0"/>
            </a:endParaRPr>
          </a:p>
          <a:p>
            <a:pPr eaLnBrk="1" hangingPunct="1"/>
            <a:r>
              <a:rPr lang="pl-PL" smtClean="0">
                <a:solidFill>
                  <a:schemeClr val="tx1"/>
                </a:solidFill>
                <a:latin typeface="Arial" charset="0"/>
              </a:rPr>
              <a:t>http://zpsanspw.strefa.pl/pz.html</a:t>
            </a:r>
          </a:p>
        </p:txBody>
      </p:sp>
      <p:sp>
        <p:nvSpPr>
          <p:cNvPr id="14339" name="AutoShape 2" descr="data:image/jpeg;base64,/9j/4AAQSkZJRgABAQAAAQABAAD/2wCEAAkGBhQSERUUExQWFBQWGR0YGRUYGCAaHhseICAeHR0aHRwdHCYeHx8jIBsZIy8iIygpLi0sGB4xNjAqNSYrLCkBCQoKDgwOFQ8PFCkcHBwpKSwpKSksKSkpKSkpKSksLCkpKSkpLCkpLCwpLCkpKSkpKSkpKiwsLCksLCkpLCkpKf/AABEIAKAAdwMBIgACEQEDEQH/xAAcAAABBQEBAQAAAAAAAAAAAAAEAAIDBQYHAQj/xAA8EAABAgQDBQUGBQQBBQAAAAABAhEAAyExBBJBBSJRYXEGEzKBkQdCobHR8BQjksHhUnKy8WIWM0NTgv/EABcBAQEBAQAAAAAAAAAAAAAAAAABAgP/xAAZEQEBAQADAAAAAAAAAAAAAAAAAREhMVH/2gAMAwEAAhEDEQA/ANBlUkKIWtyT7yql2DBgGH3xiZWE8SUzAWIUs51NcszqcGnSJky1FSVZSN6ZrQkE1TTma2rBMxJOZlMFEFlEF9KDWgF46ARc5aElLuwcMqlaAAn1iLAz1KZKluXJDOB6+ducFz3UyQSQ7MRoPE9a2u37RFPw8uWUzFzzLlpcNYFR0e/W4ppEEOImJBCUTAHBQQVlLlwKAhywJAY3I4wlEh1A1SHqTqHHi4liH4GKPae25c+cqWUjKU5AVAOsJL7p0FRUPZ9IAxWDGVZmqmzFksk94ai2/QbwodQ3WMi5wmMWggrmlKswqZlHL3D26UciLrBzVTHZRCgGKQsWUS1HNSAa9Yx2GSO5W0uWrfCBmDliHFX04iPZEqalYyOF0KlJUxUEg5XNmrQ8j5h0jMrKzqKRQnM1tSej+kRmcQcoUVAqYHMxDDhy061jG4TbmKSU/mKmApJUkALJPEBt0O9eGkaWR2hlnKiYO7mLFMwYE6gHj1gG4gzAUJKiA3vMMwpYZhURWTMYolSKoykAZi1OTLLliS/lF5jZUtYqrMRYtVFGNTq3C8Z5OzgCpRWnNTeZmABYtYlj1gouXiQUvVSQ+6SxUxoSH6lucEqWpk1I3eLOKF7vekBYCSbkHKQ1WJcm7WqAeJg4YdOYke//AMDWoudDAQqnbyAiYXU7mtEgaudSQ3nCiWTgPzVqJIJIDEWCQ3HU1hREF/inS7ZSStlDUZhXkDA6EKUoVSKgZhQhPiNqOb05vHmMlBIUAcxdQJIoS7j/ACLAawCMpahuAEOd0eJmbK3GNifa2OVhkJmJSFZiN1N3N1AFuhDv8oyG0Z68UtJnZpbVSAkgAG7pUbf8g8N21i5k/ElGY5UqCUpAYBruDc5ukU+0cq1AJmLmLYByonLlOhKQANWGrxkHK2wiVMloCQtJD73iAc0GazkC2mkaOTKkzMwKkJUtilwCkOKF6WAc+UZWXs6SAKHMGCjlqFEsAQeetmMEzpAWklROar18mSBTjTV4DRLx8pIQlIGTOQxSLJO8Qwo1ANHEE4Obh5vfKBGVKAlJoFf/ACBUM45PGPm4GWnMM6hTo9HY6EWpE0mSljvJcuDlH9QcgAaUpo5iK1uxdnJQnvZaUZlAICi9gS97czxEQY3A/iB389+5BJlocBR6U1owHxioTjpgw/dKmA5U0yEc6P7pLs/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+0+0AqkJWCQUqCSA1Xau8xLehrWMgDDT5m6pRSglxmJ94mp1bwsxhkoKSCtKkpB1JJvYdYKkbQTlllIUVPmSSAbl1OC7g8qQzHspIGRiwUANASGenE+gaIA5zkqKiCS9SbEVo5rEslZ3gQzVIChUtRxqAxPnAswKGYVJSxcprbpep9OUMkrUN5gW06/XzvBVpJmMe8KiSUh1cmLhqUpEgwC5YUVHdINMyeRHiLEVNLwJKxCQLblBlKH5Xg2bKBZpZVkIKSQd7mxsAKMXsIIdsLL+alQYKT7wdJaocPzDV1eF2bSQiYQ7ZwGBq9m1cWvQsYqsRhwgnMwLupLEV0BDDnG07NSpU6Ss0zFW8qr5qAZmq2vkTBR0qWClQSkpDf06ixuzROEJIKbggCrMoUcUL9fKLHCbLyZlrzIBplBJApUJH9JYElr9TCVst2KcyQbBiDXXLfXWsUVyEGW3dywwYJSC2hcObteFFxK2Vf8AMB4Dh8QYUEZ3FS1e4FZkqUQkDTMGJ1qB8IfhlspQrV6qdmtwoRpEeCSllAl0laxVRdwRa+7f05wHtnaBkywStKJillCSUukXLHUO4D840KjHbQClFAKlAnKRZz4Tw1DxXqdgleVSgGSBLdzls9QRbmxrEYR3vfLVLCGVVlvlJO8UnyoRZ4ZiELlrAG64u/K+pewfWkYDllKEgKOQDxAIuBTKST0N7Q7B7VlOCliQACCnTiK6aQPthE2atCCoZCPEHvUMom9teEUGP2IEKYTglTsxN+fJvpE0aDaM9JUogAglg1yOP1hLxATLCAoDMd5wXDMwdnart84zOMwc6WkL76XOHBK3I5EFjFpseRPm92VbqCSAqlSequQ+EAfKxCE2a4zVowfS9oI/6lkScxWymO4lFzepJ4cIz3arAHDTshmAuAWFSkNq1jyiPs3KwqpqUzgVOdVBIc8ToKRBep7QS8SWYpuzquWZ8xpYDjcxu/Z5J3ClTEZyWGhTluW5ClqdYyP4fDZ0CWE5XqHAAY0rW9PN4uexCMm0FZVElWfMHcMwyu5q96PYRpXVJczpXpXl1hZmHhrfnHktq0F3ZulYYucly7jnl9B/qNCZQ+N9Y8hkucARVNtPUNCiIyKMa5JFGc1Ds6iOV+AMZHtoqbMRLUktL7wFeYUSySLciFOY1CMYoqKHTcMAKEZuJik2phFqw00KUosXUCLgkvlTdwNNWEWjHYHHS5i1hFWGapytXfYjQ6WvyjQKny1AqIOUpZ0l6GjZanVoyeD2WZC58ksZoyrSRdSHelHBq5Hzg9WKSBVyHoMrM2l6N0jIZh9nqmrIzGTLYnMRoxYFrOacQ8UWNwCM4WhEwJ6u5tdgzkE+cbzAyk4haO7Pjot7uElVEgsx+Hxio2zLKB3aVgpBBOVJfXV6n6wsGSxOHMyYEy0bxNEpBbyGkbvZ0xWGwqJSk5ZyFd4nMm4IIcg82IGoEO7OCRhUla1pMxRTS5LnStg9YE2hiJs8zFiqSWeg3RYHppEFd2+2epcwTk7wIBUWAqoOXAoP5gHYGwlzV94vDzZ6QQNwsknQKOUt0ja4JYlSs03MJS3QoKFHoAbNbUE/ARXzdlzMMrcmLlpWd1CZlFcwwYhqu0BJsjZP4eaEpUTubySk0JFhagIZ7UJtGo7DZZ2KXNJGeSMlqkq967Wo2vKkZg40oWQorUcoZSpgLAgCv8nQRpPZPh96eQQ1AQ7uSOVKAGLFb6SgElQd1DUkMwDODYuIYuYSQHZJ4aHjx9aC+sT9wCDcub/t0EBqkk0Z356affrFQsNNSVDKfC6RUgPrpXQObx7CwUtnclyXzAdeX3SFAZjFrSyyWGVRSCRR615h/pFTh8K93qCAATqS/DQfKLOdg0LfMslOZbEnIkh+XU1NdYHm4VKQe6Io11qdhQ3LqFqAjzaKMZtFCZc51E6guACoX1Gc8TS8B4rDe+QCkkgVPiPAt1rG+27gWwk3vLhDpJAU28ASlw7lN+kYCfMB3Uqq4As1zUsbW6PGbB5gADMTulKczBOdjwIduANhrGixk+SgoWsZ6JLZuBYVOo+A6xSCeciVJVkUleQIJclJHiswSGHMvAeKK5pCUuSbEs1r8uPzgATi1rWtdcuapGtXHk7fCPV9sV5JiAkpSulNWLgHhFlI2QkBIJACwMqnAuS5byN4GxeJwiDkRvkIW5UbkksA2oTl9TEQXge1GJxEpOEKdxRLKbwi1TwB04mDdnTu7KpGINUMArMSLAPSuVspcVvFXsrawDBROZNRlooAe7TWgPlF/tfZaSVTJahMCUpUtwRumj2OYOoOx4wVX4rCIGUS0qUo1qlr21ZrXjfey1ITKnEgsZjOkFicozU5OPi2sYTDBOVSUhNkqq+6PEpIs+vpzjp/YzBKl4CUlLAzMy2aoCi4cEcG6RRerUFKYVy9bs3SIN1TWId+APIcneCRIITlbKlmpbh1AgMy1IqSSAwBYMONL/OA9TOKFigUkud2jcOX+4USIlk3qOgL9RaPIDHY+WolYS53ilXPkwudeUEbK2enugrLQgCzuHciuhe3OGHAqVMeY2Sq1L0ZKmIqL1d+sZ7tD7T8NhlK/DAYiapISC5EqW3TxqJJNGHONdDW42Z3aJs2alXdIRmW2gqFMDRq2jjeFxySoKQKKIIcVuBX5FucV22u2mMxb97PVkP/AI0nIj9KaHzeLnCbMKsLh56SkIy5HY+NBIUknQkZFcC5jFuosMXlzh5bsW1+73/mK7HbXEl+6RurSUlxWvmQDzESzsYSlQKiNTldqcmo+76QEiYrMFFLgVYv5Hl/EAJjsFOUR3jSgQCEtozA6tYU4kwD+CkhRBmkUcMxrwf1i8xudZqmmhrQM7MfnCHZSWyaqJI0LAKOjm9PpEAWH2bJV4ZxepJFTro3TXjFzsnaUyVN7uc6kkZcwOV0swD0r9In2Z2XliiMxUknOmxCX8Ti2W9btS8Nx2EypKVqEwBikg36E1s8UWuMQiRKnkKZkJKkEgEgsAkcy56cI0mw/bNglAJnJmSVClRnSABQAgl6ACoDnrHNts7RKcJ3YJaYoHeNWTXXm1R+0ZUQ019YYDaUnEJUqRNRNDMoIXmAJ4tYx4oKAKrmtMzhh1FacrvHyrhsYuWrNLWpCuKFFJ9QY2Wzva7tGWADMRNA/wDYgE8w4YxdNd4kSjmBTQAM3LQ8H+jR5HKtme3I50d7hUKIdjLWUsSK7qnBtfn6qGrrm3aDtDiMTMX305a2UpISTQDMaBIpFYiXezuKxLjC0xf96v8AIxAFcoyiQByBR7VLV4cI2/sx23LE1WCxLdxiCGU7d3NDhKgTQPY+UYasJSoQdJ7Wdgp8jMuU06UCveTUgA1C0ixD1alNIx6Nq5SQoHhxbS0dN9mXtAM7u8NOU09AORTgd6CLH/mB+rrF12w9nuGxhK0/kTif+4hNDzWlwD/cI1Z4OTDbSUqCmDAGh+/hyEQ/9QKUCFKGjUsODU5QT2g9muNwwfu+9l/1ynWP0+IP0iklbAxClJSJMzMtQQndIdWiQSGflGRbDbRSq6RRy2vJTH7eCZWImzkTQhGeXJQVqmeFKUps6rEmiQNXtGk7New+as5sasSkCvdoIUs8ifCn4mL72pzpOB2UjCSEJQmcoJyjgneUok3UTlc84DiuJxaphBPQDgOURp1+3hssViVaQ7eYL0b0iIRZg1+vw4R4r0/eHGtBo9D/AAIQYllHiXflz5wHuFP5ifvQwodgxvC9D8WMeQVHjR+av+9X+RiIOLHrBWMWh5oKTn70soKpldTghql2YvRjA1etIDwE8R5wj0pSPE2Jh4Den3blpFBezQ6qHKsVSbW1BGojrfZH2imanucRl76yJiiUpmDULIFFNbiescaBazhT3f8AiN9sfDysfIMwEJnoczZYoGoy0ge6aWsaaxYOwqkjJmAIysXFSwd2CX0PzpHIvaTtReJx60JWojDJSiXcAqFVKHBTkV5XjUdlO3ww+eXilHNLQopmH3socIU9lUYcfnyqXizOmCYuqiorUKV1U5JBALlgItHcew3aT8ZhgDNz4iWAZgJy5hosjgWYni73jlftYxi5mOWlSgoSkhIbTXyLmvOCsBto4bEyMRhkk4eQClQPvpUXmpD3Z6OTUA6xS9tp4m4mdNCwpK15klgHB8OmgaJbwM3LvrEy+AB0FbiGJTqRRxTWCQl0u72fr6eUREClnK3CloaBWnB/rDu8p1qb+kNUp3ZhQ/6EQTSlutPUs45GFDcKjfTUfYMeRQscfzF8lKb9RiBIobwbjZJ7xe6rxqrXieUCqlK4KPkfpEUhOLAVbmdWIf0hg487cYemUr+lX6Sf2hZDbKf0n6RR4khi9tYN2HtmZhJyZ0ojMk2NlDVJHAiAjLVoD+kwu4VwPofpAaftZtpE85pT5Zl81+JHkS3kIC2TssrQkhJU6zegYBjc+rA04RTiUW8JA/tNfh9tGi7MqtKYMosSXSQ40U26QQwUxbMbQAW15aUlSUrDSyyQKitS1tXo1oqk1p5AR0Sf2ZlYueEyp65sxcwS15pSkd2Eh1KdTAsAdHUQYxe2NkzJE1UtYIWkkN4iBoSRSoY+cEBLlMd4+T1iZWIcEOG90Od0u9OrfGIUyjqktySfhHrKd8poGoD62iD1THXR/PQN1iD7aJhLUfdIe1DDTJUBQGr0ylx8IB+GSM4r9sYUOw0lQWAUqoS1OR5QoaP/2Q=="/>
          <p:cNvSpPr>
            <a:spLocks noChangeAspect="1" noChangeArrowheads="1"/>
          </p:cNvSpPr>
          <p:nvPr/>
        </p:nvSpPr>
        <p:spPr bwMode="auto">
          <a:xfrm>
            <a:off x="155575" y="-731838"/>
            <a:ext cx="11334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>
              <a:latin typeface="Calibri" pitchFamily="34" charset="0"/>
            </a:endParaRPr>
          </a:p>
        </p:txBody>
      </p:sp>
      <p:sp>
        <p:nvSpPr>
          <p:cNvPr id="14340" name="AutoShape 4" descr="data:image/jpeg;base64,/9j/4AAQSkZJRgABAQAAAQABAAD/2wCEAAkGBhQSERUUExQWFBQWGR0YGRUYGCAaHhseICAeHR0aHRwdHCYeHx8jIBsZIy8iIygpLi0sGB4xNjAqNSYrLCkBCQoKDgwOFQ8PFCkcHBwpKSwpKSksKSkpKSkpKSksLCkpKSkpLCkpLCwpLCkpKSkpKSkpKiwsLCksLCkpLCkpKf/AABEIAKAAdwMBIgACEQEDEQH/xAAcAAABBQEBAQAAAAAAAAAAAAAEAAIDBQYHAQj/xAA8EAABAgQDBQUGBQQBBQAAAAABAhEAAyExBBJBBSJRYXEGEzKBkQdCobHR8BQjksHhUnKy8WIWM0NTgv/EABcBAQEBAQAAAAAAAAAAAAAAAAABAgP/xAAZEQEBAQADAAAAAAAAAAAAAAAAAREhMVH/2gAMAwEAAhEDEQA/ANBlUkKIWtyT7yql2DBgGH3xiZWE8SUzAWIUs51NcszqcGnSJky1FSVZSN6ZrQkE1TTma2rBMxJOZlMFEFlEF9KDWgF46ARc5aElLuwcMqlaAAn1iLAz1KZKluXJDOB6+ducFz3UyQSQ7MRoPE9a2u37RFPw8uWUzFzzLlpcNYFR0e/W4ppEEOImJBCUTAHBQQVlLlwKAhywJAY3I4wlEh1A1SHqTqHHi4liH4GKPae25c+cqWUjKU5AVAOsJL7p0FRUPZ9IAxWDGVZmqmzFksk94ai2/QbwodQ3WMi5wmMWggrmlKswqZlHL3D26UciLrBzVTHZRCgGKQsWUS1HNSAa9Yx2GSO5W0uWrfCBmDliHFX04iPZEqalYyOF0KlJUxUEg5XNmrQ8j5h0jMrKzqKRQnM1tSej+kRmcQcoUVAqYHMxDDhy061jG4TbmKSU/mKmApJUkALJPEBt0O9eGkaWR2hlnKiYO7mLFMwYE6gHj1gG4gzAUJKiA3vMMwpYZhURWTMYolSKoykAZi1OTLLliS/lF5jZUtYqrMRYtVFGNTq3C8Z5OzgCpRWnNTeZmABYtYlj1gouXiQUvVSQ+6SxUxoSH6lucEqWpk1I3eLOKF7vekBYCSbkHKQ1WJcm7WqAeJg4YdOYke//AMDWoudDAQqnbyAiYXU7mtEgaudSQ3nCiWTgPzVqJIJIDEWCQ3HU1hREF/inS7ZSStlDUZhXkDA6EKUoVSKgZhQhPiNqOb05vHmMlBIUAcxdQJIoS7j/ACLAawCMpahuAEOd0eJmbK3GNifa2OVhkJmJSFZiN1N3N1AFuhDv8oyG0Z68UtJnZpbVSAkgAG7pUbf8g8N21i5k/ElGY5UqCUpAYBruDc5ukU+0cq1AJmLmLYByonLlOhKQANWGrxkHK2wiVMloCQtJD73iAc0GazkC2mkaOTKkzMwKkJUtilwCkOKF6WAc+UZWXs6SAKHMGCjlqFEsAQeetmMEzpAWklROar18mSBTjTV4DRLx8pIQlIGTOQxSLJO8Qwo1ANHEE4Obh5vfKBGVKAlJoFf/ACBUM45PGPm4GWnMM6hTo9HY6EWpE0mSljvJcuDlH9QcgAaUpo5iK1uxdnJQnvZaUZlAICi9gS97czxEQY3A/iB389+5BJlocBR6U1owHxioTjpgw/dKmA5U0yEc6P7pLs/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+0+0AqkJWCQUqCSA1Xau8xLehrWMgDDT5m6pRSglxmJ94mp1bwsxhkoKSCtKkpB1JJvYdYKkbQTlllIUVPmSSAbl1OC7g8qQzHspIGRiwUANASGenE+gaIA5zkqKiCS9SbEVo5rEslZ3gQzVIChUtRxqAxPnAswKGYVJSxcprbpep9OUMkrUN5gW06/XzvBVpJmMe8KiSUh1cmLhqUpEgwC5YUVHdINMyeRHiLEVNLwJKxCQLblBlKH5Xg2bKBZpZVkIKSQd7mxsAKMXsIIdsLL+alQYKT7wdJaocPzDV1eF2bSQiYQ7ZwGBq9m1cWvQsYqsRhwgnMwLupLEV0BDDnG07NSpU6Ss0zFW8qr5qAZmq2vkTBR0qWClQSkpDf06ixuzROEJIKbggCrMoUcUL9fKLHCbLyZlrzIBplBJApUJH9JYElr9TCVst2KcyQbBiDXXLfXWsUVyEGW3dywwYJSC2hcObteFFxK2Vf8AMB4Dh8QYUEZ3FS1e4FZkqUQkDTMGJ1qB8IfhlspQrV6qdmtwoRpEeCSllAl0laxVRdwRa+7f05wHtnaBkywStKJillCSUukXLHUO4D840KjHbQClFAKlAnKRZz4Tw1DxXqdgleVSgGSBLdzls9QRbmxrEYR3vfLVLCGVVlvlJO8UnyoRZ4ZiELlrAG64u/K+pewfWkYDllKEgKOQDxAIuBTKST0N7Q7B7VlOCliQACCnTiK6aQPthE2atCCoZCPEHvUMom9teEUGP2IEKYTglTsxN+fJvpE0aDaM9JUogAglg1yOP1hLxATLCAoDMd5wXDMwdnart84zOMwc6WkL76XOHBK3I5EFjFpseRPm92VbqCSAqlSequQ+EAfKxCE2a4zVowfS9oI/6lkScxWymO4lFzepJ4cIz3arAHDTshmAuAWFSkNq1jyiPs3KwqpqUzgVOdVBIc8ToKRBep7QS8SWYpuzquWZ8xpYDjcxu/Z5J3ClTEZyWGhTluW5ClqdYyP4fDZ0CWE5XqHAAY0rW9PN4uexCMm0FZVElWfMHcMwyu5q96PYRpXVJczpXpXl1hZmHhrfnHktq0F3ZulYYucly7jnl9B/qNCZQ+N9Y8hkucARVNtPUNCiIyKMa5JFGc1Ds6iOV+AMZHtoqbMRLUktL7wFeYUSySLciFOY1CMYoqKHTcMAKEZuJik2phFqw00KUosXUCLgkvlTdwNNWEWjHYHHS5i1hFWGapytXfYjQ6WvyjQKny1AqIOUpZ0l6GjZanVoyeD2WZC58ksZoyrSRdSHelHBq5Hzg9WKSBVyHoMrM2l6N0jIZh9nqmrIzGTLYnMRoxYFrOacQ8UWNwCM4WhEwJ6u5tdgzkE+cbzAyk4haO7Pjot7uElVEgsx+Hxio2zLKB3aVgpBBOVJfXV6n6wsGSxOHMyYEy0bxNEpBbyGkbvZ0xWGwqJSk5ZyFd4nMm4IIcg82IGoEO7OCRhUla1pMxRTS5LnStg9YE2hiJs8zFiqSWeg3RYHppEFd2+2epcwTk7wIBUWAqoOXAoP5gHYGwlzV94vDzZ6QQNwsknQKOUt0ja4JYlSs03MJS3QoKFHoAbNbUE/ARXzdlzMMrcmLlpWd1CZlFcwwYhqu0BJsjZP4eaEpUTubySk0JFhagIZ7UJtGo7DZZ2KXNJGeSMlqkq967Wo2vKkZg40oWQorUcoZSpgLAgCv8nQRpPZPh96eQQ1AQ7uSOVKAGLFb6SgElQd1DUkMwDODYuIYuYSQHZJ4aHjx9aC+sT9wCDcub/t0EBqkk0Z356affrFQsNNSVDKfC6RUgPrpXQObx7CwUtnclyXzAdeX3SFAZjFrSyyWGVRSCRR615h/pFTh8K93qCAATqS/DQfKLOdg0LfMslOZbEnIkh+XU1NdYHm4VKQe6Io11qdhQ3LqFqAjzaKMZtFCZc51E6guACoX1Gc8TS8B4rDe+QCkkgVPiPAt1rG+27gWwk3vLhDpJAU28ASlw7lN+kYCfMB3Uqq4As1zUsbW6PGbB5gADMTulKczBOdjwIduANhrGixk+SgoWsZ6JLZuBYVOo+A6xSCeciVJVkUleQIJclJHiswSGHMvAeKK5pCUuSbEs1r8uPzgATi1rWtdcuapGtXHk7fCPV9sV5JiAkpSulNWLgHhFlI2QkBIJACwMqnAuS5byN4GxeJwiDkRvkIW5UbkksA2oTl9TEQXge1GJxEpOEKdxRLKbwi1TwB04mDdnTu7KpGINUMArMSLAPSuVspcVvFXsrawDBROZNRlooAe7TWgPlF/tfZaSVTJahMCUpUtwRumj2OYOoOx4wVX4rCIGUS0qUo1qlr21ZrXjfey1ITKnEgsZjOkFicozU5OPi2sYTDBOVSUhNkqq+6PEpIs+vpzjp/YzBKl4CUlLAzMy2aoCi4cEcG6RRerUFKYVy9bs3SIN1TWId+APIcneCRIITlbKlmpbh1AgMy1IqSSAwBYMONL/OA9TOKFigUkud2jcOX+4USIlk3qOgL9RaPIDHY+WolYS53ilXPkwudeUEbK2enugrLQgCzuHciuhe3OGHAqVMeY2Sq1L0ZKmIqL1d+sZ7tD7T8NhlK/DAYiapISC5EqW3TxqJJNGHONdDW42Z3aJs2alXdIRmW2gqFMDRq2jjeFxySoKQKKIIcVuBX5FucV22u2mMxb97PVkP/AI0nIj9KaHzeLnCbMKsLh56SkIy5HY+NBIUknQkZFcC5jFuosMXlzh5bsW1+73/mK7HbXEl+6RurSUlxWvmQDzESzsYSlQKiNTldqcmo+76QEiYrMFFLgVYv5Hl/EAJjsFOUR3jSgQCEtozA6tYU4kwD+CkhRBmkUcMxrwf1i8xudZqmmhrQM7MfnCHZSWyaqJI0LAKOjm9PpEAWH2bJV4ZxepJFTro3TXjFzsnaUyVN7uc6kkZcwOV0swD0r9In2Z2XliiMxUknOmxCX8Ti2W9btS8Nx2EypKVqEwBikg36E1s8UWuMQiRKnkKZkJKkEgEgsAkcy56cI0mw/bNglAJnJmSVClRnSABQAgl6ACoDnrHNts7RKcJ3YJaYoHeNWTXXm1R+0ZUQ019YYDaUnEJUqRNRNDMoIXmAJ4tYx4oKAKrmtMzhh1FacrvHyrhsYuWrNLWpCuKFFJ9QY2Wzva7tGWADMRNA/wDYgE8w4YxdNd4kSjmBTQAM3LQ8H+jR5HKtme3I50d7hUKIdjLWUsSK7qnBtfn6qGrrm3aDtDiMTMX305a2UpISTQDMaBIpFYiXezuKxLjC0xf96v8AIxAFcoyiQByBR7VLV4cI2/sx23LE1WCxLdxiCGU7d3NDhKgTQPY+UYasJSoQdJ7Wdgp8jMuU06UCveTUgA1C0ixD1alNIx6Nq5SQoHhxbS0dN9mXtAM7u8NOU09AORTgd6CLH/mB+rrF12w9nuGxhK0/kTif+4hNDzWlwD/cI1Z4OTDbSUqCmDAGh+/hyEQ/9QKUCFKGjUsODU5QT2g9muNwwfu+9l/1ynWP0+IP0iklbAxClJSJMzMtQQndIdWiQSGflGRbDbRSq6RRy2vJTH7eCZWImzkTQhGeXJQVqmeFKUps6rEmiQNXtGk7New+as5sasSkCvdoIUs8ifCn4mL72pzpOB2UjCSEJQmcoJyjgneUok3UTlc84DiuJxaphBPQDgOURp1+3hssViVaQ7eYL0b0iIRZg1+vw4R4r0/eHGtBo9D/AAIQYllHiXflz5wHuFP5ifvQwodgxvC9D8WMeQVHjR+av+9X+RiIOLHrBWMWh5oKTn70soKpldTghql2YvRjA1etIDwE8R5wj0pSPE2Jh4Den3blpFBezQ6qHKsVSbW1BGojrfZH2imanucRl76yJiiUpmDULIFFNbiescaBazhT3f8AiN9sfDysfIMwEJnoczZYoGoy0ge6aWsaaxYOwqkjJmAIysXFSwd2CX0PzpHIvaTtReJx60JWojDJSiXcAqFVKHBTkV5XjUdlO3ww+eXilHNLQopmH3socIU9lUYcfnyqXizOmCYuqiorUKV1U5JBALlgItHcew3aT8ZhgDNz4iWAZgJy5hosjgWYni73jlftYxi5mOWlSgoSkhIbTXyLmvOCsBto4bEyMRhkk4eQClQPvpUXmpD3Z6OTUA6xS9tp4m4mdNCwpK15klgHB8OmgaJbwM3LvrEy+AB0FbiGJTqRRxTWCQl0u72fr6eUREClnK3CloaBWnB/rDu8p1qb+kNUp3ZhQ/6EQTSlutPUs45GFDcKjfTUfYMeRQscfzF8lKb9RiBIobwbjZJ7xe6rxqrXieUCqlK4KPkfpEUhOLAVbmdWIf0hg487cYemUr+lX6Sf2hZDbKf0n6RR4khi9tYN2HtmZhJyZ0ojMk2NlDVJHAiAjLVoD+kwu4VwPofpAaftZtpE85pT5Zl81+JHkS3kIC2TssrQkhJU6zegYBjc+rA04RTiUW8JA/tNfh9tGi7MqtKYMosSXSQ40U26QQwUxbMbQAW15aUlSUrDSyyQKitS1tXo1oqk1p5AR0Sf2ZlYueEyp65sxcwS15pSkd2Eh1KdTAsAdHUQYxe2NkzJE1UtYIWkkN4iBoSRSoY+cEBLlMd4+T1iZWIcEOG90Od0u9OrfGIUyjqktySfhHrKd8poGoD62iD1THXR/PQN1iD7aJhLUfdIe1DDTJUBQGr0ylx8IB+GSM4r9sYUOw0lQWAUqoS1OR5QoaP/2Q=="/>
          <p:cNvSpPr>
            <a:spLocks noChangeAspect="1" noChangeArrowheads="1"/>
          </p:cNvSpPr>
          <p:nvPr/>
        </p:nvSpPr>
        <p:spPr bwMode="auto">
          <a:xfrm>
            <a:off x="155575" y="-731838"/>
            <a:ext cx="11334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>
              <a:latin typeface="Calibri" pitchFamily="34" charset="0"/>
            </a:endParaRPr>
          </a:p>
        </p:txBody>
      </p:sp>
      <p:pic>
        <p:nvPicPr>
          <p:cNvPr id="14341" name="Picture 4" descr="https://encrypted-tbn3.gstatic.com/images?q=tbn:ANd9GcRRB2L7bLIKX-nCRM8rGPurt4rlz4vtaA3lqiR_9sUDdAMal0e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214313"/>
            <a:ext cx="2281237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Obraz 6" descr="AN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214313"/>
            <a:ext cx="2214562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000" smtClean="0"/>
              <a:t>Powyższe zagadnienia analizował szczegółowo m.in. Krzyżanowski [1]. </a:t>
            </a:r>
          </a:p>
          <a:p>
            <a:pPr>
              <a:lnSpc>
                <a:spcPct val="90000"/>
              </a:lnSpc>
            </a:pPr>
            <a:r>
              <a:rPr lang="pl-PL" sz="2000" smtClean="0"/>
              <a:t>W jego ujęciu formalną strukturę organizacyjną stanowią różnorodne stosunki organizacyjne opisane w schematach i regulaminach organizacyjnych bądź księgach służb, „rozpięte” na rzeczowych składnikach organizacji. </a:t>
            </a:r>
          </a:p>
          <a:p>
            <a:pPr>
              <a:lnSpc>
                <a:spcPct val="90000"/>
              </a:lnSpc>
            </a:pPr>
            <a:r>
              <a:rPr lang="pl-PL" sz="2000" smtClean="0"/>
              <a:t>Na podstawie definicji przez </a:t>
            </a:r>
            <a:r>
              <a:rPr lang="pl-PL" sz="2000" b="1" i="1" smtClean="0"/>
              <a:t>formalną strukturę organizacyjną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pl-PL" sz="2000" smtClean="0"/>
              <a:t>	rozumiemy zbiór stosunków organizacyjnych </a:t>
            </a:r>
            <a:r>
              <a:rPr lang="pl-PL" sz="2000" i="1" smtClean="0"/>
              <a:t>S</a:t>
            </a:r>
            <a:r>
              <a:rPr lang="pl-PL" sz="2000" i="1" baseline="-25000" smtClean="0"/>
              <a:t>org</a:t>
            </a:r>
            <a:r>
              <a:rPr lang="pl-PL" sz="2000" i="1" smtClean="0"/>
              <a:t> </a:t>
            </a:r>
            <a:r>
              <a:rPr lang="pl-PL" sz="2000" smtClean="0"/>
              <a:t>określony na zbiorze komórek organizacyjnych sfery realnej </a:t>
            </a:r>
            <a:r>
              <a:rPr lang="pl-PL" sz="2000" i="1" smtClean="0"/>
              <a:t>KO</a:t>
            </a:r>
            <a:r>
              <a:rPr lang="pl-PL" sz="2000" i="1" baseline="-25000" smtClean="0"/>
              <a:t>r</a:t>
            </a:r>
            <a:r>
              <a:rPr lang="pl-PL" sz="2000" i="1" smtClean="0"/>
              <a:t> </a:t>
            </a:r>
            <a:r>
              <a:rPr lang="pl-PL" sz="2000" smtClean="0"/>
              <a:t>i aparacie zarządzającym </a:t>
            </a:r>
            <a:r>
              <a:rPr lang="pl-PL" sz="2000" i="1" smtClean="0"/>
              <a:t>AP</a:t>
            </a:r>
            <a:r>
              <a:rPr lang="pl-PL" sz="2000" i="1" baseline="-25000" smtClean="0"/>
              <a:t>z</a:t>
            </a:r>
            <a:r>
              <a:rPr lang="pl-PL" sz="2000" i="1" smtClean="0"/>
              <a:t>.</a:t>
            </a:r>
          </a:p>
          <a:p>
            <a:pPr>
              <a:lnSpc>
                <a:spcPct val="90000"/>
              </a:lnSpc>
            </a:pPr>
            <a:r>
              <a:rPr lang="pl-PL" sz="2000" smtClean="0"/>
              <a:t>Można to zapisać następująco:</a:t>
            </a:r>
          </a:p>
          <a:p>
            <a:pPr>
              <a:lnSpc>
                <a:spcPct val="90000"/>
              </a:lnSpc>
            </a:pPr>
            <a:endParaRPr lang="pl-PL" sz="2000" smtClean="0"/>
          </a:p>
          <a:p>
            <a:pPr>
              <a:lnSpc>
                <a:spcPct val="90000"/>
              </a:lnSpc>
            </a:pPr>
            <a:endParaRPr lang="pl-PL" sz="200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pl-PL" sz="20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pl-PL" sz="1600" smtClean="0"/>
              <a:t>[1] Krzyżanowski L.: </a:t>
            </a:r>
            <a:r>
              <a:rPr lang="pl-PL" sz="1600" b="1" i="1" smtClean="0"/>
              <a:t>Podstawy nauk o organizacji i zarządzaniu</a:t>
            </a:r>
            <a:r>
              <a:rPr lang="pl-PL" sz="1600" smtClean="0"/>
              <a:t>. Warszawa, PWN 1992. Str. 196.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7438" y="3044825"/>
            <a:ext cx="123825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213" y="4406900"/>
            <a:ext cx="3671887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wirtualna</a:t>
            </a:r>
          </a:p>
        </p:txBody>
      </p:sp>
      <p:sp>
        <p:nvSpPr>
          <p:cNvPr id="11776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800" smtClean="0"/>
              <a:t>Nierzadko poszczególne podmioty należące do organizacji są rozproszone geograficznie. Komunikacja między podmiotami oparta jest na sieciach komputerowych. Ten typ organizacji umożliwia mniejszym firmom po połączeniu w sieć uzyskiwanie korzyści dostępnych wcześniej dla przedsiębiorstw większych.</a:t>
            </a:r>
          </a:p>
          <a:p>
            <a:r>
              <a:rPr lang="pl-PL" sz="2800" smtClean="0"/>
              <a:t>Z punktu widzenia klienta organizacja wirtualna może być postrzegana jako jeden organizm gospodarczy, a nie zbiór mniejszych przedsiębiorstw.</a:t>
            </a:r>
          </a:p>
          <a:p>
            <a:endParaRPr lang="pl-PL" sz="2800" smtClean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wirtualna - zalety</a:t>
            </a:r>
          </a:p>
        </p:txBody>
      </p:sp>
      <p:sp>
        <p:nvSpPr>
          <p:cNvPr id="1187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optymalizacja łańcucha wartości produkcji i dystrybucji,</a:t>
            </a:r>
          </a:p>
          <a:p>
            <a:r>
              <a:rPr lang="pl-PL" smtClean="0"/>
              <a:t>istotny wzrost produktywności i obniżka kosztów,</a:t>
            </a:r>
          </a:p>
          <a:p>
            <a:r>
              <a:rPr lang="pl-PL" smtClean="0"/>
              <a:t>oszczędności czasowe i wzrastająca płynność działania.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wirtualna - wady</a:t>
            </a:r>
          </a:p>
        </p:txBody>
      </p:sp>
      <p:sp>
        <p:nvSpPr>
          <p:cNvPr id="11981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mtClean="0"/>
              <a:t>Możliwość nadużycia władzy i wywołania samowoli partnerów,</a:t>
            </a:r>
          </a:p>
          <a:p>
            <a:pPr>
              <a:lnSpc>
                <a:spcPct val="90000"/>
              </a:lnSpc>
            </a:pPr>
            <a:r>
              <a:rPr lang="pl-PL" smtClean="0"/>
              <a:t>problemy z identyfikacją pracowników,</a:t>
            </a:r>
          </a:p>
          <a:p>
            <a:pPr>
              <a:lnSpc>
                <a:spcPct val="90000"/>
              </a:lnSpc>
            </a:pPr>
            <a:r>
              <a:rPr lang="pl-PL" smtClean="0"/>
              <a:t>ewolucja w kierunku zawierania krótkotrwałych umów pomiędzy partnerami o bardzo atrakcyjnych kompetencjach,</a:t>
            </a:r>
          </a:p>
          <a:p>
            <a:pPr>
              <a:lnSpc>
                <a:spcPct val="90000"/>
              </a:lnSpc>
            </a:pPr>
            <a:r>
              <a:rPr lang="pl-PL" smtClean="0"/>
              <a:t>w organizacjach gospodarczych istnieje konieczność regulacji zysku i opracowania zasad jego podziału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sieciowa</a:t>
            </a:r>
          </a:p>
        </p:txBody>
      </p:sp>
      <p:pic>
        <p:nvPicPr>
          <p:cNvPr id="12083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989138"/>
            <a:ext cx="6970712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sieciowa</a:t>
            </a:r>
          </a:p>
        </p:txBody>
      </p:sp>
      <p:sp>
        <p:nvSpPr>
          <p:cNvPr id="12185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W </a:t>
            </a:r>
            <a:r>
              <a:rPr lang="pl-PL" b="1" smtClean="0"/>
              <a:t>strukturze sieciowej </a:t>
            </a:r>
            <a:r>
              <a:rPr lang="pl-PL" smtClean="0"/>
              <a:t>nie ma wyraźnie wyodrębnionego członu kierowniczego.</a:t>
            </a:r>
          </a:p>
          <a:p>
            <a:r>
              <a:rPr lang="pl-PL" smtClean="0"/>
              <a:t>Jest to organizacja, która jest zarazem rzeczywista i wirtualna – jest bardzo mobilna. </a:t>
            </a:r>
          </a:p>
          <a:p>
            <a:r>
              <a:rPr lang="pl-PL" smtClean="0"/>
              <a:t>Potrafi szybko dostosowywać się do potrzeb rynku także, współpracować z konkurencją na zasadach współpracy i zaufania.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amorficzna</a:t>
            </a:r>
          </a:p>
        </p:txBody>
      </p:sp>
      <p:sp>
        <p:nvSpPr>
          <p:cNvPr id="123906" name="AutoShape 5" descr="2Q=="/>
          <p:cNvSpPr>
            <a:spLocks noChangeAspect="1" noChangeArrowheads="1"/>
          </p:cNvSpPr>
          <p:nvPr/>
        </p:nvSpPr>
        <p:spPr bwMode="auto">
          <a:xfrm>
            <a:off x="3443288" y="2419350"/>
            <a:ext cx="22574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pic>
        <p:nvPicPr>
          <p:cNvPr id="123907" name="il_fi" descr="04_02_5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1341438"/>
            <a:ext cx="42481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amorficzna (organiczna)</a:t>
            </a:r>
          </a:p>
        </p:txBody>
      </p:sp>
      <p:sp>
        <p:nvSpPr>
          <p:cNvPr id="1249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smtClean="0"/>
              <a:t>Struktura organiczna (amorficzna) jest najbardziej elastyczną strukturą organizacyjną, w której stanowiska i komórki organizacyjne nie są wyspecjalizowane ani funkcjonalnie, przedmiotowo czy terytorialnie.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Cechą charakterystyczną instytucji o takiej organizacji jest akcyjny, „improwizowany” sposób zarządzania nią polegający na opieraniu się na powoływanych </a:t>
            </a:r>
            <a:r>
              <a:rPr lang="pl-PL" sz="2400" i="1" smtClean="0"/>
              <a:t>„ad hoc” </a:t>
            </a:r>
            <a:r>
              <a:rPr lang="pl-PL" sz="2400" smtClean="0"/>
              <a:t>(od przypadku do przypadku) zespołów specjalnych do rozwiązywania krótkookresowych zadań jednorazowych.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Pojawiający się problem lub temat powierza się tej czy innej osobie, gdyż, jakkolwiek istnieje formalny podział pracy, w sytuacjach kryzysowych odstępuje się od niego w celu utrzymania organizacji w sprawności.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ytuł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l-PL" smtClean="0"/>
              <a:t>Podsumowanie</a:t>
            </a:r>
          </a:p>
        </p:txBody>
      </p:sp>
      <p:sp>
        <p:nvSpPr>
          <p:cNvPr id="4" name="Symbol zastępczy stopki 3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1200">
                <a:solidFill>
                  <a:schemeClr val="tx1">
                    <a:tint val="75000"/>
                  </a:schemeClr>
                </a:solidFill>
                <a:latin typeface="+mn-lt"/>
              </a:rPr>
              <a:t>Wydział Administracji i Nauk Społecznych   T. Tyc</a:t>
            </a:r>
          </a:p>
        </p:txBody>
      </p:sp>
      <p:pic>
        <p:nvPicPr>
          <p:cNvPr id="125955" name="Picture 2" descr="https://encrypted-tbn2.gstatic.com/images?q=tbn:ANd9GcSkTfoAo9GbCNinIaOw92G9QNA3-ApmD-vhDPSFzk2eD6t1OmRg0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1643063"/>
            <a:ext cx="4071937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Rodzaje struktur organizacyjnych</a:t>
            </a:r>
          </a:p>
        </p:txBody>
      </p:sp>
      <p:sp>
        <p:nvSpPr>
          <p:cNvPr id="12697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800" smtClean="0"/>
              <a:t>Wyróżnia się wiele klasyfikacji struktur organizacyjnych za podstawę przyjmując różne kryteria podziału. Do najważniejszych z nich należą: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przeważający rodzaj więzi organizacyjnych (tzw. tradycyjne),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stopień zmienności warunków otoczenia (tzw. względnie stabilne, dynamiczne),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rozpiętość kierowania (smukłe, płaskie),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podział pracy (struktury przedmiotowe, technologiczne, mieszane),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zdolność do samoregulacji (np. struktury adaptacyjne).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Procesy a struktura organizacyjna</a:t>
            </a:r>
          </a:p>
        </p:txBody>
      </p:sp>
      <p:pic>
        <p:nvPicPr>
          <p:cNvPr id="1280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8" y="1649413"/>
            <a:ext cx="8035925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400" smtClean="0"/>
              <a:t>Struktura organizacyjna, w tym znaczeniu, to zbiór reguł określających potencjalne, czyli możliwe, lecz jeszcze nie rzeczywiste, związki między składnikami organizacji. 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Tak rozumiana struktura organizacyjna stanowi dopiero formalną podstawę do wystąpienia rzeczywistych więzi organizacyjnych </a:t>
            </a:r>
            <a:r>
              <a:rPr lang="pl-PL" sz="2400" i="1" smtClean="0"/>
              <a:t>V</a:t>
            </a:r>
            <a:r>
              <a:rPr lang="pl-PL" sz="2400" i="1" baseline="-25000" smtClean="0"/>
              <a:t>org</a:t>
            </a:r>
            <a:r>
              <a:rPr lang="pl-PL" sz="2400" smtClean="0"/>
              <a:t>. 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Więzi te wystąpią dopiero wtedy, gdy sieć powiązań wewnątrzorganizacyjnych wypełni się strumieniami zasileń, informacji i decyzji.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Więzi organizacyjne </a:t>
            </a:r>
            <a:r>
              <a:rPr lang="pl-PL" sz="2400" i="1" smtClean="0"/>
              <a:t>V</a:t>
            </a:r>
            <a:r>
              <a:rPr lang="pl-PL" sz="2400" i="1" baseline="-25000" smtClean="0"/>
              <a:t>org</a:t>
            </a:r>
            <a:r>
              <a:rPr lang="pl-PL" sz="2400" i="1" smtClean="0"/>
              <a:t> </a:t>
            </a:r>
            <a:r>
              <a:rPr lang="pl-PL" sz="2400" smtClean="0"/>
              <a:t>definiujemy jako postulowane formalne stosunki (reguły) organizacyjne </a:t>
            </a:r>
            <a:r>
              <a:rPr lang="pl-PL" sz="2400" i="1" smtClean="0"/>
              <a:t>S</a:t>
            </a:r>
            <a:r>
              <a:rPr lang="pl-PL" sz="2400" i="1" baseline="-25000" smtClean="0"/>
              <a:t>org</a:t>
            </a:r>
            <a:r>
              <a:rPr lang="pl-PL" sz="2400" smtClean="0"/>
              <a:t>, wyznaczające sieć komunikacyjną organizacji oraz rzeczywiste oddziaływanie, wypełniające kanały tej sieci</a:t>
            </a:r>
            <a:r>
              <a:rPr lang="pl-PL" sz="2400" i="1" smtClean="0"/>
              <a:t>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l-PL" smtClean="0"/>
              <a:t>Pytania…</a:t>
            </a:r>
          </a:p>
        </p:txBody>
      </p:sp>
      <p:pic>
        <p:nvPicPr>
          <p:cNvPr id="129026" name="Picture 2" descr="https://encrypted-tbn2.gstatic.com/images?q=tbn:ANd9GcSw0sa9qBfVYSnzDLFh2dVUrtJohaMHHAKneZis_Di7C6f9wSeLJ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250" y="1643063"/>
            <a:ext cx="572135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l-PL" smtClean="0"/>
              <a:t>…Uwagi</a:t>
            </a:r>
          </a:p>
        </p:txBody>
      </p:sp>
      <p:pic>
        <p:nvPicPr>
          <p:cNvPr id="130050" name="Picture 2" descr="https://encrypted-tbn1.gstatic.com/images?q=tbn:ANd9GcS7ksZA_8Uz-wN0vhH9qUEZ1dD64Uq4PuuWqAD7R1CaVIRGp0v-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51000"/>
            <a:ext cx="441960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3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pl-PL" smtClean="0"/>
              <a:t>Dziękuję za uwagę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ytuł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pl-PL" smtClean="0"/>
              <a:t>Podstawy Zarządzania</a:t>
            </a:r>
          </a:p>
        </p:txBody>
      </p:sp>
      <p:sp>
        <p:nvSpPr>
          <p:cNvPr id="132098" name="Podtytuł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pl-PL" b="1" smtClean="0">
                <a:solidFill>
                  <a:srgbClr val="898989"/>
                </a:solidFill>
                <a:latin typeface="Arial" charset="0"/>
              </a:rPr>
              <a:t>Struktura organizacyjna</a:t>
            </a:r>
          </a:p>
          <a:p>
            <a:pPr marL="0" indent="0" algn="ctr" eaLnBrk="1" hangingPunct="1">
              <a:buFont typeface="Arial" charset="0"/>
              <a:buNone/>
            </a:pPr>
            <a:endParaRPr lang="pl-PL" smtClean="0">
              <a:solidFill>
                <a:srgbClr val="898989"/>
              </a:solidFill>
              <a:latin typeface="Arial" charset="0"/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pl-PL" smtClean="0">
                <a:latin typeface="Arial" charset="0"/>
              </a:rPr>
              <a:t>http://zpsanspw.strefa.pl/pz.html</a:t>
            </a:r>
          </a:p>
        </p:txBody>
      </p:sp>
      <p:sp>
        <p:nvSpPr>
          <p:cNvPr id="132099" name="AutoShape 2" descr="data:image/jpeg;base64,/9j/4AAQSkZJRgABAQAAAQABAAD/2wCEAAkGBhQSERUUExQWFBQWGR0YGRUYGCAaHhseICAeHR0aHRwdHCYeHx8jIBsZIy8iIygpLi0sGB4xNjAqNSYrLCkBCQoKDgwOFQ8PFCkcHBwpKSwpKSksKSkpKSkpKSksLCkpKSkpLCkpLCwpLCkpKSkpKSkpKiwsLCksLCkpLCkpKf/AABEIAKAAdwMBIgACEQEDEQH/xAAcAAABBQEBAQAAAAAAAAAAAAAEAAIDBQYHAQj/xAA8EAABAgQDBQUGBQQBBQAAAAABAhEAAyExBBJBBSJRYXEGEzKBkQdCobHR8BQjksHhUnKy8WIWM0NTgv/EABcBAQEBAQAAAAAAAAAAAAAAAAABAgP/xAAZEQEBAQADAAAAAAAAAAAAAAAAAREhMVH/2gAMAwEAAhEDEQA/ANBlUkKIWtyT7yql2DBgGH3xiZWE8SUzAWIUs51NcszqcGnSJky1FSVZSN6ZrQkE1TTma2rBMxJOZlMFEFlEF9KDWgF46ARc5aElLuwcMqlaAAn1iLAz1KZKluXJDOB6+ducFz3UyQSQ7MRoPE9a2u37RFPw8uWUzFzzLlpcNYFR0e/W4ppEEOImJBCUTAHBQQVlLlwKAhywJAY3I4wlEh1A1SHqTqHHi4liH4GKPae25c+cqWUjKU5AVAOsJL7p0FRUPZ9IAxWDGVZmqmzFksk94ai2/QbwodQ3WMi5wmMWggrmlKswqZlHL3D26UciLrBzVTHZRCgGKQsWUS1HNSAa9Yx2GSO5W0uWrfCBmDliHFX04iPZEqalYyOF0KlJUxUEg5XNmrQ8j5h0jMrKzqKRQnM1tSej+kRmcQcoUVAqYHMxDDhy061jG4TbmKSU/mKmApJUkALJPEBt0O9eGkaWR2hlnKiYO7mLFMwYE6gHj1gG4gzAUJKiA3vMMwpYZhURWTMYolSKoykAZi1OTLLliS/lF5jZUtYqrMRYtVFGNTq3C8Z5OzgCpRWnNTeZmABYtYlj1gouXiQUvVSQ+6SxUxoSH6lucEqWpk1I3eLOKF7vekBYCSbkHKQ1WJcm7WqAeJg4YdOYke//AMDWoudDAQqnbyAiYXU7mtEgaudSQ3nCiWTgPzVqJIJIDEWCQ3HU1hREF/inS7ZSStlDUZhXkDA6EKUoVSKgZhQhPiNqOb05vHmMlBIUAcxdQJIoS7j/ACLAawCMpahuAEOd0eJmbK3GNifa2OVhkJmJSFZiN1N3N1AFuhDv8oyG0Z68UtJnZpbVSAkgAG7pUbf8g8N21i5k/ElGY5UqCUpAYBruDc5ukU+0cq1AJmLmLYByonLlOhKQANWGrxkHK2wiVMloCQtJD73iAc0GazkC2mkaOTKkzMwKkJUtilwCkOKF6WAc+UZWXs6SAKHMGCjlqFEsAQeetmMEzpAWklROar18mSBTjTV4DRLx8pIQlIGTOQxSLJO8Qwo1ANHEE4Obh5vfKBGVKAlJoFf/ACBUM45PGPm4GWnMM6hTo9HY6EWpE0mSljvJcuDlH9QcgAaUpo5iK1uxdnJQnvZaUZlAICi9gS97czxEQY3A/iB389+5BJlocBR6U1owHxioTjpgw/dKmA5U0yEc6P7pLs/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+0+0AqkJWCQUqCSA1Xau8xLehrWMgDDT5m6pRSglxmJ94mp1bwsxhkoKSCtKkpB1JJvYdYKkbQTlllIUVPmSSAbl1OC7g8qQzHspIGRiwUANASGenE+gaIA5zkqKiCS9SbEVo5rEslZ3gQzVIChUtRxqAxPnAswKGYVJSxcprbpep9OUMkrUN5gW06/XzvBVpJmMe8KiSUh1cmLhqUpEgwC5YUVHdINMyeRHiLEVNLwJKxCQLblBlKH5Xg2bKBZpZVkIKSQd7mxsAKMXsIIdsLL+alQYKT7wdJaocPzDV1eF2bSQiYQ7ZwGBq9m1cWvQsYqsRhwgnMwLupLEV0BDDnG07NSpU6Ss0zFW8qr5qAZmq2vkTBR0qWClQSkpDf06ixuzROEJIKbggCrMoUcUL9fKLHCbLyZlrzIBplBJApUJH9JYElr9TCVst2KcyQbBiDXXLfXWsUVyEGW3dywwYJSC2hcObteFFxK2Vf8AMB4Dh8QYUEZ3FS1e4FZkqUQkDTMGJ1qB8IfhlspQrV6qdmtwoRpEeCSllAl0laxVRdwRa+7f05wHtnaBkywStKJillCSUukXLHUO4D840KjHbQClFAKlAnKRZz4Tw1DxXqdgleVSgGSBLdzls9QRbmxrEYR3vfLVLCGVVlvlJO8UnyoRZ4ZiELlrAG64u/K+pewfWkYDllKEgKOQDxAIuBTKST0N7Q7B7VlOCliQACCnTiK6aQPthE2atCCoZCPEHvUMom9teEUGP2IEKYTglTsxN+fJvpE0aDaM9JUogAglg1yOP1hLxATLCAoDMd5wXDMwdnart84zOMwc6WkL76XOHBK3I5EFjFpseRPm92VbqCSAqlSequQ+EAfKxCE2a4zVowfS9oI/6lkScxWymO4lFzepJ4cIz3arAHDTshmAuAWFSkNq1jyiPs3KwqpqUzgVOdVBIc8ToKRBep7QS8SWYpuzquWZ8xpYDjcxu/Z5J3ClTEZyWGhTluW5ClqdYyP4fDZ0CWE5XqHAAY0rW9PN4uexCMm0FZVElWfMHcMwyu5q96PYRpXVJczpXpXl1hZmHhrfnHktq0F3ZulYYucly7jnl9B/qNCZQ+N9Y8hkucARVNtPUNCiIyKMa5JFGc1Ds6iOV+AMZHtoqbMRLUktL7wFeYUSySLciFOY1CMYoqKHTcMAKEZuJik2phFqw00KUosXUCLgkvlTdwNNWEWjHYHHS5i1hFWGapytXfYjQ6WvyjQKny1AqIOUpZ0l6GjZanVoyeD2WZC58ksZoyrSRdSHelHBq5Hzg9WKSBVyHoMrM2l6N0jIZh9nqmrIzGTLYnMRoxYFrOacQ8UWNwCM4WhEwJ6u5tdgzkE+cbzAyk4haO7Pjot7uElVEgsx+Hxio2zLKB3aVgpBBOVJfXV6n6wsGSxOHMyYEy0bxNEpBbyGkbvZ0xWGwqJSk5ZyFd4nMm4IIcg82IGoEO7OCRhUla1pMxRTS5LnStg9YE2hiJs8zFiqSWeg3RYHppEFd2+2epcwTk7wIBUWAqoOXAoP5gHYGwlzV94vDzZ6QQNwsknQKOUt0ja4JYlSs03MJS3QoKFHoAbNbUE/ARXzdlzMMrcmLlpWd1CZlFcwwYhqu0BJsjZP4eaEpUTubySk0JFhagIZ7UJtGo7DZZ2KXNJGeSMlqkq967Wo2vKkZg40oWQorUcoZSpgLAgCv8nQRpPZPh96eQQ1AQ7uSOVKAGLFb6SgElQd1DUkMwDODYuIYuYSQHZJ4aHjx9aC+sT9wCDcub/t0EBqkk0Z356affrFQsNNSVDKfC6RUgPrpXQObx7CwUtnclyXzAdeX3SFAZjFrSyyWGVRSCRR615h/pFTh8K93qCAATqS/DQfKLOdg0LfMslOZbEnIkh+XU1NdYHm4VKQe6Io11qdhQ3LqFqAjzaKMZtFCZc51E6guACoX1Gc8TS8B4rDe+QCkkgVPiPAt1rG+27gWwk3vLhDpJAU28ASlw7lN+kYCfMB3Uqq4As1zUsbW6PGbB5gADMTulKczBOdjwIduANhrGixk+SgoWsZ6JLZuBYVOo+A6xSCeciVJVkUleQIJclJHiswSGHMvAeKK5pCUuSbEs1r8uPzgATi1rWtdcuapGtXHk7fCPV9sV5JiAkpSulNWLgHhFlI2QkBIJACwMqnAuS5byN4GxeJwiDkRvkIW5UbkksA2oTl9TEQXge1GJxEpOEKdxRLKbwi1TwB04mDdnTu7KpGINUMArMSLAPSuVspcVvFXsrawDBROZNRlooAe7TWgPlF/tfZaSVTJahMCUpUtwRumj2OYOoOx4wVX4rCIGUS0qUo1qlr21ZrXjfey1ITKnEgsZjOkFicozU5OPi2sYTDBOVSUhNkqq+6PEpIs+vpzjp/YzBKl4CUlLAzMy2aoCi4cEcG6RRerUFKYVy9bs3SIN1TWId+APIcneCRIITlbKlmpbh1AgMy1IqSSAwBYMONL/OA9TOKFigUkud2jcOX+4USIlk3qOgL9RaPIDHY+WolYS53ilXPkwudeUEbK2enugrLQgCzuHciuhe3OGHAqVMeY2Sq1L0ZKmIqL1d+sZ7tD7T8NhlK/DAYiapISC5EqW3TxqJJNGHONdDW42Z3aJs2alXdIRmW2gqFMDRq2jjeFxySoKQKKIIcVuBX5FucV22u2mMxb97PVkP/AI0nIj9KaHzeLnCbMKsLh56SkIy5HY+NBIUknQkZFcC5jFuosMXlzh5bsW1+73/mK7HbXEl+6RurSUlxWvmQDzESzsYSlQKiNTldqcmo+76QEiYrMFFLgVYv5Hl/EAJjsFOUR3jSgQCEtozA6tYU4kwD+CkhRBmkUcMxrwf1i8xudZqmmhrQM7MfnCHZSWyaqJI0LAKOjm9PpEAWH2bJV4ZxepJFTro3TXjFzsnaUyVN7uc6kkZcwOV0swD0r9In2Z2XliiMxUknOmxCX8Ti2W9btS8Nx2EypKVqEwBikg36E1s8UWuMQiRKnkKZkJKkEgEgsAkcy56cI0mw/bNglAJnJmSVClRnSABQAgl6ACoDnrHNts7RKcJ3YJaYoHeNWTXXm1R+0ZUQ019YYDaUnEJUqRNRNDMoIXmAJ4tYx4oKAKrmtMzhh1FacrvHyrhsYuWrNLWpCuKFFJ9QY2Wzva7tGWADMRNA/wDYgE8w4YxdNd4kSjmBTQAM3LQ8H+jR5HKtme3I50d7hUKIdjLWUsSK7qnBtfn6qGrrm3aDtDiMTMX305a2UpISTQDMaBIpFYiXezuKxLjC0xf96v8AIxAFcoyiQByBR7VLV4cI2/sx23LE1WCxLdxiCGU7d3NDhKgTQPY+UYasJSoQdJ7Wdgp8jMuU06UCveTUgA1C0ixD1alNIx6Nq5SQoHhxbS0dN9mXtAM7u8NOU09AORTgd6CLH/mB+rrF12w9nuGxhK0/kTif+4hNDzWlwD/cI1Z4OTDbSUqCmDAGh+/hyEQ/9QKUCFKGjUsODU5QT2g9muNwwfu+9l/1ynWP0+IP0iklbAxClJSJMzMtQQndIdWiQSGflGRbDbRSq6RRy2vJTH7eCZWImzkTQhGeXJQVqmeFKUps6rEmiQNXtGk7New+as5sasSkCvdoIUs8ifCn4mL72pzpOB2UjCSEJQmcoJyjgneUok3UTlc84DiuJxaphBPQDgOURp1+3hssViVaQ7eYL0b0iIRZg1+vw4R4r0/eHGtBo9D/AAIQYllHiXflz5wHuFP5ifvQwodgxvC9D8WMeQVHjR+av+9X+RiIOLHrBWMWh5oKTn70soKpldTghql2YvRjA1etIDwE8R5wj0pSPE2Jh4Den3blpFBezQ6qHKsVSbW1BGojrfZH2imanucRl76yJiiUpmDULIFFNbiescaBazhT3f8AiN9sfDysfIMwEJnoczZYoGoy0ge6aWsaaxYOwqkjJmAIysXFSwd2CX0PzpHIvaTtReJx60JWojDJSiXcAqFVKHBTkV5XjUdlO3ww+eXilHNLQopmH3socIU9lUYcfnyqXizOmCYuqiorUKV1U5JBALlgItHcew3aT8ZhgDNz4iWAZgJy5hosjgWYni73jlftYxi5mOWlSgoSkhIbTXyLmvOCsBto4bEyMRhkk4eQClQPvpUXmpD3Z6OTUA6xS9tp4m4mdNCwpK15klgHB8OmgaJbwM3LvrEy+AB0FbiGJTqRRxTWCQl0u72fr6eUREClnK3CloaBWnB/rDu8p1qb+kNUp3ZhQ/6EQTSlutPUs45GFDcKjfTUfYMeRQscfzF8lKb9RiBIobwbjZJ7xe6rxqrXieUCqlK4KPkfpEUhOLAVbmdWIf0hg487cYemUr+lX6Sf2hZDbKf0n6RR4khi9tYN2HtmZhJyZ0ojMk2NlDVJHAiAjLVoD+kwu4VwPofpAaftZtpE85pT5Zl81+JHkS3kIC2TssrQkhJU6zegYBjc+rA04RTiUW8JA/tNfh9tGi7MqtKYMosSXSQ40U26QQwUxbMbQAW15aUlSUrDSyyQKitS1tXo1oqk1p5AR0Sf2ZlYueEyp65sxcwS15pSkd2Eh1KdTAsAdHUQYxe2NkzJE1UtYIWkkN4iBoSRSoY+cEBLlMd4+T1iZWIcEOG90Od0u9OrfGIUyjqktySfhHrKd8poGoD62iD1THXR/PQN1iD7aJhLUfdIe1DDTJUBQGr0ylx8IB+GSM4r9sYUOw0lQWAUqoS1OR5QoaP/2Q=="/>
          <p:cNvSpPr>
            <a:spLocks noChangeAspect="1" noChangeArrowheads="1"/>
          </p:cNvSpPr>
          <p:nvPr/>
        </p:nvSpPr>
        <p:spPr bwMode="auto">
          <a:xfrm>
            <a:off x="155575" y="-731838"/>
            <a:ext cx="11334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>
              <a:latin typeface="Calibri" pitchFamily="34" charset="0"/>
            </a:endParaRPr>
          </a:p>
        </p:txBody>
      </p:sp>
      <p:sp>
        <p:nvSpPr>
          <p:cNvPr id="132100" name="AutoShape 4" descr="data:image/jpeg;base64,/9j/4AAQSkZJRgABAQAAAQABAAD/2wCEAAkGBhQSERUUExQWFBQWGR0YGRUYGCAaHhseICAeHR0aHRwdHCYeHx8jIBsZIy8iIygpLi0sGB4xNjAqNSYrLCkBCQoKDgwOFQ8PFCkcHBwpKSwpKSksKSkpKSkpKSksLCkpKSkpLCkpLCwpLCkpKSkpKSkpKiwsLCksLCkpLCkpKf/AABEIAKAAdwMBIgACEQEDEQH/xAAcAAABBQEBAQAAAAAAAAAAAAAEAAIDBQYHAQj/xAA8EAABAgQDBQUGBQQBBQAAAAABAhEAAyExBBJBBSJRYXEGEzKBkQdCobHR8BQjksHhUnKy8WIWM0NTgv/EABcBAQEBAQAAAAAAAAAAAAAAAAABAgP/xAAZEQEBAQADAAAAAAAAAAAAAAAAAREhMVH/2gAMAwEAAhEDEQA/ANBlUkKIWtyT7yql2DBgGH3xiZWE8SUzAWIUs51NcszqcGnSJky1FSVZSN6ZrQkE1TTma2rBMxJOZlMFEFlEF9KDWgF46ARc5aElLuwcMqlaAAn1iLAz1KZKluXJDOB6+ducFz3UyQSQ7MRoPE9a2u37RFPw8uWUzFzzLlpcNYFR0e/W4ppEEOImJBCUTAHBQQVlLlwKAhywJAY3I4wlEh1A1SHqTqHHi4liH4GKPae25c+cqWUjKU5AVAOsJL7p0FRUPZ9IAxWDGVZmqmzFksk94ai2/QbwodQ3WMi5wmMWggrmlKswqZlHL3D26UciLrBzVTHZRCgGKQsWUS1HNSAa9Yx2GSO5W0uWrfCBmDliHFX04iPZEqalYyOF0KlJUxUEg5XNmrQ8j5h0jMrKzqKRQnM1tSej+kRmcQcoUVAqYHMxDDhy061jG4TbmKSU/mKmApJUkALJPEBt0O9eGkaWR2hlnKiYO7mLFMwYE6gHj1gG4gzAUJKiA3vMMwpYZhURWTMYolSKoykAZi1OTLLliS/lF5jZUtYqrMRYtVFGNTq3C8Z5OzgCpRWnNTeZmABYtYlj1gouXiQUvVSQ+6SxUxoSH6lucEqWpk1I3eLOKF7vekBYCSbkHKQ1WJcm7WqAeJg4YdOYke//AMDWoudDAQqnbyAiYXU7mtEgaudSQ3nCiWTgPzVqJIJIDEWCQ3HU1hREF/inS7ZSStlDUZhXkDA6EKUoVSKgZhQhPiNqOb05vHmMlBIUAcxdQJIoS7j/ACLAawCMpahuAEOd0eJmbK3GNifa2OVhkJmJSFZiN1N3N1AFuhDv8oyG0Z68UtJnZpbVSAkgAG7pUbf8g8N21i5k/ElGY5UqCUpAYBruDc5ukU+0cq1AJmLmLYByonLlOhKQANWGrxkHK2wiVMloCQtJD73iAc0GazkC2mkaOTKkzMwKkJUtilwCkOKF6WAc+UZWXs6SAKHMGCjlqFEsAQeetmMEzpAWklROar18mSBTjTV4DRLx8pIQlIGTOQxSLJO8Qwo1ANHEE4Obh5vfKBGVKAlJoFf/ACBUM45PGPm4GWnMM6hTo9HY6EWpE0mSljvJcuDlH9QcgAaUpo5iK1uxdnJQnvZaUZlAICi9gS97czxEQY3A/iB389+5BJlocBR6U1owHxioTjpgw/dKmA5U0yEc6P7pLs/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+0+0AqkJWCQUqCSA1Xau8xLehrWMgDDT5m6pRSglxmJ94mp1bwsxhkoKSCtKkpB1JJvYdYKkbQTlllIUVPmSSAbl1OC7g8qQzHspIGRiwUANASGenE+gaIA5zkqKiCS9SbEVo5rEslZ3gQzVIChUtRxqAxPnAswKGYVJSxcprbpep9OUMkrUN5gW06/XzvBVpJmMe8KiSUh1cmLhqUpEgwC5YUVHdINMyeRHiLEVNLwJKxCQLblBlKH5Xg2bKBZpZVkIKSQd7mxsAKMXsIIdsLL+alQYKT7wdJaocPzDV1eF2bSQiYQ7ZwGBq9m1cWvQsYqsRhwgnMwLupLEV0BDDnG07NSpU6Ss0zFW8qr5qAZmq2vkTBR0qWClQSkpDf06ixuzROEJIKbggCrMoUcUL9fKLHCbLyZlrzIBplBJApUJH9JYElr9TCVst2KcyQbBiDXXLfXWsUVyEGW3dywwYJSC2hcObteFFxK2Vf8AMB4Dh8QYUEZ3FS1e4FZkqUQkDTMGJ1qB8IfhlspQrV6qdmtwoRpEeCSllAl0laxVRdwRa+7f05wHtnaBkywStKJillCSUukXLHUO4D840KjHbQClFAKlAnKRZz4Tw1DxXqdgleVSgGSBLdzls9QRbmxrEYR3vfLVLCGVVlvlJO8UnyoRZ4ZiELlrAG64u/K+pewfWkYDllKEgKOQDxAIuBTKST0N7Q7B7VlOCliQACCnTiK6aQPthE2atCCoZCPEHvUMom9teEUGP2IEKYTglTsxN+fJvpE0aDaM9JUogAglg1yOP1hLxATLCAoDMd5wXDMwdnart84zOMwc6WkL76XOHBK3I5EFjFpseRPm92VbqCSAqlSequQ+EAfKxCE2a4zVowfS9oI/6lkScxWymO4lFzepJ4cIz3arAHDTshmAuAWFSkNq1jyiPs3KwqpqUzgVOdVBIc8ToKRBep7QS8SWYpuzquWZ8xpYDjcxu/Z5J3ClTEZyWGhTluW5ClqdYyP4fDZ0CWE5XqHAAY0rW9PN4uexCMm0FZVElWfMHcMwyu5q96PYRpXVJczpXpXl1hZmHhrfnHktq0F3ZulYYucly7jnl9B/qNCZQ+N9Y8hkucARVNtPUNCiIyKMa5JFGc1Ds6iOV+AMZHtoqbMRLUktL7wFeYUSySLciFOY1CMYoqKHTcMAKEZuJik2phFqw00KUosXUCLgkvlTdwNNWEWjHYHHS5i1hFWGapytXfYjQ6WvyjQKny1AqIOUpZ0l6GjZanVoyeD2WZC58ksZoyrSRdSHelHBq5Hzg9WKSBVyHoMrM2l6N0jIZh9nqmrIzGTLYnMRoxYFrOacQ8UWNwCM4WhEwJ6u5tdgzkE+cbzAyk4haO7Pjot7uElVEgsx+Hxio2zLKB3aVgpBBOVJfXV6n6wsGSxOHMyYEy0bxNEpBbyGkbvZ0xWGwqJSk5ZyFd4nMm4IIcg82IGoEO7OCRhUla1pMxRTS5LnStg9YE2hiJs8zFiqSWeg3RYHppEFd2+2epcwTk7wIBUWAqoOXAoP5gHYGwlzV94vDzZ6QQNwsknQKOUt0ja4JYlSs03MJS3QoKFHoAbNbUE/ARXzdlzMMrcmLlpWd1CZlFcwwYhqu0BJsjZP4eaEpUTubySk0JFhagIZ7UJtGo7DZZ2KXNJGeSMlqkq967Wo2vKkZg40oWQorUcoZSpgLAgCv8nQRpPZPh96eQQ1AQ7uSOVKAGLFb6SgElQd1DUkMwDODYuIYuYSQHZJ4aHjx9aC+sT9wCDcub/t0EBqkk0Z356affrFQsNNSVDKfC6RUgPrpXQObx7CwUtnclyXzAdeX3SFAZjFrSyyWGVRSCRR615h/pFTh8K93qCAATqS/DQfKLOdg0LfMslOZbEnIkh+XU1NdYHm4VKQe6Io11qdhQ3LqFqAjzaKMZtFCZc51E6guACoX1Gc8TS8B4rDe+QCkkgVPiPAt1rG+27gWwk3vLhDpJAU28ASlw7lN+kYCfMB3Uqq4As1zUsbW6PGbB5gADMTulKczBOdjwIduANhrGixk+SgoWsZ6JLZuBYVOo+A6xSCeciVJVkUleQIJclJHiswSGHMvAeKK5pCUuSbEs1r8uPzgATi1rWtdcuapGtXHk7fCPV9sV5JiAkpSulNWLgHhFlI2QkBIJACwMqnAuS5byN4GxeJwiDkRvkIW5UbkksA2oTl9TEQXge1GJxEpOEKdxRLKbwi1TwB04mDdnTu7KpGINUMArMSLAPSuVspcVvFXsrawDBROZNRlooAe7TWgPlF/tfZaSVTJahMCUpUtwRumj2OYOoOx4wVX4rCIGUS0qUo1qlr21ZrXjfey1ITKnEgsZjOkFicozU5OPi2sYTDBOVSUhNkqq+6PEpIs+vpzjp/YzBKl4CUlLAzMy2aoCi4cEcG6RRerUFKYVy9bs3SIN1TWId+APIcneCRIITlbKlmpbh1AgMy1IqSSAwBYMONL/OA9TOKFigUkud2jcOX+4USIlk3qOgL9RaPIDHY+WolYS53ilXPkwudeUEbK2enugrLQgCzuHciuhe3OGHAqVMeY2Sq1L0ZKmIqL1d+sZ7tD7T8NhlK/DAYiapISC5EqW3TxqJJNGHONdDW42Z3aJs2alXdIRmW2gqFMDRq2jjeFxySoKQKKIIcVuBX5FucV22u2mMxb97PVkP/AI0nIj9KaHzeLnCbMKsLh56SkIy5HY+NBIUknQkZFcC5jFuosMXlzh5bsW1+73/mK7HbXEl+6RurSUlxWvmQDzESzsYSlQKiNTldqcmo+76QEiYrMFFLgVYv5Hl/EAJjsFOUR3jSgQCEtozA6tYU4kwD+CkhRBmkUcMxrwf1i8xudZqmmhrQM7MfnCHZSWyaqJI0LAKOjm9PpEAWH2bJV4ZxepJFTro3TXjFzsnaUyVN7uc6kkZcwOV0swD0r9In2Z2XliiMxUknOmxCX8Ti2W9btS8Nx2EypKVqEwBikg36E1s8UWuMQiRKnkKZkJKkEgEgsAkcy56cI0mw/bNglAJnJmSVClRnSABQAgl6ACoDnrHNts7RKcJ3YJaYoHeNWTXXm1R+0ZUQ019YYDaUnEJUqRNRNDMoIXmAJ4tYx4oKAKrmtMzhh1FacrvHyrhsYuWrNLWpCuKFFJ9QY2Wzva7tGWADMRNA/wDYgE8w4YxdNd4kSjmBTQAM3LQ8H+jR5HKtme3I50d7hUKIdjLWUsSK7qnBtfn6qGrrm3aDtDiMTMX305a2UpISTQDMaBIpFYiXezuKxLjC0xf96v8AIxAFcoyiQByBR7VLV4cI2/sx23LE1WCxLdxiCGU7d3NDhKgTQPY+UYasJSoQdJ7Wdgp8jMuU06UCveTUgA1C0ixD1alNIx6Nq5SQoHhxbS0dN9mXtAM7u8NOU09AORTgd6CLH/mB+rrF12w9nuGxhK0/kTif+4hNDzWlwD/cI1Z4OTDbSUqCmDAGh+/hyEQ/9QKUCFKGjUsODU5QT2g9muNwwfu+9l/1ynWP0+IP0iklbAxClJSJMzMtQQndIdWiQSGflGRbDbRSq6RRy2vJTH7eCZWImzkTQhGeXJQVqmeFKUps6rEmiQNXtGk7New+as5sasSkCvdoIUs8ifCn4mL72pzpOB2UjCSEJQmcoJyjgneUok3UTlc84DiuJxaphBPQDgOURp1+3hssViVaQ7eYL0b0iIRZg1+vw4R4r0/eHGtBo9D/AAIQYllHiXflz5wHuFP5ifvQwodgxvC9D8WMeQVHjR+av+9X+RiIOLHrBWMWh5oKTn70soKpldTghql2YvRjA1etIDwE8R5wj0pSPE2Jh4Den3blpFBezQ6qHKsVSbW1BGojrfZH2imanucRl76yJiiUpmDULIFFNbiescaBazhT3f8AiN9sfDysfIMwEJnoczZYoGoy0ge6aWsaaxYOwqkjJmAIysXFSwd2CX0PzpHIvaTtReJx60JWojDJSiXcAqFVKHBTkV5XjUdlO3ww+eXilHNLQopmH3socIU9lUYcfnyqXizOmCYuqiorUKV1U5JBALlgItHcew3aT8ZhgDNz4iWAZgJy5hosjgWYni73jlftYxi5mOWlSgoSkhIbTXyLmvOCsBto4bEyMRhkk4eQClQPvpUXmpD3Z6OTUA6xS9tp4m4mdNCwpK15klgHB8OmgaJbwM3LvrEy+AB0FbiGJTqRRxTWCQl0u72fr6eUREClnK3CloaBWnB/rDu8p1qb+kNUp3ZhQ/6EQTSlutPUs45GFDcKjfTUfYMeRQscfzF8lKb9RiBIobwbjZJ7xe6rxqrXieUCqlK4KPkfpEUhOLAVbmdWIf0hg487cYemUr+lX6Sf2hZDbKf0n6RR4khi9tYN2HtmZhJyZ0ojMk2NlDVJHAiAjLVoD+kwu4VwPofpAaftZtpE85pT5Zl81+JHkS3kIC2TssrQkhJU6zegYBjc+rA04RTiUW8JA/tNfh9tGi7MqtKYMosSXSQ40U26QQwUxbMbQAW15aUlSUrDSyyQKitS1tXo1oqk1p5AR0Sf2ZlYueEyp65sxcwS15pSkd2Eh1KdTAsAdHUQYxe2NkzJE1UtYIWkkN4iBoSRSoY+cEBLlMd4+T1iZWIcEOG90Od0u9OrfGIUyjqktySfhHrKd8poGoD62iD1THXR/PQN1iD7aJhLUfdIe1DDTJUBQGr0ylx8IB+GSM4r9sYUOw0lQWAUqoS1OR5QoaP/2Q=="/>
          <p:cNvSpPr>
            <a:spLocks noChangeAspect="1" noChangeArrowheads="1"/>
          </p:cNvSpPr>
          <p:nvPr/>
        </p:nvSpPr>
        <p:spPr bwMode="auto">
          <a:xfrm>
            <a:off x="155575" y="-731838"/>
            <a:ext cx="11334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>
              <a:latin typeface="Calibri" pitchFamily="34" charset="0"/>
            </a:endParaRPr>
          </a:p>
        </p:txBody>
      </p:sp>
      <p:pic>
        <p:nvPicPr>
          <p:cNvPr id="132101" name="Picture 4" descr="https://encrypted-tbn3.gstatic.com/images?q=tbn:ANd9GcRRB2L7bLIKX-nCRM8rGPurt4rlz4vtaA3lqiR_9sUDdAMal0e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214313"/>
            <a:ext cx="2281237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102" name="Obraz 6" descr="AN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214313"/>
            <a:ext cx="2214562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800" smtClean="0"/>
              <a:t>Wprowadzenie kategorii więzi organizacyjnej daje z kolei podstawę do zdefiniowania pojęcia </a:t>
            </a:r>
            <a:r>
              <a:rPr lang="pl-PL" sz="2800" b="1" i="1" smtClean="0"/>
              <a:t>rzeczywistej struktury organizacyjnej</a:t>
            </a:r>
            <a:r>
              <a:rPr lang="pl-PL" sz="2800" smtClean="0"/>
              <a:t>, zwanej także strukturą w ujęciu dynamicznym.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Przez rzeczywistą strukturę organizacyjną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pl-PL" sz="2800" smtClean="0"/>
              <a:t>	rozumiemy zbiór więzi organizacyjnych </a:t>
            </a:r>
            <a:r>
              <a:rPr lang="pl-PL" sz="2800" i="1" smtClean="0"/>
              <a:t>V</a:t>
            </a:r>
            <a:r>
              <a:rPr lang="pl-PL" sz="2800" i="1" baseline="-25000" smtClean="0"/>
              <a:t>org</a:t>
            </a:r>
            <a:r>
              <a:rPr lang="pl-PL" sz="2800" i="1" smtClean="0"/>
              <a:t> </a:t>
            </a:r>
            <a:r>
              <a:rPr lang="pl-PL" sz="2800" smtClean="0"/>
              <a:t>faktycznie występujący w zbiorze komórek organizacyjnych sfery realnej </a:t>
            </a:r>
            <a:r>
              <a:rPr lang="pl-PL" sz="2800" i="1" smtClean="0"/>
              <a:t>KO</a:t>
            </a:r>
            <a:r>
              <a:rPr lang="pl-PL" sz="2800" i="1" baseline="-25000" smtClean="0"/>
              <a:t>r</a:t>
            </a:r>
            <a:r>
              <a:rPr lang="pl-PL" sz="2800" i="1" smtClean="0"/>
              <a:t> </a:t>
            </a:r>
            <a:r>
              <a:rPr lang="pl-PL" sz="2800" smtClean="0"/>
              <a:t>i aparacie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pl-PL" sz="2800" smtClean="0"/>
              <a:t>	zarządzającym organizacją </a:t>
            </a:r>
            <a:r>
              <a:rPr lang="pl-PL" sz="2800" i="1" smtClean="0"/>
              <a:t>AP</a:t>
            </a:r>
            <a:r>
              <a:rPr lang="pl-PL" sz="2800" i="1" baseline="-25000" smtClean="0"/>
              <a:t>z 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Możemy to zapisać jako:</a:t>
            </a:r>
          </a:p>
          <a:p>
            <a:pPr>
              <a:lnSpc>
                <a:spcPct val="90000"/>
              </a:lnSpc>
            </a:pPr>
            <a:endParaRPr lang="pl-PL" sz="2800" smtClean="0"/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3213100"/>
            <a:ext cx="123825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5876925"/>
            <a:ext cx="381635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400" smtClean="0"/>
              <a:t>Komórki organizacyjne sfery realnej w organizacjach produkcji materialnej, zwane inaczej komórkami wykonawczymi, powstają w wyniku kolejnych dekompozycji techniczno</a:t>
            </a:r>
            <a:r>
              <a:rPr lang="pl-PL" sz="2400" smtClean="0">
                <a:latin typeface="Arial" charset="0"/>
              </a:rPr>
              <a:t>-</a:t>
            </a:r>
            <a:r>
              <a:rPr lang="pl-PL" sz="2400" smtClean="0"/>
              <a:t>produkcyjnych celów tych organizacji na dające się wydzielić zadania cząstkowe.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Cele te są formułowane w kategoriach rzeczowych, jako pożądana produkcja określonych dóbr materialnych na rzecz otoczenia. Stosownie do przyjętego sposobu ich realizacji można je więc rozłożyć na dające się wydzielić zadania produkcyjne. 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Elementarne komórki wykonawcze są to najmniejsze jednostki działania zdolne do względnie samodzielnej realizacji wyznaczonego zadania produkcyjnego, wyposażone w potrzebne do tego zasoby osobowe i aparaturowe nośniki działań (czynniki produkcji).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smtClean="0"/>
              <a:t>W każdej wieloosobowej, najmniejszej nawet, komórce wykonawczej istnieje wyodrębniony człon kierowniczy.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Jest to zwykle organ jednoosobowy, posiadający w stosunku do pozostałych osób działających w jednostce określone uprawnienia władcze, umożliwiające mu kierowanie ich działaniem tak, aby zmierzało ono do realizacji przydzielonego jednostce zadania cząstkowego.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Kierownicy najmniejszych komórek wykonawczych (brygadziści, mistrzowie) oprócz funkcji kierowniczych z reguły pełnią również funkcje wykonawcze.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Wyodrębnienie członu kierowniczego nadaje elementarnej jednostce działania status </a:t>
            </a:r>
            <a:r>
              <a:rPr lang="pl-PL" sz="2400" b="1" i="1" smtClean="0"/>
              <a:t>komórki organizacyjnej</a:t>
            </a:r>
            <a:r>
              <a:rPr lang="pl-PL" sz="2400" b="1" smtClean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smtClean="0"/>
              <a:t>We współczesnych organizacjach istnieje wiele, zwykle kilkadziesiąt lub kilkaset, komórek organizacyjnych.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Celem usprawnienia kierowania tak złożonymi systemami produkcyjnymi łączy się elementarne komórki organizacyjne w zespoły komórek o wspólnym członie kierowniczym, zwane oddziałami lub wydziałami.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Z kolei te zespoły komórek (wydziały) łączy się w jeszcze większe całości o wspólnym członie kierowniczym, np. zakłady, te zaś w przedsiębiorstwa wielozakładowe z zarządem organizacji, czyli naczelnym członem kierowniczym na szczycie.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800" smtClean="0"/>
              <a:t>W członach kierowniczych, działających na poszczególnych poziomach zarządzania tworzy się specjalne komórki organizacyjne sfery zarządzania wspomagające kierownika liniowego posiadającego uprawnienia decydenta w wypełnianiu funkcji kierowniczych.</a:t>
            </a:r>
          </a:p>
          <a:p>
            <a:pPr>
              <a:lnSpc>
                <a:spcPct val="80000"/>
              </a:lnSpc>
            </a:pPr>
            <a:r>
              <a:rPr lang="pl-PL" sz="2800" smtClean="0"/>
              <a:t>Naczelny człon kierowniczy, czyli zarząd przedsiębiorstwa, dysponuje zazwyczaj najszerzej rozbudowanymi służbami wspomagającymi (działy: badawczo-rozwojowe, planowania, organizacji, radców prawnych, finansowy, kontroli wewnętrznej, zatrudnienia i płac, spraw osobowych).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800" smtClean="0"/>
              <a:t>Jeżeli zadania tych komórek sprowadzają się do pozyskiwania, gromadzenia i przetwarzania informacji lub pełnienia innych prostych funkcji usługowych, traktowane są one jako </a:t>
            </a:r>
            <a:r>
              <a:rPr lang="pl-PL" sz="2800" b="1" i="1" smtClean="0"/>
              <a:t>komórki usługowe </a:t>
            </a:r>
            <a:r>
              <a:rPr lang="pl-PL" sz="2800" smtClean="0"/>
              <a:t>sfery zarządzania. </a:t>
            </a:r>
          </a:p>
          <a:p>
            <a:r>
              <a:rPr lang="pl-PL" sz="2800" smtClean="0"/>
              <a:t>Natomiast jeżeli powierza się im ponadto zadania z zakresu oceny informacji i przygotowania decyzji w postaci opracowania wariantów strategii lub najlepszych sposobów rozwiązania  problemów, to przypada im rola </a:t>
            </a:r>
            <a:r>
              <a:rPr lang="pl-PL" sz="2800" b="1" i="1" smtClean="0"/>
              <a:t>komórek sztabowych</a:t>
            </a:r>
            <a:r>
              <a:rPr lang="pl-PL" sz="2800" smtClean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800" smtClean="0"/>
              <a:t>Zbiór członów kierowniczych, nadbudowanych wielopoziomowo nad sferą realną organizacji, nazywamy </a:t>
            </a:r>
            <a:r>
              <a:rPr lang="pl-PL" sz="2800" b="1" i="1" smtClean="0"/>
              <a:t>aparatem zarządzającym</a:t>
            </a:r>
            <a:r>
              <a:rPr lang="pl-PL" sz="2800" smtClean="0"/>
              <a:t>.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Tworzenie komórek i grupujących je większych jednostek organizacyjnych wiąże się z tworzeniem szczebli, czyli budowaniem </a:t>
            </a:r>
            <a:r>
              <a:rPr lang="pl-PL" sz="2800" b="1" i="1" smtClean="0"/>
              <a:t>hierarchii organizacyjnej</a:t>
            </a:r>
            <a:r>
              <a:rPr lang="pl-PL" sz="2800" smtClean="0"/>
              <a:t>. 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Rzadko zdarza się, aby liczba szczebli zarządzania była jednakowa dla całej organizacji. Najczęściej jest ona różna dla różnych obszarów działania, czyli </a:t>
            </a:r>
            <a:r>
              <a:rPr lang="pl-PL" sz="2800" b="1" i="1" smtClean="0"/>
              <a:t>pionów organizacji</a:t>
            </a:r>
            <a:r>
              <a:rPr lang="pl-PL" sz="2800" smtClean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800" smtClean="0"/>
              <a:t>Istotną cechą organizacji, związaną z określeniem hierarchii organizacyjnej, jest </a:t>
            </a:r>
            <a:r>
              <a:rPr lang="pl-PL" sz="2800" b="1" i="1" smtClean="0"/>
              <a:t>rozpiętość kierowania</a:t>
            </a:r>
            <a:r>
              <a:rPr lang="pl-PL" sz="2800" smtClean="0"/>
              <a:t>. 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Oznacza to liczbę pracowników podległych bezpośrednio jednemu kierownikowi.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Rozpiętość kierowania wyznacza wielkość komórki organizacyjnej. Istnieje też ścisła zależność między rozpiętością kierowania a liczbą szczebli zarządzania. 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Przy tej samej liczbie pracowników każdorazowe zwiększanie rozpiętości kierowania oznacza zmniejszenie liczby szczebli i na odwrót.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989138"/>
            <a:ext cx="6192838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000" smtClean="0"/>
              <a:t>Niewielka rozpiętość kierowania umożliwia instruowanie i bieżące kontrolowanie, co jest ważne w przypadku niskich kwalifikacji lub małego doświadczenia personelu. Wymaga to jednak wzrostu kosztów płac personelu kierowniczego i zwiększenia wysiłków mających na celu koordynację działań wielu odrębnych komórek organizacyjnych. 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Potencjalna rozpiętość kierowania, czyli liczba osób, którą dany kierownik mógłby skutecznie kierować w określonych warunkach, zależy od jego cech i cech kierowanego zespołu (kwalifikacje zawodowe, umiejętności, motywacje), a także charakteru zadań (prostoty, powtarzalności, przewidywalności), przestrzennego rozmieszczenia stanowisk pracy oraz infrastruktury zarządzania (środki łączności oraz gromadzenia i przetwarzania informacji, przygotowanie algorytmów decyzyjnych). 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Ogólną zasadą organizacji jest na ogół wzrost rozpiętości kierowania na dolnych szczeblach zarządzania.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800" smtClean="0"/>
              <a:t>Ogólnym dokumentem regulującym kompleksowo porządek w organizacji jest </a:t>
            </a:r>
            <a:r>
              <a:rPr lang="pl-PL" sz="2800" b="1" i="1" smtClean="0"/>
              <a:t>regulamin organizacyjny</a:t>
            </a:r>
            <a:r>
              <a:rPr lang="pl-PL" sz="2800" smtClean="0"/>
              <a:t>. Zawiera on najczęściej schemat organizacyjny, księgę służb, podstawowe instrukcje i ramowe procedury oraz inne ważne zarządzenia dyrektora.</a:t>
            </a:r>
          </a:p>
          <a:p>
            <a:pPr>
              <a:lnSpc>
                <a:spcPct val="80000"/>
              </a:lnSpc>
            </a:pPr>
            <a:r>
              <a:rPr lang="pl-PL" sz="2800" b="1" i="1" smtClean="0"/>
              <a:t>Schemat organizacyjny </a:t>
            </a:r>
            <a:r>
              <a:rPr lang="pl-PL" sz="2800" smtClean="0"/>
              <a:t>jest graficznym obrazem, ukazującym poszczególne części organizacji, hierarchiczny układ zależności między nimi oraz przypisującym w sposób najbardziej ogólny konkretne funkcje poszczególnym elementom organizacji.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400" smtClean="0"/>
              <a:t>W </a:t>
            </a:r>
            <a:r>
              <a:rPr lang="pl-PL" sz="2400" b="1" i="1" smtClean="0"/>
              <a:t>księdze służb </a:t>
            </a:r>
            <a:r>
              <a:rPr lang="pl-PL" sz="2400" smtClean="0"/>
              <a:t>określa się zwykle </a:t>
            </a:r>
            <a:r>
              <a:rPr lang="pl-PL" sz="2400" b="1" i="1" smtClean="0"/>
              <a:t>zakresy działań </a:t>
            </a:r>
            <a:r>
              <a:rPr lang="pl-PL" sz="2400" smtClean="0"/>
              <a:t>poszczególnych komórek organizacyjnych oraz </a:t>
            </a:r>
            <a:r>
              <a:rPr lang="pl-PL" sz="2400" b="1" i="1" smtClean="0"/>
              <a:t>zadania, uprawnienia </a:t>
            </a:r>
            <a:r>
              <a:rPr lang="pl-PL" sz="2400" smtClean="0"/>
              <a:t>i </a:t>
            </a:r>
            <a:r>
              <a:rPr lang="pl-PL" sz="2400" b="1" i="1" smtClean="0"/>
              <a:t>odpowiedzialność </a:t>
            </a:r>
            <a:r>
              <a:rPr lang="pl-PL" sz="2400" smtClean="0"/>
              <a:t>stanowisk kierowniczych i samodzielnych. 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Ustala się również powiązania i zasady współpracy z innymi stanowiskami i częściami organizacji. </a:t>
            </a:r>
          </a:p>
          <a:p>
            <a:pPr>
              <a:lnSpc>
                <a:spcPct val="80000"/>
              </a:lnSpc>
            </a:pPr>
            <a:r>
              <a:rPr lang="pl-PL" sz="2400" b="1" i="1" smtClean="0"/>
              <a:t>Instrukcje </a:t>
            </a:r>
            <a:r>
              <a:rPr lang="pl-PL" sz="2400" smtClean="0"/>
              <a:t>są przepisami narzucającymi sposób realizacji celów i zadań przez określanie na przykład etapów (faz, czynności), czasu ich trwania, używanych narzędzi, materiałów i parametrów technicznych.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Istotą formalizowania jest ograniczenie dowolności działań w organizacji przez narzucenie pisemnych standardów określających co, kiedy, przez kogo oraz w jaki sposób ma być wykonane.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smtClean="0"/>
          </a:p>
        </p:txBody>
      </p:sp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484313"/>
            <a:ext cx="682783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smtClean="0"/>
              <a:t>Rozmieszczenie uprawnień decyzyjnych w układzie hierarchicznym stanowi odrębną cechę struktury organizacyjnej zwaną stopniem </a:t>
            </a:r>
            <a:r>
              <a:rPr lang="pl-PL" sz="2400" b="1" i="1" smtClean="0"/>
              <a:t>centralizacji </a:t>
            </a:r>
            <a:r>
              <a:rPr lang="pl-PL" sz="2400" smtClean="0"/>
              <a:t>i </a:t>
            </a:r>
            <a:r>
              <a:rPr lang="pl-PL" sz="2400" b="1" i="1" smtClean="0"/>
              <a:t>decentralizacji</a:t>
            </a:r>
            <a:r>
              <a:rPr lang="pl-PL" sz="2400" smtClean="0"/>
              <a:t>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Organizacja jest scentralizowana, gdy większość uprawnień decyzyjnych jest skupiona na szczycie hierarchii, i gdy rzeczywiste decyzje zapadają na samej górze, a niższe szczeble zarządzania pełnią rolę przekaźnika i nadzoru odpowiedzialnego za wykonanie zadań według procedur zatwierdzonych przez dyrektora.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Organizacja jest zdecentralizowana, gdy szereg istotnych uprawnień decyzyjnych posiadają kierownicy niższych szczebli zarządzania, niekiedy nawet pracownicy na stanowiskach wykonawczych.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smtClean="0"/>
              <a:t>Decentralizacją nazywamy też proces przekazywania uprawnień decyzyjnych w dół hierarchii organizacyjnej, podczas gdy centralizacja polega na odbieraniu uprawnień decyzyjnych niższym szczeblom i przekazywaniu ich szczeblom wyższym i najwyższym.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Decentralizacja pozwala na lepsze przystosowanie się do lokalnych potrzeb w warunkach zmiennego i zróżnicowanego otoczenia rynkowego.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Gdy organizacja jest scentralizowana, istnieje duże ryzyko spowolnienia działań organizacji i podejmowania błędnych decyzji. Stopień centralizacji-decentralizacji uprawnień decyzyjnych jest z reguły wyrazem opinii kierownictwa najwyższego szczebla o posiadanej kadrze.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Decentralizacja jest wyrazem zaufania do umiejętności i chęci korzystnego dla organizacji działania kierowników niższego szczebla i pracowników wykonawczych. </a:t>
            </a:r>
          </a:p>
          <a:p>
            <a:r>
              <a:rPr lang="pl-PL" smtClean="0"/>
              <a:t>Centralizacja świadczy o braku przekonania, że uczestnicy organizacji posiadają wymienione cechy pozytywne.</a:t>
            </a:r>
          </a:p>
          <a:p>
            <a:endParaRPr lang="pl-PL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ytuł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l-PL" smtClean="0"/>
              <a:t>Podsumowanie</a:t>
            </a:r>
          </a:p>
        </p:txBody>
      </p:sp>
      <p:sp>
        <p:nvSpPr>
          <p:cNvPr id="4" name="Symbol zastępczy stopki 3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1200">
                <a:solidFill>
                  <a:schemeClr val="tx1">
                    <a:tint val="75000"/>
                  </a:schemeClr>
                </a:solidFill>
                <a:latin typeface="+mn-lt"/>
              </a:rPr>
              <a:t>Wydział Administracji i Nauk Społecznych   T. Tyc</a:t>
            </a:r>
          </a:p>
        </p:txBody>
      </p:sp>
      <p:pic>
        <p:nvPicPr>
          <p:cNvPr id="43011" name="Picture 2" descr="https://encrypted-tbn2.gstatic.com/images?q=tbn:ANd9GcSkTfoAo9GbCNinIaOw92G9QNA3-ApmD-vhDPSFzk2eD6t1OmRg0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1643063"/>
            <a:ext cx="4071937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</a:t>
            </a:r>
          </a:p>
        </p:txBody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800" smtClean="0"/>
              <a:t>Struktura organizacyjna w praktyce to przede wszystkim: </a:t>
            </a:r>
          </a:p>
          <a:p>
            <a:pPr lvl="1">
              <a:lnSpc>
                <a:spcPct val="80000"/>
              </a:lnSpc>
            </a:pPr>
            <a:r>
              <a:rPr lang="pl-PL" sz="2400" smtClean="0"/>
              <a:t>Określa podział pracy i tworzy dla realizacji zadań jednostki wykonawcze;</a:t>
            </a:r>
          </a:p>
          <a:p>
            <a:pPr lvl="1">
              <a:lnSpc>
                <a:spcPct val="80000"/>
              </a:lnSpc>
            </a:pPr>
            <a:r>
              <a:rPr lang="pl-PL" sz="2400" smtClean="0"/>
              <a:t>Ustanawia niezbędne powiązania między różnymi funkcjami i czynnościami;</a:t>
            </a:r>
          </a:p>
          <a:p>
            <a:pPr lvl="1">
              <a:lnSpc>
                <a:spcPct val="80000"/>
              </a:lnSpc>
            </a:pPr>
            <a:r>
              <a:rPr lang="pl-PL" sz="2400" smtClean="0"/>
              <a:t>Kształtuje podział władzy;</a:t>
            </a:r>
          </a:p>
          <a:p>
            <a:pPr lvl="1">
              <a:lnSpc>
                <a:spcPct val="80000"/>
              </a:lnSpc>
            </a:pPr>
            <a:r>
              <a:rPr lang="pl-PL" sz="2400" smtClean="0"/>
              <a:t>Porządkuje hierarchiczne składniki, przydzielając im zakresy uprawnień;</a:t>
            </a:r>
          </a:p>
          <a:p>
            <a:pPr lvl="1">
              <a:lnSpc>
                <a:spcPct val="80000"/>
              </a:lnSpc>
            </a:pPr>
            <a:r>
              <a:rPr lang="pl-PL" sz="2400" smtClean="0"/>
              <a:t>Ustanawia adekwatny układ odpowiedzialności;</a:t>
            </a:r>
          </a:p>
          <a:p>
            <a:pPr lvl="1">
              <a:lnSpc>
                <a:spcPct val="80000"/>
              </a:lnSpc>
            </a:pPr>
            <a:r>
              <a:rPr lang="pl-PL" sz="2400" smtClean="0"/>
              <a:t>Zapewnia ciągłość realizacji zadań;</a:t>
            </a:r>
          </a:p>
          <a:p>
            <a:pPr lvl="1">
              <a:lnSpc>
                <a:spcPct val="80000"/>
              </a:lnSpc>
            </a:pPr>
            <a:r>
              <a:rPr lang="pl-PL" sz="2400" smtClean="0"/>
              <a:t>Koordynuje stosunki z otoczeniem.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Podsumowanie</a:t>
            </a:r>
          </a:p>
        </p:txBody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800" smtClean="0"/>
              <a:t>Do głównych czynników kształtujących struktury organizacji należą: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wiek organizacji,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wielkość organizacji,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rodzaj stosowanej technologii,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typ procesu wytwórczego,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lokalizacja organizacji,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strategia organizacji,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kwalifikacje personelu,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stopień integracji załogi z organizacją,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kulturowa różnorodność pracowników.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400" smtClean="0">
                <a:latin typeface="Arial" charset="0"/>
              </a:rPr>
              <a:t>K</a:t>
            </a:r>
            <a:r>
              <a:rPr lang="pl-PL" sz="2400" smtClean="0"/>
              <a:t>onstruowanie struktury organizacyjnej sprowadza się do ustanowienia  reguł: </a:t>
            </a:r>
          </a:p>
          <a:p>
            <a:pPr lvl="1">
              <a:lnSpc>
                <a:spcPct val="80000"/>
              </a:lnSpc>
            </a:pPr>
            <a:r>
              <a:rPr lang="pl-PL" sz="2000" b="1" smtClean="0"/>
              <a:t>poziomego i pionowego podziału pracy</a:t>
            </a:r>
            <a:r>
              <a:rPr lang="pl-PL" sz="2000" smtClean="0"/>
              <a:t>, </a:t>
            </a:r>
          </a:p>
          <a:p>
            <a:pPr lvl="1">
              <a:lnSpc>
                <a:spcPct val="80000"/>
              </a:lnSpc>
            </a:pPr>
            <a:r>
              <a:rPr lang="pl-PL" sz="2000" b="1" smtClean="0"/>
              <a:t>przepływu informacji,</a:t>
            </a:r>
          </a:p>
          <a:p>
            <a:pPr lvl="1">
              <a:lnSpc>
                <a:spcPct val="80000"/>
              </a:lnSpc>
            </a:pPr>
            <a:r>
              <a:rPr lang="pl-PL" sz="2000" b="1" smtClean="0"/>
              <a:t>rozmieszczenia uprawnień decyzyjnych wewnątrz organizacji</a:t>
            </a:r>
            <a:r>
              <a:rPr lang="pl-PL" sz="2000" smtClean="0"/>
              <a:t>. 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Reguły te mają ułatwiać sprawną realizację zadań, kierować konflikty powstające w organizacji na właściwe tory, tworzyć możliwości powstawania nowych idei i ujednolicać wystąpienia na zewnątrz organizacji. 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Dotyczą one zachowań i czynności członków organizacji, ograniczając swobodę ich działania w celu uczynienia tych działań bardziej przewidywalnymi dla innych członków organizacji.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Rodzaje struktur organizacyjnych</a:t>
            </a:r>
          </a:p>
        </p:txBody>
      </p:sp>
      <p:pic>
        <p:nvPicPr>
          <p:cNvPr id="46082" name="Picture 6" descr="ANd9GcTeCZnHJBdrmO_NeedQo7CirgC5KmlIDY4giwXh6VGnFSuXSXQTH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268413"/>
            <a:ext cx="5472112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Rodzaje struktur organizacyjnych</a:t>
            </a:r>
          </a:p>
        </p:txBody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800" smtClean="0"/>
              <a:t>Typologia struktur organizacyjnych wyróżnia szereg kryteriów rodzajowych ze względu na ukształtowanie pojedynczych charakterystyk lub ich układów.</a:t>
            </a:r>
          </a:p>
          <a:p>
            <a:r>
              <a:rPr lang="pl-PL" sz="2800" smtClean="0"/>
              <a:t>Biorąc pod uwagę </a:t>
            </a:r>
            <a:r>
              <a:rPr lang="pl-PL" sz="2800" b="1" smtClean="0"/>
              <a:t>liczbę szczebli w strukturze</a:t>
            </a:r>
            <a:r>
              <a:rPr lang="pl-PL" sz="2800" smtClean="0"/>
              <a:t>, związaną z nią </a:t>
            </a:r>
            <a:r>
              <a:rPr lang="pl-PL" sz="2800" b="1" smtClean="0"/>
              <a:t>rozpiętość kierowania</a:t>
            </a:r>
            <a:r>
              <a:rPr lang="pl-PL" sz="2800" smtClean="0"/>
              <a:t> i wielkość komórek organizacyjnych wyróżniamy dwa przeciwstawne sobie typy struktur:</a:t>
            </a:r>
          </a:p>
          <a:p>
            <a:pPr lvl="1"/>
            <a:r>
              <a:rPr lang="pl-PL" sz="2400" b="1" smtClean="0"/>
              <a:t>Smukłe</a:t>
            </a:r>
            <a:r>
              <a:rPr lang="pl-PL" sz="2400" smtClean="0"/>
              <a:t>;</a:t>
            </a:r>
          </a:p>
          <a:p>
            <a:pPr lvl="1"/>
            <a:r>
              <a:rPr lang="pl-PL" sz="2400" b="1" smtClean="0"/>
              <a:t>Płaskie</a:t>
            </a:r>
            <a:r>
              <a:rPr lang="pl-PL" sz="2400" smtClean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Rodzaje struktur organizacyjnych</a:t>
            </a:r>
          </a:p>
        </p:txBody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000" smtClean="0"/>
              <a:t>W </a:t>
            </a:r>
            <a:r>
              <a:rPr lang="pl-PL" sz="2000" b="1" i="1" smtClean="0"/>
              <a:t>strukturze smukłej </a:t>
            </a:r>
            <a:r>
              <a:rPr lang="pl-PL" sz="2000" smtClean="0"/>
              <a:t>istnieje relatywnie wiele szczebli zarządzania, komórki organizacyjne są małe, nieduża jest też rozpiętość kierowania na poszczególnych poziomach.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W </a:t>
            </a:r>
            <a:r>
              <a:rPr lang="pl-PL" sz="2000" b="1" i="1" smtClean="0"/>
              <a:t>strukturze płaskiej </a:t>
            </a:r>
            <a:r>
              <a:rPr lang="pl-PL" sz="2000" smtClean="0"/>
              <a:t>wszystkie te charakterystyki kształtują się odwrotnie. 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Struktury smukłe tworzą możliwość wnikliwej kontroli pracy podwładnych przez kierownika, zapewniają bezpośrednie oddziaływanie kierownika na podwładnych, kształtują przejrzyste drogi awansu pionowego. 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Ich wadą jest długi przepływ informacji od najwyższych do najniższych szczebli organizacyjnych, i odwrotnie, oraz duże prawdopodobieństwo pojawienia się błędów w procesach informacyjno-decyzyjnych z podstawowym niebezpieczeństwem selekcji informacji o charakterze pozytywnym na wszystkich szczeblach zarządzania.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Rodzaje struktur organizacyjnych</a:t>
            </a:r>
          </a:p>
        </p:txBody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800" smtClean="0"/>
              <a:t>To ukrywanie błędów i potknięć własnych jest zjawiskiem normalnym, ale przy dużej liczbie szczebli stwarza szczególne niebezpieczeństwo docierania do naczelnego kierownictwa wyłącznie informacji pozytywnych. </a:t>
            </a:r>
          </a:p>
          <a:p>
            <a:r>
              <a:rPr lang="pl-PL" sz="2800" smtClean="0"/>
              <a:t>Od wymienionych wad wolne są struktury płaskie,  ale mają one bardzo ograniczone możliwości osobistej bieżącej kontroli i nadzoru kierownika.</a:t>
            </a:r>
          </a:p>
          <a:p>
            <a:endParaRPr lang="pl-PL" sz="28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Rodzaje struktur organizacyjnych</a:t>
            </a:r>
          </a:p>
        </p:txBody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Przyjęcie stopnia scentralizowania decyzji kierowniczych za kryterium typologii struktur organizacyjnych pozwala na wyróżnienie </a:t>
            </a:r>
            <a:r>
              <a:rPr lang="pl-PL" b="1" i="1" smtClean="0"/>
              <a:t>struktur scentralizowanych </a:t>
            </a:r>
            <a:r>
              <a:rPr lang="pl-PL" smtClean="0"/>
              <a:t>i </a:t>
            </a:r>
            <a:r>
              <a:rPr lang="pl-PL" b="1" i="1" smtClean="0"/>
              <a:t>zdecentralizowanych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Rodzaje struktur organizacyjnych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smtClean="0"/>
              <a:t>Należy tylko podkreślić, że decentralizacja jest efektywna przy spełnieniu następujących warunków:</a:t>
            </a:r>
          </a:p>
          <a:p>
            <a:pPr lvl="1">
              <a:lnSpc>
                <a:spcPct val="90000"/>
              </a:lnSpc>
            </a:pPr>
            <a:r>
              <a:rPr lang="pl-PL" sz="2000" smtClean="0"/>
              <a:t>kwalifikacje kierowników i pracowników wykonawczych kształtują się na poziomie umożliwiającym zwiększanie ich samodzielności;</a:t>
            </a:r>
          </a:p>
          <a:p>
            <a:pPr lvl="1">
              <a:lnSpc>
                <a:spcPct val="90000"/>
              </a:lnSpc>
            </a:pPr>
            <a:r>
              <a:rPr lang="pl-PL" sz="2000" smtClean="0"/>
              <a:t>istnieje spójny system planowania i kontroli dla całej organizacji i jej części, w którym są wykorzystywane syntetyczne wskaźniki ekonomiczne;</a:t>
            </a:r>
          </a:p>
          <a:p>
            <a:pPr lvl="1">
              <a:lnSpc>
                <a:spcPct val="90000"/>
              </a:lnSpc>
            </a:pPr>
            <a:r>
              <a:rPr lang="pl-PL" sz="2000" smtClean="0"/>
              <a:t>sytuacja finansowa jednostki organizacyjnej, określająca jej możliwości rozwojowe i płacowe, jest uzależniona od osiąganych syntetycznych wyników ekonomicznych;</a:t>
            </a:r>
          </a:p>
          <a:p>
            <a:pPr lvl="1">
              <a:lnSpc>
                <a:spcPct val="90000"/>
              </a:lnSpc>
            </a:pPr>
            <a:r>
              <a:rPr lang="pl-PL" sz="2000" smtClean="0"/>
              <a:t>kierownicy niższych szczebli są przygotowani motywacyjnie i oczekują zwiększenia ich uprawnień decyzyjnych.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Rodzaje struktur organizacyjnych</a:t>
            </a:r>
          </a:p>
        </p:txBody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800" smtClean="0"/>
              <a:t>Uwzględnienie stopnia formalizacji umożliwia wyodrębnienie struktur </a:t>
            </a:r>
            <a:r>
              <a:rPr lang="pl-PL" sz="2800" b="1" i="1" smtClean="0"/>
              <a:t>sformalizowanych </a:t>
            </a:r>
            <a:r>
              <a:rPr lang="pl-PL" sz="2800" smtClean="0"/>
              <a:t>i </a:t>
            </a:r>
            <a:r>
              <a:rPr lang="pl-PL" sz="2800" b="1" i="1" smtClean="0"/>
              <a:t>niesformalizowanych</a:t>
            </a:r>
            <a:r>
              <a:rPr lang="pl-PL" sz="2800" smtClean="0"/>
              <a:t>. 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W pierwszych pisemne regulacje zadań, wyników, i sposobów działania odgrywają zasadniczą rolę w koordynacji prac wszystkich elementów.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W strukturach niesformalizowanych, np. w grupie zadaniowej powołanej okresowo do wykonania jakiegoś zadania, koordynację osiąga się za pomocą wzajemnych uzgodnień, nadzoru kierowniczego i rozwoju umiejętności profesjonalnych.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Rodzaje struktur organizacyjnych</a:t>
            </a:r>
          </a:p>
        </p:txBody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800" smtClean="0"/>
              <a:t>Ze względu na stopień zróżnicowania części organizacji można wyróżnić struktury </a:t>
            </a:r>
            <a:r>
              <a:rPr lang="pl-PL" sz="2800" b="1" i="1" smtClean="0"/>
              <a:t>proste</a:t>
            </a:r>
            <a:r>
              <a:rPr lang="pl-PL" sz="2800" smtClean="0"/>
              <a:t>, czyli zróżnicowane w niewielkim stopniu, i </a:t>
            </a:r>
            <a:r>
              <a:rPr lang="pl-PL" sz="2800" b="1" i="1" smtClean="0"/>
              <a:t>złożone</a:t>
            </a:r>
            <a:r>
              <a:rPr lang="pl-PL" sz="2800" smtClean="0"/>
              <a:t>, zawierające wiele różnorodnych elementów.</a:t>
            </a:r>
          </a:p>
          <a:p>
            <a:pPr>
              <a:lnSpc>
                <a:spcPct val="80000"/>
              </a:lnSpc>
            </a:pPr>
            <a:r>
              <a:rPr lang="pl-PL" sz="2800" smtClean="0"/>
              <a:t>Należy przy tym uwzględniać trzy aspekty zróżnicowania:</a:t>
            </a:r>
          </a:p>
          <a:p>
            <a:pPr lvl="1">
              <a:lnSpc>
                <a:spcPct val="80000"/>
              </a:lnSpc>
            </a:pPr>
            <a:r>
              <a:rPr lang="pl-PL" sz="2400" b="1" i="1" smtClean="0"/>
              <a:t>poziome </a:t>
            </a:r>
            <a:r>
              <a:rPr lang="pl-PL" sz="2400" smtClean="0"/>
              <a:t>(horyzontalne), odzwierciedlające podział pracy w organizacji, mierzone liczbą specjalizacji zawodowych i czasokresem zdobywania kwalifikacji;</a:t>
            </a:r>
          </a:p>
          <a:p>
            <a:pPr lvl="1">
              <a:lnSpc>
                <a:spcPct val="80000"/>
              </a:lnSpc>
            </a:pPr>
            <a:r>
              <a:rPr lang="pl-PL" sz="2400" b="1" i="1" smtClean="0"/>
              <a:t>pionowe </a:t>
            </a:r>
            <a:r>
              <a:rPr lang="pl-PL" sz="2400" smtClean="0"/>
              <a:t>(wertykalne), dotyczące podziału władzy i wyrażane liczbą szczebli zarządzania;</a:t>
            </a:r>
          </a:p>
          <a:p>
            <a:pPr lvl="1">
              <a:lnSpc>
                <a:spcPct val="80000"/>
              </a:lnSpc>
            </a:pPr>
            <a:r>
              <a:rPr lang="pl-PL" sz="2400" b="1" i="1" smtClean="0"/>
              <a:t>przestrzenne </a:t>
            </a:r>
            <a:r>
              <a:rPr lang="pl-PL" sz="2400" smtClean="0"/>
              <a:t>(rozproszone), wyrażane odległościami fizycznymi między poszczególnymi częściami organizacji.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Rodzaje struktur organizacyjnych</a:t>
            </a:r>
          </a:p>
        </p:txBody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smtClean="0"/>
              <a:t>W strukturze prostej mamy z reguły do czynienia z centralizacją i wykorzystaniem bezpośredniego nadzoru kierowniczego.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Rzadko pojawiają się problemy z przepływem informacji i decyzji.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Łatwo ujawniają się konflikty,  rozwiązywane zwykle z wykorzystaniem formalnego autorytetu kierownika.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W strukturach złożonych zarządzanie jest trudniejsze, zachodzi konieczność stosowania wielu mechanizmów koordynacji, gdyż liczne komórki i jednostki organizacyjne realizują różne zadania i mają odmienne cele, wartości, funkcjonują w różnych horyzontach czasowych.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Rodzaje struktur organizacyjnych</a:t>
            </a:r>
          </a:p>
        </p:txBody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Wzrost skomplikowania zadań realizowanych w organizacji, przy rosnącej złożoności i dynamice otoczenia, spowodował ograniczone możliwości stosowania struktur </a:t>
            </a:r>
            <a:r>
              <a:rPr lang="pl-PL" b="1" i="1" smtClean="0"/>
              <a:t>liniowych </a:t>
            </a:r>
            <a:r>
              <a:rPr lang="pl-PL" smtClean="0"/>
              <a:t>na rzecz struktur </a:t>
            </a:r>
            <a:r>
              <a:rPr lang="pl-PL" b="1" i="1" smtClean="0"/>
              <a:t>liniowo-sztabowych</a:t>
            </a:r>
            <a:r>
              <a:rPr lang="pl-PL" smtClean="0"/>
              <a:t>, w których funkcjonują komórki sztabowe, odpowiedzialne za fazę preparacji decyzji z kierownikami nie posiadającymi uprawnień decyzyjnych.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mtClean="0"/>
              <a:t>Trzeba przy tym zdawać sobie sprawę z tego, że im więcej tworzymy reguł organizacyjnych, tym bardziej proces pracy i kierowanie nim pozbawione są piętna indywidualności. </a:t>
            </a:r>
          </a:p>
          <a:p>
            <a:pPr>
              <a:lnSpc>
                <a:spcPct val="90000"/>
              </a:lnSpc>
            </a:pPr>
            <a:r>
              <a:rPr lang="pl-PL" smtClean="0"/>
              <a:t>Równocześnie reguły organizacyjne mogą przydzielać członkom organizacji więcej autonomii w podejmowaniu decyzji lub zwiększać ich swobodę działania </a:t>
            </a:r>
            <a:br>
              <a:rPr lang="pl-PL" smtClean="0"/>
            </a:br>
            <a:r>
              <a:rPr lang="pl-PL" smtClean="0"/>
              <a:t>w występowaniu na zewnątrz.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Rodzaje struktur organizacyjnych</a:t>
            </a:r>
          </a:p>
        </p:txBody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smtClean="0"/>
              <a:t>Pełną odpowiedzialność za funkcjonowanie poszczególnych jednostek ponoszą szefowie liniowi, natomiast pomoc specjalistycznych komórek sztabowych polega na zbieraniu informacji, naświetlaniu problemów, opiniowaniu, doradzaniu, opracowywaniu wariantów decyzji, sugerowaniu wyboru, a nawet faktycznym podejmowaniu niektórych decyzji z wymogiem ich formalnej akceptacji przez kierownika liniowego, lub bez tego wymogu – na zasadzie </a:t>
            </a:r>
            <a:r>
              <a:rPr lang="pl-PL" sz="2400" b="1" i="1" smtClean="0"/>
              <a:t>delegowania uprawnień</a:t>
            </a:r>
            <a:r>
              <a:rPr lang="pl-PL" sz="2400" smtClean="0"/>
              <a:t>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Zawsze jednak, nawet w warunkach delegowania uprawnień na kierowników niższych szczebli, pełną odpowiedzialność za treść podjętych decyzji i ich konsekwencje ponosi kierownik, który delegował swoje uprawnienia decyzyjne.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Rodzaje struktur organizacyjnych</a:t>
            </a:r>
          </a:p>
        </p:txBody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smtClean="0"/>
              <a:t>Zarządzanie współczesnych przedsiębiorstw jest coraz bardziej zorientowane na otoczenie firmy, a jego istotą staje się rozwiązywanie problemów powstających na styku organizacji z otoczeniem.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Tam bowiem, w procesie sprzedaży wyrobów i usług, powstają zyski firmy, podczas gdy wewnątrz przedsiębiorstwa tworzone są tylko koszty, które – rzecz oczywista – powinniśmy w sposób racjonalny ograniczać.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Powoduje to ewolucję struktur organizacyjnych  przedsiębiorstw z </a:t>
            </a:r>
            <a:r>
              <a:rPr lang="pl-PL" sz="2400" b="1" i="1" smtClean="0"/>
              <a:t>funkcjonalnych </a:t>
            </a:r>
            <a:r>
              <a:rPr lang="pl-PL" sz="2400" smtClean="0"/>
              <a:t>na </a:t>
            </a:r>
            <a:r>
              <a:rPr lang="pl-PL" sz="2400" b="1" i="1" smtClean="0"/>
              <a:t>zorientowane obiektowo według wyrobów lub rynków zbytu</a:t>
            </a:r>
            <a:r>
              <a:rPr lang="pl-PL" sz="2400" smtClean="0"/>
              <a:t>. Te ostatnie są często nazywane w literaturze strukturami </a:t>
            </a:r>
            <a:r>
              <a:rPr lang="pl-PL" sz="2400" b="1" i="1" smtClean="0"/>
              <a:t>rynkowymi</a:t>
            </a:r>
            <a:r>
              <a:rPr lang="pl-PL" sz="2400" smtClean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Rodzaje struktur organizacyjnych</a:t>
            </a:r>
          </a:p>
        </p:txBody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Ukształtowanie struktury funkcjonalnej polega na oparciu podziału na drugim szczeblu zarządzania przedsiębiorstwem, na zasadzie specjalizacji w zakresie funkcji rzeczowych przedsiębiorstwa, czyli np. utworzenie pionów zastępców dyrektora ds. produkcji, finansów, i zasobów ludzkich.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Struktura: kryterium rozpiętości kierowania</a:t>
            </a:r>
          </a:p>
        </p:txBody>
      </p:sp>
      <p:pic>
        <p:nvPicPr>
          <p:cNvPr id="59394" name="Picture 3" descr="ANd9GcTUYm6UsoINPSm24AbszECCebJRgZXmhWRLvF55jrjGwOVKW0u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557338"/>
            <a:ext cx="6192837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a rozpiętość kierowania</a:t>
            </a:r>
          </a:p>
        </p:txBody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Smukłe</a:t>
            </a:r>
          </a:p>
          <a:p>
            <a:r>
              <a:rPr lang="pl-PL" smtClean="0"/>
              <a:t>Płaskie</a:t>
            </a:r>
          </a:p>
          <a:p>
            <a:endParaRPr lang="pl-PL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Struktury płaskie - zalety</a:t>
            </a:r>
          </a:p>
        </p:txBody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400" smtClean="0"/>
              <a:t>Krótsze drogi i czas przepływu informacji w kierunku pionowym;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mniejsze zniekształcenie przekazywanych informacji;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większa podatność na innowacje emitowane na niższych szczeblach;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lepsze warunki wyzwalania inicjatywy oddolnej;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pełniejsze wykorzystanie możliwości kierowników;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niższe koszty utrzymania kadry kierowniczej;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łatwiejsza koordynacja pionowa;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lepsze warunki dla decentralizowania decyzji;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sprzyjanie bardziej globalnemu postrzeganiu działalności gospodarczej.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Struktury płaskie - zalety</a:t>
            </a:r>
          </a:p>
        </p:txBody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800" smtClean="0"/>
              <a:t>Trudności koordynacji poziomej (nawet w ramach jednej komórki organizacyjnej);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Brak większych rezerw kadry kierowniczej (ze względu na pełne wykorzystanie kierowników), mniejsza elastyczność w ustalaniu nietypowych zadań kierowniczych i terminów ich realizacji;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konieczność dokładnej regulacji zastępstw aktywnych i pasywnych;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mniejsze możliwości wykorzystania awansów pionowych jako elementu motywacji.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Struktury smukłe - zalety</a:t>
            </a:r>
          </a:p>
        </p:txBody>
      </p:sp>
      <p:sp>
        <p:nvSpPr>
          <p:cNvPr id="634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800" smtClean="0"/>
              <a:t>Łatwiejsza koordynacja współdziałania pracowników w ramach jednej komórki organizacyjnej;</a:t>
            </a:r>
          </a:p>
          <a:p>
            <a:r>
              <a:rPr lang="pl-PL" sz="2800" smtClean="0"/>
              <a:t>Występowanie pewnych rezerw kierowniczych, co zwiększa elastyczność w ustalaniu nietypowych zadań kierowniczych i terminów ich realizacji;</a:t>
            </a:r>
          </a:p>
          <a:p>
            <a:r>
              <a:rPr lang="pl-PL" sz="2800" smtClean="0"/>
              <a:t>Większe możliwości wykorzystania awansów pionowych jako elementu motywacji;</a:t>
            </a:r>
          </a:p>
          <a:p>
            <a:r>
              <a:rPr lang="pl-PL" sz="2800" smtClean="0"/>
              <a:t>Łatwiejsza koordynacja pozioma na poszczególnych szczeblach zarządzania.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Struktury smukłe - wady</a:t>
            </a:r>
          </a:p>
        </p:txBody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000" smtClean="0"/>
              <a:t>Dłuższe drogi i czas przepływu informacji w kierunku pionowym;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Większe zniekształcenia informacji przekazywanych w kierunku pionowym;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Mniejsze możliwości „przebicia” innowacji emitowanych na niższych szczeblach i wymagających akceptacji na wyższych;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Mniejsze możliwości wyzwalania inicjatywy podwładnych i kreowania ich samodzielności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Niepełne wykorzystanie kierowników (rozpiętość rzeczywista kierowania mniejsza od potencjalnej);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Wyższe koszty utrzymania kierowania;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Trudności koordynacji współdziałania licznych jednostek organizacyjnych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Sprzyjanie nadmiernej centralizacji.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Struktura: kryterium funkcjonalne</a:t>
            </a:r>
          </a:p>
        </p:txBody>
      </p:sp>
      <p:sp>
        <p:nvSpPr>
          <p:cNvPr id="655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Struktura liniowa;</a:t>
            </a:r>
          </a:p>
          <a:p>
            <a:r>
              <a:rPr lang="pl-PL" smtClean="0"/>
              <a:t>Struktura funkcjonalna;</a:t>
            </a:r>
          </a:p>
          <a:p>
            <a:r>
              <a:rPr lang="pl-PL" smtClean="0"/>
              <a:t>Liniowo-sztabowa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/>
              <a:t>Podstawy kształtowania struktur organizacyjnych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smtClean="0"/>
              <a:t>Występujące w ramach formalnej struktury organizacyjnej reguły działania mają oficjalny charakter i opierają swą moc na kierowniczych kompetencjach pracodawcy.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Nie wszystkie występujące w firmie reguły powstają na drodze oficjalnej. Wiele z nich rodzi się spontanicznie w codziennej pracy organizacji i często właśnie one odgrywają szczególną rolę w procesie zarządzania.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W organizacji muszą też być przestrzegane, nie uwzględnione w oficjalnej strukturze organizacyjnej, reguły nadrzędne branży lub grupy zawodowej (normy branżowe, przepisy bezpieczeństwa pracy, zbiorowe układy pracy itp.), wynikające z przepisów państwowych, ustaleń stowarzyszeń zawodowych i branżowych oraz szkoleń zawodowych.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liniowa</a:t>
            </a:r>
          </a:p>
        </p:txBody>
      </p:sp>
      <p:pic>
        <p:nvPicPr>
          <p:cNvPr id="665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890713"/>
            <a:ext cx="7775575" cy="325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liniowa</a:t>
            </a:r>
          </a:p>
        </p:txBody>
      </p:sp>
      <p:sp>
        <p:nvSpPr>
          <p:cNvPr id="675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mtClean="0"/>
              <a:t>Historycznie jest to najstarsza struktura organizacyjna.</a:t>
            </a:r>
          </a:p>
          <a:p>
            <a:pPr>
              <a:lnSpc>
                <a:spcPct val="90000"/>
              </a:lnSpc>
            </a:pPr>
            <a:r>
              <a:rPr lang="pl-PL" smtClean="0"/>
              <a:t>Jej istotą jest gwarancja zasady jedności kierownictwa, tzn. każdy pracownik ma jednego bezpośredniego zwierzchnika.</a:t>
            </a:r>
          </a:p>
          <a:p>
            <a:pPr>
              <a:lnSpc>
                <a:spcPct val="90000"/>
              </a:lnSpc>
            </a:pPr>
            <a:r>
              <a:rPr lang="pl-PL" smtClean="0"/>
              <a:t>Droga służbowa jest prosta: pracownik - zwierzchnik.</a:t>
            </a:r>
          </a:p>
          <a:p>
            <a:pPr>
              <a:lnSpc>
                <a:spcPct val="90000"/>
              </a:lnSpc>
            </a:pPr>
            <a:r>
              <a:rPr lang="pl-PL" smtClean="0"/>
              <a:t>Jest to droga zarówno podejmowania decyzji jak i przekazywania informacji.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liniowa - zalety</a:t>
            </a:r>
          </a:p>
        </p:txBody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800" smtClean="0"/>
              <a:t>prosto i jasno określone zakresy uprawnień i odpowiedzialności;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jednoznacznie określona hierarchia organizacyjna;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łatwa koordynacja i kontrola;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szybkość podejmowania decyzji;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poczucie stabilności i pewności na poszczególnych szczeblach;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możliwość szybkiego awansu efektywnych kierowników liniowych;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efektywność w rozwiązywaniu konfliktów.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liniowa - wady</a:t>
            </a:r>
          </a:p>
        </p:txBody>
      </p:sp>
      <p:sp>
        <p:nvSpPr>
          <p:cNvPr id="696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Pomijanie zasady specjalizacji;</a:t>
            </a:r>
          </a:p>
          <a:p>
            <a:r>
              <a:rPr lang="pl-PL" smtClean="0"/>
              <a:t>Mała elastyczność i podatność na zmiany;</a:t>
            </a:r>
          </a:p>
          <a:p>
            <a:r>
              <a:rPr lang="pl-PL" smtClean="0"/>
              <a:t>Skłonność do biurokracji;</a:t>
            </a:r>
          </a:p>
          <a:p>
            <a:r>
              <a:rPr lang="pl-PL" smtClean="0"/>
              <a:t>Niebezpieczeństwo zniekształcania informacji przez nadmierne wydłużenie kanałów informacyjnych;</a:t>
            </a:r>
          </a:p>
          <a:p>
            <a:r>
              <a:rPr lang="pl-PL" smtClean="0"/>
              <a:t>Nadmierna centralizacja.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funkcjonalna</a:t>
            </a:r>
          </a:p>
        </p:txBody>
      </p:sp>
      <p:pic>
        <p:nvPicPr>
          <p:cNvPr id="7065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517650"/>
            <a:ext cx="77057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funkcjonalna</a:t>
            </a:r>
          </a:p>
        </p:txBody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smtClean="0"/>
              <a:t>Opiera się na zasadzie specjalizacji pracy kierowniczej.</a:t>
            </a:r>
          </a:p>
          <a:p>
            <a:r>
              <a:rPr lang="pl-PL" b="1" smtClean="0"/>
              <a:t>Każdy pracownik podlega wielu wyspecjalizowanym kierownikom funkcjonalnym, odpowiadającym za wąski, jasno sprecyzowany obszar działania i ich kompetencje ograniczają się wyłącznie do tego obszaru.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funkcjonalna - zalety</a:t>
            </a:r>
          </a:p>
        </p:txBody>
      </p:sp>
      <p:sp>
        <p:nvSpPr>
          <p:cNvPr id="727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Fachowość podejmowania decyzji;</a:t>
            </a:r>
          </a:p>
          <a:p>
            <a:r>
              <a:rPr lang="pl-PL" smtClean="0"/>
              <a:t>Skrócenie dróg  przesyłania informacji;</a:t>
            </a:r>
          </a:p>
          <a:p>
            <a:r>
              <a:rPr lang="pl-PL" smtClean="0"/>
              <a:t>Zwiększenie elastyczności organizacji i jej możliwości ;</a:t>
            </a:r>
          </a:p>
          <a:p>
            <a:r>
              <a:rPr lang="pl-PL" smtClean="0"/>
              <a:t>Przystosowywania do zmian otoczenia</a:t>
            </a:r>
          </a:p>
          <a:p>
            <a:r>
              <a:rPr lang="pl-PL" smtClean="0"/>
              <a:t>Odbiurokratyzowanie organizacji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funkcjonalna - wady</a:t>
            </a:r>
          </a:p>
        </p:txBody>
      </p:sp>
      <p:sp>
        <p:nvSpPr>
          <p:cNvPr id="737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Nakładanie się i krzyżowanie uprawnień decyzyjnych odpowiedzialności;</a:t>
            </a:r>
          </a:p>
          <a:p>
            <a:r>
              <a:rPr lang="pl-PL" smtClean="0"/>
              <a:t>Częste sytuacje konfliktowe;</a:t>
            </a:r>
          </a:p>
          <a:p>
            <a:r>
              <a:rPr lang="pl-PL" smtClean="0"/>
              <a:t>Skomplikowana sieć komunikacyjna;</a:t>
            </a:r>
          </a:p>
          <a:p>
            <a:r>
              <a:rPr lang="pl-PL" smtClean="0"/>
              <a:t>Trudności w koordynacji i kontroli;</a:t>
            </a:r>
          </a:p>
          <a:p>
            <a:r>
              <a:rPr lang="pl-PL" smtClean="0"/>
              <a:t>Brak poczucia stabilności i pewności na poszczególnych szczeblach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liniowo-sztabowa</a:t>
            </a:r>
          </a:p>
        </p:txBody>
      </p:sp>
      <p:pic>
        <p:nvPicPr>
          <p:cNvPr id="7475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057400"/>
            <a:ext cx="7704137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liniowo-sztabowa</a:t>
            </a:r>
          </a:p>
        </p:txBody>
      </p:sp>
      <p:sp>
        <p:nvSpPr>
          <p:cNvPr id="7577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Ma łączyć zalety struktur liniowej i funkcjonalnej z równoczesnym wyeliminowaniem ich wad.</a:t>
            </a:r>
          </a:p>
          <a:p>
            <a:r>
              <a:rPr lang="pl-PL" smtClean="0"/>
              <a:t>Opiera się na zasadach:</a:t>
            </a:r>
          </a:p>
          <a:p>
            <a:pPr lvl="1"/>
            <a:r>
              <a:rPr lang="pl-PL" smtClean="0"/>
              <a:t>jedności kierownictwa;</a:t>
            </a:r>
          </a:p>
          <a:p>
            <a:pPr lvl="1"/>
            <a:r>
              <a:rPr lang="pl-PL" smtClean="0"/>
              <a:t>specjalizacji czynności kierowniczych.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>
                <a:latin typeface="Arial" charset="0"/>
              </a:rPr>
              <a:t>Powiązania w strukturze organizacyjnej 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800" smtClean="0"/>
              <a:t>Powiązania między elementami struktury organizacyjnej nazywa się </a:t>
            </a:r>
            <a:r>
              <a:rPr lang="pl-PL" sz="2800" b="1" smtClean="0"/>
              <a:t>więziami organizacyjnymi</a:t>
            </a:r>
            <a:r>
              <a:rPr lang="pl-PL" sz="2800" smtClean="0"/>
              <a:t>.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Mogą one mieć charakter materialny lub informacyjny. 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Zatem w każdej organizacji wyróżnia się następujące więzi organizacyjne: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Służbowe;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Funkcjonalne;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Techniczne;</a:t>
            </a:r>
          </a:p>
          <a:p>
            <a:pPr lvl="1">
              <a:lnSpc>
                <a:spcPct val="90000"/>
              </a:lnSpc>
            </a:pPr>
            <a:r>
              <a:rPr lang="pl-PL" sz="2400" smtClean="0"/>
              <a:t>Informacyjne.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liniowo-sztabowa</a:t>
            </a:r>
          </a:p>
        </p:txBody>
      </p:sp>
      <p:sp>
        <p:nvSpPr>
          <p:cNvPr id="768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800" smtClean="0"/>
              <a:t>Wyróżnić można dwa zasadnicze elementy:</a:t>
            </a:r>
          </a:p>
          <a:p>
            <a:pPr lvl="1"/>
            <a:r>
              <a:rPr lang="pl-PL" sz="2400" smtClean="0"/>
              <a:t>powiązane ze sobą więzami służbowymi komórki liniowe uzupełniane organami funkcjonalnymi zwanymi sztabami.  Sztaby grupują wysoko wykwalifikowanych fachowców nie mających uprawnień decyzyjnych w stosunku do komórek liniowych.</a:t>
            </a:r>
          </a:p>
          <a:p>
            <a:pPr lvl="1"/>
            <a:r>
              <a:rPr lang="pl-PL" sz="2400" smtClean="0"/>
              <a:t>Komórki sztabowe pełnią najczęściej funkcję fachowej porady dla kierownictwa liniowego danego szczebla, występują na wszystkich szczeblach lecz najważniejszą rolę pełnią na szczeblu najwyższym.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liniowo-sztabowa - zalety</a:t>
            </a:r>
          </a:p>
        </p:txBody>
      </p:sp>
      <p:sp>
        <p:nvSpPr>
          <p:cNvPr id="778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800" smtClean="0"/>
              <a:t>jasno określony zakres uprawnień i odpowiedzialności dla każdego stanowiska organizacyjnego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fachowo przygotowany proces decyzyjny;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szybkość podejmowania decyzji;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odciążenie komórek liniowych;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prosta i przejrzysta konstrukcja;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względna łatwość w koordynowaniu działań poszczególnych stanowisk i komórek organizacyjnych.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liniowo-sztabowa - wady</a:t>
            </a:r>
          </a:p>
        </p:txBody>
      </p:sp>
      <p:sp>
        <p:nvSpPr>
          <p:cNvPr id="7885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mtClean="0"/>
              <a:t>zagrożenie wystąpieniem konfliktów pomiędzy linią i sztabem (sztab posiada wiedzę zaś komórki liniowe władzę);</a:t>
            </a:r>
          </a:p>
          <a:p>
            <a:pPr>
              <a:lnSpc>
                <a:spcPct val="90000"/>
              </a:lnSpc>
            </a:pPr>
            <a:r>
              <a:rPr lang="pl-PL" smtClean="0"/>
              <a:t>skłonność do przejmowania przez komórki sztabowe funkcji komórek liniowych bez ponoszenia przez nie odpowiedzialności;</a:t>
            </a:r>
          </a:p>
          <a:p>
            <a:pPr>
              <a:lnSpc>
                <a:spcPct val="90000"/>
              </a:lnSpc>
            </a:pPr>
            <a:r>
              <a:rPr lang="pl-PL" smtClean="0"/>
              <a:t>zagrożenie przeceniania lub niedoceniania przez komórki liniowe rad i opinii formułowanych przez komórki sztabowe.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liniowo-sztabowa</a:t>
            </a:r>
          </a:p>
        </p:txBody>
      </p:sp>
      <p:pic>
        <p:nvPicPr>
          <p:cNvPr id="7987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344613"/>
            <a:ext cx="8135937" cy="413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liniowo-sztabowa</a:t>
            </a:r>
          </a:p>
        </p:txBody>
      </p:sp>
      <p:pic>
        <p:nvPicPr>
          <p:cNvPr id="8089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495425"/>
            <a:ext cx="7848600" cy="390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dywizjonalna</a:t>
            </a:r>
          </a:p>
        </p:txBody>
      </p:sp>
      <p:pic>
        <p:nvPicPr>
          <p:cNvPr id="81922" name="Picture 6" descr="ANd9GcS8khLePtoabD6T8saVO3L5vz-Mznfw3SC9cp9xjvQo0jDO__ARJ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412875"/>
            <a:ext cx="67691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dywizjonalna</a:t>
            </a:r>
          </a:p>
        </p:txBody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800" smtClean="0"/>
              <a:t>Zwiększenie liczby wytwarzanych produktów zwłaszcza w otoczeniu dynamicznym pociąga za sobą konieczność lepszej koordynacji działań.</a:t>
            </a:r>
          </a:p>
          <a:p>
            <a:pPr>
              <a:lnSpc>
                <a:spcPct val="80000"/>
              </a:lnSpc>
            </a:pPr>
            <a:r>
              <a:rPr lang="pl-PL" sz="2800" smtClean="0"/>
              <a:t>Uzasadnia to rozczłonkowanie organizacji według kryterium obiektowego.</a:t>
            </a:r>
          </a:p>
          <a:p>
            <a:pPr>
              <a:lnSpc>
                <a:spcPct val="80000"/>
              </a:lnSpc>
            </a:pPr>
            <a:r>
              <a:rPr lang="pl-PL" sz="2800" smtClean="0"/>
              <a:t>Stosując to kryterium na II szczeblu hierarchii organizacyjnej otrzymujemy strukturę dywizjonalną.</a:t>
            </a:r>
          </a:p>
          <a:p>
            <a:pPr>
              <a:lnSpc>
                <a:spcPct val="80000"/>
              </a:lnSpc>
            </a:pPr>
            <a:r>
              <a:rPr lang="pl-PL" sz="2800" smtClean="0"/>
              <a:t>Powstałe obszary działań nazywamy: </a:t>
            </a:r>
          </a:p>
          <a:p>
            <a:pPr lvl="1">
              <a:lnSpc>
                <a:spcPct val="80000"/>
              </a:lnSpc>
            </a:pPr>
            <a:r>
              <a:rPr lang="pl-PL" sz="2400" smtClean="0"/>
              <a:t>spartami, </a:t>
            </a:r>
          </a:p>
          <a:p>
            <a:pPr lvl="1">
              <a:lnSpc>
                <a:spcPct val="80000"/>
              </a:lnSpc>
            </a:pPr>
            <a:r>
              <a:rPr lang="pl-PL" sz="2400" smtClean="0"/>
              <a:t>dywizjonami, </a:t>
            </a:r>
          </a:p>
          <a:p>
            <a:pPr lvl="1">
              <a:lnSpc>
                <a:spcPct val="80000"/>
              </a:lnSpc>
            </a:pPr>
            <a:r>
              <a:rPr lang="pl-PL" sz="2400" smtClean="0"/>
              <a:t>Segmentami.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dywizjonalna</a:t>
            </a:r>
          </a:p>
        </p:txBody>
      </p:sp>
      <p:sp>
        <p:nvSpPr>
          <p:cNvPr id="839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800" smtClean="0"/>
              <a:t>W strukturze dywizjonalnej przestrzegana jest zasada jedności kierownictwa i specjalizacji kierowniczej.</a:t>
            </a:r>
          </a:p>
          <a:p>
            <a:pPr>
              <a:lnSpc>
                <a:spcPct val="90000"/>
              </a:lnSpc>
            </a:pPr>
            <a:r>
              <a:rPr lang="pl-PL" sz="2800" b="1" smtClean="0"/>
              <a:t>Dywizjony </a:t>
            </a:r>
            <a:r>
              <a:rPr lang="pl-PL" sz="2800" smtClean="0"/>
              <a:t>są względnie niezależnymi i samodzielnymi jednostkami a w niektórych przypadkach mogą mieć nawet osobowość prawną (centra zysków lub kosztów – ich funkcjonowanie ocenia się na podstawie zysku lub rentowności).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Kierownicy dywizjonów mają uprawnienia decyzyjne w zakresie funkcji najsilniej wpływających na sukces ich obszaru działań (najczęściej produkcja, zbyt, zaopatrzenie oraz badania i rozwój).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dywizjonalna</a:t>
            </a:r>
          </a:p>
        </p:txBody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000" smtClean="0"/>
              <a:t>Jeśli realizowane zadania wykraczają swym charakterem pozawyodrębnione dywizjony, tworzone są wówczas:</a:t>
            </a:r>
          </a:p>
          <a:p>
            <a:pPr lvl="1">
              <a:lnSpc>
                <a:spcPct val="80000"/>
              </a:lnSpc>
            </a:pPr>
            <a:r>
              <a:rPr lang="pl-PL" sz="1800" smtClean="0"/>
              <a:t>centralne komórki sztabowe podporządkowane bezpośrednio naczelnemu kierownictwu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l-PL" sz="1800" smtClean="0"/>
              <a:t>lub</a:t>
            </a:r>
          </a:p>
          <a:p>
            <a:pPr lvl="1">
              <a:lnSpc>
                <a:spcPct val="80000"/>
              </a:lnSpc>
            </a:pPr>
            <a:r>
              <a:rPr lang="pl-PL" sz="1800" smtClean="0"/>
              <a:t>dodatkowe komórki sztabowe, odciążające i wspomagające kierowników poszczególnych dywizjonów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Centralizacji podlegają tylko funkcje strategiczne zaś wszelkie funkcje operacyjne i taktyczne realizowane są w autonomicznych dywizjonach.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Zadania kierownictwa naczelnego koncentrują się na:</a:t>
            </a:r>
          </a:p>
          <a:p>
            <a:pPr lvl="1">
              <a:lnSpc>
                <a:spcPct val="80000"/>
              </a:lnSpc>
            </a:pPr>
            <a:r>
              <a:rPr lang="pl-PL" sz="1800" smtClean="0"/>
              <a:t>formułowaniu strategii dla całej organizacji</a:t>
            </a:r>
          </a:p>
          <a:p>
            <a:pPr lvl="1">
              <a:lnSpc>
                <a:spcPct val="80000"/>
              </a:lnSpc>
            </a:pPr>
            <a:r>
              <a:rPr lang="pl-PL" sz="1800" smtClean="0"/>
              <a:t>nadzorze i kontroli</a:t>
            </a:r>
          </a:p>
          <a:p>
            <a:pPr lvl="1">
              <a:lnSpc>
                <a:spcPct val="80000"/>
              </a:lnSpc>
            </a:pPr>
            <a:r>
              <a:rPr lang="pl-PL" sz="1800" smtClean="0"/>
              <a:t>koordynacji funkcjonowania poszczególnych komórek organizacji</a:t>
            </a:r>
          </a:p>
          <a:p>
            <a:pPr lvl="1">
              <a:lnSpc>
                <a:spcPct val="80000"/>
              </a:lnSpc>
            </a:pPr>
            <a:r>
              <a:rPr lang="pl-PL" sz="1800" smtClean="0"/>
              <a:t>rozdziale ograniczonych zasobów pomiędzy poszczególne dywizjony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dywizjonalna - zalety</a:t>
            </a:r>
          </a:p>
        </p:txBody>
      </p:sp>
      <p:sp>
        <p:nvSpPr>
          <p:cNvPr id="860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800" smtClean="0"/>
              <a:t>jasno określone obszary uprawnień i odpowiedzialności kierowników dywizjonów;</a:t>
            </a:r>
          </a:p>
          <a:p>
            <a:pPr>
              <a:lnSpc>
                <a:spcPct val="80000"/>
              </a:lnSpc>
            </a:pPr>
            <a:r>
              <a:rPr lang="pl-PL" sz="2800" smtClean="0"/>
              <a:t>odciążanie naczelnego kierownictwa od problemów bieżącego zarządzania;</a:t>
            </a:r>
          </a:p>
          <a:p>
            <a:pPr>
              <a:lnSpc>
                <a:spcPct val="80000"/>
              </a:lnSpc>
            </a:pPr>
            <a:r>
              <a:rPr lang="pl-PL" sz="2800" smtClean="0"/>
              <a:t>szybkość i trafność podejmowanych decyzji;</a:t>
            </a:r>
          </a:p>
          <a:p>
            <a:pPr>
              <a:lnSpc>
                <a:spcPct val="80000"/>
              </a:lnSpc>
            </a:pPr>
            <a:r>
              <a:rPr lang="pl-PL" sz="2800" smtClean="0"/>
              <a:t> zwiększenie aktywności innowacyjnej kierowników i wykonawców;</a:t>
            </a:r>
          </a:p>
          <a:p>
            <a:pPr>
              <a:lnSpc>
                <a:spcPct val="80000"/>
              </a:lnSpc>
            </a:pPr>
            <a:r>
              <a:rPr lang="pl-PL" sz="2800" smtClean="0"/>
              <a:t>względnie szybka reakcja na zmiany otoczenia (poprzez łatwość tworzenia nowych dywizjonów lub przegrupowania już istniejących);</a:t>
            </a:r>
          </a:p>
          <a:p>
            <a:pPr>
              <a:lnSpc>
                <a:spcPct val="80000"/>
              </a:lnSpc>
            </a:pPr>
            <a:r>
              <a:rPr lang="pl-PL" sz="2800" smtClean="0"/>
              <a:t>duża autonomia decyzyjna.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>
                <a:latin typeface="Arial" charset="0"/>
              </a:rPr>
              <a:t>Powiązania w strukturze organizacyjnej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smtClean="0"/>
              <a:t>Więzi służbowe</a:t>
            </a:r>
            <a:r>
              <a:rPr lang="pl-PL" smtClean="0"/>
              <a:t>, nazywane też hierarchicznymi, są następstwem stosunków występujących pomiędzy przełożonym a podwładnym. </a:t>
            </a:r>
          </a:p>
          <a:p>
            <a:r>
              <a:rPr lang="pl-PL" smtClean="0"/>
              <a:t>Przejawiają się w uprawnieniach przełożonego do określania zadań podwładnym, wydawania poleceń i kontrolowania pracy.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dywizjonalna - wady</a:t>
            </a:r>
          </a:p>
        </p:txBody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800" smtClean="0"/>
              <a:t>możliwość występowania konfliktów między poszczególnymi dywizjonami lub między nimi a organizacją jako całością;</a:t>
            </a:r>
          </a:p>
          <a:p>
            <a:r>
              <a:rPr lang="pl-PL" sz="2800" smtClean="0"/>
              <a:t>możliwość wystąpienia tendencji do tworzenia zależności hierarchicznych między dywizjonami;</a:t>
            </a:r>
          </a:p>
          <a:p>
            <a:r>
              <a:rPr lang="pl-PL" sz="2800" smtClean="0"/>
              <a:t>możliwość niewłaściwego funkcjonowania centralnych komórek sztabowych i przekształcania się ich w centralne komórki liniowe.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>
                <a:latin typeface="Arial" charset="0"/>
              </a:rPr>
              <a:t>Struktura projektowa</a:t>
            </a:r>
          </a:p>
        </p:txBody>
      </p:sp>
      <p:pic>
        <p:nvPicPr>
          <p:cNvPr id="88066" name="Picture 6" descr="ANd9GcSG26CMs1Cs_RlYeRLEnWAjE2s89ElgTXQW6HJKhk6wc60vHQ-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700213"/>
            <a:ext cx="6911975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projektowa</a:t>
            </a:r>
          </a:p>
        </p:txBody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400" smtClean="0"/>
              <a:t>Składają się na nią zespoły projektowe powoływane do realizacji zadań o niepowtarzalnym, kompleksowym i innowacyjnym charakterze.</a:t>
            </a:r>
          </a:p>
          <a:p>
            <a:pPr>
              <a:lnSpc>
                <a:spcPct val="80000"/>
              </a:lnSpc>
            </a:pPr>
            <a:r>
              <a:rPr lang="pl-PL" sz="2400" smtClean="0"/>
              <a:t>Zespoły te mogą spełniać funkcje:</a:t>
            </a:r>
          </a:p>
          <a:p>
            <a:pPr lvl="1">
              <a:lnSpc>
                <a:spcPct val="80000"/>
              </a:lnSpc>
            </a:pPr>
            <a:r>
              <a:rPr lang="pl-PL" sz="2000" smtClean="0"/>
              <a:t>Analityczno – diagnostyczną;</a:t>
            </a:r>
          </a:p>
          <a:p>
            <a:pPr lvl="1">
              <a:lnSpc>
                <a:spcPct val="80000"/>
              </a:lnSpc>
            </a:pPr>
            <a:r>
              <a:rPr lang="pl-PL" sz="2000" smtClean="0"/>
              <a:t>Wdrożeniową;</a:t>
            </a:r>
          </a:p>
          <a:p>
            <a:pPr lvl="1">
              <a:lnSpc>
                <a:spcPct val="80000"/>
              </a:lnSpc>
            </a:pPr>
            <a:r>
              <a:rPr lang="pl-PL" sz="2000" smtClean="0"/>
              <a:t>Organizatorską;</a:t>
            </a:r>
          </a:p>
          <a:p>
            <a:pPr lvl="1">
              <a:lnSpc>
                <a:spcPct val="80000"/>
              </a:lnSpc>
            </a:pPr>
            <a:r>
              <a:rPr lang="pl-PL" sz="2000" smtClean="0"/>
              <a:t>Techniczno – ekonomiczną.</a:t>
            </a:r>
          </a:p>
          <a:p>
            <a:pPr>
              <a:lnSpc>
                <a:spcPct val="80000"/>
              </a:lnSpc>
            </a:pPr>
            <a:r>
              <a:rPr lang="pl-PL" sz="2400" b="1" smtClean="0"/>
              <a:t>W zależności od specyfiki i zakresu realizowanego przedsięwzięcia struktura projektowa może przyjąć dwie podstawowe formy:</a:t>
            </a:r>
          </a:p>
          <a:p>
            <a:pPr lvl="1">
              <a:lnSpc>
                <a:spcPct val="80000"/>
              </a:lnSpc>
            </a:pPr>
            <a:r>
              <a:rPr lang="pl-PL" sz="2000" smtClean="0"/>
              <a:t>z kierownikiem – koordynatorem;</a:t>
            </a:r>
          </a:p>
          <a:p>
            <a:pPr lvl="1">
              <a:lnSpc>
                <a:spcPct val="80000"/>
              </a:lnSpc>
            </a:pPr>
            <a:r>
              <a:rPr lang="pl-PL" sz="2000" smtClean="0"/>
              <a:t>z uprawnieniami komórek liniowych.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projektowa</a:t>
            </a:r>
          </a:p>
        </p:txBody>
      </p:sp>
      <p:sp>
        <p:nvSpPr>
          <p:cNvPr id="901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800" smtClean="0"/>
              <a:t>wykorzystanie fachowej wiedzy specjalistów;</a:t>
            </a:r>
          </a:p>
          <a:p>
            <a:r>
              <a:rPr lang="pl-PL" sz="2800" smtClean="0"/>
              <a:t>bezpośrednie kontakty między członkami zespołu projektowego;</a:t>
            </a:r>
          </a:p>
          <a:p>
            <a:r>
              <a:rPr lang="pl-PL" sz="2800" smtClean="0"/>
              <a:t>krótkie drogi komunikacyjne;</a:t>
            </a:r>
          </a:p>
          <a:p>
            <a:r>
              <a:rPr lang="pl-PL" sz="2800" smtClean="0"/>
              <a:t>duża elastyczność i szybkość reagowania na nowe problemy;</a:t>
            </a:r>
          </a:p>
          <a:p>
            <a:r>
              <a:rPr lang="pl-PL" sz="2800" smtClean="0"/>
              <a:t>znaczna aktywność członków zespołu projektowego;</a:t>
            </a:r>
          </a:p>
          <a:p>
            <a:r>
              <a:rPr lang="pl-PL" sz="2800" smtClean="0"/>
              <a:t>odciążenie kierownictwa naczelnego od problemów bieżącego zarządzania.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projektowa</a:t>
            </a:r>
          </a:p>
        </p:txBody>
      </p:sp>
      <p:sp>
        <p:nvSpPr>
          <p:cNvPr id="911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łatwość tworzenia zależności hierarchicznych między grupami projektowymi;</a:t>
            </a:r>
          </a:p>
          <a:p>
            <a:r>
              <a:rPr lang="pl-PL" smtClean="0"/>
              <a:t>trudność w jednoznacznym określeniu zakresu uprawnień i odpowiedzialności zespołów projektowych i organizacji macierzystej;</a:t>
            </a:r>
          </a:p>
          <a:p>
            <a:r>
              <a:rPr lang="pl-PL" smtClean="0"/>
              <a:t>łatwość stabilizacji grup projektowych (przedłużanie realizacji projektu);</a:t>
            </a:r>
          </a:p>
          <a:p>
            <a:r>
              <a:rPr lang="pl-PL" smtClean="0"/>
              <a:t>trudności w koordynacji działań.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smtClean="0"/>
          </a:p>
        </p:txBody>
      </p:sp>
      <p:pic>
        <p:nvPicPr>
          <p:cNvPr id="921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452563"/>
            <a:ext cx="8351837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smtClean="0"/>
          </a:p>
        </p:txBody>
      </p:sp>
      <p:pic>
        <p:nvPicPr>
          <p:cNvPr id="931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298575"/>
            <a:ext cx="8424862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Struktury złożone</a:t>
            </a:r>
          </a:p>
        </p:txBody>
      </p:sp>
      <p:pic>
        <p:nvPicPr>
          <p:cNvPr id="94210" name="Picture 5" descr="ANd9GcQte6smmk6K4sV1pmj9YvpOcvhMK80dBMmloXlrTs5IoLxwpKy8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374775"/>
            <a:ext cx="4824413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Struktury złożone</a:t>
            </a:r>
          </a:p>
        </p:txBody>
      </p:sp>
      <p:sp>
        <p:nvSpPr>
          <p:cNvPr id="952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smtClean="0"/>
              <a:t>W wielkich przedsiębiorstwach, składających się z wielu względnie autonomicznych jednostek, wykorzystujących wspólne zasoby, zasadne jest tworzenie struktur uwzględniających równocześnie dwa lub więcej kryteria rozczłonkowania organizacji na II szczeblu hierarchii organizacyjnej.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Są to struktury: </a:t>
            </a:r>
            <a:r>
              <a:rPr lang="pl-PL" sz="2400" b="1" smtClean="0"/>
              <a:t>macierzowa i tensorowa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Najważniejszą wspólną cechą obu struktur jest równowaga i równorzędność więzi pionowych i poziomych.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Nie jest w nich przestrzegana zasada jedności kierownictwa – mamy do czynienia z dualizmem w zarządzaniu.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>
                <a:latin typeface="Arial" charset="0"/>
              </a:rPr>
              <a:t>Struktura macierzowa</a:t>
            </a:r>
          </a:p>
        </p:txBody>
      </p:sp>
      <p:pic>
        <p:nvPicPr>
          <p:cNvPr id="9625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1557338"/>
            <a:ext cx="5548312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>
                <a:latin typeface="Arial" charset="0"/>
              </a:rPr>
              <a:t>Powiązania w strukturze organizacyjnej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smtClean="0"/>
              <a:t>Więzi funkcjonalne</a:t>
            </a:r>
            <a:r>
              <a:rPr lang="pl-PL" smtClean="0"/>
              <a:t> przejawiają się w pomaganiu i/lub doradzaniu przy realizowaniu zadań związanych z osiąganiem celów organizacji.</a:t>
            </a:r>
          </a:p>
          <a:p>
            <a:r>
              <a:rPr lang="pl-PL" b="1" smtClean="0"/>
              <a:t>Więzi techniczne</a:t>
            </a:r>
            <a:r>
              <a:rPr lang="pl-PL" smtClean="0"/>
              <a:t> są związane z uzależnieniem członków organizacji, które jest następstwem występującego podziału pracy.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>
                <a:latin typeface="Arial" charset="0"/>
              </a:rPr>
              <a:t>Struktura macierzowa</a:t>
            </a:r>
          </a:p>
        </p:txBody>
      </p:sp>
      <p:sp>
        <p:nvSpPr>
          <p:cNvPr id="972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000" smtClean="0"/>
              <a:t>Jest strukturą dwuwymiarową. Rozczłonkowanie następuje według następujących kryteriów, zwanych wymiarami:</a:t>
            </a:r>
          </a:p>
          <a:p>
            <a:pPr lvl="1">
              <a:lnSpc>
                <a:spcPct val="80000"/>
              </a:lnSpc>
            </a:pPr>
            <a:r>
              <a:rPr lang="pl-PL" sz="1800" smtClean="0"/>
              <a:t> celowy obszar działań (funkcje)</a:t>
            </a:r>
          </a:p>
          <a:p>
            <a:pPr lvl="1">
              <a:lnSpc>
                <a:spcPct val="80000"/>
              </a:lnSpc>
            </a:pPr>
            <a:r>
              <a:rPr lang="pl-PL" sz="1800" smtClean="0"/>
              <a:t> grupa produktów</a:t>
            </a:r>
          </a:p>
          <a:p>
            <a:pPr lvl="1">
              <a:lnSpc>
                <a:spcPct val="80000"/>
              </a:lnSpc>
            </a:pPr>
            <a:r>
              <a:rPr lang="pl-PL" sz="1800" smtClean="0"/>
              <a:t> grupa odbiorców</a:t>
            </a:r>
          </a:p>
          <a:p>
            <a:pPr lvl="1">
              <a:lnSpc>
                <a:spcPct val="80000"/>
              </a:lnSpc>
            </a:pPr>
            <a:r>
              <a:rPr lang="pl-PL" sz="1800" smtClean="0"/>
              <a:t> region geograficzny</a:t>
            </a:r>
          </a:p>
          <a:p>
            <a:pPr lvl="1">
              <a:lnSpc>
                <a:spcPct val="80000"/>
              </a:lnSpc>
            </a:pPr>
            <a:r>
              <a:rPr lang="pl-PL" sz="1800" smtClean="0"/>
              <a:t> projekt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Kierownicy poszczególnych wymiarów posiadają równorzędną i równoprawną pozycję. Jednym z podstawowych problemów jest podział uprawnień i odpowiedzialności.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Ze względu na odmienność punktów widzenia równych rangą kierowników istnieje duże prawdopodobieństwo występowania konfliktów (dlatego struktura ta nazywana jest organizacją z celowo wbudowanym konfliktem).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Z tego powodu kadra kierownicza powinna być wysoko wykwalifikowana i nastawiona na współpracę a nie na rywalizację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>
                <a:latin typeface="Arial" charset="0"/>
              </a:rPr>
              <a:t>Struktura macierzowa - zalety</a:t>
            </a:r>
          </a:p>
        </p:txBody>
      </p:sp>
      <p:sp>
        <p:nvSpPr>
          <p:cNvPr id="983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800" smtClean="0"/>
              <a:t>efektywne wykorzystanie specjalistycznej wiedzy pracowników</a:t>
            </a:r>
            <a:r>
              <a:rPr lang="pl-PL" sz="2800" smtClean="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pl-PL" sz="2800" smtClean="0"/>
              <a:t>możliwość rozwiązywania złożonych problemów</a:t>
            </a:r>
            <a:r>
              <a:rPr lang="pl-PL" sz="2800" smtClean="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pl-PL" sz="2800" smtClean="0"/>
              <a:t>przejrzysta, jasna koordynacja</a:t>
            </a:r>
            <a:r>
              <a:rPr lang="pl-PL" sz="2800" smtClean="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pl-PL" sz="2800" smtClean="0"/>
              <a:t>elastyczność i innowacyjność</a:t>
            </a:r>
            <a:r>
              <a:rPr lang="pl-PL" sz="2800" smtClean="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pl-PL" sz="2800" smtClean="0"/>
              <a:t>skrócenie dróg przepływu informacji i całego procesu decyzyjnego</a:t>
            </a:r>
            <a:r>
              <a:rPr lang="pl-PL" sz="2800" smtClean="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pl-PL" sz="2800" smtClean="0"/>
              <a:t>odciążenie naczelnego kierownictwa od problemów bieżącego</a:t>
            </a:r>
            <a:r>
              <a:rPr lang="pl-PL" sz="2800" smtClean="0">
                <a:latin typeface="Arial" charset="0"/>
              </a:rPr>
              <a:t> </a:t>
            </a:r>
            <a:r>
              <a:rPr lang="pl-PL" sz="2800" smtClean="0"/>
              <a:t>zarządzania</a:t>
            </a:r>
            <a:r>
              <a:rPr lang="pl-PL" sz="2800" smtClean="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pl-PL" sz="2800" smtClean="0"/>
              <a:t>motywujący charakter współudziału w procesie zespołowego</a:t>
            </a:r>
            <a:r>
              <a:rPr lang="pl-PL" sz="2800" smtClean="0">
                <a:latin typeface="Arial" charset="0"/>
              </a:rPr>
              <a:t> </a:t>
            </a:r>
            <a:r>
              <a:rPr lang="pl-PL" sz="2800" smtClean="0"/>
              <a:t>rozwiązywania problemów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>
                <a:latin typeface="Arial" charset="0"/>
              </a:rPr>
              <a:t>Struktura macierzowa - wady</a:t>
            </a:r>
          </a:p>
        </p:txBody>
      </p:sp>
      <p:sp>
        <p:nvSpPr>
          <p:cNvPr id="993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800" dirty="0" smtClean="0"/>
              <a:t>wysokie koszty</a:t>
            </a:r>
          </a:p>
          <a:p>
            <a:pPr>
              <a:lnSpc>
                <a:spcPct val="90000"/>
              </a:lnSpc>
            </a:pPr>
            <a:r>
              <a:rPr lang="pl-PL" sz="2800" dirty="0" smtClean="0"/>
              <a:t>konieczność </a:t>
            </a:r>
            <a:r>
              <a:rPr lang="pl-PL" sz="2800" dirty="0" smtClean="0"/>
              <a:t>stałej komunikacji a więc i możliwość przepływu niepotrzebnych</a:t>
            </a:r>
            <a:r>
              <a:rPr lang="pl-PL" sz="2800" dirty="0" smtClean="0">
                <a:latin typeface="Arial" charset="0"/>
              </a:rPr>
              <a:t> </a:t>
            </a:r>
            <a:r>
              <a:rPr lang="pl-PL" sz="2800" dirty="0" smtClean="0"/>
              <a:t>informacji</a:t>
            </a:r>
          </a:p>
          <a:p>
            <a:pPr>
              <a:lnSpc>
                <a:spcPct val="90000"/>
              </a:lnSpc>
            </a:pPr>
            <a:r>
              <a:rPr lang="pl-PL" sz="2800" dirty="0" smtClean="0"/>
              <a:t>zagrożenie </a:t>
            </a:r>
            <a:r>
              <a:rPr lang="pl-PL" sz="2800" dirty="0" smtClean="0"/>
              <a:t>wydłużania procesów decyzyjnych</a:t>
            </a:r>
          </a:p>
          <a:p>
            <a:pPr>
              <a:lnSpc>
                <a:spcPct val="90000"/>
              </a:lnSpc>
            </a:pPr>
            <a:r>
              <a:rPr lang="pl-PL" sz="2800" dirty="0" smtClean="0"/>
              <a:t>wielokrotność </a:t>
            </a:r>
            <a:r>
              <a:rPr lang="pl-PL" sz="2800" dirty="0" smtClean="0"/>
              <a:t>podporządkowania może prowadzić do zamieszania i zakłóceń</a:t>
            </a:r>
          </a:p>
          <a:p>
            <a:pPr>
              <a:lnSpc>
                <a:spcPct val="90000"/>
              </a:lnSpc>
            </a:pPr>
            <a:r>
              <a:rPr lang="pl-PL" sz="2800" dirty="0" smtClean="0"/>
              <a:t>ograniczenie </a:t>
            </a:r>
            <a:r>
              <a:rPr lang="pl-PL" sz="2800" dirty="0" smtClean="0"/>
              <a:t>zakresu jednoosobowej odpowiedzialności kierownictwa</a:t>
            </a:r>
          </a:p>
          <a:p>
            <a:pPr>
              <a:lnSpc>
                <a:spcPct val="90000"/>
              </a:lnSpc>
            </a:pPr>
            <a:r>
              <a:rPr lang="pl-PL" sz="2800" dirty="0" smtClean="0"/>
              <a:t>niebezpieczeństwo </a:t>
            </a:r>
            <a:r>
              <a:rPr lang="pl-PL" sz="2800" dirty="0" smtClean="0"/>
              <a:t>autonomizacji poszczególnych wymiarów.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>
                <a:latin typeface="Arial" charset="0"/>
              </a:rPr>
              <a:t>Struktura macierzowa</a:t>
            </a:r>
          </a:p>
        </p:txBody>
      </p:sp>
      <p:pic>
        <p:nvPicPr>
          <p:cNvPr id="10035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060575"/>
            <a:ext cx="8380412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>
                <a:latin typeface="Arial" charset="0"/>
              </a:rPr>
              <a:t>Struktura macierzowa</a:t>
            </a:r>
          </a:p>
        </p:txBody>
      </p:sp>
      <p:pic>
        <p:nvPicPr>
          <p:cNvPr id="101378" name="Picture 6" descr="ANd9GcQLiPyGjGuxSOeOPLnFs-UaW1zULzl6w-z_ZHWms0brqrdz8RR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341438"/>
            <a:ext cx="7345362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>
                <a:latin typeface="Arial" charset="0"/>
              </a:rPr>
              <a:t>Struktura macierzowa</a:t>
            </a:r>
          </a:p>
        </p:txBody>
      </p:sp>
      <p:pic>
        <p:nvPicPr>
          <p:cNvPr id="102402" name="Picture 6" descr="ANd9GcRjJBJPjqi8jzFPz0frJvijLprFPtA1wqdRBIyzGxr0R4V-bY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568450"/>
            <a:ext cx="8135937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>
                <a:latin typeface="Arial" charset="0"/>
              </a:rPr>
              <a:t>Struktura macierzowa</a:t>
            </a:r>
          </a:p>
        </p:txBody>
      </p:sp>
      <p:pic>
        <p:nvPicPr>
          <p:cNvPr id="103426" name="Picture 6" descr="ANd9GcSlrgFL3XUn_mh7JyGJhnHGhxu86ZP73d6lqZo_ZpMy2vkvL1jKz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341438"/>
            <a:ext cx="6983412" cy="473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7" name="AutoShape 4" descr="Z"/>
          <p:cNvSpPr>
            <a:spLocks noChangeAspect="1" noChangeArrowheads="1"/>
          </p:cNvSpPr>
          <p:nvPr/>
        </p:nvSpPr>
        <p:spPr bwMode="auto">
          <a:xfrm>
            <a:off x="3252788" y="2562225"/>
            <a:ext cx="26384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tensorowa</a:t>
            </a:r>
          </a:p>
        </p:txBody>
      </p:sp>
      <p:pic>
        <p:nvPicPr>
          <p:cNvPr id="104450" name="Picture 3" descr="obrazek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68600" y="1600200"/>
            <a:ext cx="360521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tensorowa</a:t>
            </a:r>
          </a:p>
        </p:txBody>
      </p:sp>
      <p:sp>
        <p:nvSpPr>
          <p:cNvPr id="1054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smtClean="0"/>
              <a:t>Jest to struktura wielowymiarowa.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Łączy kryteria funkcjonalne, obiektowe i regionalne lub</a:t>
            </a:r>
            <a:r>
              <a:rPr lang="pl-PL" sz="2400" smtClean="0">
                <a:latin typeface="Arial" charset="0"/>
              </a:rPr>
              <a:t> </a:t>
            </a:r>
            <a:r>
              <a:rPr lang="pl-PL" sz="2400" smtClean="0"/>
              <a:t>funkcjonalne i obiektowe z komórkami sztabowymi,</a:t>
            </a:r>
            <a:r>
              <a:rPr lang="pl-PL" sz="2400" smtClean="0">
                <a:latin typeface="Arial" charset="0"/>
              </a:rPr>
              <a:t> </a:t>
            </a:r>
            <a:r>
              <a:rPr lang="pl-PL" sz="2400" smtClean="0"/>
              <a:t>wspomagającymi kierowników w wykonywaniu ich funkcji.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Najważniejsze zalety i wady tej struktury są analogiczne z</a:t>
            </a:r>
            <a:r>
              <a:rPr lang="pl-PL" sz="2400" smtClean="0">
                <a:latin typeface="Arial" charset="0"/>
              </a:rPr>
              <a:t> </a:t>
            </a:r>
            <a:r>
              <a:rPr lang="pl-PL" sz="2400" smtClean="0"/>
              <a:t>tymi, które charakteryzują strukturę macierzową, jednak</a:t>
            </a:r>
            <a:r>
              <a:rPr lang="pl-PL" sz="2400" smtClean="0">
                <a:latin typeface="Arial" charset="0"/>
              </a:rPr>
              <a:t> </a:t>
            </a:r>
            <a:r>
              <a:rPr lang="pl-PL" sz="2400" smtClean="0"/>
              <a:t>funkcjonowanie struktury tensorowej związane jest z</a:t>
            </a:r>
            <a:r>
              <a:rPr lang="pl-PL" sz="2400" smtClean="0">
                <a:latin typeface="Arial" charset="0"/>
              </a:rPr>
              <a:t> </a:t>
            </a:r>
            <a:r>
              <a:rPr lang="pl-PL" sz="2400" smtClean="0"/>
              <a:t>wyższymi kosztami.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Znacznie bardziej rozbudowana jest sieć komunikacyjna.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Jest to jednak struktura elastyczna, innowacyjna i stwarza</a:t>
            </a:r>
            <a:r>
              <a:rPr lang="pl-PL" sz="2400" smtClean="0">
                <a:latin typeface="Arial" charset="0"/>
              </a:rPr>
              <a:t> </a:t>
            </a:r>
            <a:r>
              <a:rPr lang="pl-PL" sz="2400" smtClean="0"/>
              <a:t>warunki do kompleksowego i fachowego rozwiązywania</a:t>
            </a:r>
            <a:r>
              <a:rPr lang="pl-PL" sz="2400" smtClean="0">
                <a:latin typeface="Arial" charset="0"/>
              </a:rPr>
              <a:t> </a:t>
            </a:r>
            <a:r>
              <a:rPr lang="pl-PL" sz="2400" smtClean="0"/>
              <a:t>złożonych problemów.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>
                <a:latin typeface="Arial" charset="0"/>
              </a:rPr>
              <a:t>Struktura tensorowa - zalety</a:t>
            </a:r>
          </a:p>
        </p:txBody>
      </p:sp>
      <p:sp>
        <p:nvSpPr>
          <p:cNvPr id="1064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800" smtClean="0"/>
              <a:t>wielowymiarowa koordynacja,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praca zespołowa jednakowych rangą kierowników,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proste drogi komunikowania się</a:t>
            </a:r>
            <a:r>
              <a:rPr lang="pl-PL" sz="2800" smtClean="0">
                <a:latin typeface="Arial" charset="0"/>
              </a:rPr>
              <a:t> </a:t>
            </a:r>
            <a:r>
              <a:rPr lang="pl-PL" sz="2800" smtClean="0"/>
              <a:t>(bez pośredników),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dość niski stopień formalizacji i standaryzacji zachowań organizacyjnych,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krotko- i długookresowa elastyczność,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stymulacja innowacyjnych idei,</a:t>
            </a:r>
          </a:p>
          <a:p>
            <a:pPr>
              <a:lnSpc>
                <a:spcPct val="90000"/>
              </a:lnSpc>
            </a:pPr>
            <a:r>
              <a:rPr lang="pl-PL" sz="2800" smtClean="0"/>
              <a:t>problemowa specjalizacja kierowników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smtClean="0">
                <a:latin typeface="Arial" charset="0"/>
              </a:rPr>
              <a:t>Powiązania w strukturze organizacyjnej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smtClean="0"/>
              <a:t>Więzi informacyjne</a:t>
            </a:r>
            <a:r>
              <a:rPr lang="pl-PL" smtClean="0"/>
              <a:t> zaś są wyznaczone przepływem informacji i polegają na obowiązku jednostronnego lub wzajemnego informowania się członków organizacji.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>
                <a:latin typeface="Arial" charset="0"/>
              </a:rPr>
              <a:t>Struktura tensorowa - w</a:t>
            </a:r>
            <a:r>
              <a:rPr lang="pl-PL" smtClean="0"/>
              <a:t>ady</a:t>
            </a:r>
          </a:p>
        </p:txBody>
      </p:sp>
      <p:sp>
        <p:nvSpPr>
          <p:cNvPr id="1075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smtClean="0"/>
              <a:t>duże zapotrzebowanie na kwalifikowane kadry i wysokie wymagania w stosunku do ich zachowań,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problematyczny podział kompetencji kierowników i podwyższona możliwość powstawania w związku z tym konfliktów,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brak jednolitości kierowania,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konieczność stosowania zbyt dużej liczby kompromisów w zarządzaniu i związane z tym straty czasu,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wysokie koszty wprowadzenia i użytkowania tej struktury.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Inne typy struktur</a:t>
            </a:r>
          </a:p>
        </p:txBody>
      </p:sp>
      <p:sp>
        <p:nvSpPr>
          <p:cNvPr id="1085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Do pozostałych typów struktur należy zaliczyć przede wszystkim: </a:t>
            </a:r>
            <a:r>
              <a:rPr lang="pl-PL" b="1" smtClean="0"/>
              <a:t>struktury zadaniowe</a:t>
            </a:r>
            <a:r>
              <a:rPr lang="pl-PL" smtClean="0"/>
              <a:t>, </a:t>
            </a:r>
            <a:r>
              <a:rPr lang="pl-PL" b="1" smtClean="0"/>
              <a:t>struktury wirtualne</a:t>
            </a:r>
            <a:r>
              <a:rPr lang="pl-PL" smtClean="0"/>
              <a:t> oraz </a:t>
            </a:r>
            <a:r>
              <a:rPr lang="pl-PL" b="1" smtClean="0"/>
              <a:t>struktura amorficzna</a:t>
            </a:r>
            <a:r>
              <a:rPr lang="pl-PL" smtClean="0"/>
              <a:t>. </a:t>
            </a:r>
          </a:p>
          <a:p>
            <a:r>
              <a:rPr lang="pl-PL" smtClean="0"/>
              <a:t>Z uwagi na ich niepowtarzalny charakter niezwykle trudno jest dogłębnie analizować wszystkie zależności zachodzące między uczestnikami takich rodzajów organizacji.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zadaniowa</a:t>
            </a:r>
          </a:p>
        </p:txBody>
      </p:sp>
      <p:sp>
        <p:nvSpPr>
          <p:cNvPr id="109570" name="AutoShape 6" descr="9k="/>
          <p:cNvSpPr>
            <a:spLocks noChangeAspect="1" noChangeArrowheads="1"/>
          </p:cNvSpPr>
          <p:nvPr/>
        </p:nvSpPr>
        <p:spPr bwMode="auto">
          <a:xfrm>
            <a:off x="3381375" y="2466975"/>
            <a:ext cx="23812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pic>
        <p:nvPicPr>
          <p:cNvPr id="109571" name="il_fi" descr="70f14e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1773238"/>
            <a:ext cx="52959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zadaniowa</a:t>
            </a:r>
          </a:p>
        </p:txBody>
      </p:sp>
      <p:sp>
        <p:nvSpPr>
          <p:cNvPr id="1105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smtClean="0"/>
              <a:t>Struktury zadaniowe</a:t>
            </a:r>
            <a:r>
              <a:rPr lang="pl-PL" sz="2400" b="1" smtClean="0"/>
              <a:t> </a:t>
            </a:r>
            <a:r>
              <a:rPr lang="pl-PL" sz="2400" smtClean="0"/>
              <a:t>polegają na doraźnym tworzeniu konkretnych zespołów zadaniowych, zwanych też projektowymi, powołanych do realizacji określonych zadań wielowymiarowych.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Zespoły zadaniowe mogą spełniać wiele funkcji oraz mieć różny zasięg działania.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Na pewien okres wykonywania zadania kierowniczą funkcję przypisuje się jednemu z członków projektowanego zespołu, w innym zadaniu ten sam pracownik może być wykonawcą. </a:t>
            </a:r>
          </a:p>
          <a:p>
            <a:pPr>
              <a:lnSpc>
                <a:spcPct val="90000"/>
              </a:lnSpc>
            </a:pPr>
            <a:r>
              <a:rPr lang="pl-PL" sz="2400" smtClean="0"/>
              <a:t>Z chwila zakończenia pracy i przyjęcia projektów, zespół zostaje rozwiązany a pracownicy powracają na swoje stanowiska zgodnie z istniejącą strukturą.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zadaniowa</a:t>
            </a:r>
          </a:p>
        </p:txBody>
      </p:sp>
      <p:sp>
        <p:nvSpPr>
          <p:cNvPr id="1116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smtClean="0"/>
              <a:t>Do najpopularniejszych form zespołów zadaniowych można zaliczyć:</a:t>
            </a:r>
          </a:p>
          <a:p>
            <a:pPr lvl="1">
              <a:lnSpc>
                <a:spcPct val="90000"/>
              </a:lnSpc>
            </a:pPr>
            <a:r>
              <a:rPr lang="pl-PL" sz="2000" b="1" smtClean="0"/>
              <a:t>Zespół zadaniowy z pełnym oddelegowaniem i podporządkowaniem jego członków kierownikowi</a:t>
            </a:r>
            <a:r>
              <a:rPr lang="pl-PL" sz="2000" smtClean="0"/>
              <a:t>. Członkowie zespołu zadaniowego zostają czasowo wyłączeni ze swych macierzystych jednostek organizacyjnych. Niezakłócona zostaje zasada jednoosobowego kierownictwa.</a:t>
            </a:r>
          </a:p>
          <a:p>
            <a:pPr lvl="1">
              <a:lnSpc>
                <a:spcPct val="90000"/>
              </a:lnSpc>
            </a:pPr>
            <a:r>
              <a:rPr lang="pl-PL" sz="2000" b="1" smtClean="0"/>
              <a:t>Zespół luźny, kierowany przez kierownika – koordynatora zadania</a:t>
            </a:r>
            <a:r>
              <a:rPr lang="pl-PL" sz="2000" smtClean="0"/>
              <a:t>. Powołani do zespołu uczestnicy, nadal wykonują zadnia wynikające z ich służbowego stanowiska, a dodatkowo - niezbędne zadania z obszaru zagadnień rozwiązywanego przez zespół, problemu.</a:t>
            </a:r>
          </a:p>
          <a:p>
            <a:pPr lvl="1">
              <a:lnSpc>
                <a:spcPct val="90000"/>
              </a:lnSpc>
            </a:pPr>
            <a:r>
              <a:rPr lang="pl-PL" sz="2000" b="1" smtClean="0"/>
              <a:t>Zespół kierowany przez grupę decyzyjno – koordynującą</a:t>
            </a:r>
            <a:r>
              <a:rPr lang="pl-PL" sz="2000" smtClean="0"/>
              <a:t>, która najczęściej pozyskiwana jest z zewnętrz organizacji. Pozostali członkowie rekrutują się z wewnętrznych zasobów firmy.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zadaniowa - wady</a:t>
            </a:r>
          </a:p>
        </p:txBody>
      </p:sp>
      <p:sp>
        <p:nvSpPr>
          <p:cNvPr id="1126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Możliwe trudności w zintegrowaniu członków zespołu zadaniowego, którzy rekrutują się z różnych komórek funkcjonalnych, </a:t>
            </a:r>
          </a:p>
          <a:p>
            <a:r>
              <a:rPr lang="pl-PL" smtClean="0"/>
              <a:t>Niepewność i zagrożenie towarzyszące uczestnikom zespołu realizującego przedsięwzięcie, spowodowane tymczasowym jego charakterem.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wirtualna</a:t>
            </a:r>
          </a:p>
        </p:txBody>
      </p:sp>
      <p:sp>
        <p:nvSpPr>
          <p:cNvPr id="113666" name="AutoShape 6" descr="9k="/>
          <p:cNvSpPr>
            <a:spLocks noChangeAspect="1" noChangeArrowheads="1"/>
          </p:cNvSpPr>
          <p:nvPr/>
        </p:nvSpPr>
        <p:spPr bwMode="auto">
          <a:xfrm>
            <a:off x="3810000" y="28575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pic>
        <p:nvPicPr>
          <p:cNvPr id="113667" name="il_fi" descr="INGG097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700213"/>
            <a:ext cx="5832475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l-PL" sz="4000" smtClean="0">
                <a:latin typeface="Arial Rounded MT Bold"/>
              </a:rPr>
              <a:t>Organizacja wirtualna (podejścia):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362950" cy="4924425"/>
          </a:xfrm>
        </p:spPr>
        <p:txBody>
          <a:bodyPr/>
          <a:lstStyle/>
          <a:p>
            <a:pPr marL="381000" indent="-381000">
              <a:lnSpc>
                <a:spcPct val="80000"/>
              </a:lnSpc>
              <a:buFontTx/>
              <a:buChar char="•"/>
            </a:pPr>
            <a:r>
              <a:rPr lang="pl-PL" sz="2200" smtClean="0"/>
              <a:t>dla wielu autorów organizacja wirtualna jest w zasadzie organizacją skomputeryzowaną lub pracującą w trybie on-line.</a:t>
            </a:r>
          </a:p>
          <a:p>
            <a:pPr marL="381000" indent="-381000">
              <a:lnSpc>
                <a:spcPct val="80000"/>
              </a:lnSpc>
              <a:buFontTx/>
              <a:buChar char="•"/>
            </a:pPr>
            <a:r>
              <a:rPr lang="pl-PL" sz="2200" smtClean="0"/>
              <a:t>dla drugiej grupy autorów bazuje na strukturze jednostek współpracujących ze sobą firm łączących się z powodu posiadanych kompetencji, umiejętności, wiedzy i innych zasobów w celu wytworzenia określonego produktu lub usługi lub wykorzystania pojawiającej się szansy. </a:t>
            </a:r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pl-PL" sz="2200" smtClean="0"/>
              <a:t>	Zakłada się tutaj, że technologia informacji odgrywa kluczową rolę dla koordynowania i kontroli działań rozłącznych elementów organizacji wirtualnej. </a:t>
            </a:r>
          </a:p>
          <a:p>
            <a:pPr marL="381000" indent="-381000">
              <a:lnSpc>
                <a:spcPct val="80000"/>
              </a:lnSpc>
            </a:pPr>
            <a:r>
              <a:rPr lang="pl-PL" sz="2200" smtClean="0"/>
              <a:t>trzecie ujęcie organizacji wirtualnej ma aspekt hybrydowy, łączy powyższe dwa spojrzenia przyjmując zamiennie pojęcie organizacji wirtualnej jako organizacji skomputeryzowanej lub jako sieci osób, idei, kompetencji i zasobów połączonych dla realizacji określonego celu.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Organizacja wirtualna - definicja</a:t>
            </a:r>
          </a:p>
        </p:txBody>
      </p:sp>
      <p:sp>
        <p:nvSpPr>
          <p:cNvPr id="1157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B. Kubiak i A. Korowicki twierdzą, że, w odróżnieniu od tradycyjnej organizacji jest to organizacja pozorna (niewidzialna) pozbawiona struktury fizycznej (budynki, personel, akty normatywne itp.) i stałego zarządu, jednakże funkcjonująca jak każda organizacja fizyczna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Struktura wirtualna</a:t>
            </a:r>
          </a:p>
        </p:txBody>
      </p:sp>
      <p:sp>
        <p:nvSpPr>
          <p:cNvPr id="1167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000" smtClean="0"/>
              <a:t>Organizacja wirtualna – typ organizacji odchodzący od tradycyjnego dążenia do integracji procesów wewnątrz przedsiębiorstwa, a dążący do tworzenia luźnych związków podmiotów gospodarczych.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Organizacja wirtualna jest związkiem niezależnych organizacji gospodarczych tworzonym na zasadzie dobrowolności. Współpraca podmiotów w ramach organizacji wirtualnej może przebiegać na podstawie różnych typów umów wybranych przez uczestników organizacji. Organizacja wirtualna jest powoływana w celu wykorzystania konkretnej okazji rynkowej, więc z założenia czas jej trwania jest ograniczony.</a:t>
            </a:r>
          </a:p>
          <a:p>
            <a:pPr>
              <a:lnSpc>
                <a:spcPct val="80000"/>
              </a:lnSpc>
            </a:pPr>
            <a:r>
              <a:rPr lang="pl-PL" sz="2000" smtClean="0"/>
              <a:t>Jest organizacją, w której każdy z podmiotów jest skupiony na jednym rodzaju działalności, w którym jest szczególnie biegły. Podstawą przynależności jest posiadanie zasobów (wiedzy, technologii, personelu, majątku) generujących wartość dodaną w procesie gospodarczym, do którego wykonywania organizacja wirtualna została powołana.</a:t>
            </a:r>
          </a:p>
          <a:p>
            <a:pPr>
              <a:lnSpc>
                <a:spcPct val="80000"/>
              </a:lnSpc>
            </a:pPr>
            <a:endParaRPr lang="pl-PL" sz="20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4918</Words>
  <Application>Microsoft Office PowerPoint</Application>
  <PresentationFormat>Pokaz na ekranie (4:3)</PresentationFormat>
  <Paragraphs>458</Paragraphs>
  <Slides>113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113</vt:i4>
      </vt:variant>
    </vt:vector>
  </HeadingPairs>
  <TitlesOfParts>
    <vt:vector size="114" baseType="lpstr">
      <vt:lpstr>Motyw pakietu Office</vt:lpstr>
      <vt:lpstr>Podstawy Zarządzania</vt:lpstr>
      <vt:lpstr>Podstawy kształtowania struktur organizacyjnych</vt:lpstr>
      <vt:lpstr>Podstawy kształtowania struktur organizacyjnych</vt:lpstr>
      <vt:lpstr>Podstawy kształtowania struktur organizacyjnych</vt:lpstr>
      <vt:lpstr>Podstawy kształtowania struktur organizacyjnych</vt:lpstr>
      <vt:lpstr>Powiązania w strukturze organizacyjnej </vt:lpstr>
      <vt:lpstr>Powiązania w strukturze organizacyjnej</vt:lpstr>
      <vt:lpstr>Powiązania w strukturze organizacyjnej</vt:lpstr>
      <vt:lpstr>Powiązania w strukturze organizacyjnej</vt:lpstr>
      <vt:lpstr>Podstawy kształtowania struktur organizacyjnych</vt:lpstr>
      <vt:lpstr>Podstawy kształtowania struktur organizacyjnych</vt:lpstr>
      <vt:lpstr>Podstawy kształtowania struktur organizacyjnych</vt:lpstr>
      <vt:lpstr>Podstawy kształtowania struktur organizacyjnych</vt:lpstr>
      <vt:lpstr>Podstawy kształtowania struktur organizacyjnych</vt:lpstr>
      <vt:lpstr>Podstawy kształtowania struktur organizacyjnych</vt:lpstr>
      <vt:lpstr>Podstawy kształtowania struktur organizacyjnych</vt:lpstr>
      <vt:lpstr>Podstawy kształtowania struktur organizacyjnych</vt:lpstr>
      <vt:lpstr>Podstawy kształtowania struktur organizacyjnych</vt:lpstr>
      <vt:lpstr>Podstawy kształtowania struktur organizacyjnych</vt:lpstr>
      <vt:lpstr>Podstawy kształtowania struktur organizacyjnych</vt:lpstr>
      <vt:lpstr>Podstawy kształtowania struktur organizacyjnych</vt:lpstr>
      <vt:lpstr>Podstawy kształtowania struktur organizacyjnych</vt:lpstr>
      <vt:lpstr>Slajd 23</vt:lpstr>
      <vt:lpstr>Podstawy kształtowania struktur organizacyjnych</vt:lpstr>
      <vt:lpstr>Podstawy kształtowania struktur organizacyjnych</vt:lpstr>
      <vt:lpstr>Podstawy kształtowania struktur organizacyjnych</vt:lpstr>
      <vt:lpstr>Podsumowanie</vt:lpstr>
      <vt:lpstr>Podsumowanie</vt:lpstr>
      <vt:lpstr>Podsumowanie</vt:lpstr>
      <vt:lpstr>Rodzaje struktur organizacyjnych</vt:lpstr>
      <vt:lpstr>Rodzaje struktur organizacyjnych</vt:lpstr>
      <vt:lpstr>Rodzaje struktur organizacyjnych</vt:lpstr>
      <vt:lpstr>Rodzaje struktur organizacyjnych</vt:lpstr>
      <vt:lpstr>Rodzaje struktur organizacyjnych</vt:lpstr>
      <vt:lpstr>Rodzaje struktur organizacyjnych</vt:lpstr>
      <vt:lpstr>Rodzaje struktur organizacyjnych</vt:lpstr>
      <vt:lpstr>Rodzaje struktur organizacyjnych</vt:lpstr>
      <vt:lpstr>Rodzaje struktur organizacyjnych</vt:lpstr>
      <vt:lpstr>Rodzaje struktur organizacyjnych</vt:lpstr>
      <vt:lpstr>Rodzaje struktur organizacyjnych</vt:lpstr>
      <vt:lpstr>Rodzaje struktur organizacyjnych</vt:lpstr>
      <vt:lpstr>Rodzaje struktur organizacyjnych</vt:lpstr>
      <vt:lpstr>Struktura: kryterium rozpiętości kierowania</vt:lpstr>
      <vt:lpstr>Struktura a rozpiętość kierowania</vt:lpstr>
      <vt:lpstr>Struktury płaskie - zalety</vt:lpstr>
      <vt:lpstr>Struktury płaskie - zalety</vt:lpstr>
      <vt:lpstr>Struktury smukłe - zalety</vt:lpstr>
      <vt:lpstr>Struktury smukłe - wady</vt:lpstr>
      <vt:lpstr>Struktura: kryterium funkcjonalne</vt:lpstr>
      <vt:lpstr>Struktura liniowa</vt:lpstr>
      <vt:lpstr>Struktura liniowa</vt:lpstr>
      <vt:lpstr>Struktura liniowa - zalety</vt:lpstr>
      <vt:lpstr>Struktura liniowa - wady</vt:lpstr>
      <vt:lpstr>Struktura funkcjonalna</vt:lpstr>
      <vt:lpstr>Struktura funkcjonalna</vt:lpstr>
      <vt:lpstr>Struktura funkcjonalna - zalety</vt:lpstr>
      <vt:lpstr>Struktura funkcjonalna - wady</vt:lpstr>
      <vt:lpstr>Struktura liniowo-sztabowa</vt:lpstr>
      <vt:lpstr>Struktura liniowo-sztabowa</vt:lpstr>
      <vt:lpstr>Struktura liniowo-sztabowa</vt:lpstr>
      <vt:lpstr>Struktura liniowo-sztabowa - zalety</vt:lpstr>
      <vt:lpstr>Struktura liniowo-sztabowa - wady</vt:lpstr>
      <vt:lpstr>Struktura liniowo-sztabowa</vt:lpstr>
      <vt:lpstr>Struktura liniowo-sztabowa</vt:lpstr>
      <vt:lpstr>Struktura dywizjonalna</vt:lpstr>
      <vt:lpstr>Struktura dywizjonalna</vt:lpstr>
      <vt:lpstr>Struktura dywizjonalna</vt:lpstr>
      <vt:lpstr>Struktura dywizjonalna</vt:lpstr>
      <vt:lpstr>Struktura dywizjonalna - zalety</vt:lpstr>
      <vt:lpstr>Struktura dywizjonalna - wady</vt:lpstr>
      <vt:lpstr>Struktura projektowa</vt:lpstr>
      <vt:lpstr>Struktura projektowa</vt:lpstr>
      <vt:lpstr>Struktura projektowa</vt:lpstr>
      <vt:lpstr>Struktura projektowa</vt:lpstr>
      <vt:lpstr>Slajd 75</vt:lpstr>
      <vt:lpstr>Slajd 76</vt:lpstr>
      <vt:lpstr>Struktury złożone</vt:lpstr>
      <vt:lpstr>Struktury złożone</vt:lpstr>
      <vt:lpstr>Struktura macierzowa</vt:lpstr>
      <vt:lpstr>Struktura macierzowa</vt:lpstr>
      <vt:lpstr>Struktura macierzowa - zalety</vt:lpstr>
      <vt:lpstr>Struktura macierzowa - wady</vt:lpstr>
      <vt:lpstr>Struktura macierzowa</vt:lpstr>
      <vt:lpstr>Struktura macierzowa</vt:lpstr>
      <vt:lpstr>Struktura macierzowa</vt:lpstr>
      <vt:lpstr>Struktura macierzowa</vt:lpstr>
      <vt:lpstr>Struktura tensorowa</vt:lpstr>
      <vt:lpstr>Struktura tensorowa</vt:lpstr>
      <vt:lpstr>Struktura tensorowa - zalety</vt:lpstr>
      <vt:lpstr>Struktura tensorowa - wady</vt:lpstr>
      <vt:lpstr>Inne typy struktur</vt:lpstr>
      <vt:lpstr>Struktura zadaniowa</vt:lpstr>
      <vt:lpstr>Struktura zadaniowa</vt:lpstr>
      <vt:lpstr>Struktura zadaniowa</vt:lpstr>
      <vt:lpstr>Struktura zadaniowa - wady</vt:lpstr>
      <vt:lpstr>Struktura wirtualna</vt:lpstr>
      <vt:lpstr>Organizacja wirtualna (podejścia):</vt:lpstr>
      <vt:lpstr>Organizacja wirtualna - definicja</vt:lpstr>
      <vt:lpstr>Struktura wirtualna</vt:lpstr>
      <vt:lpstr>Struktura wirtualna</vt:lpstr>
      <vt:lpstr>Struktura wirtualna - zalety</vt:lpstr>
      <vt:lpstr>Struktura wirtualna - wady</vt:lpstr>
      <vt:lpstr>Struktura sieciowa</vt:lpstr>
      <vt:lpstr>Struktura sieciowa</vt:lpstr>
      <vt:lpstr>Struktura amorficzna</vt:lpstr>
      <vt:lpstr>Struktura amorficzna (organiczna)</vt:lpstr>
      <vt:lpstr>Podsumowanie</vt:lpstr>
      <vt:lpstr>Rodzaje struktur organizacyjnych</vt:lpstr>
      <vt:lpstr>Procesy a struktura organizacyjna</vt:lpstr>
      <vt:lpstr>Pytania…</vt:lpstr>
      <vt:lpstr>…Uwagi</vt:lpstr>
      <vt:lpstr>Dziękuję za uwagę</vt:lpstr>
      <vt:lpstr>Podstawy Zarządzania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Zarządzania</dc:title>
  <dc:creator>TYC</dc:creator>
  <cp:lastModifiedBy>TYC</cp:lastModifiedBy>
  <cp:revision>80</cp:revision>
  <dcterms:created xsi:type="dcterms:W3CDTF">2012-10-24T07:20:13Z</dcterms:created>
  <dcterms:modified xsi:type="dcterms:W3CDTF">2012-11-30T22:27:33Z</dcterms:modified>
</cp:coreProperties>
</file>