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31" r:id="rId2"/>
    <p:sldMasterId id="2147483670" r:id="rId3"/>
    <p:sldMasterId id="2147483691" r:id="rId4"/>
  </p:sldMasterIdLst>
  <p:notesMasterIdLst>
    <p:notesMasterId r:id="rId8"/>
  </p:notesMasterIdLst>
  <p:sldIdLst>
    <p:sldId id="256" r:id="rId5"/>
    <p:sldId id="257" r:id="rId6"/>
    <p:sldId id="261" r:id="rId7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C9804"/>
    <a:srgbClr val="FFCC00"/>
    <a:srgbClr val="3F6BAE"/>
    <a:srgbClr val="F0DC08"/>
    <a:srgbClr val="EFE12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6" autoAdjust="0"/>
    <p:restoredTop sz="86086" autoAdjust="0"/>
  </p:normalViewPr>
  <p:slideViewPr>
    <p:cSldViewPr>
      <p:cViewPr varScale="1">
        <p:scale>
          <a:sx n="55" d="100"/>
          <a:sy n="55" d="100"/>
        </p:scale>
        <p:origin x="144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8582-32F8-4511-BE8E-9127F14BA016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2F002-206D-4184-B39E-C7D93CBC5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3131840" y="4523636"/>
            <a:ext cx="6017581" cy="1065604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EDE12"/>
              </a:solidFill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3131840" y="5275833"/>
            <a:ext cx="6012163" cy="0"/>
          </a:xfrm>
          <a:prstGeom prst="line">
            <a:avLst/>
          </a:prstGeom>
          <a:ln w="73025" cmpd="tri">
            <a:solidFill>
              <a:srgbClr val="EED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4705394"/>
            <a:ext cx="5935803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704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EIL - fond gris - 3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20000" y="1260000"/>
            <a:ext cx="7920000" cy="486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619672" y="743602"/>
            <a:ext cx="7524333" cy="0"/>
          </a:xfrm>
          <a:prstGeom prst="line">
            <a:avLst/>
          </a:prstGeom>
          <a:ln w="38100" cmpd="tri">
            <a:solidFill>
              <a:srgbClr val="F0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EIL - fond gris - 3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25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EIL - fond gris - 3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20000" y="1260000"/>
            <a:ext cx="7920000" cy="486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619672" y="743602"/>
            <a:ext cx="7524333" cy="0"/>
          </a:xfrm>
          <a:prstGeom prst="line">
            <a:avLst/>
          </a:prstGeom>
          <a:ln w="38100" cmpd="tri">
            <a:solidFill>
              <a:srgbClr val="F0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3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EIL - fond gris - 3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69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EIL - fond gris - 3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20000" y="1260000"/>
            <a:ext cx="7920000" cy="486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619672" y="743602"/>
            <a:ext cx="7524333" cy="0"/>
          </a:xfrm>
          <a:prstGeom prst="line">
            <a:avLst/>
          </a:prstGeom>
          <a:ln w="38100" cmpd="tri">
            <a:solidFill>
              <a:srgbClr val="F0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1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EIL - fond gris - 3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2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1691680" y="4492805"/>
            <a:ext cx="7452320" cy="106560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 flipH="1">
            <a:off x="1691680" y="5301208"/>
            <a:ext cx="7452321" cy="0"/>
          </a:xfrm>
          <a:prstGeom prst="line">
            <a:avLst/>
          </a:prstGeom>
          <a:ln w="73025" cmpd="tri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7260" y="4689711"/>
            <a:ext cx="7210800" cy="565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1135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211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EIL - fond blanc -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1691680" y="743602"/>
            <a:ext cx="7452326" cy="0"/>
          </a:xfrm>
          <a:prstGeom prst="line">
            <a:avLst/>
          </a:prstGeom>
          <a:ln w="38100" cmpd="tri">
            <a:solidFill>
              <a:srgbClr val="EED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2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EIL - fond blanc -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4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131840" y="4409665"/>
            <a:ext cx="5935803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3694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EIL - fond blanc -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1691680" y="743602"/>
            <a:ext cx="7452326" cy="0"/>
          </a:xfrm>
          <a:prstGeom prst="line">
            <a:avLst/>
          </a:prstGeom>
          <a:ln w="38100" cmpd="tri">
            <a:solidFill>
              <a:srgbClr val="EED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EIL - fond blanc -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415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EIL - fond blanc - 3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1691680" y="743602"/>
            <a:ext cx="7452326" cy="0"/>
          </a:xfrm>
          <a:prstGeom prst="line">
            <a:avLst/>
          </a:prstGeom>
          <a:ln w="38100" cmpd="tri">
            <a:solidFill>
              <a:srgbClr val="EED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67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EIL - fond blanc - 3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903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SOLEIL - fond blanc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1691680" y="743602"/>
            <a:ext cx="7452326" cy="0"/>
          </a:xfrm>
          <a:prstGeom prst="line">
            <a:avLst/>
          </a:prstGeom>
          <a:ln w="38100" cmpd="tri">
            <a:solidFill>
              <a:srgbClr val="EEDE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93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EIL - fond blanc -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2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2088" y="620688"/>
            <a:ext cx="7772400" cy="1470025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60084" y="6356350"/>
            <a:ext cx="511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/>
              <a:t>XXXXXXX</a:t>
            </a:r>
          </a:p>
        </p:txBody>
      </p:sp>
    </p:spTree>
    <p:extLst>
      <p:ext uri="{BB962C8B-B14F-4D97-AF65-F5344CB8AC3E}">
        <p14:creationId xmlns:p14="http://schemas.microsoft.com/office/powerpoint/2010/main" val="37351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1691680" y="4492805"/>
            <a:ext cx="7452320" cy="1065604"/>
          </a:xfrm>
          <a:prstGeom prst="rect">
            <a:avLst/>
          </a:prstGeom>
          <a:solidFill>
            <a:srgbClr val="EFE125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691680" y="5301208"/>
            <a:ext cx="7452321" cy="0"/>
          </a:xfrm>
          <a:prstGeom prst="line">
            <a:avLst/>
          </a:prstGeom>
          <a:ln w="73025" cmpd="tri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7" y="4699560"/>
            <a:ext cx="7206973" cy="56507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977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8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EIL - fond gris -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20000" y="1260000"/>
            <a:ext cx="7920000" cy="486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619672" y="743602"/>
            <a:ext cx="7524333" cy="0"/>
          </a:xfrm>
          <a:prstGeom prst="line">
            <a:avLst/>
          </a:prstGeom>
          <a:ln w="38100" cmpd="tri">
            <a:solidFill>
              <a:srgbClr val="F0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EIL - fond gris -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4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EIL - fond gri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20000" y="1260000"/>
            <a:ext cx="7920000" cy="486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619672" y="743602"/>
            <a:ext cx="7524333" cy="0"/>
          </a:xfrm>
          <a:prstGeom prst="line">
            <a:avLst/>
          </a:prstGeom>
          <a:ln w="38100" cmpd="tri">
            <a:solidFill>
              <a:srgbClr val="F0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8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EIL - fond gri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55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" y="5552402"/>
            <a:ext cx="561618" cy="13092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" y="137898"/>
            <a:ext cx="1680901" cy="757188"/>
          </a:xfrm>
          <a:prstGeom prst="rect">
            <a:avLst/>
          </a:prstGeom>
          <a:effectLst>
            <a:outerShdw blurRad="76200" dist="12700" dir="6600000" sx="103000" sy="103000" algn="l" rotWithShape="0">
              <a:schemeClr val="bg1"/>
            </a:out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32000" y="6372000"/>
            <a:ext cx="57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4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" y="613186"/>
            <a:ext cx="6737130" cy="624814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" y="5552402"/>
            <a:ext cx="561618" cy="1309236"/>
          </a:xfrm>
          <a:prstGeom prst="rect">
            <a:avLst/>
          </a:prstGeom>
        </p:spPr>
      </p:pic>
      <p:pic>
        <p:nvPicPr>
          <p:cNvPr id="7" name="Picture 2" descr="C:\Users\corona\Desktop\TODO\general\images-png\soleilq [Converti]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7" y="199824"/>
            <a:ext cx="1217101" cy="63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32000" y="6372000"/>
            <a:ext cx="57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0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28000" y="195673"/>
            <a:ext cx="7211424" cy="565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0000" y="1260000"/>
            <a:ext cx="792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" y="5552402"/>
            <a:ext cx="561618" cy="13092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5840"/>
            <a:ext cx="1224136" cy="5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685" r:id="rId3"/>
    <p:sldLayoutId id="2147483709" r:id="rId4"/>
    <p:sldLayoutId id="2147483686" r:id="rId5"/>
    <p:sldLayoutId id="2147483710" r:id="rId6"/>
    <p:sldLayoutId id="2147483687" r:id="rId7"/>
    <p:sldLayoutId id="2147483712" r:id="rId8"/>
    <p:sldLayoutId id="2147483699" r:id="rId9"/>
    <p:sldLayoutId id="2147483711" r:id="rId10"/>
    <p:sldLayoutId id="2147483736" r:id="rId11"/>
    <p:sldLayoutId id="2147483737" r:id="rId12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F0DC0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91680" y="194400"/>
            <a:ext cx="7247120" cy="56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0000" y="1259999"/>
            <a:ext cx="817248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" y="5552402"/>
            <a:ext cx="561618" cy="1309236"/>
          </a:xfrm>
          <a:prstGeom prst="rect">
            <a:avLst/>
          </a:prstGeom>
        </p:spPr>
      </p:pic>
      <p:pic>
        <p:nvPicPr>
          <p:cNvPr id="8" name="Picture 2" descr="C:\Users\corona\Desktop\TODO\general\images-png\soleilq [Converti]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7" y="199824"/>
            <a:ext cx="1217101" cy="63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4"/>
          <p:cNvSpPr txBox="1">
            <a:spLocks/>
          </p:cNvSpPr>
          <p:nvPr userDrawn="1"/>
        </p:nvSpPr>
        <p:spPr>
          <a:xfrm>
            <a:off x="1731789" y="6356350"/>
            <a:ext cx="6656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XXXXXXX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32000" y="6372000"/>
            <a:ext cx="57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11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693" r:id="rId3"/>
    <p:sldLayoutId id="2147483705" r:id="rId4"/>
    <p:sldLayoutId id="2147483694" r:id="rId5"/>
    <p:sldLayoutId id="2147483706" r:id="rId6"/>
    <p:sldLayoutId id="2147483695" r:id="rId7"/>
    <p:sldLayoutId id="2147483707" r:id="rId8"/>
    <p:sldLayoutId id="2147483734" r:id="rId9"/>
    <p:sldLayoutId id="2147483735" r:id="rId10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SOLEIL </a:t>
            </a:r>
            <a:r>
              <a:rPr lang="fr-FR" dirty="0" err="1"/>
              <a:t>status</a:t>
            </a:r>
            <a:r>
              <a:rPr lang="fr-FR" dirty="0"/>
              <a:t> report </a:t>
            </a:r>
            <a:br>
              <a:rPr lang="fr-FR" dirty="0"/>
            </a:br>
            <a:r>
              <a:rPr lang="fr-FR" dirty="0" err="1"/>
              <a:t>ISPyB</a:t>
            </a:r>
            <a:r>
              <a:rPr lang="fr-FR" dirty="0"/>
              <a:t> meeting  2023-11-29</a:t>
            </a:r>
          </a:p>
        </p:txBody>
      </p:sp>
    </p:spTree>
    <p:extLst>
      <p:ext uri="{BB962C8B-B14F-4D97-AF65-F5344CB8AC3E}">
        <p14:creationId xmlns:p14="http://schemas.microsoft.com/office/powerpoint/2010/main" val="8809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SOLEIL </a:t>
            </a:r>
            <a:r>
              <a:rPr lang="fr-FR" dirty="0" err="1"/>
              <a:t>status</a:t>
            </a:r>
            <a:r>
              <a:rPr lang="fr-FR" dirty="0"/>
              <a:t>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59999"/>
            <a:ext cx="8676536" cy="4860000"/>
          </a:xfrm>
        </p:spPr>
        <p:txBody>
          <a:bodyPr>
            <a:normAutofit/>
          </a:bodyPr>
          <a:lstStyle/>
          <a:p>
            <a:r>
              <a:rPr lang="fr-FR" sz="2000" dirty="0" err="1"/>
              <a:t>ISPyB</a:t>
            </a:r>
            <a:r>
              <a:rPr lang="fr-FR" sz="2000" dirty="0"/>
              <a:t> 5.23 version in production for </a:t>
            </a:r>
            <a:r>
              <a:rPr lang="fr-FR" sz="2000" dirty="0" err="1"/>
              <a:t>following</a:t>
            </a:r>
            <a:r>
              <a:rPr lang="fr-FR" sz="2000" dirty="0"/>
              <a:t> techniques</a:t>
            </a:r>
            <a:r>
              <a:rPr lang="en-US" sz="1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Structural Biology Crystallography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BioSAXS</a:t>
            </a:r>
            <a:endParaRPr lang="en-US" sz="2000" dirty="0"/>
          </a:p>
          <a:p>
            <a:r>
              <a:rPr lang="fr-FR" dirty="0"/>
              <a:t>New technique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CryoEM</a:t>
            </a:r>
            <a:endParaRPr lang="fr-FR" dirty="0"/>
          </a:p>
          <a:p>
            <a:endParaRPr lang="fr-FR" dirty="0"/>
          </a:p>
          <a:p>
            <a:r>
              <a:rPr lang="fr-FR" dirty="0"/>
              <a:t>EXI2</a:t>
            </a:r>
            <a:r>
              <a:rPr lang="fr-FR" sz="2000" dirty="0"/>
              <a:t>-Soleil</a:t>
            </a:r>
            <a:r>
              <a:rPr lang="fr-FR" dirty="0"/>
              <a:t> in production </a:t>
            </a:r>
            <a:r>
              <a:rPr lang="fr-FR" dirty="0" err="1"/>
              <a:t>since</a:t>
            </a:r>
            <a:r>
              <a:rPr lang="fr-FR" dirty="0"/>
              <a:t> 2 </a:t>
            </a:r>
            <a:r>
              <a:rPr lang="fr-FR" dirty="0" err="1"/>
              <a:t>year</a:t>
            </a:r>
            <a:r>
              <a:rPr lang="fr-FR" dirty="0"/>
              <a:t> (in </a:t>
            </a:r>
            <a:r>
              <a:rPr lang="fr-FR" dirty="0" err="1"/>
              <a:t>parallel</a:t>
            </a:r>
            <a:r>
              <a:rPr lang="fr-FR" dirty="0"/>
              <a:t> of </a:t>
            </a:r>
            <a:r>
              <a:rPr lang="fr-FR" dirty="0" err="1"/>
              <a:t>ISPyB</a:t>
            </a:r>
            <a:r>
              <a:rPr lang="fr-FR" dirty="0"/>
              <a:t>)</a:t>
            </a:r>
          </a:p>
          <a:p>
            <a:r>
              <a:rPr lang="fr-FR" dirty="0"/>
              <a:t>Authentification via </a:t>
            </a:r>
            <a:r>
              <a:rPr lang="fr-FR" dirty="0" err="1"/>
              <a:t>keycloak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Since</a:t>
            </a:r>
            <a:r>
              <a:rPr lang="fr-FR" dirty="0"/>
              <a:t> last meeting: setting up </a:t>
            </a:r>
            <a:r>
              <a:rPr lang="fr-FR" dirty="0" err="1"/>
              <a:t>pyISPyB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0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94400"/>
            <a:ext cx="7535152" cy="565200"/>
          </a:xfrm>
        </p:spPr>
        <p:txBody>
          <a:bodyPr/>
          <a:lstStyle/>
          <a:p>
            <a:r>
              <a:rPr lang="en-US" sz="2800" dirty="0"/>
              <a:t>Strategy for future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DF17C7-6017-F246-951D-60A23C145619}"/>
              </a:ext>
            </a:extLst>
          </p:cNvPr>
          <p:cNvSpPr txBox="1"/>
          <p:nvPr/>
        </p:nvSpPr>
        <p:spPr>
          <a:xfrm>
            <a:off x="292936" y="767775"/>
            <a:ext cx="88510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/>
          </a:p>
          <a:p>
            <a:r>
              <a:rPr lang="en-US" sz="2200" b="1" dirty="0"/>
              <a:t>Continue working together on the basis of the last joint </a:t>
            </a:r>
            <a:r>
              <a:rPr lang="en-US" sz="2200" b="1"/>
              <a:t>decision:</a:t>
            </a:r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dirty="0" err="1"/>
              <a:t>pyISPyB</a:t>
            </a:r>
            <a:r>
              <a:rPr lang="en-US" sz="2200" dirty="0"/>
              <a:t> for the back end and front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Re-define the scope of the technical/human collaboration: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With the objective of a new MoU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Define the interfaces between </a:t>
            </a:r>
            <a:r>
              <a:rPr lang="en-US" sz="2200" dirty="0" err="1"/>
              <a:t>ISPyB</a:t>
            </a:r>
            <a:r>
              <a:rPr lang="en-US" sz="2200" dirty="0"/>
              <a:t> and its ecosystem: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MxCube</a:t>
            </a:r>
            <a:r>
              <a:rPr lang="en-US" sz="22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BxCube</a:t>
            </a:r>
            <a:r>
              <a:rPr lang="en-US" sz="2200" dirty="0"/>
              <a:t>,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Gateway,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IceBear</a:t>
            </a:r>
            <a:r>
              <a:rPr lang="en-US" sz="2200" dirty="0"/>
              <a:t>, ...,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Data Catalogues (ICAT / </a:t>
            </a:r>
            <a:r>
              <a:rPr lang="en-US" sz="2200" dirty="0" err="1"/>
              <a:t>SCiCat</a:t>
            </a:r>
            <a:r>
              <a:rPr lang="en-US" sz="22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b="1" dirty="0"/>
              <a:t>Putting the definition of APIs back at the center.</a:t>
            </a:r>
          </a:p>
          <a:p>
            <a:pPr lvl="2"/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What type of human model should be put in place?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avoid the pitfall encountered today: non-shared development effort encourage greater involvement of all partners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50883246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EIL - fond gr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LEIL - fond blan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10129</TotalTime>
  <Words>156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Wingdings</vt:lpstr>
      <vt:lpstr>Conception personnalisée</vt:lpstr>
      <vt:lpstr>1_Conception personnalisée</vt:lpstr>
      <vt:lpstr>SOLEIL - fond gris</vt:lpstr>
      <vt:lpstr>SOLEIL - fond blanc</vt:lpstr>
      <vt:lpstr>SOLEIL status report  ISPyB meeting  2023-11-29</vt:lpstr>
      <vt:lpstr>SOLEIL status report</vt:lpstr>
      <vt:lpstr>Strategy for future</vt:lpstr>
    </vt:vector>
  </TitlesOfParts>
  <Company>Synchrotron SOLEIL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YAO Stephanie</dc:creator>
  <cp:lastModifiedBy>OUNSY Majid</cp:lastModifiedBy>
  <cp:revision>257</cp:revision>
  <cp:lastPrinted>2018-10-16T09:18:49Z</cp:lastPrinted>
  <dcterms:created xsi:type="dcterms:W3CDTF">2016-11-25T17:34:53Z</dcterms:created>
  <dcterms:modified xsi:type="dcterms:W3CDTF">2023-11-30T08:13:19Z</dcterms:modified>
</cp:coreProperties>
</file>