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2" r:id="rId6"/>
    <p:sldId id="323" r:id="rId7"/>
    <p:sldId id="324" r:id="rId8"/>
    <p:sldId id="334" r:id="rId9"/>
    <p:sldId id="325" r:id="rId10"/>
    <p:sldId id="33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</p:sldIdLst>
  <p:sldSz cx="9144000" cy="6858000" type="screen4x3"/>
  <p:notesSz cx="67945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000099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 autoAdjust="0"/>
    <p:restoredTop sz="51224" autoAdjust="0"/>
  </p:normalViewPr>
  <p:slideViewPr>
    <p:cSldViewPr>
      <p:cViewPr>
        <p:scale>
          <a:sx n="66" d="100"/>
          <a:sy n="66" d="100"/>
        </p:scale>
        <p:origin x="-2438" y="-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386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94" tIns="44897" rIns="89794" bIns="44897" numCol="1" anchor="t" anchorCtr="0" compatLnSpc="1">
            <a:prstTxWarp prst="textNoShape">
              <a:avLst/>
            </a:prstTxWarp>
          </a:bodyPr>
          <a:lstStyle>
            <a:lvl1pPr defTabSz="898525">
              <a:defRPr sz="1200"/>
            </a:lvl1pPr>
          </a:lstStyle>
          <a:p>
            <a:endParaRPr lang="en-GB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94" tIns="44897" rIns="89794" bIns="44897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endParaRPr lang="en-GB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94" tIns="44897" rIns="89794" bIns="44897" numCol="1" anchor="b" anchorCtr="0" compatLnSpc="1">
            <a:prstTxWarp prst="textNoShape">
              <a:avLst/>
            </a:prstTxWarp>
          </a:bodyPr>
          <a:lstStyle>
            <a:lvl1pPr defTabSz="898525">
              <a:defRPr sz="1200"/>
            </a:lvl1pPr>
          </a:lstStyle>
          <a:p>
            <a:endParaRPr lang="en-GB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94" tIns="44897" rIns="89794" bIns="44897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EDFEF1A3-B194-4F38-838A-1839FF2B5F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90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endParaRPr lang="en-GB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08025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GB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fld id="{DE527405-B11F-4C8E-BCC7-DE06AD02EB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6082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6DEBA-E89B-434A-BEE2-0C55C3F2EF4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0A99F-2F37-423B-B29D-53DB271302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036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5F58B-4AD0-4255-AD78-435D398C8A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36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08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08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34EF-4B33-4E7D-8CCE-69EBF037C5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57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632EB-6A0E-4A53-B9A6-7EEEC6E8C0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63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F3ACA-32E7-4A49-9B36-045EDD5F2B4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78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88E3A-41C5-41B0-94DB-DD062B451E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611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D435C-9217-4132-B0C1-E4BD17856C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881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B7FB2-A0F1-46E1-9F11-A358BF9EC5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90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EEDB8-DF09-49E5-B15F-19E8A32E78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387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A83F-E284-426C-9434-A4A8EDD559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09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E299B-58FF-4C7C-BE91-F9C4F2BF76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77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3AAB15-EC30-4702-AD88-114629D8848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FFFF66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FFFF66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FFFF66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FFFF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FFFF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FFFF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FFFF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52513"/>
            <a:ext cx="7772400" cy="2547937"/>
          </a:xfrm>
        </p:spPr>
        <p:txBody>
          <a:bodyPr/>
          <a:lstStyle/>
          <a:p>
            <a:r>
              <a:rPr lang="en-GB" altLang="en-US" sz="4800" dirty="0" smtClean="0"/>
              <a:t>Experimental Definition in</a:t>
            </a:r>
            <a:br>
              <a:rPr lang="en-GB" altLang="en-US" sz="4800" dirty="0" smtClean="0"/>
            </a:br>
            <a:r>
              <a:rPr lang="en-GB" altLang="en-US" sz="4800" dirty="0" err="1" smtClean="0"/>
              <a:t>SynchWeb</a:t>
            </a:r>
            <a:r>
              <a:rPr lang="en-GB" altLang="en-US" sz="4800" dirty="0" smtClean="0"/>
              <a:t> for XPDF</a:t>
            </a:r>
            <a:endParaRPr lang="en-GB" alt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584950" cy="2159000"/>
          </a:xfrm>
        </p:spPr>
        <p:txBody>
          <a:bodyPr/>
          <a:lstStyle/>
          <a:p>
            <a:endParaRPr lang="en-GB" altLang="en-US" sz="3600" dirty="0"/>
          </a:p>
          <a:p>
            <a:r>
              <a:rPr lang="en-GB" altLang="en-US" sz="3600" dirty="0" smtClean="0"/>
              <a:t>Tim Spain</a:t>
            </a:r>
          </a:p>
          <a:p>
            <a:r>
              <a:rPr lang="en-GB" altLang="en-US" sz="3600" dirty="0" err="1" smtClean="0"/>
              <a:t>ISPyB</a:t>
            </a:r>
            <a:r>
              <a:rPr lang="en-GB" altLang="en-US" sz="3600" dirty="0" smtClean="0"/>
              <a:t> meeting</a:t>
            </a:r>
          </a:p>
          <a:p>
            <a:r>
              <a:rPr lang="en-GB" altLang="en-US" sz="3600" dirty="0" smtClean="0"/>
              <a:t>2018-01-31</a:t>
            </a:r>
            <a:endParaRPr lang="en-GB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definition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Protein (</a:t>
            </a:r>
            <a:r>
              <a:rPr lang="en-GB" i="1" dirty="0" smtClean="0"/>
              <a:t>phase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8345"/>
            <a:ext cx="4040188" cy="272434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Crystal (</a:t>
            </a:r>
            <a:r>
              <a:rPr lang="en-GB" i="1" dirty="0" smtClean="0"/>
              <a:t>sample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87810"/>
            <a:ext cx="4041775" cy="2725417"/>
          </a:xfrm>
        </p:spPr>
      </p:pic>
    </p:spTree>
    <p:extLst>
      <p:ext uri="{BB962C8B-B14F-4D97-AF65-F5344CB8AC3E}">
        <p14:creationId xmlns:p14="http://schemas.microsoft.com/office/powerpoint/2010/main" val="10455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definition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Instance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8345"/>
            <a:ext cx="4040188" cy="272434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87810"/>
            <a:ext cx="4041775" cy="2725417"/>
          </a:xfrm>
        </p:spPr>
      </p:pic>
    </p:spTree>
    <p:extLst>
      <p:ext uri="{BB962C8B-B14F-4D97-AF65-F5344CB8AC3E}">
        <p14:creationId xmlns:p14="http://schemas.microsoft.com/office/powerpoint/2010/main" val="8749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planning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58681"/>
            <a:ext cx="4038600" cy="272327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3" y="2458681"/>
            <a:ext cx="4038600" cy="2723276"/>
          </a:xfrm>
        </p:spPr>
      </p:pic>
    </p:spTree>
    <p:extLst>
      <p:ext uri="{BB962C8B-B14F-4D97-AF65-F5344CB8AC3E}">
        <p14:creationId xmlns:p14="http://schemas.microsoft.com/office/powerpoint/2010/main" val="3320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Defining Data Collections for XPDF</a:t>
            </a:r>
          </a:p>
          <a:p>
            <a:r>
              <a:rPr lang="en-GB" dirty="0" smtClean="0"/>
              <a:t>Extracting metadata and data locations for processing</a:t>
            </a:r>
          </a:p>
          <a:p>
            <a:r>
              <a:rPr lang="en-GB" dirty="0" smtClean="0"/>
              <a:t>Storing processing results in the database</a:t>
            </a:r>
          </a:p>
          <a:p>
            <a:r>
              <a:rPr lang="en-GB" dirty="0" smtClean="0"/>
              <a:t>Retrieving processed results</a:t>
            </a:r>
          </a:p>
          <a:p>
            <a:r>
              <a:rPr lang="en-GB" dirty="0" smtClean="0"/>
              <a:t>Displaying raw data in </a:t>
            </a:r>
            <a:r>
              <a:rPr lang="en-GB" dirty="0" err="1" smtClean="0"/>
              <a:t>SynchWeb</a:t>
            </a:r>
            <a:endParaRPr lang="en-GB" dirty="0" smtClean="0"/>
          </a:p>
          <a:p>
            <a:r>
              <a:rPr lang="en-GB" dirty="0" smtClean="0"/>
              <a:t>Displaying processed data in </a:t>
            </a:r>
            <a:r>
              <a:rPr lang="en-GB" dirty="0" err="1" smtClean="0"/>
              <a:t>SynchWeb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24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needs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results</a:t>
            </a:r>
          </a:p>
          <a:p>
            <a:r>
              <a:rPr lang="en-GB" dirty="0" smtClean="0"/>
              <a:t>XPDF processing results</a:t>
            </a:r>
          </a:p>
          <a:p>
            <a:r>
              <a:rPr lang="en-GB" dirty="0" err="1" smtClean="0"/>
              <a:t>Autoprocessing</a:t>
            </a:r>
            <a:r>
              <a:rPr lang="en-GB" dirty="0" smtClean="0"/>
              <a:t> fields</a:t>
            </a:r>
          </a:p>
          <a:p>
            <a:pPr lvl="1"/>
            <a:r>
              <a:rPr lang="en-GB" dirty="0" smtClean="0"/>
              <a:t>Derived from </a:t>
            </a:r>
            <a:r>
              <a:rPr lang="en-GB" dirty="0" err="1" smtClean="0"/>
              <a:t>AutoProc</a:t>
            </a:r>
            <a:r>
              <a:rPr lang="en-GB" dirty="0" smtClean="0"/>
              <a:t> tables?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definition complete</a:t>
            </a:r>
          </a:p>
          <a:p>
            <a:r>
              <a:rPr lang="en-GB" dirty="0" smtClean="0"/>
              <a:t>Display of Data Collections should be generic</a:t>
            </a:r>
          </a:p>
          <a:p>
            <a:r>
              <a:rPr lang="en-GB" dirty="0" smtClean="0"/>
              <a:t>Define functions to retrieve metadata for processing</a:t>
            </a:r>
          </a:p>
          <a:p>
            <a:pPr lvl="1"/>
            <a:r>
              <a:rPr lang="en-GB" dirty="0" smtClean="0"/>
              <a:t>Partially complete</a:t>
            </a:r>
          </a:p>
          <a:p>
            <a:r>
              <a:rPr lang="en-GB" dirty="0" smtClean="0"/>
              <a:t>Storing and retrieving processing results needs investigating</a:t>
            </a:r>
          </a:p>
          <a:p>
            <a:pPr lvl="1"/>
            <a:r>
              <a:rPr lang="en-GB" dirty="0" smtClean="0"/>
              <a:t>Processing algorithm not yet 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7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XPDF on I15-1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Dedicated X-ray Pair Distribution Function beamline</a:t>
            </a:r>
          </a:p>
          <a:p>
            <a:r>
              <a:rPr lang="en-GB" dirty="0" err="1" smtClean="0"/>
              <a:t>Targetting</a:t>
            </a:r>
            <a:r>
              <a:rPr lang="en-GB" dirty="0" smtClean="0"/>
              <a:t> PDF users who are not synchrotron experts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ISPyB</a:t>
            </a:r>
            <a:r>
              <a:rPr lang="en-GB" dirty="0" smtClean="0"/>
              <a:t> and </a:t>
            </a:r>
            <a:r>
              <a:rPr lang="en-GB" dirty="0" err="1" smtClean="0"/>
              <a:t>SynchWeb</a:t>
            </a:r>
            <a:r>
              <a:rPr lang="en-GB" dirty="0" smtClean="0"/>
              <a:t> to drive eventual automated experiments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3" y="2141624"/>
            <a:ext cx="4038600" cy="33573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and targets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definition in </a:t>
            </a:r>
            <a:r>
              <a:rPr lang="en-GB" dirty="0" err="1" smtClean="0"/>
              <a:t>SynchWeb</a:t>
            </a:r>
            <a:endParaRPr lang="en-GB" dirty="0" smtClean="0"/>
          </a:p>
          <a:p>
            <a:r>
              <a:rPr lang="en-GB" dirty="0" smtClean="0"/>
              <a:t>Automatic experimental execution by GDA from the </a:t>
            </a:r>
            <a:r>
              <a:rPr lang="en-GB" dirty="0" err="1" smtClean="0"/>
              <a:t>ISPyB</a:t>
            </a:r>
            <a:r>
              <a:rPr lang="en-GB" dirty="0" smtClean="0"/>
              <a:t> database</a:t>
            </a:r>
          </a:p>
          <a:p>
            <a:r>
              <a:rPr lang="en-GB" dirty="0" smtClean="0"/>
              <a:t>Storage of metadata from the beamline to the database</a:t>
            </a:r>
          </a:p>
          <a:p>
            <a:r>
              <a:rPr lang="en-GB" dirty="0" smtClean="0"/>
              <a:t>Automatic processing of the data on the Diamond compute cluster</a:t>
            </a:r>
          </a:p>
          <a:p>
            <a:pPr lvl="1"/>
            <a:r>
              <a:rPr lang="en-GB" dirty="0" smtClean="0"/>
              <a:t>Materials and shapes of the target components</a:t>
            </a:r>
          </a:p>
          <a:p>
            <a:pPr lvl="1"/>
            <a:r>
              <a:rPr lang="en-GB" dirty="0" smtClean="0"/>
              <a:t>Data and metadata from the DB</a:t>
            </a:r>
          </a:p>
          <a:p>
            <a:r>
              <a:rPr lang="en-GB" dirty="0" smtClean="0"/>
              <a:t>Storage of the processing metadata to the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changes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75" y="1557338"/>
            <a:ext cx="4829076" cy="4525962"/>
          </a:xfrm>
        </p:spPr>
      </p:pic>
    </p:spTree>
    <p:extLst>
      <p:ext uri="{BB962C8B-B14F-4D97-AF65-F5344CB8AC3E}">
        <p14:creationId xmlns:p14="http://schemas.microsoft.com/office/powerpoint/2010/main" val="494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target parameters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234902" cy="4525962"/>
          </a:xfrm>
        </p:spPr>
      </p:pic>
    </p:spTree>
    <p:extLst>
      <p:ext uri="{BB962C8B-B14F-4D97-AF65-F5344CB8AC3E}">
        <p14:creationId xmlns:p14="http://schemas.microsoft.com/office/powerpoint/2010/main" val="37283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target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to subtract (best estimate of) radiation scattered by everything that is not the sample</a:t>
            </a:r>
          </a:p>
          <a:p>
            <a:r>
              <a:rPr lang="en-GB" dirty="0" smtClean="0"/>
              <a:t>Composition</a:t>
            </a:r>
          </a:p>
          <a:p>
            <a:r>
              <a:rPr lang="en-GB" dirty="0" smtClean="0"/>
              <a:t>Shape and size</a:t>
            </a:r>
          </a:p>
          <a:p>
            <a:r>
              <a:rPr lang="en-GB" dirty="0" smtClean="0"/>
              <a:t>Concept of what surrounds what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Streamality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experimental conditions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051677"/>
            <a:ext cx="8229600" cy="3537284"/>
          </a:xfrm>
        </p:spPr>
      </p:pic>
    </p:spTree>
    <p:extLst>
      <p:ext uri="{BB962C8B-B14F-4D97-AF65-F5344CB8AC3E}">
        <p14:creationId xmlns:p14="http://schemas.microsoft.com/office/powerpoint/2010/main" val="39556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experimental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Beamline energy</a:t>
            </a:r>
          </a:p>
          <a:p>
            <a:r>
              <a:rPr lang="en-GB" dirty="0" smtClean="0"/>
              <a:t>Exposure time</a:t>
            </a:r>
          </a:p>
          <a:p>
            <a:r>
              <a:rPr lang="en-GB" dirty="0" smtClean="0"/>
              <a:t>Detectors, including position and roll</a:t>
            </a:r>
          </a:p>
          <a:p>
            <a:pPr lvl="1"/>
            <a:r>
              <a:rPr lang="en-GB" dirty="0" smtClean="0"/>
              <a:t>Close PDF Detector</a:t>
            </a:r>
          </a:p>
          <a:p>
            <a:pPr lvl="1"/>
            <a:r>
              <a:rPr lang="en-GB" dirty="0" smtClean="0"/>
              <a:t>Distant Bragg Detector</a:t>
            </a:r>
          </a:p>
          <a:p>
            <a:r>
              <a:rPr lang="en-GB" dirty="0" smtClean="0"/>
              <a:t>Detector properties (composition, thickness)</a:t>
            </a:r>
          </a:p>
          <a:p>
            <a:r>
              <a:rPr lang="en-GB" dirty="0" smtClean="0"/>
              <a:t>Environmental conditions</a:t>
            </a:r>
          </a:p>
          <a:p>
            <a:pPr lvl="1"/>
            <a:r>
              <a:rPr lang="en-GB" dirty="0" smtClean="0"/>
              <a:t>Parameters scanned over</a:t>
            </a:r>
          </a:p>
          <a:p>
            <a:pPr lvl="1"/>
            <a:r>
              <a:rPr lang="en-GB" dirty="0" smtClean="0"/>
              <a:t>Order of scanning for multiple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3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SynchWeb</a:t>
            </a:r>
            <a:r>
              <a:rPr lang="en-GB" dirty="0" smtClean="0"/>
              <a:t>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 for commonality with current MX design</a:t>
            </a:r>
          </a:p>
          <a:p>
            <a:r>
              <a:rPr lang="en-GB" dirty="0" smtClean="0"/>
              <a:t>New workflow to define samples and experiments</a:t>
            </a:r>
          </a:p>
          <a:p>
            <a:pPr lvl="1"/>
            <a:r>
              <a:rPr lang="en-GB" dirty="0" smtClean="0"/>
              <a:t>Currently sub-optimal, according to beamline staff</a:t>
            </a:r>
          </a:p>
          <a:p>
            <a:r>
              <a:rPr lang="en-GB" dirty="0" smtClean="0"/>
              <a:t>Making Crystal rows visible and editable</a:t>
            </a:r>
          </a:p>
          <a:p>
            <a:r>
              <a:rPr lang="en-GB" dirty="0" smtClean="0"/>
              <a:t>Build Crystals (</a:t>
            </a:r>
            <a:r>
              <a:rPr lang="en-GB" i="1" dirty="0" smtClean="0"/>
              <a:t>samples</a:t>
            </a:r>
            <a:r>
              <a:rPr lang="en-GB" i="1" baseline="30000" dirty="0" smtClean="0"/>
              <a:t>1</a:t>
            </a:r>
            <a:r>
              <a:rPr lang="en-GB" dirty="0" smtClean="0"/>
              <a:t>) from Proteins (</a:t>
            </a:r>
            <a:r>
              <a:rPr lang="en-GB" i="1" dirty="0" smtClean="0"/>
              <a:t>phases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Make </a:t>
            </a:r>
            <a:r>
              <a:rPr lang="en-GB" dirty="0" err="1" smtClean="0"/>
              <a:t>BLSamples</a:t>
            </a:r>
            <a:r>
              <a:rPr lang="en-GB" dirty="0" smtClean="0"/>
              <a:t> (</a:t>
            </a:r>
            <a:r>
              <a:rPr lang="en-GB" i="1" dirty="0" smtClean="0"/>
              <a:t>instances</a:t>
            </a:r>
            <a:r>
              <a:rPr lang="en-GB" dirty="0" smtClean="0"/>
              <a:t>)</a:t>
            </a:r>
          </a:p>
          <a:p>
            <a:r>
              <a:rPr lang="en-GB" dirty="0" smtClean="0"/>
              <a:t>Wrap sample </a:t>
            </a:r>
            <a:r>
              <a:rPr lang="en-GB" i="1" dirty="0" smtClean="0"/>
              <a:t>instances</a:t>
            </a:r>
            <a:r>
              <a:rPr lang="en-GB" dirty="0" smtClean="0"/>
              <a:t> in </a:t>
            </a:r>
            <a:r>
              <a:rPr lang="en-GB" i="1" dirty="0" smtClean="0"/>
              <a:t>container instances</a:t>
            </a:r>
            <a:endParaRPr lang="en-GB" dirty="0" smtClean="0"/>
          </a:p>
          <a:p>
            <a:r>
              <a:rPr lang="en-GB" dirty="0" smtClean="0"/>
              <a:t>Whole new page for defining all the experiments to be run on a container (</a:t>
            </a:r>
            <a:r>
              <a:rPr lang="en-GB" i="1" dirty="0" smtClean="0"/>
              <a:t>sample changer</a:t>
            </a:r>
            <a:r>
              <a:rPr lang="en-GB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237312"/>
            <a:ext cx="2895600" cy="476250"/>
          </a:xfrm>
        </p:spPr>
        <p:txBody>
          <a:bodyPr/>
          <a:lstStyle/>
          <a:p>
            <a:r>
              <a:rPr lang="en-GB" altLang="en-US" baseline="30000" dirty="0" smtClean="0">
                <a:solidFill>
                  <a:srgbClr val="FFFF66"/>
                </a:solidFill>
              </a:rPr>
              <a:t>1</a:t>
            </a:r>
            <a:r>
              <a:rPr lang="en-GB" altLang="en-US" dirty="0" smtClean="0">
                <a:solidFill>
                  <a:srgbClr val="FFFF66"/>
                </a:solidFill>
              </a:rPr>
              <a:t>XPDF terminology in italics</a:t>
            </a:r>
            <a:endParaRPr lang="en-GB" alt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0 xmlns="77B100AA-0171-460F-AADD-CBE3128DD753">Sarah Bucknall</Author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00B17771010F46AADDCBE3128DD753" ma:contentTypeVersion="0" ma:contentTypeDescription="Create a new document." ma:contentTypeScope="" ma:versionID="12fa91ff39694084a77a4100e68def18">
  <xsd:schema xmlns:xsd="http://www.w3.org/2001/XMLSchema" xmlns:p="http://schemas.microsoft.com/office/2006/metadata/properties" xmlns:ns2="77B100AA-0171-460F-AADD-CBE3128DD753" targetNamespace="http://schemas.microsoft.com/office/2006/metadata/properties" ma:root="true" ma:fieldsID="3096fc5289772df6097e58921dd28ac5" ns2:_="">
    <xsd:import namespace="77B100AA-0171-460F-AADD-CBE3128DD753"/>
    <xsd:element name="properties">
      <xsd:complexType>
        <xsd:sequence>
          <xsd:element name="documentManagement">
            <xsd:complexType>
              <xsd:all>
                <xsd:element ref="ns2:Author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7B100AA-0171-460F-AADD-CBE3128DD753" elementFormDefault="qualified">
    <xsd:import namespace="http://schemas.microsoft.com/office/2006/documentManagement/types"/>
    <xsd:element name="Author0" ma:index="8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35227-31AE-4282-99CB-6E5924D236F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77B100AA-0171-460F-AADD-CBE3128DD753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F520FC-48AD-4733-9DCB-0F4D920BF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100AA-0171-460F-AADD-CBE3128DD7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B11BA6B-03AD-488C-9E39-526AF7E66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334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Experimental Definition in SynchWeb for XPDF</vt:lpstr>
      <vt:lpstr>XPDF on I15-1</vt:lpstr>
      <vt:lpstr>Goals and targets</vt:lpstr>
      <vt:lpstr>Database changes</vt:lpstr>
      <vt:lpstr>Defining target parameters</vt:lpstr>
      <vt:lpstr>Defining target parameters</vt:lpstr>
      <vt:lpstr>Defining experimental conditions</vt:lpstr>
      <vt:lpstr>Defining experimental conditions</vt:lpstr>
      <vt:lpstr>SynchWeb changes</vt:lpstr>
      <vt:lpstr>Sample definition</vt:lpstr>
      <vt:lpstr>Sample definition</vt:lpstr>
      <vt:lpstr>Experiment planning</vt:lpstr>
      <vt:lpstr>Future work</vt:lpstr>
      <vt:lpstr>Database needs</vt:lpstr>
      <vt:lpstr>Summary</vt:lpstr>
    </vt:vector>
  </TitlesOfParts>
  <Company>DLS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Light Source Ltd</dc:title>
  <dc:creator>Authorised User</dc:creator>
  <cp:lastModifiedBy>DLS PC Install</cp:lastModifiedBy>
  <cp:revision>110</cp:revision>
  <dcterms:created xsi:type="dcterms:W3CDTF">2004-11-15T14:55:08Z</dcterms:created>
  <dcterms:modified xsi:type="dcterms:W3CDTF">2018-01-29T09:13:03Z</dcterms:modified>
</cp:coreProperties>
</file>