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4"/>
  </p:sldMasterIdLst>
  <p:notesMasterIdLst>
    <p:notesMasterId r:id="rId33"/>
  </p:notesMasterIdLst>
  <p:handoutMasterIdLst>
    <p:handoutMasterId r:id="rId34"/>
  </p:handoutMasterIdLst>
  <p:sldIdLst>
    <p:sldId id="355" r:id="rId5"/>
    <p:sldId id="440" r:id="rId6"/>
    <p:sldId id="441" r:id="rId7"/>
    <p:sldId id="442" r:id="rId8"/>
    <p:sldId id="443" r:id="rId9"/>
    <p:sldId id="444" r:id="rId10"/>
    <p:sldId id="445" r:id="rId11"/>
    <p:sldId id="446" r:id="rId12"/>
    <p:sldId id="447" r:id="rId13"/>
    <p:sldId id="448" r:id="rId14"/>
    <p:sldId id="449" r:id="rId15"/>
    <p:sldId id="469" r:id="rId16"/>
    <p:sldId id="450" r:id="rId17"/>
    <p:sldId id="451" r:id="rId18"/>
    <p:sldId id="452" r:id="rId19"/>
    <p:sldId id="455" r:id="rId20"/>
    <p:sldId id="456" r:id="rId21"/>
    <p:sldId id="457" r:id="rId22"/>
    <p:sldId id="458" r:id="rId23"/>
    <p:sldId id="459" r:id="rId24"/>
    <p:sldId id="460" r:id="rId25"/>
    <p:sldId id="462" r:id="rId26"/>
    <p:sldId id="463" r:id="rId27"/>
    <p:sldId id="464" r:id="rId28"/>
    <p:sldId id="471" r:id="rId29"/>
    <p:sldId id="466" r:id="rId30"/>
    <p:sldId id="465" r:id="rId31"/>
    <p:sldId id="470" r:id="rId3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521415D9-36F7-43E2-AB2F-B90AF26B5E84}">
      <p14:sectionLst xmlns:p14="http://schemas.microsoft.com/office/powerpoint/2010/main">
        <p14:section name="Default Section" id="{2FD6A7BB-59A3-413E-9477-34A4E458A853}">
          <p14:sldIdLst>
            <p14:sldId id="355"/>
            <p14:sldId id="440"/>
            <p14:sldId id="441"/>
            <p14:sldId id="442"/>
            <p14:sldId id="443"/>
            <p14:sldId id="444"/>
            <p14:sldId id="445"/>
            <p14:sldId id="446"/>
            <p14:sldId id="447"/>
            <p14:sldId id="448"/>
            <p14:sldId id="449"/>
            <p14:sldId id="469"/>
            <p14:sldId id="450"/>
            <p14:sldId id="451"/>
            <p14:sldId id="452"/>
            <p14:sldId id="455"/>
            <p14:sldId id="456"/>
            <p14:sldId id="457"/>
            <p14:sldId id="458"/>
            <p14:sldId id="459"/>
            <p14:sldId id="460"/>
            <p14:sldId id="462"/>
            <p14:sldId id="463"/>
            <p14:sldId id="464"/>
            <p14:sldId id="471"/>
            <p14:sldId id="466"/>
            <p14:sldId id="465"/>
            <p14:sldId id="470"/>
          </p14:sldIdLst>
        </p14:section>
        <p14:section name="Untitled Section" id="{FE841FF6-50DA-4554-A088-7765D382D548}">
          <p14:sldIdLst/>
        </p14:section>
      </p14:sectionLst>
    </p:ext>
    <p:ext uri="{EFAFB233-063F-42B5-8137-9DF3F51BA10A}">
      <p15:sldGuideLst xmlns:p15="http://schemas.microsoft.com/office/powerpoint/2012/main">
        <p15:guide id="1" orient="horz" pos="2188" userDrawn="1">
          <p15:clr>
            <a:srgbClr val="A4A3A4"/>
          </p15:clr>
        </p15:guide>
        <p15:guide id="2" pos="28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0253F"/>
    <a:srgbClr val="4F81BD"/>
    <a:srgbClr val="009900"/>
    <a:srgbClr val="92D050"/>
    <a:srgbClr val="FF0000"/>
    <a:srgbClr val="FFC000"/>
    <a:srgbClr val="FFFF00"/>
    <a:srgbClr val="00B0F0"/>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7" autoAdjust="0"/>
  </p:normalViewPr>
  <p:slideViewPr>
    <p:cSldViewPr>
      <p:cViewPr varScale="1">
        <p:scale>
          <a:sx n="83" d="100"/>
          <a:sy n="83" d="100"/>
        </p:scale>
        <p:origin x="1435" y="67"/>
      </p:cViewPr>
      <p:guideLst>
        <p:guide orient="horz" pos="2188"/>
        <p:guide pos="2852"/>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66" d="100"/>
          <a:sy n="66" d="100"/>
        </p:scale>
        <p:origin x="313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06E2FE-2C3D-4035-B620-1205015BCC67}" type="datetimeFigureOut">
              <a:rPr lang="en-GB" smtClean="0"/>
              <a:t>11/02/2020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B272A7-9CE0-41EB-B016-09C255959506}" type="slidenum">
              <a:rPr lang="en-GB" smtClean="0"/>
              <a:t>‹#›</a:t>
            </a:fld>
            <a:endParaRPr lang="en-GB"/>
          </a:p>
        </p:txBody>
      </p:sp>
    </p:spTree>
    <p:extLst>
      <p:ext uri="{BB962C8B-B14F-4D97-AF65-F5344CB8AC3E}">
        <p14:creationId xmlns:p14="http://schemas.microsoft.com/office/powerpoint/2010/main" val="4083117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EB42E75-0CF9-4408-94A3-E28DC4A338D5}" type="slidenum">
              <a:rPr lang="en-GB" altLang="en-US"/>
              <a:pPr/>
              <a:t>‹#›</a:t>
            </a:fld>
            <a:endParaRPr lang="en-GB" altLang="en-US"/>
          </a:p>
        </p:txBody>
      </p:sp>
    </p:spTree>
    <p:extLst>
      <p:ext uri="{BB962C8B-B14F-4D97-AF65-F5344CB8AC3E}">
        <p14:creationId xmlns:p14="http://schemas.microsoft.com/office/powerpoint/2010/main" val="476420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a:ea typeface="+mn-ea"/>
        <a:cs typeface="+mn-cs"/>
      </a:defRPr>
    </a:lvl1pPr>
    <a:lvl2pPr marL="457200" algn="l" rtl="0" fontAlgn="base">
      <a:spcBef>
        <a:spcPct val="30000"/>
      </a:spcBef>
      <a:spcAft>
        <a:spcPct val="0"/>
      </a:spcAft>
      <a:defRPr sz="1200" kern="1200">
        <a:solidFill>
          <a:schemeClr val="tx1"/>
        </a:solidFill>
        <a:latin typeface="Times"/>
        <a:ea typeface="+mn-ea"/>
        <a:cs typeface="+mn-cs"/>
      </a:defRPr>
    </a:lvl2pPr>
    <a:lvl3pPr marL="914400" algn="l" rtl="0" fontAlgn="base">
      <a:spcBef>
        <a:spcPct val="30000"/>
      </a:spcBef>
      <a:spcAft>
        <a:spcPct val="0"/>
      </a:spcAft>
      <a:defRPr sz="1200" kern="1200">
        <a:solidFill>
          <a:schemeClr val="tx1"/>
        </a:solidFill>
        <a:latin typeface="Times"/>
        <a:ea typeface="+mn-ea"/>
        <a:cs typeface="+mn-cs"/>
      </a:defRPr>
    </a:lvl3pPr>
    <a:lvl4pPr marL="1371600" algn="l" rtl="0" fontAlgn="base">
      <a:spcBef>
        <a:spcPct val="30000"/>
      </a:spcBef>
      <a:spcAft>
        <a:spcPct val="0"/>
      </a:spcAft>
      <a:defRPr sz="1200" kern="1200">
        <a:solidFill>
          <a:schemeClr val="tx1"/>
        </a:solidFill>
        <a:latin typeface="Times"/>
        <a:ea typeface="+mn-ea"/>
        <a:cs typeface="+mn-cs"/>
      </a:defRPr>
    </a:lvl4pPr>
    <a:lvl5pPr marL="1828800" algn="l" rtl="0" fontAlgn="base">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3886200" y="868680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9FA5D1E-463B-46C8-A395-38C6EBF8C629}" type="slidenum">
              <a:rPr lang="en-GB" sz="1200" b="0" strike="noStrike" spc="-1">
                <a:solidFill>
                  <a:srgbClr val="000000"/>
                </a:solidFill>
                <a:latin typeface="Calibri"/>
              </a:rPr>
              <a:t>1</a:t>
            </a:fld>
            <a:endParaRPr lang="en-GB" sz="1200" b="0" strike="noStrike" spc="-1">
              <a:latin typeface="Arial"/>
            </a:endParaRPr>
          </a:p>
        </p:txBody>
      </p:sp>
      <p:sp>
        <p:nvSpPr>
          <p:cNvPr id="573" name="PlaceHolder 2"/>
          <p:cNvSpPr>
            <a:spLocks noGrp="1"/>
          </p:cNvSpPr>
          <p:nvPr>
            <p:ph type="body"/>
          </p:nvPr>
        </p:nvSpPr>
        <p:spPr>
          <a:xfrm>
            <a:off x="914400" y="4343400"/>
            <a:ext cx="5028120" cy="4113720"/>
          </a:xfrm>
          <a:prstGeom prst="rect">
            <a:avLst/>
          </a:prstGeom>
        </p:spPr>
        <p:txBody>
          <a:bodyPr lIns="0" tIns="0" rIns="0" bIns="0"/>
          <a:lstStyle/>
          <a:p>
            <a:endParaRPr lang="en-GB" sz="2000" b="0" strike="noStrike" spc="-1">
              <a:latin typeface="Arial"/>
            </a:endParaRPr>
          </a:p>
        </p:txBody>
      </p:sp>
    </p:spTree>
    <p:extLst>
      <p:ext uri="{BB962C8B-B14F-4D97-AF65-F5344CB8AC3E}">
        <p14:creationId xmlns:p14="http://schemas.microsoft.com/office/powerpoint/2010/main" val="350684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8F59D34-A44C-400D-AA1E-E7077E90842A}" type="datetimeFigureOut">
              <a:rPr lang="en-GB" smtClean="0"/>
              <a:t>11/02/2020</a:t>
            </a:fld>
            <a:endParaRPr lang="en-GB"/>
          </a:p>
        </p:txBody>
      </p:sp>
      <p:sp>
        <p:nvSpPr>
          <p:cNvPr id="6" name="Slide Number Placeholder 5"/>
          <p:cNvSpPr>
            <a:spLocks noGrp="1"/>
          </p:cNvSpPr>
          <p:nvPr>
            <p:ph type="sldNum" sz="quarter" idx="12"/>
          </p:nvPr>
        </p:nvSpPr>
        <p:spPr/>
        <p:txBody>
          <a:bodyPr/>
          <a:lstStyle/>
          <a:p>
            <a:fld id="{C7E70E51-77A0-4A2C-BE58-AF2693AF6CEF}" type="slidenum">
              <a:rPr lang="en-GB" smtClean="0"/>
              <a:t>‹#›</a:t>
            </a:fld>
            <a:endParaRPr lang="en-GB"/>
          </a:p>
        </p:txBody>
      </p:sp>
      <p:sp>
        <p:nvSpPr>
          <p:cNvPr id="7" name="Footer Placeholder 4"/>
          <p:cNvSpPr>
            <a:spLocks noGrp="1"/>
          </p:cNvSpPr>
          <p:nvPr>
            <p:ph type="ftr" sz="quarter" idx="11"/>
          </p:nvPr>
        </p:nvSpPr>
        <p:spPr>
          <a:xfrm>
            <a:off x="3124200" y="6356350"/>
            <a:ext cx="2895600" cy="365125"/>
          </a:xfrm>
        </p:spPr>
        <p:txBody>
          <a:bodyPr/>
          <a:lstStyle/>
          <a:p>
            <a:endParaRPr lang="en-GB"/>
          </a:p>
        </p:txBody>
      </p:sp>
    </p:spTree>
    <p:extLst>
      <p:ext uri="{BB962C8B-B14F-4D97-AF65-F5344CB8AC3E}">
        <p14:creationId xmlns:p14="http://schemas.microsoft.com/office/powerpoint/2010/main" val="151053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F59D34-A44C-400D-AA1E-E7077E90842A}" type="datetimeFigureOut">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23891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8F59D34-A44C-400D-AA1E-E7077E90842A}" type="datetimeFigureOut">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337114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F59D34-A44C-400D-AA1E-E7077E90842A}" type="datetimeFigureOut">
              <a:rPr lang="en-GB" smtClean="0"/>
              <a:t>11/02/2020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131526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59D34-A44C-400D-AA1E-E7077E90842A}" type="datetimeFigureOut">
              <a:rPr lang="en-GB" smtClean="0"/>
              <a:t>11/02/2020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49057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8F59D34-A44C-400D-AA1E-E7077E90842A}" type="datetimeFigureOut">
              <a:rPr lang="en-GB" smtClean="0"/>
              <a:t>11/02/2020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162065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8F59D34-A44C-400D-AA1E-E7077E90842A}" type="datetimeFigureOut">
              <a:rPr lang="en-GB" smtClean="0"/>
              <a:t>11/02/2020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377668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8F59D34-A44C-400D-AA1E-E7077E90842A}" type="datetimeFigureOut">
              <a:rPr lang="en-GB" smtClean="0"/>
              <a:t>11/02/2020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262539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59D34-A44C-400D-AA1E-E7077E90842A}" type="datetimeFigureOut">
              <a:rPr lang="en-GB" smtClean="0"/>
              <a:t>11/02/2020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186716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59D34-A44C-400D-AA1E-E7077E90842A}" type="datetimeFigureOut">
              <a:rPr lang="en-GB" smtClean="0"/>
              <a:t>11/02/2020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152983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59D34-A44C-400D-AA1E-E7077E90842A}" type="datetimeFigureOut">
              <a:rPr lang="en-GB" smtClean="0"/>
              <a:t>11/02/2020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E70E51-77A0-4A2C-BE58-AF2693AF6CEF}" type="slidenum">
              <a:rPr lang="en-GB" smtClean="0"/>
              <a:t>‹#›</a:t>
            </a:fld>
            <a:endParaRPr lang="en-GB"/>
          </a:p>
        </p:txBody>
      </p:sp>
    </p:spTree>
    <p:extLst>
      <p:ext uri="{BB962C8B-B14F-4D97-AF65-F5344CB8AC3E}">
        <p14:creationId xmlns:p14="http://schemas.microsoft.com/office/powerpoint/2010/main" val="294860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59D34-A44C-400D-AA1E-E7077E90842A}" type="datetimeFigureOut">
              <a:rPr lang="en-GB" smtClean="0"/>
              <a:t>11/02/2020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70E51-77A0-4A2C-BE58-AF2693AF6CEF}" type="slidenum">
              <a:rPr lang="en-GB" smtClean="0"/>
              <a:t>‹#›</a:t>
            </a:fld>
            <a:endParaRPr lang="en-GB"/>
          </a:p>
        </p:txBody>
      </p:sp>
      <p:pic>
        <p:nvPicPr>
          <p:cNvPr id="7" name="Picture 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3584575"/>
            <a:ext cx="8763000" cy="327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841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91920" y="1772640"/>
            <a:ext cx="797508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6000" spc="-1" dirty="0">
                <a:solidFill>
                  <a:srgbClr val="000000"/>
                </a:solidFill>
                <a:ea typeface="DejaVu Sans"/>
              </a:rPr>
              <a:t>ISPyB</a:t>
            </a:r>
            <a:endParaRPr lang="en-GB" sz="6000" spc="-1" dirty="0">
              <a:latin typeface="Arial"/>
            </a:endParaRPr>
          </a:p>
          <a:p>
            <a:pPr algn="ctr">
              <a:lnSpc>
                <a:spcPct val="100000"/>
              </a:lnSpc>
            </a:pPr>
            <a:r>
              <a:rPr lang="en-GB" sz="6000" spc="-1" dirty="0">
                <a:solidFill>
                  <a:srgbClr val="000000"/>
                </a:solidFill>
                <a:ea typeface="DejaVu Sans"/>
              </a:rPr>
              <a:t>Back end evolution</a:t>
            </a:r>
            <a:endParaRPr lang="en-GB" sz="6000" spc="-1" dirty="0">
              <a:latin typeface="Arial"/>
            </a:endParaRPr>
          </a:p>
        </p:txBody>
      </p:sp>
      <p:sp>
        <p:nvSpPr>
          <p:cNvPr id="316" name="CustomShape 2"/>
          <p:cNvSpPr/>
          <p:nvPr/>
        </p:nvSpPr>
        <p:spPr>
          <a:xfrm>
            <a:off x="1619640" y="4005000"/>
            <a:ext cx="61196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2400" b="0" strike="noStrike" spc="-1" dirty="0">
                <a:solidFill>
                  <a:srgbClr val="000000"/>
                </a:solidFill>
                <a:latin typeface="Calibri"/>
                <a:ea typeface="DejaVu Sans"/>
              </a:rPr>
              <a:t>Neil A Smith</a:t>
            </a:r>
          </a:p>
          <a:p>
            <a:pPr algn="ctr">
              <a:lnSpc>
                <a:spcPct val="100000"/>
              </a:lnSpc>
            </a:pPr>
            <a:r>
              <a:rPr lang="en-GB" spc="-1" dirty="0">
                <a:solidFill>
                  <a:srgbClr val="000000"/>
                </a:solidFill>
                <a:latin typeface="Calibri"/>
              </a:rPr>
              <a:t>12</a:t>
            </a:r>
            <a:r>
              <a:rPr lang="en-GB" spc="-1" baseline="30000" dirty="0">
                <a:solidFill>
                  <a:srgbClr val="000000"/>
                </a:solidFill>
                <a:latin typeface="Calibri"/>
              </a:rPr>
              <a:t>th</a:t>
            </a:r>
            <a:r>
              <a:rPr lang="en-GB" spc="-1" dirty="0">
                <a:solidFill>
                  <a:srgbClr val="000000"/>
                </a:solidFill>
                <a:latin typeface="Calibri"/>
              </a:rPr>
              <a:t> February 2020</a:t>
            </a:r>
            <a:endParaRPr lang="en-GB" sz="2400" b="0" strike="noStrike" spc="-1" dirty="0">
              <a:latin typeface="Aria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4869160"/>
            <a:ext cx="936104" cy="936104"/>
          </a:xfrm>
          <a:prstGeom prst="rect">
            <a:avLst/>
          </a:prstGeom>
          <a:ln>
            <a:solidFill>
              <a:schemeClr val="tx1"/>
            </a:solidFill>
          </a:ln>
        </p:spPr>
      </p:pic>
    </p:spTree>
    <p:extLst>
      <p:ext uri="{BB962C8B-B14F-4D97-AF65-F5344CB8AC3E}">
        <p14:creationId xmlns:p14="http://schemas.microsoft.com/office/powerpoint/2010/main" val="41437057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DATABASE: Evolution or revolution?</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062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Options: Evolution</a:t>
            </a:r>
          </a:p>
        </p:txBody>
      </p:sp>
      <p:sp>
        <p:nvSpPr>
          <p:cNvPr id="3" name="Content Placeholder 2"/>
          <p:cNvSpPr>
            <a:spLocks noGrp="1"/>
          </p:cNvSpPr>
          <p:nvPr>
            <p:ph idx="1"/>
          </p:nvPr>
        </p:nvSpPr>
        <p:spPr/>
        <p:txBody>
          <a:bodyPr>
            <a:noAutofit/>
          </a:bodyPr>
          <a:lstStyle/>
          <a:p>
            <a:r>
              <a:rPr lang="en-GB" sz="2400" dirty="0"/>
              <a:t>Current solution works but, </a:t>
            </a:r>
          </a:p>
          <a:p>
            <a:pPr lvl="1"/>
            <a:r>
              <a:rPr lang="en-GB" sz="1800" dirty="0"/>
              <a:t>developer friction caused by inconsistent naming conventions </a:t>
            </a:r>
          </a:p>
          <a:p>
            <a:pPr lvl="1"/>
            <a:r>
              <a:rPr lang="en-GB" sz="1800" dirty="0"/>
              <a:t>mixture of explicit and implicit relationships</a:t>
            </a:r>
          </a:p>
          <a:p>
            <a:pPr lvl="1"/>
            <a:r>
              <a:rPr lang="en-GB" sz="1800" dirty="0"/>
              <a:t>“Junk DNA”, many columns not used anymore (or at all!)</a:t>
            </a:r>
          </a:p>
          <a:p>
            <a:r>
              <a:rPr lang="en-GB" sz="2000" dirty="0"/>
              <a:t>Improvement could be made by </a:t>
            </a:r>
            <a:r>
              <a:rPr lang="en-GB" sz="2000" b="1" dirty="0"/>
              <a:t>removing redundant tables and columns</a:t>
            </a:r>
          </a:p>
          <a:p>
            <a:pPr lvl="1"/>
            <a:r>
              <a:rPr lang="en-GB" sz="1800" dirty="0"/>
              <a:t>Used </a:t>
            </a:r>
            <a:r>
              <a:rPr lang="en-GB" sz="1800" dirty="0" err="1"/>
              <a:t>schemaspy</a:t>
            </a:r>
            <a:r>
              <a:rPr lang="en-GB" sz="1800" dirty="0"/>
              <a:t> to generate report (see later slide)</a:t>
            </a:r>
          </a:p>
          <a:p>
            <a:pPr lvl="1"/>
            <a:r>
              <a:rPr lang="en-GB" sz="1800" dirty="0"/>
              <a:t>Shows you what tables are in use and anomalies</a:t>
            </a:r>
          </a:p>
          <a:p>
            <a:r>
              <a:rPr lang="en-GB" sz="2000" b="1" dirty="0"/>
              <a:t>Establish consistent naming convention and remove Oracle legacy</a:t>
            </a:r>
          </a:p>
          <a:p>
            <a:pPr lvl="1"/>
            <a:r>
              <a:rPr lang="en-GB" sz="1800" dirty="0" err="1"/>
              <a:t>proposalNumber</a:t>
            </a:r>
            <a:r>
              <a:rPr lang="en-GB" sz="1800" dirty="0"/>
              <a:t> vs number (reserved word limitations?)</a:t>
            </a:r>
          </a:p>
          <a:p>
            <a:pPr lvl="1"/>
            <a:r>
              <a:rPr lang="en-GB" sz="1800" dirty="0" err="1"/>
              <a:t>AutoProcProgram</a:t>
            </a:r>
            <a:r>
              <a:rPr lang="en-GB" sz="1800" dirty="0"/>
              <a:t> vs </a:t>
            </a:r>
            <a:r>
              <a:rPr lang="en-GB" sz="1800" dirty="0" err="1"/>
              <a:t>AutoProcProgam_has_Int</a:t>
            </a:r>
            <a:r>
              <a:rPr lang="en-GB" sz="1800" dirty="0"/>
              <a:t> (30 char table limit)</a:t>
            </a:r>
          </a:p>
          <a:p>
            <a:pPr lvl="1"/>
            <a:r>
              <a:rPr lang="en-GB" sz="1800" dirty="0"/>
              <a:t>BLSESSIONID vs </a:t>
            </a:r>
            <a:r>
              <a:rPr lang="en-GB" sz="1800" dirty="0" err="1"/>
              <a:t>sessionId</a:t>
            </a:r>
            <a:endParaRPr lang="en-GB" sz="1800" dirty="0"/>
          </a:p>
          <a:p>
            <a:pPr lvl="1"/>
            <a:r>
              <a:rPr lang="en-GB" sz="1800" dirty="0" err="1"/>
              <a:t>BF_fault</a:t>
            </a:r>
            <a:r>
              <a:rPr lang="en-GB" sz="1800" dirty="0"/>
              <a:t>? Or </a:t>
            </a:r>
            <a:r>
              <a:rPr lang="en-GB" sz="1800" dirty="0" err="1"/>
              <a:t>BeamlineFault</a:t>
            </a:r>
            <a:endParaRPr lang="en-GB" sz="1800" dirty="0"/>
          </a:p>
          <a:p>
            <a:r>
              <a:rPr lang="en-GB" sz="1800" dirty="0" err="1"/>
              <a:t>BLSession</a:t>
            </a:r>
            <a:r>
              <a:rPr lang="en-GB" sz="1800" dirty="0"/>
              <a:t> has 26 columns of which 10/11 could be deleted</a:t>
            </a:r>
          </a:p>
        </p:txBody>
      </p:sp>
      <p:sp>
        <p:nvSpPr>
          <p:cNvPr id="6" name="Isosceles Triangle 5"/>
          <p:cNvSpPr/>
          <p:nvPr/>
        </p:nvSpPr>
        <p:spPr>
          <a:xfrm>
            <a:off x="7092000" y="4689000"/>
            <a:ext cx="1350000" cy="1125000"/>
          </a:xfrm>
          <a:prstGeom prst="triangl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a:solidFill>
                  <a:schemeClr val="tx1"/>
                </a:solidFill>
              </a:rPr>
              <a:t>!</a:t>
            </a:r>
          </a:p>
          <a:p>
            <a:pPr algn="ctr"/>
            <a:endParaRPr lang="en-GB" dirty="0">
              <a:solidFill>
                <a:schemeClr val="tx1"/>
              </a:solidFill>
            </a:endParaRPr>
          </a:p>
        </p:txBody>
      </p:sp>
    </p:spTree>
    <p:extLst>
      <p:ext uri="{BB962C8B-B14F-4D97-AF65-F5344CB8AC3E}">
        <p14:creationId xmlns:p14="http://schemas.microsoft.com/office/powerpoint/2010/main" val="340684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BLSession</a:t>
            </a:r>
            <a:r>
              <a:rPr lang="en-GB" dirty="0"/>
              <a:t>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61986471"/>
              </p:ext>
            </p:extLst>
          </p:nvPr>
        </p:nvGraphicFramePr>
        <p:xfrm>
          <a:off x="572400" y="1179000"/>
          <a:ext cx="8229600" cy="5562600"/>
        </p:xfrm>
        <a:graphic>
          <a:graphicData uri="http://schemas.openxmlformats.org/drawingml/2006/table">
            <a:tbl>
              <a:tblPr firstRow="1" bandRow="1">
                <a:tableStyleId>{5C22544A-7EE6-4342-B048-85BDC9FD1C3A}</a:tableStyleId>
              </a:tblPr>
              <a:tblGrid>
                <a:gridCol w="2764800">
                  <a:extLst>
                    <a:ext uri="{9D8B030D-6E8A-4147-A177-3AD203B41FA5}">
                      <a16:colId xmlns:a16="http://schemas.microsoft.com/office/drawing/2014/main" val="363498971"/>
                    </a:ext>
                  </a:extLst>
                </a:gridCol>
                <a:gridCol w="5464800">
                  <a:extLst>
                    <a:ext uri="{9D8B030D-6E8A-4147-A177-3AD203B41FA5}">
                      <a16:colId xmlns:a16="http://schemas.microsoft.com/office/drawing/2014/main" val="4222029778"/>
                    </a:ext>
                  </a:extLst>
                </a:gridCol>
              </a:tblGrid>
              <a:tr h="370840">
                <a:tc>
                  <a:txBody>
                    <a:bodyPr/>
                    <a:lstStyle/>
                    <a:p>
                      <a:r>
                        <a:rPr lang="en-GB" dirty="0"/>
                        <a:t>Column</a:t>
                      </a:r>
                    </a:p>
                  </a:txBody>
                  <a:tcPr/>
                </a:tc>
                <a:tc>
                  <a:txBody>
                    <a:bodyPr/>
                    <a:lstStyle/>
                    <a:p>
                      <a:endParaRPr lang="en-GB" dirty="0"/>
                    </a:p>
                  </a:txBody>
                  <a:tcPr/>
                </a:tc>
                <a:extLst>
                  <a:ext uri="{0D108BD9-81ED-4DB2-BD59-A6C34878D82A}">
                    <a16:rowId xmlns:a16="http://schemas.microsoft.com/office/drawing/2014/main" val="474267538"/>
                  </a:ext>
                </a:extLst>
              </a:tr>
              <a:tr h="370840">
                <a:tc>
                  <a:txBody>
                    <a:bodyPr/>
                    <a:lstStyle/>
                    <a:p>
                      <a:r>
                        <a:rPr lang="en-GB" sz="1800" dirty="0" err="1"/>
                        <a:t>sessionId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err="1"/>
                        <a:t>blsessionid</a:t>
                      </a:r>
                      <a:r>
                        <a:rPr lang="en-GB" sz="1800" dirty="0"/>
                        <a:t>, Session reserved word in Oracle?</a:t>
                      </a:r>
                    </a:p>
                  </a:txBody>
                  <a:tcPr/>
                </a:tc>
                <a:extLst>
                  <a:ext uri="{0D108BD9-81ED-4DB2-BD59-A6C34878D82A}">
                    <a16:rowId xmlns:a16="http://schemas.microsoft.com/office/drawing/2014/main" val="3479225657"/>
                  </a:ext>
                </a:extLst>
              </a:tr>
              <a:tr h="370840">
                <a:tc>
                  <a:txBody>
                    <a:bodyPr/>
                    <a:lstStyle/>
                    <a:p>
                      <a:r>
                        <a:rPr lang="en-GB" sz="1800" dirty="0" err="1"/>
                        <a:t>bltimeStamp</a:t>
                      </a:r>
                      <a:endParaRPr lang="en-GB" dirty="0"/>
                    </a:p>
                  </a:txBody>
                  <a:tcPr/>
                </a:tc>
                <a:tc>
                  <a:txBody>
                    <a:bodyPr/>
                    <a:lstStyle/>
                    <a:p>
                      <a:r>
                        <a:rPr lang="en-GB" dirty="0" err="1"/>
                        <a:t>timeStamp</a:t>
                      </a:r>
                      <a:r>
                        <a:rPr lang="en-GB" baseline="0" dirty="0"/>
                        <a:t> but context? Created/Updated timestamp?</a:t>
                      </a:r>
                      <a:endParaRPr lang="en-GB" dirty="0"/>
                    </a:p>
                  </a:txBody>
                  <a:tcPr/>
                </a:tc>
                <a:extLst>
                  <a:ext uri="{0D108BD9-81ED-4DB2-BD59-A6C34878D82A}">
                    <a16:rowId xmlns:a16="http://schemas.microsoft.com/office/drawing/2014/main" val="3915544664"/>
                  </a:ext>
                </a:extLst>
              </a:tr>
              <a:tr h="370840">
                <a:tc>
                  <a:txBody>
                    <a:bodyPr/>
                    <a:lstStyle/>
                    <a:p>
                      <a:r>
                        <a:rPr lang="en-GB" sz="1800" dirty="0" err="1"/>
                        <a:t>visit_number</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err="1"/>
                        <a:t>visitNumber</a:t>
                      </a:r>
                      <a:endParaRPr lang="en-GB" sz="1800" dirty="0"/>
                    </a:p>
                  </a:txBody>
                  <a:tcPr/>
                </a:tc>
                <a:extLst>
                  <a:ext uri="{0D108BD9-81ED-4DB2-BD59-A6C34878D82A}">
                    <a16:rowId xmlns:a16="http://schemas.microsoft.com/office/drawing/2014/main" val="3780475010"/>
                  </a:ext>
                </a:extLst>
              </a:tr>
              <a:tr h="370840">
                <a:tc>
                  <a:txBody>
                    <a:bodyPr/>
                    <a:lstStyle/>
                    <a:p>
                      <a:r>
                        <a:rPr lang="en-GB" sz="1800" dirty="0" err="1"/>
                        <a:t>lastUpdate</a:t>
                      </a:r>
                      <a:endParaRPr lang="en-GB" dirty="0"/>
                    </a:p>
                  </a:txBody>
                  <a:tcPr/>
                </a:tc>
                <a:tc>
                  <a:txBody>
                    <a:bodyPr/>
                    <a:lstStyle/>
                    <a:p>
                      <a:r>
                        <a:rPr lang="en-GB" sz="1800" dirty="0"/>
                        <a:t>always 0000-00-00 00:00:00</a:t>
                      </a:r>
                      <a:endParaRPr lang="en-GB" dirty="0"/>
                    </a:p>
                  </a:txBody>
                  <a:tcPr/>
                </a:tc>
                <a:extLst>
                  <a:ext uri="{0D108BD9-81ED-4DB2-BD59-A6C34878D82A}">
                    <a16:rowId xmlns:a16="http://schemas.microsoft.com/office/drawing/2014/main" val="1133679376"/>
                  </a:ext>
                </a:extLst>
              </a:tr>
              <a:tr h="370840">
                <a:tc>
                  <a:txBody>
                    <a:bodyPr/>
                    <a:lstStyle/>
                    <a:p>
                      <a:r>
                        <a:rPr lang="en-GB" sz="1800" dirty="0" err="1"/>
                        <a:t>projectCode</a:t>
                      </a:r>
                      <a:endParaRPr lang="en-GB" dirty="0"/>
                    </a:p>
                  </a:txBody>
                  <a:tcPr/>
                </a:tc>
                <a:tc>
                  <a:txBody>
                    <a:bodyPr/>
                    <a:lstStyle/>
                    <a:p>
                      <a:r>
                        <a:rPr lang="en-GB" sz="1800" dirty="0"/>
                        <a:t>always NULL</a:t>
                      </a:r>
                      <a:endParaRPr lang="en-GB" dirty="0"/>
                    </a:p>
                  </a:txBody>
                  <a:tcPr/>
                </a:tc>
                <a:extLst>
                  <a:ext uri="{0D108BD9-81ED-4DB2-BD59-A6C34878D82A}">
                    <a16:rowId xmlns:a16="http://schemas.microsoft.com/office/drawing/2014/main" val="3916125059"/>
                  </a:ext>
                </a:extLst>
              </a:tr>
              <a:tr h="370840">
                <a:tc>
                  <a:txBody>
                    <a:bodyPr/>
                    <a:lstStyle/>
                    <a:p>
                      <a:r>
                        <a:rPr lang="en-GB" sz="1800" dirty="0" err="1"/>
                        <a:t>usedFlag</a:t>
                      </a:r>
                      <a:endParaRPr lang="en-GB" dirty="0"/>
                    </a:p>
                  </a:txBody>
                  <a:tcPr/>
                </a:tc>
                <a:tc>
                  <a:txBody>
                    <a:bodyPr/>
                    <a:lstStyle/>
                    <a:p>
                      <a:r>
                        <a:rPr lang="en-GB" sz="1800" dirty="0"/>
                        <a:t>not since 2016</a:t>
                      </a:r>
                      <a:endParaRPr lang="en-GB" dirty="0"/>
                    </a:p>
                  </a:txBody>
                  <a:tcPr/>
                </a:tc>
                <a:extLst>
                  <a:ext uri="{0D108BD9-81ED-4DB2-BD59-A6C34878D82A}">
                    <a16:rowId xmlns:a16="http://schemas.microsoft.com/office/drawing/2014/main" val="21246513"/>
                  </a:ext>
                </a:extLst>
              </a:tr>
              <a:tr h="370840">
                <a:tc>
                  <a:txBody>
                    <a:bodyPr/>
                    <a:lstStyle/>
                    <a:p>
                      <a:r>
                        <a:rPr lang="en-GB" sz="1800" dirty="0" err="1"/>
                        <a:t>sessionTitle</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not title (as in Proposal) always NULL</a:t>
                      </a:r>
                    </a:p>
                  </a:txBody>
                  <a:tcPr/>
                </a:tc>
                <a:extLst>
                  <a:ext uri="{0D108BD9-81ED-4DB2-BD59-A6C34878D82A}">
                    <a16:rowId xmlns:a16="http://schemas.microsoft.com/office/drawing/2014/main" val="1118259400"/>
                  </a:ext>
                </a:extLst>
              </a:tr>
              <a:tr h="370840">
                <a:tc>
                  <a:txBody>
                    <a:bodyPr/>
                    <a:lstStyle/>
                    <a:p>
                      <a:r>
                        <a:rPr lang="en-GB" sz="1800" dirty="0" err="1"/>
                        <a:t>structureDeterminations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NULL or 0</a:t>
                      </a:r>
                    </a:p>
                  </a:txBody>
                  <a:tcPr/>
                </a:tc>
                <a:extLst>
                  <a:ext uri="{0D108BD9-81ED-4DB2-BD59-A6C34878D82A}">
                    <a16:rowId xmlns:a16="http://schemas.microsoft.com/office/drawing/2014/main" val="3162143909"/>
                  </a:ext>
                </a:extLst>
              </a:tr>
              <a:tr h="370840">
                <a:tc>
                  <a:txBody>
                    <a:bodyPr/>
                    <a:lstStyle/>
                    <a:p>
                      <a:r>
                        <a:rPr lang="en-GB" sz="1800" dirty="0" err="1"/>
                        <a:t>dewarTransport</a:t>
                      </a:r>
                      <a:endParaRPr lang="en-GB" dirty="0"/>
                    </a:p>
                  </a:txBody>
                  <a:tcPr/>
                </a:tc>
                <a:tc>
                  <a:txBody>
                    <a:bodyPr/>
                    <a:lstStyle/>
                    <a:p>
                      <a:r>
                        <a:rPr lang="en-GB" sz="1800" dirty="0"/>
                        <a:t>NULL or 0</a:t>
                      </a:r>
                      <a:endParaRPr lang="en-GB" dirty="0"/>
                    </a:p>
                  </a:txBody>
                  <a:tcPr/>
                </a:tc>
                <a:extLst>
                  <a:ext uri="{0D108BD9-81ED-4DB2-BD59-A6C34878D82A}">
                    <a16:rowId xmlns:a16="http://schemas.microsoft.com/office/drawing/2014/main" val="4091290540"/>
                  </a:ext>
                </a:extLst>
              </a:tr>
              <a:tr h="370840">
                <a:tc>
                  <a:txBody>
                    <a:bodyPr/>
                    <a:lstStyle/>
                    <a:p>
                      <a:r>
                        <a:rPr lang="en-GB" sz="1800" dirty="0" err="1"/>
                        <a:t>dataBackupFrance</a:t>
                      </a:r>
                      <a:endParaRPr lang="en-GB" dirty="0"/>
                    </a:p>
                  </a:txBody>
                  <a:tcPr/>
                </a:tc>
                <a:tc>
                  <a:txBody>
                    <a:bodyPr/>
                    <a:lstStyle/>
                    <a:p>
                      <a:r>
                        <a:rPr lang="en-GB" sz="1800" dirty="0"/>
                        <a:t>always NULL</a:t>
                      </a:r>
                      <a:endParaRPr lang="en-GB" dirty="0"/>
                    </a:p>
                  </a:txBody>
                  <a:tcPr/>
                </a:tc>
                <a:extLst>
                  <a:ext uri="{0D108BD9-81ED-4DB2-BD59-A6C34878D82A}">
                    <a16:rowId xmlns:a16="http://schemas.microsoft.com/office/drawing/2014/main" val="747070901"/>
                  </a:ext>
                </a:extLst>
              </a:tr>
              <a:tr h="370840">
                <a:tc>
                  <a:txBody>
                    <a:bodyPr/>
                    <a:lstStyle/>
                    <a:p>
                      <a:r>
                        <a:rPr lang="en-GB" sz="1800" dirty="0" err="1"/>
                        <a:t>dataBackupEurope</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always NULL</a:t>
                      </a:r>
                    </a:p>
                  </a:txBody>
                  <a:tcPr/>
                </a:tc>
                <a:extLst>
                  <a:ext uri="{0D108BD9-81ED-4DB2-BD59-A6C34878D82A}">
                    <a16:rowId xmlns:a16="http://schemas.microsoft.com/office/drawing/2014/main" val="2790180722"/>
                  </a:ext>
                </a:extLst>
              </a:tr>
              <a:tr h="370840">
                <a:tc>
                  <a:txBody>
                    <a:bodyPr/>
                    <a:lstStyle/>
                    <a:p>
                      <a:r>
                        <a:rPr lang="en-GB" sz="1800" dirty="0" err="1"/>
                        <a:t>expSessionPk</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NULL at DLS, SMIS id? relates to </a:t>
                      </a:r>
                      <a:r>
                        <a:rPr lang="en-GB" sz="1800" dirty="0" err="1"/>
                        <a:t>externalId</a:t>
                      </a:r>
                      <a:r>
                        <a:rPr lang="en-GB" sz="1800" dirty="0"/>
                        <a:t>?</a:t>
                      </a:r>
                    </a:p>
                  </a:txBody>
                  <a:tcPr/>
                </a:tc>
                <a:extLst>
                  <a:ext uri="{0D108BD9-81ED-4DB2-BD59-A6C34878D82A}">
                    <a16:rowId xmlns:a16="http://schemas.microsoft.com/office/drawing/2014/main" val="77078430"/>
                  </a:ext>
                </a:extLst>
              </a:tr>
              <a:tr h="370840">
                <a:tc>
                  <a:txBody>
                    <a:bodyPr/>
                    <a:lstStyle/>
                    <a:p>
                      <a:r>
                        <a:rPr lang="en-GB" sz="1800" dirty="0" err="1"/>
                        <a:t>protectedData</a:t>
                      </a:r>
                      <a:endParaRPr lang="en-GB" dirty="0"/>
                    </a:p>
                  </a:txBody>
                  <a:tcPr/>
                </a:tc>
                <a:tc>
                  <a:txBody>
                    <a:bodyPr/>
                    <a:lstStyle/>
                    <a:p>
                      <a:r>
                        <a:rPr lang="en-GB" sz="1800" dirty="0"/>
                        <a:t>always NULL</a:t>
                      </a:r>
                      <a:endParaRPr lang="en-GB" dirty="0"/>
                    </a:p>
                  </a:txBody>
                  <a:tcPr/>
                </a:tc>
                <a:extLst>
                  <a:ext uri="{0D108BD9-81ED-4DB2-BD59-A6C34878D82A}">
                    <a16:rowId xmlns:a16="http://schemas.microsoft.com/office/drawing/2014/main" val="3962424662"/>
                  </a:ext>
                </a:extLst>
              </a:tr>
              <a:tr h="370840">
                <a:tc>
                  <a:txBody>
                    <a:bodyPr/>
                    <a:lstStyle/>
                    <a:p>
                      <a:r>
                        <a:rPr lang="en-GB" sz="1800" dirty="0" err="1"/>
                        <a:t>operatorSiteNumber</a:t>
                      </a:r>
                      <a:endParaRPr lang="en-GB" dirty="0"/>
                    </a:p>
                  </a:txBody>
                  <a:tcPr/>
                </a:tc>
                <a:tc>
                  <a:txBody>
                    <a:bodyPr/>
                    <a:lstStyle/>
                    <a:p>
                      <a:r>
                        <a:rPr lang="en-GB" sz="1800" dirty="0"/>
                        <a:t>always NULL</a:t>
                      </a:r>
                      <a:endParaRPr lang="en-GB" dirty="0"/>
                    </a:p>
                  </a:txBody>
                  <a:tcPr/>
                </a:tc>
                <a:extLst>
                  <a:ext uri="{0D108BD9-81ED-4DB2-BD59-A6C34878D82A}">
                    <a16:rowId xmlns:a16="http://schemas.microsoft.com/office/drawing/2014/main" val="3979081111"/>
                  </a:ext>
                </a:extLst>
              </a:tr>
            </a:tbl>
          </a:graphicData>
        </a:graphic>
      </p:graphicFrame>
    </p:spTree>
    <p:extLst>
      <p:ext uri="{BB962C8B-B14F-4D97-AF65-F5344CB8AC3E}">
        <p14:creationId xmlns:p14="http://schemas.microsoft.com/office/powerpoint/2010/main" val="344184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Schemaspy.org</a:t>
            </a:r>
            <a:br>
              <a:rPr lang="en-GB" dirty="0"/>
            </a:b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31" y="1089000"/>
            <a:ext cx="7671938" cy="5674362"/>
          </a:xfrm>
          <a:prstGeom prst="rect">
            <a:avLst/>
          </a:prstGeom>
          <a:ln>
            <a:solidFill>
              <a:schemeClr val="tx1"/>
            </a:solidFill>
          </a:ln>
        </p:spPr>
      </p:pic>
    </p:spTree>
    <p:extLst>
      <p:ext uri="{BB962C8B-B14F-4D97-AF65-F5344CB8AC3E}">
        <p14:creationId xmlns:p14="http://schemas.microsoft.com/office/powerpoint/2010/main" val="13658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52162"/>
            <a:ext cx="6930001" cy="6705838"/>
          </a:xfrm>
        </p:spPr>
      </p:pic>
    </p:spTree>
    <p:extLst>
      <p:ext uri="{BB962C8B-B14F-4D97-AF65-F5344CB8AC3E}">
        <p14:creationId xmlns:p14="http://schemas.microsoft.com/office/powerpoint/2010/main" val="121193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Schemaspy</a:t>
            </a:r>
            <a:endParaRPr lang="en-GB" dirty="0"/>
          </a:p>
        </p:txBody>
      </p:sp>
      <p:sp>
        <p:nvSpPr>
          <p:cNvPr id="3" name="Content Placeholder 2"/>
          <p:cNvSpPr>
            <a:spLocks noGrp="1"/>
          </p:cNvSpPr>
          <p:nvPr>
            <p:ph idx="1"/>
          </p:nvPr>
        </p:nvSpPr>
        <p:spPr/>
        <p:txBody>
          <a:bodyPr>
            <a:normAutofit/>
          </a:bodyPr>
          <a:lstStyle/>
          <a:p>
            <a:r>
              <a:rPr lang="en-GB" sz="2800" dirty="0"/>
              <a:t>If other sites want to generate the report:</a:t>
            </a:r>
          </a:p>
          <a:p>
            <a:pPr lvl="1"/>
            <a:r>
              <a:rPr lang="en-GB" sz="2400" dirty="0"/>
              <a:t>Download </a:t>
            </a:r>
            <a:r>
              <a:rPr lang="en-GB" sz="2400" dirty="0" err="1"/>
              <a:t>schemaspy</a:t>
            </a:r>
            <a:r>
              <a:rPr lang="en-GB" sz="2400" dirty="0"/>
              <a:t>, mysql-connecter.jar</a:t>
            </a:r>
          </a:p>
          <a:p>
            <a:pPr lvl="1"/>
            <a:r>
              <a:rPr lang="en-GB" sz="2400" dirty="0"/>
              <a:t>Create an </a:t>
            </a:r>
            <a:r>
              <a:rPr lang="en-GB" sz="2400" dirty="0" err="1"/>
              <a:t>ispyb.properties</a:t>
            </a:r>
            <a:r>
              <a:rPr lang="en-GB" sz="2400" dirty="0"/>
              <a:t> file with credentials</a:t>
            </a:r>
          </a:p>
          <a:p>
            <a:pPr lvl="1"/>
            <a:r>
              <a:rPr lang="en-GB" sz="2400" dirty="0"/>
              <a:t>Run command (below) against database</a:t>
            </a:r>
          </a:p>
          <a:p>
            <a:pPr lvl="1"/>
            <a:r>
              <a:rPr lang="en-GB" sz="2400" dirty="0"/>
              <a:t>Generates an output folder with html report</a:t>
            </a:r>
          </a:p>
        </p:txBody>
      </p:sp>
      <p:sp>
        <p:nvSpPr>
          <p:cNvPr id="4" name="TextBox 3"/>
          <p:cNvSpPr txBox="1"/>
          <p:nvPr/>
        </p:nvSpPr>
        <p:spPr>
          <a:xfrm>
            <a:off x="162000" y="4194000"/>
            <a:ext cx="4998484" cy="1815882"/>
          </a:xfrm>
          <a:prstGeom prst="rect">
            <a:avLst/>
          </a:prstGeom>
          <a:solidFill>
            <a:schemeClr val="bg1"/>
          </a:solidFill>
          <a:ln>
            <a:solidFill>
              <a:schemeClr val="tx1"/>
            </a:solidFill>
          </a:ln>
        </p:spPr>
        <p:txBody>
          <a:bodyPr wrap="none" rtlCol="0">
            <a:spAutoFit/>
          </a:bodyPr>
          <a:lstStyle/>
          <a:p>
            <a:r>
              <a:rPr lang="en-GB" sz="1600" b="1" u="sng" dirty="0">
                <a:latin typeface="Courier New" panose="02070309020205020404" pitchFamily="49" charset="0"/>
                <a:cs typeface="Courier New" panose="02070309020205020404" pitchFamily="49" charset="0"/>
              </a:rPr>
              <a:t>Command Line</a:t>
            </a:r>
          </a:p>
          <a:p>
            <a:r>
              <a:rPr lang="en-GB" sz="1600" dirty="0">
                <a:latin typeface="Courier New" panose="02070309020205020404" pitchFamily="49" charset="0"/>
                <a:cs typeface="Courier New" panose="02070309020205020404" pitchFamily="49" charset="0"/>
              </a:rPr>
              <a:t>java –jar schemaspy-6.1.0.jar \</a:t>
            </a:r>
          </a:p>
          <a:p>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configFile</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ispyb.properties</a:t>
            </a:r>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dp</a:t>
            </a:r>
            <a:r>
              <a:rPr lang="en-GB" sz="1600" dirty="0">
                <a:latin typeface="Courier New" panose="02070309020205020404" pitchFamily="49" charset="0"/>
                <a:cs typeface="Courier New" panose="02070309020205020404" pitchFamily="49" charset="0"/>
              </a:rPr>
              <a:t> ./mysql-connector-java-8.0.16.jar \</a:t>
            </a:r>
          </a:p>
          <a:p>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vizjs</a:t>
            </a:r>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–o output/ </a:t>
            </a:r>
          </a:p>
          <a:p>
            <a:r>
              <a:rPr lang="en-GB" sz="1600" dirty="0">
                <a:latin typeface="Courier New" panose="02070309020205020404" pitchFamily="49" charset="0"/>
                <a:cs typeface="Courier New" panose="02070309020205020404" pitchFamily="49" charset="0"/>
              </a:rPr>
              <a:t>-s </a:t>
            </a:r>
            <a:r>
              <a:rPr lang="en-GB" sz="1600" dirty="0" err="1">
                <a:latin typeface="Courier New" panose="02070309020205020404" pitchFamily="49" charset="0"/>
                <a:cs typeface="Courier New" panose="02070309020205020404" pitchFamily="49" charset="0"/>
              </a:rPr>
              <a:t>ispyb</a:t>
            </a:r>
            <a:endParaRPr lang="en-GB" sz="1600" dirty="0">
              <a:latin typeface="Courier New" panose="02070309020205020404" pitchFamily="49" charset="0"/>
              <a:cs typeface="Courier New" panose="02070309020205020404" pitchFamily="49" charset="0"/>
            </a:endParaRPr>
          </a:p>
        </p:txBody>
      </p:sp>
      <p:sp>
        <p:nvSpPr>
          <p:cNvPr id="5" name="TextBox 4"/>
          <p:cNvSpPr txBox="1"/>
          <p:nvPr/>
        </p:nvSpPr>
        <p:spPr>
          <a:xfrm>
            <a:off x="5337000" y="4191145"/>
            <a:ext cx="3555000" cy="1815882"/>
          </a:xfrm>
          <a:prstGeom prst="rect">
            <a:avLst/>
          </a:prstGeom>
          <a:solidFill>
            <a:schemeClr val="bg1"/>
          </a:solidFill>
          <a:ln>
            <a:solidFill>
              <a:schemeClr val="tx1"/>
            </a:solidFill>
          </a:ln>
        </p:spPr>
        <p:txBody>
          <a:bodyPr wrap="square" rtlCol="0">
            <a:spAutoFit/>
          </a:bodyPr>
          <a:lstStyle/>
          <a:p>
            <a:r>
              <a:rPr lang="en-GB" sz="1600" b="1" u="sng" dirty="0" err="1">
                <a:latin typeface="Courier New" panose="02070309020205020404" pitchFamily="49" charset="0"/>
                <a:cs typeface="Courier New" panose="02070309020205020404" pitchFamily="49" charset="0"/>
              </a:rPr>
              <a:t>ispyb.properties</a:t>
            </a:r>
            <a:endParaRPr lang="en-GB" sz="1600" b="1" u="sng"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schemaspy.t=</a:t>
            </a:r>
            <a:r>
              <a:rPr lang="en-GB" sz="1600" dirty="0" err="1">
                <a:latin typeface="Courier New" panose="02070309020205020404" pitchFamily="49" charset="0"/>
                <a:cs typeface="Courier New" panose="02070309020205020404" pitchFamily="49" charset="0"/>
              </a:rPr>
              <a:t>mysql</a:t>
            </a:r>
            <a:endParaRPr lang="en-GB" sz="1600" dirty="0">
              <a:latin typeface="Courier New" panose="02070309020205020404" pitchFamily="49" charset="0"/>
              <a:cs typeface="Courier New" panose="02070309020205020404" pitchFamily="49" charset="0"/>
            </a:endParaRPr>
          </a:p>
          <a:p>
            <a:r>
              <a:rPr lang="en-GB" sz="1600" dirty="0" err="1">
                <a:latin typeface="Courier New" panose="02070309020205020404" pitchFamily="49" charset="0"/>
                <a:cs typeface="Courier New" panose="02070309020205020404" pitchFamily="49" charset="0"/>
              </a:rPr>
              <a:t>schemaspy.host</a:t>
            </a:r>
            <a:r>
              <a:rPr lang="en-GB" sz="1600" dirty="0">
                <a:latin typeface="Courier New" panose="02070309020205020404" pitchFamily="49" charset="0"/>
                <a:cs typeface="Courier New" panose="02070309020205020404" pitchFamily="49" charset="0"/>
              </a:rPr>
              <a:t>=&lt;host&gt;</a:t>
            </a:r>
          </a:p>
          <a:p>
            <a:r>
              <a:rPr lang="en-GB" sz="1600" dirty="0" err="1">
                <a:latin typeface="Courier New" panose="02070309020205020404" pitchFamily="49" charset="0"/>
                <a:cs typeface="Courier New" panose="02070309020205020404" pitchFamily="49" charset="0"/>
              </a:rPr>
              <a:t>schemaspy.port</a:t>
            </a:r>
            <a:r>
              <a:rPr lang="en-GB" sz="1600" dirty="0">
                <a:latin typeface="Courier New" panose="02070309020205020404" pitchFamily="49" charset="0"/>
                <a:cs typeface="Courier New" panose="02070309020205020404" pitchFamily="49" charset="0"/>
              </a:rPr>
              <a:t>=&lt;port&gt;</a:t>
            </a:r>
          </a:p>
          <a:p>
            <a:r>
              <a:rPr lang="en-GB" sz="1600" dirty="0" err="1">
                <a:latin typeface="Courier New" panose="02070309020205020404" pitchFamily="49" charset="0"/>
                <a:cs typeface="Courier New" panose="02070309020205020404" pitchFamily="49" charset="0"/>
              </a:rPr>
              <a:t>schemaspy.db</a:t>
            </a:r>
            <a:r>
              <a:rPr lang="en-GB" sz="1600" dirty="0">
                <a:latin typeface="Courier New" panose="02070309020205020404" pitchFamily="49" charset="0"/>
                <a:cs typeface="Courier New" panose="02070309020205020404" pitchFamily="49" charset="0"/>
              </a:rPr>
              <a:t>=&lt;</a:t>
            </a:r>
            <a:r>
              <a:rPr lang="en-GB" sz="1600" dirty="0" err="1">
                <a:latin typeface="Courier New" panose="02070309020205020404" pitchFamily="49" charset="0"/>
                <a:cs typeface="Courier New" panose="02070309020205020404" pitchFamily="49" charset="0"/>
              </a:rPr>
              <a:t>db</a:t>
            </a:r>
            <a:r>
              <a:rPr lang="en-GB" sz="1600" dirty="0">
                <a:latin typeface="Courier New" panose="02070309020205020404" pitchFamily="49" charset="0"/>
                <a:cs typeface="Courier New" panose="02070309020205020404" pitchFamily="49" charset="0"/>
              </a:rPr>
              <a:t> name&gt;</a:t>
            </a:r>
          </a:p>
          <a:p>
            <a:r>
              <a:rPr lang="en-GB" sz="1600" dirty="0" err="1">
                <a:latin typeface="Courier New" panose="02070309020205020404" pitchFamily="49" charset="0"/>
                <a:cs typeface="Courier New" panose="02070309020205020404" pitchFamily="49" charset="0"/>
              </a:rPr>
              <a:t>schemaspy.u</a:t>
            </a:r>
            <a:r>
              <a:rPr lang="en-GB" sz="1600" dirty="0">
                <a:latin typeface="Courier New" panose="02070309020205020404" pitchFamily="49" charset="0"/>
                <a:cs typeface="Courier New" panose="02070309020205020404" pitchFamily="49" charset="0"/>
              </a:rPr>
              <a:t>=&lt;</a:t>
            </a:r>
            <a:r>
              <a:rPr lang="en-GB" sz="1600" dirty="0" err="1">
                <a:latin typeface="Courier New" panose="02070309020205020404" pitchFamily="49" charset="0"/>
                <a:cs typeface="Courier New" panose="02070309020205020404" pitchFamily="49" charset="0"/>
              </a:rPr>
              <a:t>db</a:t>
            </a:r>
            <a:r>
              <a:rPr lang="en-GB" sz="1600" dirty="0">
                <a:latin typeface="Courier New" panose="02070309020205020404" pitchFamily="49" charset="0"/>
                <a:cs typeface="Courier New" panose="02070309020205020404" pitchFamily="49" charset="0"/>
              </a:rPr>
              <a:t> user&gt;</a:t>
            </a:r>
          </a:p>
          <a:p>
            <a:r>
              <a:rPr lang="en-GB" sz="1600" dirty="0" err="1">
                <a:latin typeface="Courier New" panose="02070309020205020404" pitchFamily="49" charset="0"/>
                <a:cs typeface="Courier New" panose="02070309020205020404" pitchFamily="49" charset="0"/>
              </a:rPr>
              <a:t>schemaspy.p</a:t>
            </a:r>
            <a:r>
              <a:rPr lang="en-GB" sz="1600" dirty="0">
                <a:latin typeface="Courier New" panose="02070309020205020404" pitchFamily="49" charset="0"/>
                <a:cs typeface="Courier New" panose="02070309020205020404" pitchFamily="49" charset="0"/>
              </a:rPr>
              <a:t>=&lt;</a:t>
            </a:r>
            <a:r>
              <a:rPr lang="en-GB" sz="1600" dirty="0" err="1">
                <a:latin typeface="Courier New" panose="02070309020205020404" pitchFamily="49" charset="0"/>
                <a:cs typeface="Courier New" panose="02070309020205020404" pitchFamily="49" charset="0"/>
              </a:rPr>
              <a:t>db</a:t>
            </a:r>
            <a:r>
              <a:rPr lang="en-GB" sz="1600" dirty="0">
                <a:latin typeface="Courier New" panose="02070309020205020404" pitchFamily="49" charset="0"/>
                <a:cs typeface="Courier New" panose="02070309020205020404" pitchFamily="49" charset="0"/>
              </a:rPr>
              <a:t> password&gt;</a:t>
            </a:r>
          </a:p>
        </p:txBody>
      </p:sp>
    </p:spTree>
    <p:extLst>
      <p:ext uri="{BB962C8B-B14F-4D97-AF65-F5344CB8AC3E}">
        <p14:creationId xmlns:p14="http://schemas.microsoft.com/office/powerpoint/2010/main" val="211448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refactor?</a:t>
            </a:r>
          </a:p>
        </p:txBody>
      </p:sp>
      <p:sp>
        <p:nvSpPr>
          <p:cNvPr id="3" name="Content Placeholder 2"/>
          <p:cNvSpPr>
            <a:spLocks noGrp="1"/>
          </p:cNvSpPr>
          <p:nvPr>
            <p:ph idx="1"/>
          </p:nvPr>
        </p:nvSpPr>
        <p:spPr/>
        <p:txBody>
          <a:bodyPr>
            <a:normAutofit fontScale="62500" lnSpcReduction="20000"/>
          </a:bodyPr>
          <a:lstStyle/>
          <a:p>
            <a:r>
              <a:rPr lang="en-GB" dirty="0"/>
              <a:t>Improving software quality saves time and money in the long run</a:t>
            </a:r>
          </a:p>
          <a:p>
            <a:r>
              <a:rPr lang="en-GB" dirty="0"/>
              <a:t>Without fixing issues, software will become increasingly complex and hard to change</a:t>
            </a:r>
          </a:p>
          <a:p>
            <a:r>
              <a:rPr lang="en-GB" dirty="0"/>
              <a:t>New changes currently do not need to conform to any standard increasing the maintenance burden</a:t>
            </a:r>
          </a:p>
          <a:p>
            <a:r>
              <a:rPr lang="en-GB" dirty="0"/>
              <a:t>Easier to assess impact of changes if relationships are explicit and clear</a:t>
            </a:r>
          </a:p>
          <a:p>
            <a:endParaRPr lang="en-GB" dirty="0"/>
          </a:p>
          <a:p>
            <a:r>
              <a:rPr lang="en-GB" dirty="0"/>
              <a:t>Data model lasts longer than code. Applications come and go – bad data structures infect software</a:t>
            </a:r>
          </a:p>
          <a:p>
            <a:r>
              <a:rPr lang="en-GB" dirty="0"/>
              <a:t>Changing names will break applications but with modern IDEs refactoring code is not complicated</a:t>
            </a:r>
          </a:p>
          <a:p>
            <a:r>
              <a:rPr lang="en-GB" dirty="0"/>
              <a:t>Developer context switching – less time spent looking up relationships</a:t>
            </a:r>
          </a:p>
          <a:p>
            <a:endParaRPr lang="en-GB" dirty="0"/>
          </a:p>
          <a:p>
            <a:r>
              <a:rPr lang="en-GB" dirty="0"/>
              <a:t>Less disruptive than change of technology</a:t>
            </a:r>
          </a:p>
          <a:p>
            <a:endParaRPr lang="en-GB" dirty="0"/>
          </a:p>
        </p:txBody>
      </p:sp>
    </p:spTree>
    <p:extLst>
      <p:ext uri="{BB962C8B-B14F-4D97-AF65-F5344CB8AC3E}">
        <p14:creationId xmlns:p14="http://schemas.microsoft.com/office/powerpoint/2010/main" val="260778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Options: Revolution</a:t>
            </a:r>
          </a:p>
        </p:txBody>
      </p:sp>
      <p:sp>
        <p:nvSpPr>
          <p:cNvPr id="3" name="Content Placeholder 2"/>
          <p:cNvSpPr>
            <a:spLocks noGrp="1"/>
          </p:cNvSpPr>
          <p:nvPr>
            <p:ph idx="1"/>
          </p:nvPr>
        </p:nvSpPr>
        <p:spPr>
          <a:xfrm>
            <a:off x="457200" y="1417638"/>
            <a:ext cx="8229600" cy="3676363"/>
          </a:xfrm>
        </p:spPr>
        <p:txBody>
          <a:bodyPr>
            <a:normAutofit fontScale="77500" lnSpcReduction="20000"/>
          </a:bodyPr>
          <a:lstStyle/>
          <a:p>
            <a:r>
              <a:rPr lang="en-GB" dirty="0"/>
              <a:t>New design</a:t>
            </a:r>
          </a:p>
          <a:p>
            <a:pPr lvl="1"/>
            <a:r>
              <a:rPr lang="en-GB" dirty="0"/>
              <a:t>Completely undefined what that looks like</a:t>
            </a:r>
          </a:p>
          <a:p>
            <a:pPr lvl="1"/>
            <a:r>
              <a:rPr lang="en-GB" dirty="0"/>
              <a:t>Any technology or a mixture </a:t>
            </a:r>
          </a:p>
          <a:p>
            <a:pPr lvl="2"/>
            <a:r>
              <a:rPr lang="en-GB" dirty="0"/>
              <a:t>PostgreSQL, Time Series?</a:t>
            </a:r>
          </a:p>
          <a:p>
            <a:pPr lvl="1"/>
            <a:r>
              <a:rPr lang="en-GB" dirty="0"/>
              <a:t>Significant effort required in any case that would take away from current developments </a:t>
            </a:r>
          </a:p>
          <a:p>
            <a:pPr lvl="1"/>
            <a:r>
              <a:rPr lang="en-GB" dirty="0"/>
              <a:t>A redesign of relational database with same technology lowest risk </a:t>
            </a:r>
          </a:p>
          <a:p>
            <a:pPr lvl="2"/>
            <a:r>
              <a:rPr lang="en-GB" dirty="0"/>
              <a:t>Could learn from multiple years experience to redesign current relational database schema through future workshops</a:t>
            </a:r>
          </a:p>
          <a:p>
            <a:pPr lvl="2"/>
            <a:r>
              <a:rPr lang="en-GB" dirty="0"/>
              <a:t>Could outsource design to a third party but domain knowledge required?</a:t>
            </a:r>
          </a:p>
          <a:p>
            <a:pPr lvl="1"/>
            <a:endParaRPr lang="en-GB" dirty="0"/>
          </a:p>
        </p:txBody>
      </p:sp>
      <p:sp>
        <p:nvSpPr>
          <p:cNvPr id="5" name="TextBox 4"/>
          <p:cNvSpPr txBox="1"/>
          <p:nvPr/>
        </p:nvSpPr>
        <p:spPr>
          <a:xfrm>
            <a:off x="387000" y="5761196"/>
            <a:ext cx="1016625" cy="1015663"/>
          </a:xfrm>
          <a:prstGeom prst="rect">
            <a:avLst/>
          </a:prstGeom>
          <a:noFill/>
        </p:spPr>
        <p:txBody>
          <a:bodyPr wrap="none" rtlCol="0">
            <a:spAutoFit/>
          </a:bodyPr>
          <a:lstStyle/>
          <a:p>
            <a:r>
              <a:rPr lang="en-GB" sz="2000" dirty="0">
                <a:latin typeface="+mj-lt"/>
              </a:rPr>
              <a:t>New </a:t>
            </a:r>
          </a:p>
          <a:p>
            <a:r>
              <a:rPr lang="en-GB" sz="2000" dirty="0">
                <a:latin typeface="+mj-lt"/>
              </a:rPr>
              <a:t>RDBMS </a:t>
            </a:r>
          </a:p>
          <a:p>
            <a:r>
              <a:rPr lang="en-GB" sz="2000" dirty="0">
                <a:latin typeface="+mj-lt"/>
              </a:rPr>
              <a:t>design</a:t>
            </a:r>
          </a:p>
        </p:txBody>
      </p:sp>
      <p:sp>
        <p:nvSpPr>
          <p:cNvPr id="6" name="TextBox 5"/>
          <p:cNvSpPr txBox="1"/>
          <p:nvPr/>
        </p:nvSpPr>
        <p:spPr>
          <a:xfrm>
            <a:off x="2136353" y="5761196"/>
            <a:ext cx="1740348" cy="461665"/>
          </a:xfrm>
          <a:prstGeom prst="rect">
            <a:avLst/>
          </a:prstGeom>
          <a:noFill/>
        </p:spPr>
        <p:txBody>
          <a:bodyPr wrap="none" rtlCol="0">
            <a:spAutoFit/>
          </a:bodyPr>
          <a:lstStyle/>
          <a:p>
            <a:r>
              <a:rPr lang="en-GB" dirty="0">
                <a:latin typeface="+mj-lt"/>
              </a:rPr>
              <a:t>PostgreSQL?</a:t>
            </a:r>
          </a:p>
        </p:txBody>
      </p:sp>
      <p:sp>
        <p:nvSpPr>
          <p:cNvPr id="7" name="TextBox 6"/>
          <p:cNvSpPr txBox="1"/>
          <p:nvPr/>
        </p:nvSpPr>
        <p:spPr>
          <a:xfrm>
            <a:off x="4572000" y="5761196"/>
            <a:ext cx="1620957" cy="461665"/>
          </a:xfrm>
          <a:prstGeom prst="rect">
            <a:avLst/>
          </a:prstGeom>
          <a:noFill/>
        </p:spPr>
        <p:txBody>
          <a:bodyPr wrap="none" rtlCol="0">
            <a:spAutoFit/>
          </a:bodyPr>
          <a:lstStyle/>
          <a:p>
            <a:r>
              <a:rPr lang="en-GB" dirty="0">
                <a:latin typeface="+mj-lt"/>
              </a:rPr>
              <a:t>Time Series</a:t>
            </a:r>
          </a:p>
        </p:txBody>
      </p:sp>
      <p:sp>
        <p:nvSpPr>
          <p:cNvPr id="8" name="TextBox 7"/>
          <p:cNvSpPr txBox="1"/>
          <p:nvPr/>
        </p:nvSpPr>
        <p:spPr>
          <a:xfrm>
            <a:off x="6801989" y="5712926"/>
            <a:ext cx="1822935" cy="738664"/>
          </a:xfrm>
          <a:prstGeom prst="rect">
            <a:avLst/>
          </a:prstGeom>
          <a:noFill/>
        </p:spPr>
        <p:txBody>
          <a:bodyPr wrap="none" rtlCol="0">
            <a:spAutoFit/>
          </a:bodyPr>
          <a:lstStyle/>
          <a:p>
            <a:r>
              <a:rPr lang="en-GB" dirty="0">
                <a:latin typeface="+mj-lt"/>
              </a:rPr>
              <a:t>Hybrid</a:t>
            </a:r>
          </a:p>
          <a:p>
            <a:r>
              <a:rPr lang="en-GB" sz="1800" dirty="0">
                <a:latin typeface="+mj-lt"/>
              </a:rPr>
              <a:t>(Mix of solutions)</a:t>
            </a:r>
          </a:p>
        </p:txBody>
      </p:sp>
      <p:sp>
        <p:nvSpPr>
          <p:cNvPr id="9" name="Right Arrow 8"/>
          <p:cNvSpPr/>
          <p:nvPr/>
        </p:nvSpPr>
        <p:spPr>
          <a:xfrm>
            <a:off x="747550" y="5094001"/>
            <a:ext cx="7560000" cy="532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Increasing complexity/time/cost</a:t>
            </a:r>
          </a:p>
        </p:txBody>
      </p:sp>
    </p:spTree>
    <p:extLst>
      <p:ext uri="{BB962C8B-B14F-4D97-AF65-F5344CB8AC3E}">
        <p14:creationId xmlns:p14="http://schemas.microsoft.com/office/powerpoint/2010/main" val="2426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Options: Evolve</a:t>
            </a:r>
          </a:p>
        </p:txBody>
      </p:sp>
      <p:sp>
        <p:nvSpPr>
          <p:cNvPr id="5" name="Content Placeholder 4"/>
          <p:cNvSpPr>
            <a:spLocks noGrp="1"/>
          </p:cNvSpPr>
          <p:nvPr>
            <p:ph sz="half" idx="1"/>
          </p:nvPr>
        </p:nvSpPr>
        <p:spPr/>
        <p:txBody>
          <a:bodyPr>
            <a:normAutofit fontScale="85000" lnSpcReduction="20000"/>
          </a:bodyPr>
          <a:lstStyle/>
          <a:p>
            <a:pPr marL="0" indent="0">
              <a:buNone/>
            </a:pPr>
            <a:r>
              <a:rPr lang="en-GB" b="1" dirty="0"/>
              <a:t>Pros</a:t>
            </a:r>
          </a:p>
          <a:p>
            <a:r>
              <a:rPr lang="en-GB" dirty="0"/>
              <a:t>Continue to provide service for main domains</a:t>
            </a:r>
          </a:p>
          <a:p>
            <a:r>
              <a:rPr lang="en-GB" dirty="0"/>
              <a:t>Current system is performant (mostly!)</a:t>
            </a:r>
          </a:p>
          <a:p>
            <a:r>
              <a:rPr lang="en-GB" dirty="0"/>
              <a:t>Should continue to work for next ~5 years….?</a:t>
            </a:r>
          </a:p>
          <a:p>
            <a:r>
              <a:rPr lang="en-GB" dirty="0"/>
              <a:t>Low risk approach</a:t>
            </a:r>
          </a:p>
          <a:p>
            <a:pPr lvl="1"/>
            <a:r>
              <a:rPr lang="en-GB" dirty="0"/>
              <a:t>Can alter tables online without disrupting user access</a:t>
            </a:r>
          </a:p>
          <a:p>
            <a:r>
              <a:rPr lang="en-GB" dirty="0"/>
              <a:t>Could address constraints and inconsistencies over time</a:t>
            </a:r>
          </a:p>
        </p:txBody>
      </p:sp>
      <p:sp>
        <p:nvSpPr>
          <p:cNvPr id="6" name="Content Placeholder 5"/>
          <p:cNvSpPr>
            <a:spLocks noGrp="1"/>
          </p:cNvSpPr>
          <p:nvPr>
            <p:ph sz="half" idx="2"/>
          </p:nvPr>
        </p:nvSpPr>
        <p:spPr/>
        <p:txBody>
          <a:bodyPr>
            <a:normAutofit fontScale="85000" lnSpcReduction="20000"/>
          </a:bodyPr>
          <a:lstStyle/>
          <a:p>
            <a:pPr marL="0" indent="0">
              <a:buNone/>
            </a:pPr>
            <a:r>
              <a:rPr lang="en-GB" b="1" dirty="0"/>
              <a:t>Cons</a:t>
            </a:r>
          </a:p>
          <a:p>
            <a:r>
              <a:rPr lang="en-GB" dirty="0"/>
              <a:t>Current schema inconsistent naming conventions</a:t>
            </a:r>
          </a:p>
          <a:p>
            <a:r>
              <a:rPr lang="en-GB" dirty="0"/>
              <a:t>Relationships complex and don’t always make sense (</a:t>
            </a:r>
            <a:r>
              <a:rPr lang="en-GB" i="1" dirty="0"/>
              <a:t>need example</a:t>
            </a:r>
            <a:r>
              <a:rPr lang="en-GB" dirty="0"/>
              <a:t>)</a:t>
            </a:r>
          </a:p>
          <a:p>
            <a:r>
              <a:rPr lang="en-GB" dirty="0"/>
              <a:t>Significant work to remove dead tables/columns</a:t>
            </a:r>
          </a:p>
          <a:p>
            <a:r>
              <a:rPr lang="en-GB" dirty="0"/>
              <a:t>Developer friction…?</a:t>
            </a:r>
          </a:p>
          <a:p>
            <a:r>
              <a:rPr lang="en-GB" dirty="0"/>
              <a:t>Need careful consideration when extending</a:t>
            </a:r>
          </a:p>
        </p:txBody>
      </p:sp>
    </p:spTree>
    <p:extLst>
      <p:ext uri="{BB962C8B-B14F-4D97-AF65-F5344CB8AC3E}">
        <p14:creationId xmlns:p14="http://schemas.microsoft.com/office/powerpoint/2010/main" val="168460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Options: New</a:t>
            </a:r>
          </a:p>
        </p:txBody>
      </p:sp>
      <p:sp>
        <p:nvSpPr>
          <p:cNvPr id="5" name="Content Placeholder 4"/>
          <p:cNvSpPr>
            <a:spLocks noGrp="1"/>
          </p:cNvSpPr>
          <p:nvPr>
            <p:ph sz="half" idx="1"/>
          </p:nvPr>
        </p:nvSpPr>
        <p:spPr/>
        <p:txBody>
          <a:bodyPr>
            <a:normAutofit fontScale="62500" lnSpcReduction="20000"/>
          </a:bodyPr>
          <a:lstStyle/>
          <a:p>
            <a:pPr marL="0" indent="0">
              <a:buNone/>
            </a:pPr>
            <a:r>
              <a:rPr lang="en-GB" b="1" dirty="0"/>
              <a:t>Pros</a:t>
            </a:r>
          </a:p>
          <a:p>
            <a:r>
              <a:rPr lang="en-GB" dirty="0"/>
              <a:t>No constraints – could pick anything!</a:t>
            </a:r>
          </a:p>
          <a:p>
            <a:r>
              <a:rPr lang="en-GB" dirty="0"/>
              <a:t>Opportunity to build on knowledge/lessons gained from past 10+ years</a:t>
            </a:r>
          </a:p>
          <a:p>
            <a:r>
              <a:rPr lang="en-GB" dirty="0"/>
              <a:t>Clean design with clear relationships</a:t>
            </a:r>
          </a:p>
          <a:p>
            <a:r>
              <a:rPr lang="en-GB" dirty="0"/>
              <a:t>Could adopt more flexible schema that would be easier to extend</a:t>
            </a:r>
          </a:p>
          <a:p>
            <a:r>
              <a:rPr lang="en-GB" dirty="0"/>
              <a:t>Exploit features of other solutions (Row level security, Time series database?)</a:t>
            </a:r>
          </a:p>
          <a:p>
            <a:r>
              <a:rPr lang="en-GB" dirty="0"/>
              <a:t>Could use expertise from collaboration to design new approach as theoretical exercise</a:t>
            </a:r>
          </a:p>
          <a:p>
            <a:endParaRPr lang="en-GB" dirty="0"/>
          </a:p>
        </p:txBody>
      </p:sp>
      <p:sp>
        <p:nvSpPr>
          <p:cNvPr id="6" name="Content Placeholder 5"/>
          <p:cNvSpPr>
            <a:spLocks noGrp="1"/>
          </p:cNvSpPr>
          <p:nvPr>
            <p:ph sz="half" idx="2"/>
          </p:nvPr>
        </p:nvSpPr>
        <p:spPr/>
        <p:txBody>
          <a:bodyPr>
            <a:normAutofit fontScale="62500" lnSpcReduction="20000"/>
          </a:bodyPr>
          <a:lstStyle/>
          <a:p>
            <a:pPr marL="0" indent="0">
              <a:buNone/>
            </a:pPr>
            <a:r>
              <a:rPr lang="en-GB" b="1" dirty="0"/>
              <a:t>Cons</a:t>
            </a:r>
          </a:p>
          <a:p>
            <a:r>
              <a:rPr lang="en-GB" dirty="0"/>
              <a:t>Also a con: No constraints – could pick anything! </a:t>
            </a:r>
          </a:p>
          <a:p>
            <a:r>
              <a:rPr lang="en-GB" dirty="0"/>
              <a:t>High risk activity to keep equivalent functionality</a:t>
            </a:r>
          </a:p>
          <a:p>
            <a:r>
              <a:rPr lang="en-GB" dirty="0"/>
              <a:t>Large development effort and consequences for collaboration members</a:t>
            </a:r>
          </a:p>
          <a:p>
            <a:r>
              <a:rPr lang="en-GB" dirty="0"/>
              <a:t>Old system would cease to be supported – leading to orphaned sites unless they all upgrade</a:t>
            </a:r>
          </a:p>
          <a:p>
            <a:r>
              <a:rPr lang="en-GB" dirty="0"/>
              <a:t>Impact on scaling, performance  unknown</a:t>
            </a:r>
          </a:p>
          <a:p>
            <a:r>
              <a:rPr lang="en-GB" dirty="0"/>
              <a:t>Less expertise in alternative database  technologies</a:t>
            </a:r>
          </a:p>
        </p:txBody>
      </p:sp>
    </p:spTree>
    <p:extLst>
      <p:ext uri="{BB962C8B-B14F-4D97-AF65-F5344CB8AC3E}">
        <p14:creationId xmlns:p14="http://schemas.microsoft.com/office/powerpoint/2010/main" val="184206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p:txBody>
          <a:bodyPr/>
          <a:lstStyle/>
          <a:p>
            <a:r>
              <a:rPr lang="en-GB" sz="2400" dirty="0"/>
              <a:t>Current Landscape </a:t>
            </a:r>
          </a:p>
          <a:p>
            <a:r>
              <a:rPr lang="en-GB" sz="2400" dirty="0"/>
              <a:t>Future Landscape </a:t>
            </a:r>
          </a:p>
          <a:p>
            <a:r>
              <a:rPr lang="en-GB" sz="2400" dirty="0"/>
              <a:t>Database</a:t>
            </a:r>
          </a:p>
          <a:p>
            <a:r>
              <a:rPr lang="en-GB" sz="2400" dirty="0"/>
              <a:t>Services</a:t>
            </a:r>
          </a:p>
          <a:p>
            <a:endParaRPr lang="en-GB" dirty="0"/>
          </a:p>
        </p:txBody>
      </p:sp>
    </p:spTree>
    <p:extLst>
      <p:ext uri="{BB962C8B-B14F-4D97-AF65-F5344CB8AC3E}">
        <p14:creationId xmlns:p14="http://schemas.microsoft.com/office/powerpoint/2010/main" val="265585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SERVICES</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9819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Services approach</a:t>
            </a:r>
          </a:p>
        </p:txBody>
      </p:sp>
      <p:sp>
        <p:nvSpPr>
          <p:cNvPr id="3" name="Content Placeholder 2"/>
          <p:cNvSpPr>
            <a:spLocks noGrp="1"/>
          </p:cNvSpPr>
          <p:nvPr>
            <p:ph idx="1"/>
          </p:nvPr>
        </p:nvSpPr>
        <p:spPr/>
        <p:txBody>
          <a:bodyPr>
            <a:normAutofit/>
          </a:bodyPr>
          <a:lstStyle/>
          <a:p>
            <a:r>
              <a:rPr lang="en-GB" sz="2400" dirty="0"/>
              <a:t>Main development sites ESRF and DLS on different software stacks</a:t>
            </a:r>
          </a:p>
          <a:p>
            <a:r>
              <a:rPr lang="en-GB" sz="2400" dirty="0"/>
              <a:t>Small contributions from other members</a:t>
            </a:r>
          </a:p>
          <a:p>
            <a:pPr lvl="1"/>
            <a:r>
              <a:rPr lang="en-GB" sz="2000" dirty="0"/>
              <a:t>Some sites up and running with Java technology stack</a:t>
            </a:r>
          </a:p>
          <a:p>
            <a:pPr lvl="1"/>
            <a:r>
              <a:rPr lang="en-GB" sz="2000" dirty="0"/>
              <a:t>Others installing/evaluating Java Web stack, some have installed </a:t>
            </a:r>
            <a:r>
              <a:rPr lang="en-GB" sz="2000" dirty="0" err="1"/>
              <a:t>Synchweb</a:t>
            </a:r>
            <a:endParaRPr lang="en-GB" sz="2000" dirty="0"/>
          </a:p>
          <a:p>
            <a:r>
              <a:rPr lang="en-GB" sz="2400" dirty="0"/>
              <a:t>Any switch between </a:t>
            </a:r>
            <a:r>
              <a:rPr lang="en-GB" sz="2400" dirty="0" err="1"/>
              <a:t>SynchWeb</a:t>
            </a:r>
            <a:r>
              <a:rPr lang="en-GB" sz="2400" dirty="0"/>
              <a:t> and EXI for DLS/ESRF would be take multiple years worth of effort</a:t>
            </a:r>
          </a:p>
          <a:p>
            <a:r>
              <a:rPr lang="en-GB" sz="2400" dirty="0"/>
              <a:t>One approach is to plan for the future with a longer term goal rather than “big bang approach”</a:t>
            </a:r>
          </a:p>
        </p:txBody>
      </p:sp>
    </p:spTree>
    <p:extLst>
      <p:ext uri="{BB962C8B-B14F-4D97-AF65-F5344CB8AC3E}">
        <p14:creationId xmlns:p14="http://schemas.microsoft.com/office/powerpoint/2010/main" val="3663476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p:cNvSpPr/>
          <p:nvPr/>
        </p:nvSpPr>
        <p:spPr>
          <a:xfrm>
            <a:off x="4028783" y="2182443"/>
            <a:ext cx="914400" cy="1216152"/>
          </a:xfrm>
          <a:prstGeom prst="can">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ISPyB</a:t>
            </a:r>
          </a:p>
          <a:p>
            <a:pPr algn="ctr"/>
            <a:r>
              <a:rPr lang="en-GB" dirty="0"/>
              <a:t>DB</a:t>
            </a:r>
          </a:p>
        </p:txBody>
      </p:sp>
      <p:sp>
        <p:nvSpPr>
          <p:cNvPr id="3" name="Rectangle 2"/>
          <p:cNvSpPr/>
          <p:nvPr/>
        </p:nvSpPr>
        <p:spPr>
          <a:xfrm rot="5400000">
            <a:off x="1601711" y="4775399"/>
            <a:ext cx="1807200" cy="450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Shipping</a:t>
            </a:r>
          </a:p>
        </p:txBody>
      </p:sp>
      <p:sp>
        <p:nvSpPr>
          <p:cNvPr id="20" name="Rectangle 19"/>
          <p:cNvSpPr/>
          <p:nvPr/>
        </p:nvSpPr>
        <p:spPr>
          <a:xfrm rot="5400000">
            <a:off x="3582383" y="3815032"/>
            <a:ext cx="1807200" cy="2370735"/>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DC</a:t>
            </a:r>
          </a:p>
          <a:p>
            <a:pPr algn="ctr"/>
            <a:r>
              <a:rPr lang="en-GB" sz="1800" dirty="0"/>
              <a:t>Samples</a:t>
            </a:r>
          </a:p>
          <a:p>
            <a:pPr algn="ctr"/>
            <a:r>
              <a:rPr lang="en-GB" sz="1800" dirty="0"/>
              <a:t>Processing</a:t>
            </a:r>
          </a:p>
          <a:p>
            <a:pPr algn="ctr"/>
            <a:r>
              <a:rPr lang="en-GB" sz="1800" dirty="0"/>
              <a:t>Admin</a:t>
            </a:r>
          </a:p>
          <a:p>
            <a:pPr algn="ctr"/>
            <a:r>
              <a:rPr lang="en-GB" sz="1800" dirty="0"/>
              <a:t>Sessions</a:t>
            </a:r>
          </a:p>
          <a:p>
            <a:pPr algn="ctr"/>
            <a:r>
              <a:rPr lang="en-GB" sz="1800" dirty="0"/>
              <a:t>…</a:t>
            </a:r>
          </a:p>
        </p:txBody>
      </p:sp>
      <p:cxnSp>
        <p:nvCxnSpPr>
          <p:cNvPr id="40" name="Elbow Connector 39"/>
          <p:cNvCxnSpPr>
            <a:stCxn id="20" idx="1"/>
            <a:endCxn id="2" idx="3"/>
          </p:cNvCxnSpPr>
          <p:nvPr/>
        </p:nvCxnSpPr>
        <p:spPr>
          <a:xfrm rot="5400000" flipH="1" flipV="1">
            <a:off x="4136881" y="3747698"/>
            <a:ext cx="69820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 idx="1"/>
            <a:endCxn id="2" idx="3"/>
          </p:cNvCxnSpPr>
          <p:nvPr/>
        </p:nvCxnSpPr>
        <p:spPr>
          <a:xfrm rot="5400000" flipH="1" flipV="1">
            <a:off x="3146545" y="2757361"/>
            <a:ext cx="698204" cy="19806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59" y="0"/>
            <a:ext cx="8960781" cy="1938992"/>
          </a:xfrm>
          <a:prstGeom prst="rect">
            <a:avLst/>
          </a:prstGeom>
          <a:noFill/>
        </p:spPr>
        <p:txBody>
          <a:bodyPr wrap="square" rtlCol="0">
            <a:spAutoFit/>
          </a:bodyPr>
          <a:lstStyle/>
          <a:p>
            <a:r>
              <a:rPr lang="en-GB" b="1" dirty="0">
                <a:latin typeface="+mj-lt"/>
              </a:rPr>
              <a:t>Stage 1</a:t>
            </a:r>
          </a:p>
          <a:p>
            <a:r>
              <a:rPr lang="en-GB" dirty="0">
                <a:latin typeface="+mj-lt"/>
              </a:rPr>
              <a:t>Extract pre-beamline (shipping) and post-beamline (stats and reporting) into separate services</a:t>
            </a:r>
          </a:p>
          <a:p>
            <a:r>
              <a:rPr lang="en-GB" dirty="0">
                <a:latin typeface="+mj-lt"/>
              </a:rPr>
              <a:t>Example: stats and reports service from </a:t>
            </a:r>
            <a:r>
              <a:rPr lang="en-GB" dirty="0" err="1">
                <a:latin typeface="+mj-lt"/>
              </a:rPr>
              <a:t>SynchWeb</a:t>
            </a:r>
            <a:r>
              <a:rPr lang="en-GB" dirty="0">
                <a:latin typeface="+mj-lt"/>
              </a:rPr>
              <a:t> could sit along side existing Java WS installations</a:t>
            </a:r>
          </a:p>
        </p:txBody>
      </p:sp>
      <p:sp>
        <p:nvSpPr>
          <p:cNvPr id="12" name="Rectangle 11"/>
          <p:cNvSpPr/>
          <p:nvPr/>
        </p:nvSpPr>
        <p:spPr>
          <a:xfrm rot="5400000">
            <a:off x="5468400" y="4775399"/>
            <a:ext cx="1807200" cy="450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Stats &amp; Reports</a:t>
            </a:r>
          </a:p>
        </p:txBody>
      </p:sp>
      <p:cxnSp>
        <p:nvCxnSpPr>
          <p:cNvPr id="13" name="Elbow Connector 12"/>
          <p:cNvCxnSpPr>
            <a:stCxn id="12" idx="1"/>
            <a:endCxn id="2" idx="3"/>
          </p:cNvCxnSpPr>
          <p:nvPr/>
        </p:nvCxnSpPr>
        <p:spPr>
          <a:xfrm rot="16200000" flipV="1">
            <a:off x="5079890" y="2804688"/>
            <a:ext cx="698204" cy="18860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90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p:cNvSpPr/>
          <p:nvPr/>
        </p:nvSpPr>
        <p:spPr>
          <a:xfrm>
            <a:off x="3942000" y="1889965"/>
            <a:ext cx="914400" cy="1216152"/>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ISPyB</a:t>
            </a:r>
          </a:p>
          <a:p>
            <a:pPr algn="ctr"/>
            <a:r>
              <a:rPr lang="en-GB" dirty="0"/>
              <a:t>DB</a:t>
            </a:r>
          </a:p>
        </p:txBody>
      </p:sp>
      <p:sp>
        <p:nvSpPr>
          <p:cNvPr id="3" name="Rectangle 2"/>
          <p:cNvSpPr/>
          <p:nvPr/>
        </p:nvSpPr>
        <p:spPr>
          <a:xfrm rot="5400000">
            <a:off x="1058400" y="4280400"/>
            <a:ext cx="1807200" cy="450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Shipping</a:t>
            </a:r>
          </a:p>
        </p:txBody>
      </p:sp>
      <p:sp>
        <p:nvSpPr>
          <p:cNvPr id="20" name="Rectangle 19"/>
          <p:cNvSpPr/>
          <p:nvPr/>
        </p:nvSpPr>
        <p:spPr>
          <a:xfrm rot="5400000">
            <a:off x="1778400" y="4280400"/>
            <a:ext cx="1807200" cy="450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Samples</a:t>
            </a:r>
          </a:p>
        </p:txBody>
      </p:sp>
      <p:sp>
        <p:nvSpPr>
          <p:cNvPr id="24" name="Rectangle 23"/>
          <p:cNvSpPr/>
          <p:nvPr/>
        </p:nvSpPr>
        <p:spPr>
          <a:xfrm rot="5400000">
            <a:off x="2498400" y="4280400"/>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DC (MX)</a:t>
            </a:r>
          </a:p>
        </p:txBody>
      </p:sp>
      <p:sp>
        <p:nvSpPr>
          <p:cNvPr id="26" name="Rectangle 25"/>
          <p:cNvSpPr/>
          <p:nvPr/>
        </p:nvSpPr>
        <p:spPr>
          <a:xfrm rot="5400000">
            <a:off x="6098399" y="4280400"/>
            <a:ext cx="1807200" cy="450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Stats &amp; Reporting</a:t>
            </a:r>
          </a:p>
        </p:txBody>
      </p:sp>
      <p:sp>
        <p:nvSpPr>
          <p:cNvPr id="28" name="Rectangle 27"/>
          <p:cNvSpPr/>
          <p:nvPr/>
        </p:nvSpPr>
        <p:spPr>
          <a:xfrm rot="5400000">
            <a:off x="4556802" y="4271027"/>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Processing (MX)</a:t>
            </a:r>
          </a:p>
        </p:txBody>
      </p:sp>
      <p:sp>
        <p:nvSpPr>
          <p:cNvPr id="36" name="Rectangle 35"/>
          <p:cNvSpPr/>
          <p:nvPr/>
        </p:nvSpPr>
        <p:spPr>
          <a:xfrm rot="5400000">
            <a:off x="3167883" y="4261655"/>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DC (</a:t>
            </a:r>
            <a:r>
              <a:rPr lang="en-GB" sz="1800" dirty="0" err="1"/>
              <a:t>CryoEM</a:t>
            </a:r>
            <a:r>
              <a:rPr lang="en-GB" sz="1800" dirty="0"/>
              <a:t>)</a:t>
            </a:r>
          </a:p>
        </p:txBody>
      </p:sp>
      <p:sp>
        <p:nvSpPr>
          <p:cNvPr id="37" name="Rectangle 36"/>
          <p:cNvSpPr/>
          <p:nvPr/>
        </p:nvSpPr>
        <p:spPr>
          <a:xfrm rot="5400000">
            <a:off x="5329003" y="4280400"/>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Processing (EM)</a:t>
            </a:r>
          </a:p>
        </p:txBody>
      </p:sp>
      <p:cxnSp>
        <p:nvCxnSpPr>
          <p:cNvPr id="12" name="Elbow Connector 11"/>
          <p:cNvCxnSpPr>
            <a:stCxn id="26" idx="1"/>
            <a:endCxn id="2" idx="3"/>
          </p:cNvCxnSpPr>
          <p:nvPr/>
        </p:nvCxnSpPr>
        <p:spPr>
          <a:xfrm rot="16200000" flipV="1">
            <a:off x="5452759" y="2052559"/>
            <a:ext cx="495683" cy="26027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7" idx="1"/>
            <a:endCxn id="2" idx="3"/>
          </p:cNvCxnSpPr>
          <p:nvPr/>
        </p:nvCxnSpPr>
        <p:spPr>
          <a:xfrm rot="16200000" flipV="1">
            <a:off x="5068061" y="2437257"/>
            <a:ext cx="495683" cy="18334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4" idx="1"/>
            <a:endCxn id="2" idx="3"/>
          </p:cNvCxnSpPr>
          <p:nvPr/>
        </p:nvCxnSpPr>
        <p:spPr>
          <a:xfrm rot="5400000" flipH="1" flipV="1">
            <a:off x="3652759" y="2855359"/>
            <a:ext cx="495683" cy="99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0" idx="1"/>
            <a:endCxn id="2" idx="3"/>
          </p:cNvCxnSpPr>
          <p:nvPr/>
        </p:nvCxnSpPr>
        <p:spPr>
          <a:xfrm rot="5400000" flipH="1" flipV="1">
            <a:off x="3292759" y="2495359"/>
            <a:ext cx="495683" cy="171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 idx="1"/>
            <a:endCxn id="2" idx="3"/>
          </p:cNvCxnSpPr>
          <p:nvPr/>
        </p:nvCxnSpPr>
        <p:spPr>
          <a:xfrm rot="5400000" flipH="1" flipV="1">
            <a:off x="2932759" y="2135359"/>
            <a:ext cx="495683" cy="243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0" y="46747"/>
            <a:ext cx="9072000" cy="1569660"/>
          </a:xfrm>
          <a:prstGeom prst="rect">
            <a:avLst/>
          </a:prstGeom>
          <a:noFill/>
        </p:spPr>
        <p:txBody>
          <a:bodyPr wrap="square" rtlCol="0">
            <a:spAutoFit/>
          </a:bodyPr>
          <a:lstStyle/>
          <a:p>
            <a:r>
              <a:rPr lang="en-GB" b="1" dirty="0">
                <a:latin typeface="+mj-lt"/>
              </a:rPr>
              <a:t>Stage 2</a:t>
            </a:r>
          </a:p>
          <a:p>
            <a:r>
              <a:rPr lang="en-GB" dirty="0">
                <a:latin typeface="+mj-lt"/>
              </a:rPr>
              <a:t>Over time move towards setup where services are composed for each site depending on what they need. Different sites could take lead on particular service?</a:t>
            </a:r>
          </a:p>
        </p:txBody>
      </p:sp>
      <p:cxnSp>
        <p:nvCxnSpPr>
          <p:cNvPr id="51" name="Elbow Connector 50"/>
          <p:cNvCxnSpPr>
            <a:stCxn id="36" idx="1"/>
            <a:endCxn id="2" idx="3"/>
          </p:cNvCxnSpPr>
          <p:nvPr/>
        </p:nvCxnSpPr>
        <p:spPr>
          <a:xfrm rot="5400000" flipH="1" flipV="1">
            <a:off x="3996872" y="3180728"/>
            <a:ext cx="476938" cy="3277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5400000">
            <a:off x="3825205" y="4261655"/>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DC (</a:t>
            </a:r>
            <a:r>
              <a:rPr lang="en-GB" sz="1800" dirty="0" err="1"/>
              <a:t>BioSAXS</a:t>
            </a:r>
            <a:r>
              <a:rPr lang="en-GB" sz="1800" dirty="0"/>
              <a:t>)</a:t>
            </a:r>
          </a:p>
        </p:txBody>
      </p:sp>
      <p:cxnSp>
        <p:nvCxnSpPr>
          <p:cNvPr id="10" name="Elbow Connector 9"/>
          <p:cNvCxnSpPr>
            <a:stCxn id="28" idx="1"/>
            <a:endCxn id="2" idx="3"/>
          </p:cNvCxnSpPr>
          <p:nvPr/>
        </p:nvCxnSpPr>
        <p:spPr>
          <a:xfrm rot="16200000" flipV="1">
            <a:off x="4686646" y="2818671"/>
            <a:ext cx="486310" cy="1061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26400" y="5528639"/>
            <a:ext cx="3060000" cy="338554"/>
          </a:xfrm>
          <a:prstGeom prst="rect">
            <a:avLst/>
          </a:prstGeom>
          <a:noFill/>
        </p:spPr>
        <p:txBody>
          <a:bodyPr wrap="square" rtlCol="0">
            <a:spAutoFit/>
          </a:bodyPr>
          <a:lstStyle/>
          <a:p>
            <a:r>
              <a:rPr lang="en-GB" sz="1600" dirty="0">
                <a:latin typeface="+mj-lt"/>
              </a:rPr>
              <a:t>Domain/techniques based services</a:t>
            </a:r>
          </a:p>
        </p:txBody>
      </p:sp>
    </p:spTree>
    <p:extLst>
      <p:ext uri="{BB962C8B-B14F-4D97-AF65-F5344CB8AC3E}">
        <p14:creationId xmlns:p14="http://schemas.microsoft.com/office/powerpoint/2010/main" val="569623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p:cNvSpPr/>
          <p:nvPr/>
        </p:nvSpPr>
        <p:spPr>
          <a:xfrm>
            <a:off x="3942000" y="1889965"/>
            <a:ext cx="914400" cy="1216152"/>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ISPyB</a:t>
            </a:r>
          </a:p>
          <a:p>
            <a:pPr algn="ctr"/>
            <a:r>
              <a:rPr lang="en-GB" dirty="0"/>
              <a:t>DB</a:t>
            </a:r>
          </a:p>
        </p:txBody>
      </p:sp>
      <p:sp>
        <p:nvSpPr>
          <p:cNvPr id="3" name="Rectangle 2"/>
          <p:cNvSpPr/>
          <p:nvPr/>
        </p:nvSpPr>
        <p:spPr>
          <a:xfrm rot="5400000">
            <a:off x="338400" y="4280400"/>
            <a:ext cx="1807200" cy="450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Shipping</a:t>
            </a:r>
          </a:p>
        </p:txBody>
      </p:sp>
      <p:sp>
        <p:nvSpPr>
          <p:cNvPr id="20" name="Rectangle 19"/>
          <p:cNvSpPr/>
          <p:nvPr/>
        </p:nvSpPr>
        <p:spPr>
          <a:xfrm rot="5400000">
            <a:off x="1198800" y="4280400"/>
            <a:ext cx="1807200" cy="450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Samples</a:t>
            </a:r>
          </a:p>
        </p:txBody>
      </p:sp>
      <p:sp>
        <p:nvSpPr>
          <p:cNvPr id="24" name="Rectangle 23"/>
          <p:cNvSpPr/>
          <p:nvPr/>
        </p:nvSpPr>
        <p:spPr>
          <a:xfrm rot="5400000">
            <a:off x="1992766" y="4280400"/>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DC</a:t>
            </a:r>
          </a:p>
        </p:txBody>
      </p:sp>
      <p:sp>
        <p:nvSpPr>
          <p:cNvPr id="26" name="Rectangle 25"/>
          <p:cNvSpPr/>
          <p:nvPr/>
        </p:nvSpPr>
        <p:spPr>
          <a:xfrm rot="5400000">
            <a:off x="6908400" y="4280400"/>
            <a:ext cx="1807200" cy="450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Stats &amp; Reporting</a:t>
            </a:r>
          </a:p>
        </p:txBody>
      </p:sp>
      <p:sp>
        <p:nvSpPr>
          <p:cNvPr id="28" name="Rectangle 27"/>
          <p:cNvSpPr/>
          <p:nvPr/>
        </p:nvSpPr>
        <p:spPr>
          <a:xfrm rot="5400000">
            <a:off x="3580699" y="4280400"/>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Processing</a:t>
            </a:r>
          </a:p>
        </p:txBody>
      </p:sp>
      <p:sp>
        <p:nvSpPr>
          <p:cNvPr id="30" name="Rectangle 29"/>
          <p:cNvSpPr/>
          <p:nvPr/>
        </p:nvSpPr>
        <p:spPr>
          <a:xfrm rot="5400000">
            <a:off x="4404386" y="4280400"/>
            <a:ext cx="1807200" cy="450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Admin</a:t>
            </a:r>
          </a:p>
        </p:txBody>
      </p:sp>
      <p:sp>
        <p:nvSpPr>
          <p:cNvPr id="32" name="Rectangle 31"/>
          <p:cNvSpPr/>
          <p:nvPr/>
        </p:nvSpPr>
        <p:spPr>
          <a:xfrm rot="5400000">
            <a:off x="5208859" y="4280400"/>
            <a:ext cx="1807200" cy="450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Faults</a:t>
            </a:r>
          </a:p>
        </p:txBody>
      </p:sp>
      <p:sp>
        <p:nvSpPr>
          <p:cNvPr id="34" name="Rectangle 33"/>
          <p:cNvSpPr/>
          <p:nvPr/>
        </p:nvSpPr>
        <p:spPr>
          <a:xfrm rot="5400000">
            <a:off x="6022039" y="4280400"/>
            <a:ext cx="1807200" cy="450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Sessions</a:t>
            </a:r>
          </a:p>
        </p:txBody>
      </p:sp>
      <p:sp>
        <p:nvSpPr>
          <p:cNvPr id="35" name="Rectangle 34"/>
          <p:cNvSpPr/>
          <p:nvPr/>
        </p:nvSpPr>
        <p:spPr>
          <a:xfrm rot="5400000">
            <a:off x="2855518" y="4280400"/>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Images</a:t>
            </a:r>
          </a:p>
        </p:txBody>
      </p:sp>
      <p:sp>
        <p:nvSpPr>
          <p:cNvPr id="36" name="Rectangle 35"/>
          <p:cNvSpPr/>
          <p:nvPr/>
        </p:nvSpPr>
        <p:spPr>
          <a:xfrm rot="5400000">
            <a:off x="2149889" y="4188565"/>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DC</a:t>
            </a:r>
          </a:p>
        </p:txBody>
      </p:sp>
      <p:sp>
        <p:nvSpPr>
          <p:cNvPr id="37" name="Rectangle 36"/>
          <p:cNvSpPr/>
          <p:nvPr/>
        </p:nvSpPr>
        <p:spPr>
          <a:xfrm rot="5400000">
            <a:off x="3720600" y="4188565"/>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Processing</a:t>
            </a:r>
          </a:p>
        </p:txBody>
      </p:sp>
      <p:sp>
        <p:nvSpPr>
          <p:cNvPr id="38" name="Rectangle 37"/>
          <p:cNvSpPr/>
          <p:nvPr/>
        </p:nvSpPr>
        <p:spPr>
          <a:xfrm rot="5400000">
            <a:off x="2975650" y="4188565"/>
            <a:ext cx="1807200" cy="45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Images</a:t>
            </a:r>
          </a:p>
        </p:txBody>
      </p:sp>
      <p:cxnSp>
        <p:nvCxnSpPr>
          <p:cNvPr id="12" name="Elbow Connector 11"/>
          <p:cNvCxnSpPr>
            <a:stCxn id="26" idx="1"/>
            <a:endCxn id="2" idx="3"/>
          </p:cNvCxnSpPr>
          <p:nvPr/>
        </p:nvCxnSpPr>
        <p:spPr>
          <a:xfrm rot="16200000" flipV="1">
            <a:off x="5857759" y="1647559"/>
            <a:ext cx="495683" cy="3412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4" idx="1"/>
            <a:endCxn id="2" idx="3"/>
          </p:cNvCxnSpPr>
          <p:nvPr/>
        </p:nvCxnSpPr>
        <p:spPr>
          <a:xfrm rot="16200000" flipV="1">
            <a:off x="5414579" y="2090739"/>
            <a:ext cx="495683" cy="25264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2" idx="1"/>
            <a:endCxn id="2" idx="3"/>
          </p:cNvCxnSpPr>
          <p:nvPr/>
        </p:nvCxnSpPr>
        <p:spPr>
          <a:xfrm rot="16200000" flipV="1">
            <a:off x="5007989" y="2497329"/>
            <a:ext cx="495683" cy="17132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0" idx="1"/>
            <a:endCxn id="2" idx="3"/>
          </p:cNvCxnSpPr>
          <p:nvPr/>
        </p:nvCxnSpPr>
        <p:spPr>
          <a:xfrm rot="16200000" flipV="1">
            <a:off x="4605752" y="2899566"/>
            <a:ext cx="495683" cy="9087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7" idx="1"/>
            <a:endCxn id="2" idx="3"/>
          </p:cNvCxnSpPr>
          <p:nvPr/>
        </p:nvCxnSpPr>
        <p:spPr>
          <a:xfrm rot="16200000" flipV="1">
            <a:off x="4309776" y="3195541"/>
            <a:ext cx="403848" cy="225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8" idx="1"/>
            <a:endCxn id="2" idx="3"/>
          </p:cNvCxnSpPr>
          <p:nvPr/>
        </p:nvCxnSpPr>
        <p:spPr>
          <a:xfrm rot="5400000" flipH="1" flipV="1">
            <a:off x="3937301" y="3048066"/>
            <a:ext cx="403848" cy="519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0" idx="1"/>
            <a:endCxn id="2" idx="3"/>
          </p:cNvCxnSpPr>
          <p:nvPr/>
        </p:nvCxnSpPr>
        <p:spPr>
          <a:xfrm rot="5400000" flipH="1" flipV="1">
            <a:off x="3002959" y="2205559"/>
            <a:ext cx="495683" cy="2296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 idx="1"/>
            <a:endCxn id="2" idx="3"/>
          </p:cNvCxnSpPr>
          <p:nvPr/>
        </p:nvCxnSpPr>
        <p:spPr>
          <a:xfrm rot="5400000" flipH="1" flipV="1">
            <a:off x="2572759" y="1775359"/>
            <a:ext cx="495683" cy="31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0" y="46747"/>
            <a:ext cx="9072000" cy="1938992"/>
          </a:xfrm>
          <a:prstGeom prst="rect">
            <a:avLst/>
          </a:prstGeom>
          <a:noFill/>
        </p:spPr>
        <p:txBody>
          <a:bodyPr wrap="square" rtlCol="0">
            <a:spAutoFit/>
          </a:bodyPr>
          <a:lstStyle/>
          <a:p>
            <a:r>
              <a:rPr lang="en-GB" b="1" dirty="0">
                <a:latin typeface="+mj-lt"/>
              </a:rPr>
              <a:t>Stage 3</a:t>
            </a:r>
          </a:p>
          <a:p>
            <a:r>
              <a:rPr lang="en-GB" dirty="0">
                <a:latin typeface="+mj-lt"/>
              </a:rPr>
              <a:t>Extended example where most capability provided through separate services. Technical challenges will need to be addressed such as integration with authorisation service (however, it should be possible to adopt standard design patterns).</a:t>
            </a:r>
          </a:p>
        </p:txBody>
      </p:sp>
      <p:cxnSp>
        <p:nvCxnSpPr>
          <p:cNvPr id="51" name="Elbow Connector 50"/>
          <p:cNvCxnSpPr>
            <a:stCxn id="36" idx="1"/>
            <a:endCxn id="2" idx="3"/>
          </p:cNvCxnSpPr>
          <p:nvPr/>
        </p:nvCxnSpPr>
        <p:spPr>
          <a:xfrm rot="5400000" flipH="1" flipV="1">
            <a:off x="3524420" y="2635186"/>
            <a:ext cx="403848" cy="13457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863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00" y="414000"/>
            <a:ext cx="8910002" cy="5605628"/>
          </a:xfrm>
        </p:spPr>
      </p:pic>
    </p:spTree>
    <p:extLst>
      <p:ext uri="{BB962C8B-B14F-4D97-AF65-F5344CB8AC3E}">
        <p14:creationId xmlns:p14="http://schemas.microsoft.com/office/powerpoint/2010/main" val="2139832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Services Options: Evolve</a:t>
            </a:r>
          </a:p>
        </p:txBody>
      </p:sp>
      <p:sp>
        <p:nvSpPr>
          <p:cNvPr id="5" name="Content Placeholder 4"/>
          <p:cNvSpPr>
            <a:spLocks noGrp="1"/>
          </p:cNvSpPr>
          <p:nvPr>
            <p:ph sz="half" idx="1"/>
          </p:nvPr>
        </p:nvSpPr>
        <p:spPr/>
        <p:txBody>
          <a:bodyPr>
            <a:normAutofit/>
          </a:bodyPr>
          <a:lstStyle/>
          <a:p>
            <a:pPr marL="0" indent="0">
              <a:buNone/>
            </a:pPr>
            <a:r>
              <a:rPr lang="en-GB" sz="2400" b="1" dirty="0"/>
              <a:t>Pros</a:t>
            </a:r>
          </a:p>
          <a:p>
            <a:r>
              <a:rPr lang="en-GB" sz="2400" dirty="0"/>
              <a:t>Changes over time should imply less disruption if planned properly</a:t>
            </a:r>
          </a:p>
          <a:p>
            <a:r>
              <a:rPr lang="en-GB" sz="2400" dirty="0"/>
              <a:t>Allow sites to move at their own pace</a:t>
            </a:r>
          </a:p>
          <a:p>
            <a:r>
              <a:rPr lang="en-GB" sz="2400" dirty="0"/>
              <a:t>Open possibility for code sharing at more granular level</a:t>
            </a:r>
          </a:p>
          <a:p>
            <a:r>
              <a:rPr lang="en-GB" sz="2400" dirty="0"/>
              <a:t>Recognises that “one size does not fit all”</a:t>
            </a:r>
          </a:p>
        </p:txBody>
      </p:sp>
      <p:sp>
        <p:nvSpPr>
          <p:cNvPr id="6" name="Content Placeholder 5"/>
          <p:cNvSpPr>
            <a:spLocks noGrp="1"/>
          </p:cNvSpPr>
          <p:nvPr>
            <p:ph sz="half" idx="2"/>
          </p:nvPr>
        </p:nvSpPr>
        <p:spPr/>
        <p:txBody>
          <a:bodyPr>
            <a:normAutofit/>
          </a:bodyPr>
          <a:lstStyle/>
          <a:p>
            <a:pPr marL="0" indent="0">
              <a:buNone/>
            </a:pPr>
            <a:r>
              <a:rPr lang="en-GB" sz="2400" b="1" dirty="0"/>
              <a:t>Cons</a:t>
            </a:r>
          </a:p>
          <a:p>
            <a:r>
              <a:rPr lang="en-GB" sz="2400" dirty="0"/>
              <a:t>Technically more complex solution</a:t>
            </a:r>
          </a:p>
          <a:p>
            <a:r>
              <a:rPr lang="en-GB" sz="2400" dirty="0"/>
              <a:t>Still need to agree APIs for multiple services</a:t>
            </a:r>
          </a:p>
          <a:p>
            <a:r>
              <a:rPr lang="en-GB" sz="2400" dirty="0"/>
              <a:t>Need to establish common authentication/authorization approach </a:t>
            </a:r>
          </a:p>
          <a:p>
            <a:pPr lvl="1"/>
            <a:r>
              <a:rPr lang="en-GB" sz="2000" dirty="0"/>
              <a:t>Not necessarily same instance</a:t>
            </a:r>
          </a:p>
          <a:p>
            <a:pPr marL="0" indent="0">
              <a:buNone/>
            </a:pPr>
            <a:endParaRPr lang="en-GB" b="1" dirty="0"/>
          </a:p>
        </p:txBody>
      </p:sp>
    </p:spTree>
    <p:extLst>
      <p:ext uri="{BB962C8B-B14F-4D97-AF65-F5344CB8AC3E}">
        <p14:creationId xmlns:p14="http://schemas.microsoft.com/office/powerpoint/2010/main" val="319025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Services Options: New</a:t>
            </a:r>
            <a:br>
              <a:rPr lang="en-GB" dirty="0"/>
            </a:br>
            <a:r>
              <a:rPr lang="en-GB" sz="1600" dirty="0"/>
              <a:t>Same argument as with new database solution really – not a clear alternative. </a:t>
            </a:r>
            <a:endParaRPr lang="en-GB" dirty="0"/>
          </a:p>
        </p:txBody>
      </p:sp>
      <p:sp>
        <p:nvSpPr>
          <p:cNvPr id="5" name="Content Placeholder 4"/>
          <p:cNvSpPr>
            <a:spLocks noGrp="1"/>
          </p:cNvSpPr>
          <p:nvPr>
            <p:ph sz="half" idx="1"/>
          </p:nvPr>
        </p:nvSpPr>
        <p:spPr/>
        <p:txBody>
          <a:bodyPr>
            <a:normAutofit fontScale="70000" lnSpcReduction="20000"/>
          </a:bodyPr>
          <a:lstStyle/>
          <a:p>
            <a:pPr marL="0" indent="0">
              <a:buNone/>
            </a:pPr>
            <a:r>
              <a:rPr lang="en-GB" b="1" dirty="0"/>
              <a:t>Pros</a:t>
            </a:r>
          </a:p>
          <a:p>
            <a:r>
              <a:rPr lang="en-GB" dirty="0"/>
              <a:t>No constraints – could pick anything!</a:t>
            </a:r>
          </a:p>
          <a:p>
            <a:r>
              <a:rPr lang="en-GB" dirty="0"/>
              <a:t>Opportunity to build on knowledge/lessons gained from past 10+ years</a:t>
            </a:r>
          </a:p>
          <a:p>
            <a:r>
              <a:rPr lang="en-GB" dirty="0"/>
              <a:t>Clean design with clear relationships</a:t>
            </a:r>
          </a:p>
          <a:p>
            <a:r>
              <a:rPr lang="en-GB" dirty="0"/>
              <a:t>Could use expertise from collaboration to design new approach as theoretical exercise first before committing to deployment</a:t>
            </a:r>
          </a:p>
          <a:p>
            <a:endParaRPr lang="en-GB" dirty="0"/>
          </a:p>
        </p:txBody>
      </p:sp>
      <p:sp>
        <p:nvSpPr>
          <p:cNvPr id="6" name="Content Placeholder 5"/>
          <p:cNvSpPr>
            <a:spLocks noGrp="1"/>
          </p:cNvSpPr>
          <p:nvPr>
            <p:ph sz="half" idx="2"/>
          </p:nvPr>
        </p:nvSpPr>
        <p:spPr/>
        <p:txBody>
          <a:bodyPr>
            <a:normAutofit fontScale="70000" lnSpcReduction="20000"/>
          </a:bodyPr>
          <a:lstStyle/>
          <a:p>
            <a:pPr marL="0" indent="0">
              <a:buNone/>
            </a:pPr>
            <a:r>
              <a:rPr lang="en-GB" b="1" dirty="0"/>
              <a:t>Cons</a:t>
            </a:r>
          </a:p>
          <a:p>
            <a:r>
              <a:rPr lang="en-GB" dirty="0"/>
              <a:t>No constraints – could pick anything! </a:t>
            </a:r>
          </a:p>
          <a:p>
            <a:r>
              <a:rPr lang="en-GB" dirty="0"/>
              <a:t>No point building something new if it does not increase contributions from members</a:t>
            </a:r>
          </a:p>
          <a:p>
            <a:r>
              <a:rPr lang="en-GB" dirty="0"/>
              <a:t>High risk activity to keep equivalent functionality</a:t>
            </a:r>
          </a:p>
          <a:p>
            <a:r>
              <a:rPr lang="en-GB" dirty="0"/>
              <a:t>Large development effort and consequences for collaboration members</a:t>
            </a:r>
          </a:p>
          <a:p>
            <a:r>
              <a:rPr lang="en-GB" dirty="0"/>
              <a:t>Old system would cease to be supported – leading to orphaned sites unless they all upgrade</a:t>
            </a:r>
          </a:p>
          <a:p>
            <a:r>
              <a:rPr lang="en-GB" dirty="0"/>
              <a:t>Impact on scaling, performance  unknown </a:t>
            </a:r>
          </a:p>
          <a:p>
            <a:pPr marL="0" indent="0">
              <a:buNone/>
            </a:pPr>
            <a:endParaRPr lang="en-GB" dirty="0"/>
          </a:p>
        </p:txBody>
      </p:sp>
    </p:spTree>
    <p:extLst>
      <p:ext uri="{BB962C8B-B14F-4D97-AF65-F5344CB8AC3E}">
        <p14:creationId xmlns:p14="http://schemas.microsoft.com/office/powerpoint/2010/main" val="175591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Way forward</a:t>
            </a:r>
          </a:p>
        </p:txBody>
      </p:sp>
      <p:sp>
        <p:nvSpPr>
          <p:cNvPr id="5" name="Content Placeholder 4"/>
          <p:cNvSpPr>
            <a:spLocks noGrp="1"/>
          </p:cNvSpPr>
          <p:nvPr>
            <p:ph idx="1"/>
          </p:nvPr>
        </p:nvSpPr>
        <p:spPr/>
        <p:txBody>
          <a:bodyPr>
            <a:normAutofit fontScale="85000" lnSpcReduction="20000"/>
          </a:bodyPr>
          <a:lstStyle/>
          <a:p>
            <a:r>
              <a:rPr lang="en-GB" dirty="0"/>
              <a:t>Collaboration on database has been healthy</a:t>
            </a:r>
          </a:p>
          <a:p>
            <a:r>
              <a:rPr lang="en-GB" dirty="0"/>
              <a:t>Seek agreement on establishing naming convention for database</a:t>
            </a:r>
          </a:p>
          <a:p>
            <a:r>
              <a:rPr lang="en-GB" dirty="0"/>
              <a:t>Analyse existing installations and identify what tables/columns can be removed</a:t>
            </a:r>
          </a:p>
          <a:p>
            <a:r>
              <a:rPr lang="en-GB" dirty="0"/>
              <a:t>Establish design principles for shared services</a:t>
            </a:r>
          </a:p>
          <a:p>
            <a:r>
              <a:rPr lang="en-GB" dirty="0"/>
              <a:t>Pick an example to design shared service</a:t>
            </a:r>
          </a:p>
          <a:p>
            <a:pPr lvl="1"/>
            <a:r>
              <a:rPr lang="en-GB" dirty="0"/>
              <a:t>Stats and reporting?</a:t>
            </a:r>
          </a:p>
          <a:p>
            <a:pPr lvl="1"/>
            <a:r>
              <a:rPr lang="en-GB" dirty="0"/>
              <a:t>Metadata harvesting?</a:t>
            </a:r>
          </a:p>
          <a:p>
            <a:pPr lvl="1"/>
            <a:r>
              <a:rPr lang="en-GB" dirty="0" err="1"/>
              <a:t>GraphQL</a:t>
            </a:r>
            <a:r>
              <a:rPr lang="en-GB" dirty="0"/>
              <a:t>?</a:t>
            </a:r>
          </a:p>
          <a:p>
            <a:r>
              <a:rPr lang="en-GB" dirty="0"/>
              <a:t>Define common API principles</a:t>
            </a:r>
          </a:p>
        </p:txBody>
      </p:sp>
    </p:spTree>
    <p:extLst>
      <p:ext uri="{BB962C8B-B14F-4D97-AF65-F5344CB8AC3E}">
        <p14:creationId xmlns:p14="http://schemas.microsoft.com/office/powerpoint/2010/main" val="239986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ISPyB Steering committee request</a:t>
            </a:r>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sz="2800" dirty="0"/>
              <a:t>“[developers]…tasked with studying the alternatives of evolving the current data base and backend, or making a fresh start and rewriting, and present the alternatives with pros and cons at the review meeting.”</a:t>
            </a:r>
          </a:p>
        </p:txBody>
      </p:sp>
    </p:spTree>
    <p:extLst>
      <p:ext uri="{BB962C8B-B14F-4D97-AF65-F5344CB8AC3E}">
        <p14:creationId xmlns:p14="http://schemas.microsoft.com/office/powerpoint/2010/main" val="274852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Current </a:t>
            </a:r>
            <a:r>
              <a:rPr lang="en-GB" dirty="0" err="1"/>
              <a:t>LAndSCAPE</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9957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ISPyB Collaboration</a:t>
            </a:r>
          </a:p>
        </p:txBody>
      </p:sp>
      <p:sp>
        <p:nvSpPr>
          <p:cNvPr id="4" name="Can 3"/>
          <p:cNvSpPr/>
          <p:nvPr/>
        </p:nvSpPr>
        <p:spPr bwMode="auto">
          <a:xfrm>
            <a:off x="297000" y="2912038"/>
            <a:ext cx="1131940" cy="1465972"/>
          </a:xfrm>
          <a:prstGeom prst="can">
            <a:avLst/>
          </a:prstGeom>
          <a:solidFill>
            <a:srgbClr val="0099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ISPyB</a:t>
            </a:r>
          </a:p>
        </p:txBody>
      </p:sp>
      <p:sp>
        <p:nvSpPr>
          <p:cNvPr id="5" name="Rectangle 4"/>
          <p:cNvSpPr/>
          <p:nvPr/>
        </p:nvSpPr>
        <p:spPr bwMode="auto">
          <a:xfrm>
            <a:off x="2277000" y="3782303"/>
            <a:ext cx="1296144" cy="914400"/>
          </a:xfrm>
          <a:prstGeom prst="rect">
            <a:avLst/>
          </a:prstGeom>
          <a:solidFill>
            <a:srgbClr val="0099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Java Web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Services</a:t>
            </a:r>
          </a:p>
        </p:txBody>
      </p:sp>
      <p:sp>
        <p:nvSpPr>
          <p:cNvPr id="6" name="Rectangle 5"/>
          <p:cNvSpPr/>
          <p:nvPr/>
        </p:nvSpPr>
        <p:spPr bwMode="auto">
          <a:xfrm>
            <a:off x="2296625" y="2248431"/>
            <a:ext cx="1296144" cy="914400"/>
          </a:xfrm>
          <a:prstGeom prst="rect">
            <a:avLst/>
          </a:prstGeom>
          <a:solidFill>
            <a:schemeClr val="accent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EXI</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UI</a:t>
            </a:r>
          </a:p>
        </p:txBody>
      </p:sp>
      <p:sp>
        <p:nvSpPr>
          <p:cNvPr id="7" name="TextBox 6"/>
          <p:cNvSpPr txBox="1"/>
          <p:nvPr/>
        </p:nvSpPr>
        <p:spPr>
          <a:xfrm>
            <a:off x="244852" y="1449000"/>
            <a:ext cx="1236236" cy="646331"/>
          </a:xfrm>
          <a:prstGeom prst="rect">
            <a:avLst/>
          </a:prstGeom>
          <a:noFill/>
        </p:spPr>
        <p:txBody>
          <a:bodyPr wrap="none" rtlCol="0">
            <a:spAutoFit/>
          </a:bodyPr>
          <a:lstStyle/>
          <a:p>
            <a:pPr algn="ctr"/>
            <a:r>
              <a:rPr lang="en-GB" dirty="0"/>
              <a:t>Database </a:t>
            </a:r>
          </a:p>
          <a:p>
            <a:pPr algn="ctr"/>
            <a:r>
              <a:rPr lang="en-GB" dirty="0"/>
              <a:t>schema</a:t>
            </a:r>
          </a:p>
        </p:txBody>
      </p:sp>
      <p:sp>
        <p:nvSpPr>
          <p:cNvPr id="8" name="TextBox 7"/>
          <p:cNvSpPr txBox="1"/>
          <p:nvPr/>
        </p:nvSpPr>
        <p:spPr>
          <a:xfrm>
            <a:off x="2296625" y="1359000"/>
            <a:ext cx="1159293" cy="646331"/>
          </a:xfrm>
          <a:prstGeom prst="rect">
            <a:avLst/>
          </a:prstGeom>
          <a:noFill/>
        </p:spPr>
        <p:txBody>
          <a:bodyPr wrap="none" rtlCol="0">
            <a:spAutoFit/>
          </a:bodyPr>
          <a:lstStyle/>
          <a:p>
            <a:pPr algn="ctr"/>
            <a:r>
              <a:rPr lang="en-GB" dirty="0"/>
              <a:t>Software </a:t>
            </a:r>
          </a:p>
          <a:p>
            <a:pPr algn="ctr"/>
            <a:r>
              <a:rPr lang="en-GB" dirty="0"/>
              <a:t>stack</a:t>
            </a:r>
          </a:p>
        </p:txBody>
      </p:sp>
      <p:sp>
        <p:nvSpPr>
          <p:cNvPr id="9" name="Up-Down Arrow 8"/>
          <p:cNvSpPr/>
          <p:nvPr/>
        </p:nvSpPr>
        <p:spPr bwMode="auto">
          <a:xfrm>
            <a:off x="2778899" y="3184535"/>
            <a:ext cx="292346" cy="576064"/>
          </a:xfrm>
          <a:prstGeom prst="upDownArrow">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cs typeface="Arial" charset="0"/>
            </a:endParaRPr>
          </a:p>
        </p:txBody>
      </p:sp>
      <p:sp>
        <p:nvSpPr>
          <p:cNvPr id="10" name="Rectangle 9"/>
          <p:cNvSpPr/>
          <p:nvPr/>
        </p:nvSpPr>
        <p:spPr bwMode="auto">
          <a:xfrm>
            <a:off x="5337000" y="3782303"/>
            <a:ext cx="1296144" cy="914400"/>
          </a:xfrm>
          <a:prstGeom prst="rect">
            <a:avLst/>
          </a:prstGeom>
          <a:solidFill>
            <a:schemeClr val="accent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chemeClr val="tx1"/>
                </a:solidFill>
                <a:effectLst/>
                <a:latin typeface="Arial" charset="0"/>
                <a:cs typeface="Arial" charset="0"/>
              </a:rPr>
              <a:t>SynchWeb</a:t>
            </a:r>
            <a:r>
              <a:rPr kumimoji="0" lang="en-GB" sz="1600" b="0" i="0" u="none" strike="noStrike" cap="none" normalizeH="0" baseline="0" dirty="0">
                <a:ln>
                  <a:noFill/>
                </a:ln>
                <a:solidFill>
                  <a:schemeClr val="tx1"/>
                </a:solidFill>
                <a:effectLst/>
                <a:latin typeface="Arial" charset="0"/>
                <a:cs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Services</a:t>
            </a:r>
          </a:p>
        </p:txBody>
      </p:sp>
      <p:sp>
        <p:nvSpPr>
          <p:cNvPr id="11" name="Rectangle 10"/>
          <p:cNvSpPr/>
          <p:nvPr/>
        </p:nvSpPr>
        <p:spPr bwMode="auto">
          <a:xfrm>
            <a:off x="5337000" y="2248431"/>
            <a:ext cx="1296144" cy="914400"/>
          </a:xfrm>
          <a:prstGeom prst="rect">
            <a:avLst/>
          </a:prstGeom>
          <a:solidFill>
            <a:schemeClr val="accent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chemeClr val="tx1"/>
                </a:solidFill>
                <a:effectLst/>
                <a:latin typeface="Arial" charset="0"/>
                <a:cs typeface="Arial" charset="0"/>
              </a:rPr>
              <a:t>SynchWeb</a:t>
            </a:r>
            <a:r>
              <a:rPr kumimoji="0" lang="en-GB" sz="1600" b="0" i="0" u="none" strike="noStrike" cap="none" normalizeH="0" baseline="0" dirty="0">
                <a:ln>
                  <a:noFill/>
                </a:ln>
                <a:solidFill>
                  <a:schemeClr val="tx1"/>
                </a:solidFill>
                <a:effectLst/>
                <a:latin typeface="Arial" charset="0"/>
                <a:cs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UI</a:t>
            </a:r>
          </a:p>
        </p:txBody>
      </p:sp>
      <p:sp>
        <p:nvSpPr>
          <p:cNvPr id="12" name="TextBox 11"/>
          <p:cNvSpPr txBox="1"/>
          <p:nvPr/>
        </p:nvSpPr>
        <p:spPr>
          <a:xfrm>
            <a:off x="5356625" y="1359000"/>
            <a:ext cx="1159293" cy="646331"/>
          </a:xfrm>
          <a:prstGeom prst="rect">
            <a:avLst/>
          </a:prstGeom>
          <a:noFill/>
        </p:spPr>
        <p:txBody>
          <a:bodyPr wrap="none" rtlCol="0">
            <a:spAutoFit/>
          </a:bodyPr>
          <a:lstStyle/>
          <a:p>
            <a:pPr algn="ctr"/>
            <a:r>
              <a:rPr lang="en-GB" dirty="0"/>
              <a:t>Software </a:t>
            </a:r>
          </a:p>
          <a:p>
            <a:pPr algn="ctr"/>
            <a:r>
              <a:rPr lang="en-GB" dirty="0"/>
              <a:t>stack</a:t>
            </a:r>
          </a:p>
        </p:txBody>
      </p:sp>
      <p:sp>
        <p:nvSpPr>
          <p:cNvPr id="13" name="Up-Down Arrow 12"/>
          <p:cNvSpPr/>
          <p:nvPr/>
        </p:nvSpPr>
        <p:spPr bwMode="auto">
          <a:xfrm>
            <a:off x="5838899" y="3184535"/>
            <a:ext cx="292346" cy="576064"/>
          </a:xfrm>
          <a:prstGeom prst="upDownArrow">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cs typeface="Arial" charset="0"/>
            </a:endParaRPr>
          </a:p>
        </p:txBody>
      </p:sp>
      <p:sp>
        <p:nvSpPr>
          <p:cNvPr id="14" name="Can 13"/>
          <p:cNvSpPr/>
          <p:nvPr/>
        </p:nvSpPr>
        <p:spPr bwMode="auto">
          <a:xfrm>
            <a:off x="7554860" y="2912038"/>
            <a:ext cx="1131940" cy="1465972"/>
          </a:xfrm>
          <a:prstGeom prst="can">
            <a:avLst/>
          </a:prstGeom>
          <a:solidFill>
            <a:srgbClr val="0099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cs typeface="Arial" charset="0"/>
              </a:rPr>
              <a:t>ISPyB’</a:t>
            </a:r>
          </a:p>
        </p:txBody>
      </p:sp>
      <p:sp>
        <p:nvSpPr>
          <p:cNvPr id="15" name="TextBox 14"/>
          <p:cNvSpPr txBox="1"/>
          <p:nvPr/>
        </p:nvSpPr>
        <p:spPr>
          <a:xfrm>
            <a:off x="7502712" y="1449000"/>
            <a:ext cx="1236236" cy="646331"/>
          </a:xfrm>
          <a:prstGeom prst="rect">
            <a:avLst/>
          </a:prstGeom>
          <a:noFill/>
        </p:spPr>
        <p:txBody>
          <a:bodyPr wrap="none" rtlCol="0">
            <a:spAutoFit/>
          </a:bodyPr>
          <a:lstStyle/>
          <a:p>
            <a:pPr algn="ctr"/>
            <a:r>
              <a:rPr lang="en-GB" dirty="0"/>
              <a:t>Database </a:t>
            </a:r>
          </a:p>
          <a:p>
            <a:pPr algn="ctr"/>
            <a:r>
              <a:rPr lang="en-GB" dirty="0"/>
              <a:t>schema</a:t>
            </a:r>
          </a:p>
        </p:txBody>
      </p:sp>
      <p:cxnSp>
        <p:nvCxnSpPr>
          <p:cNvPr id="18" name="Straight Connector 17"/>
          <p:cNvCxnSpPr/>
          <p:nvPr/>
        </p:nvCxnSpPr>
        <p:spPr>
          <a:xfrm>
            <a:off x="4527550" y="1719000"/>
            <a:ext cx="0" cy="358366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297000" y="5454000"/>
            <a:ext cx="585000" cy="466331"/>
          </a:xfrm>
          <a:prstGeom prst="rect">
            <a:avLst/>
          </a:prstGeom>
          <a:solidFill>
            <a:srgbClr val="0099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cs typeface="Arial" charset="0"/>
            </a:endParaRPr>
          </a:p>
        </p:txBody>
      </p:sp>
      <p:sp>
        <p:nvSpPr>
          <p:cNvPr id="17" name="TextBox 16"/>
          <p:cNvSpPr txBox="1"/>
          <p:nvPr/>
        </p:nvSpPr>
        <p:spPr>
          <a:xfrm>
            <a:off x="1107000" y="5458666"/>
            <a:ext cx="2967480" cy="461665"/>
          </a:xfrm>
          <a:prstGeom prst="rect">
            <a:avLst/>
          </a:prstGeom>
          <a:noFill/>
        </p:spPr>
        <p:txBody>
          <a:bodyPr wrap="none" rtlCol="0">
            <a:spAutoFit/>
          </a:bodyPr>
          <a:lstStyle/>
          <a:p>
            <a:pPr algn="ctr"/>
            <a:r>
              <a:rPr lang="en-GB" dirty="0"/>
              <a:t>Scope of collaboration</a:t>
            </a:r>
          </a:p>
        </p:txBody>
      </p:sp>
      <p:sp>
        <p:nvSpPr>
          <p:cNvPr id="19" name="Rectangle 18"/>
          <p:cNvSpPr/>
          <p:nvPr/>
        </p:nvSpPr>
        <p:spPr bwMode="auto">
          <a:xfrm>
            <a:off x="287385" y="6174000"/>
            <a:ext cx="604230" cy="478669"/>
          </a:xfrm>
          <a:prstGeom prst="rect">
            <a:avLst/>
          </a:prstGeom>
          <a:solidFill>
            <a:schemeClr val="accent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cs typeface="Arial" charset="0"/>
            </a:endParaRPr>
          </a:p>
        </p:txBody>
      </p:sp>
      <p:sp>
        <p:nvSpPr>
          <p:cNvPr id="20" name="TextBox 19"/>
          <p:cNvSpPr txBox="1"/>
          <p:nvPr/>
        </p:nvSpPr>
        <p:spPr>
          <a:xfrm>
            <a:off x="1108618" y="6155616"/>
            <a:ext cx="5647701" cy="461665"/>
          </a:xfrm>
          <a:prstGeom prst="rect">
            <a:avLst/>
          </a:prstGeom>
          <a:noFill/>
        </p:spPr>
        <p:txBody>
          <a:bodyPr wrap="none" rtlCol="0">
            <a:spAutoFit/>
          </a:bodyPr>
          <a:lstStyle/>
          <a:p>
            <a:pPr algn="ctr"/>
            <a:r>
              <a:rPr lang="en-GB" dirty="0"/>
              <a:t>Outside collaboration but within community</a:t>
            </a:r>
          </a:p>
        </p:txBody>
      </p:sp>
    </p:spTree>
    <p:extLst>
      <p:ext uri="{BB962C8B-B14F-4D97-AF65-F5344CB8AC3E}">
        <p14:creationId xmlns:p14="http://schemas.microsoft.com/office/powerpoint/2010/main" val="376645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Resource levels limited across sites</a:t>
            </a:r>
          </a:p>
        </p:txBody>
      </p:sp>
      <p:graphicFrame>
        <p:nvGraphicFramePr>
          <p:cNvPr id="4" name="Content Placeholder 3"/>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237655566"/>
                    </a:ext>
                  </a:extLst>
                </a:gridCol>
                <a:gridCol w="3306600">
                  <a:extLst>
                    <a:ext uri="{9D8B030D-6E8A-4147-A177-3AD203B41FA5}">
                      <a16:colId xmlns:a16="http://schemas.microsoft.com/office/drawing/2014/main" val="3718277250"/>
                    </a:ext>
                  </a:extLst>
                </a:gridCol>
                <a:gridCol w="2179800">
                  <a:extLst>
                    <a:ext uri="{9D8B030D-6E8A-4147-A177-3AD203B41FA5}">
                      <a16:colId xmlns:a16="http://schemas.microsoft.com/office/drawing/2014/main" val="268549396"/>
                    </a:ext>
                  </a:extLst>
                </a:gridCol>
              </a:tblGrid>
              <a:tr h="370840">
                <a:tc>
                  <a:txBody>
                    <a:bodyPr/>
                    <a:lstStyle/>
                    <a:p>
                      <a:r>
                        <a:rPr lang="en-GB" dirty="0"/>
                        <a:t>Site</a:t>
                      </a:r>
                    </a:p>
                  </a:txBody>
                  <a:tcPr/>
                </a:tc>
                <a:tc>
                  <a:txBody>
                    <a:bodyPr/>
                    <a:lstStyle/>
                    <a:p>
                      <a:pPr algn="ctr"/>
                      <a:r>
                        <a:rPr lang="en-GB" dirty="0"/>
                        <a:t>“ISPyB”</a:t>
                      </a:r>
                      <a:r>
                        <a:rPr lang="en-GB" baseline="0" dirty="0"/>
                        <a:t> FTEs</a:t>
                      </a:r>
                      <a:endParaRPr lang="en-GB" dirty="0"/>
                    </a:p>
                  </a:txBody>
                  <a:tcPr/>
                </a:tc>
                <a:tc>
                  <a:txBody>
                    <a:bodyPr/>
                    <a:lstStyle/>
                    <a:p>
                      <a:r>
                        <a:rPr lang="en-GB" dirty="0"/>
                        <a:t>Comments</a:t>
                      </a:r>
                    </a:p>
                  </a:txBody>
                  <a:tcPr/>
                </a:tc>
                <a:extLst>
                  <a:ext uri="{0D108BD9-81ED-4DB2-BD59-A6C34878D82A}">
                    <a16:rowId xmlns:a16="http://schemas.microsoft.com/office/drawing/2014/main" val="802529472"/>
                  </a:ext>
                </a:extLst>
              </a:tr>
              <a:tr h="370840">
                <a:tc>
                  <a:txBody>
                    <a:bodyPr/>
                    <a:lstStyle/>
                    <a:p>
                      <a:r>
                        <a:rPr lang="en-GB" dirty="0"/>
                        <a:t>DLS</a:t>
                      </a:r>
                    </a:p>
                  </a:txBody>
                  <a:tcPr/>
                </a:tc>
                <a:tc>
                  <a:txBody>
                    <a:bodyPr/>
                    <a:lstStyle/>
                    <a:p>
                      <a:pPr algn="ctr"/>
                      <a:r>
                        <a:rPr lang="en-GB" dirty="0"/>
                        <a:t>~ 3.5</a:t>
                      </a:r>
                    </a:p>
                  </a:txBody>
                  <a:tcPr/>
                </a:tc>
                <a:tc>
                  <a:txBody>
                    <a:bodyPr/>
                    <a:lstStyle/>
                    <a:p>
                      <a:r>
                        <a:rPr lang="en-GB" dirty="0"/>
                        <a:t>From March 2020</a:t>
                      </a:r>
                    </a:p>
                  </a:txBody>
                  <a:tcPr/>
                </a:tc>
                <a:extLst>
                  <a:ext uri="{0D108BD9-81ED-4DB2-BD59-A6C34878D82A}">
                    <a16:rowId xmlns:a16="http://schemas.microsoft.com/office/drawing/2014/main" val="2295157181"/>
                  </a:ext>
                </a:extLst>
              </a:tr>
              <a:tr h="370840">
                <a:tc>
                  <a:txBody>
                    <a:bodyPr/>
                    <a:lstStyle/>
                    <a:p>
                      <a:r>
                        <a:rPr lang="en-GB" dirty="0"/>
                        <a:t>ESRF</a:t>
                      </a:r>
                    </a:p>
                  </a:txBody>
                  <a:tcPr/>
                </a:tc>
                <a:tc>
                  <a:txBody>
                    <a:bodyPr/>
                    <a:lstStyle/>
                    <a:p>
                      <a:pPr algn="ctr"/>
                      <a:r>
                        <a:rPr lang="en-GB" dirty="0"/>
                        <a:t>~ 1.5</a:t>
                      </a:r>
                    </a:p>
                  </a:txBody>
                  <a:tcPr/>
                </a:tc>
                <a:tc>
                  <a:txBody>
                    <a:bodyPr/>
                    <a:lstStyle/>
                    <a:p>
                      <a:endParaRPr lang="en-GB" dirty="0"/>
                    </a:p>
                  </a:txBody>
                  <a:tcPr/>
                </a:tc>
                <a:extLst>
                  <a:ext uri="{0D108BD9-81ED-4DB2-BD59-A6C34878D82A}">
                    <a16:rowId xmlns:a16="http://schemas.microsoft.com/office/drawing/2014/main" val="3413255448"/>
                  </a:ext>
                </a:extLst>
              </a:tr>
              <a:tr h="370840">
                <a:tc>
                  <a:txBody>
                    <a:bodyPr/>
                    <a:lstStyle/>
                    <a:p>
                      <a:r>
                        <a:rPr lang="en-GB" dirty="0"/>
                        <a:t>SOLEIL</a:t>
                      </a:r>
                    </a:p>
                  </a:txBody>
                  <a:tcPr/>
                </a:tc>
                <a:tc>
                  <a:txBody>
                    <a:bodyPr/>
                    <a:lstStyle/>
                    <a:p>
                      <a:pPr algn="ctr"/>
                      <a:r>
                        <a:rPr lang="en-GB" dirty="0"/>
                        <a:t>~ 0.5</a:t>
                      </a:r>
                    </a:p>
                  </a:txBody>
                  <a:tcPr/>
                </a:tc>
                <a:tc>
                  <a:txBody>
                    <a:bodyPr/>
                    <a:lstStyle/>
                    <a:p>
                      <a:endParaRPr lang="en-GB" dirty="0"/>
                    </a:p>
                  </a:txBody>
                  <a:tcPr/>
                </a:tc>
                <a:extLst>
                  <a:ext uri="{0D108BD9-81ED-4DB2-BD59-A6C34878D82A}">
                    <a16:rowId xmlns:a16="http://schemas.microsoft.com/office/drawing/2014/main" val="3639042542"/>
                  </a:ext>
                </a:extLst>
              </a:tr>
              <a:tr h="370840">
                <a:tc>
                  <a:txBody>
                    <a:bodyPr/>
                    <a:lstStyle/>
                    <a:p>
                      <a:r>
                        <a:rPr lang="en-GB" dirty="0"/>
                        <a:t>ALBA</a:t>
                      </a:r>
                    </a:p>
                  </a:txBody>
                  <a:tcPr/>
                </a:tc>
                <a:tc>
                  <a:txBody>
                    <a:bodyPr/>
                    <a:lstStyle/>
                    <a:p>
                      <a:pPr algn="ctr"/>
                      <a:r>
                        <a:rPr lang="en-GB" dirty="0"/>
                        <a:t>~ 0.5</a:t>
                      </a:r>
                    </a:p>
                  </a:txBody>
                  <a:tcPr/>
                </a:tc>
                <a:tc>
                  <a:txBody>
                    <a:bodyPr/>
                    <a:lstStyle/>
                    <a:p>
                      <a:endParaRPr lang="en-GB" dirty="0"/>
                    </a:p>
                  </a:txBody>
                  <a:tcPr/>
                </a:tc>
                <a:extLst>
                  <a:ext uri="{0D108BD9-81ED-4DB2-BD59-A6C34878D82A}">
                    <a16:rowId xmlns:a16="http://schemas.microsoft.com/office/drawing/2014/main" val="353808100"/>
                  </a:ext>
                </a:extLst>
              </a:tr>
              <a:tr h="370840">
                <a:tc>
                  <a:txBody>
                    <a:bodyPr/>
                    <a:lstStyle/>
                    <a:p>
                      <a:r>
                        <a:rPr lang="en-GB" dirty="0"/>
                        <a:t>MAXIV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 0.5</a:t>
                      </a:r>
                    </a:p>
                  </a:txBody>
                  <a:tcPr/>
                </a:tc>
                <a:tc>
                  <a:txBody>
                    <a:bodyPr/>
                    <a:lstStyle/>
                    <a:p>
                      <a:endParaRPr lang="en-GB"/>
                    </a:p>
                  </a:txBody>
                  <a:tcPr/>
                </a:tc>
                <a:extLst>
                  <a:ext uri="{0D108BD9-81ED-4DB2-BD59-A6C34878D82A}">
                    <a16:rowId xmlns:a16="http://schemas.microsoft.com/office/drawing/2014/main" val="1880315049"/>
                  </a:ext>
                </a:extLst>
              </a:tr>
              <a:tr h="370840">
                <a:tc>
                  <a:txBody>
                    <a:bodyPr/>
                    <a:lstStyle/>
                    <a:p>
                      <a:r>
                        <a:rPr lang="en-GB" dirty="0"/>
                        <a:t>HZB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a:t>
                      </a:r>
                    </a:p>
                  </a:txBody>
                  <a:tcPr/>
                </a:tc>
                <a:tc>
                  <a:txBody>
                    <a:bodyPr/>
                    <a:lstStyle/>
                    <a:p>
                      <a:endParaRPr lang="en-GB"/>
                    </a:p>
                  </a:txBody>
                  <a:tcPr/>
                </a:tc>
                <a:extLst>
                  <a:ext uri="{0D108BD9-81ED-4DB2-BD59-A6C34878D82A}">
                    <a16:rowId xmlns:a16="http://schemas.microsoft.com/office/drawing/2014/main" val="1837209582"/>
                  </a:ext>
                </a:extLst>
              </a:tr>
              <a:tr h="370840">
                <a:tc>
                  <a:txBody>
                    <a:bodyPr/>
                    <a:lstStyle/>
                    <a:p>
                      <a:r>
                        <a:rPr lang="en-GB" dirty="0"/>
                        <a:t>Global Phasing</a:t>
                      </a:r>
                    </a:p>
                  </a:txBody>
                  <a:tcPr/>
                </a:tc>
                <a:tc>
                  <a:txBody>
                    <a:bodyPr/>
                    <a:lstStyle/>
                    <a:p>
                      <a:pPr algn="ctr"/>
                      <a:r>
                        <a:rPr lang="en-GB" dirty="0"/>
                        <a:t>?</a:t>
                      </a:r>
                    </a:p>
                  </a:txBody>
                  <a:tcPr/>
                </a:tc>
                <a:tc>
                  <a:txBody>
                    <a:bodyPr/>
                    <a:lstStyle/>
                    <a:p>
                      <a:endParaRPr lang="en-GB"/>
                    </a:p>
                  </a:txBody>
                  <a:tcPr/>
                </a:tc>
                <a:extLst>
                  <a:ext uri="{0D108BD9-81ED-4DB2-BD59-A6C34878D82A}">
                    <a16:rowId xmlns:a16="http://schemas.microsoft.com/office/drawing/2014/main" val="797316894"/>
                  </a:ext>
                </a:extLst>
              </a:tr>
              <a:tr h="370840">
                <a:tc>
                  <a:txBody>
                    <a:bodyPr/>
                    <a:lstStyle/>
                    <a:p>
                      <a:r>
                        <a:rPr lang="en-GB" dirty="0"/>
                        <a:t>EMBL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 0.5</a:t>
                      </a:r>
                    </a:p>
                  </a:txBody>
                  <a:tcPr/>
                </a:tc>
                <a:tc>
                  <a:txBody>
                    <a:bodyPr/>
                    <a:lstStyle/>
                    <a:p>
                      <a:endParaRPr lang="en-GB"/>
                    </a:p>
                  </a:txBody>
                  <a:tcPr/>
                </a:tc>
                <a:extLst>
                  <a:ext uri="{0D108BD9-81ED-4DB2-BD59-A6C34878D82A}">
                    <a16:rowId xmlns:a16="http://schemas.microsoft.com/office/drawing/2014/main" val="376916870"/>
                  </a:ext>
                </a:extLst>
              </a:tr>
              <a:tr h="370840">
                <a:tc>
                  <a:txBody>
                    <a:bodyPr/>
                    <a:lstStyle/>
                    <a:p>
                      <a:r>
                        <a:rPr lang="en-GB" dirty="0" err="1"/>
                        <a:t>Elletra</a:t>
                      </a:r>
                      <a:endParaRPr lang="en-GB" dirty="0"/>
                    </a:p>
                  </a:txBody>
                  <a:tcPr/>
                </a:tc>
                <a:tc>
                  <a:txBody>
                    <a:bodyPr/>
                    <a:lstStyle/>
                    <a:p>
                      <a:pPr algn="ctr"/>
                      <a:r>
                        <a:rPr lang="en-GB" dirty="0"/>
                        <a:t>~?</a:t>
                      </a:r>
                    </a:p>
                  </a:txBody>
                  <a:tcPr/>
                </a:tc>
                <a:tc>
                  <a:txBody>
                    <a:bodyPr/>
                    <a:lstStyle/>
                    <a:p>
                      <a:endParaRPr lang="en-GB" dirty="0"/>
                    </a:p>
                  </a:txBody>
                  <a:tcPr/>
                </a:tc>
                <a:extLst>
                  <a:ext uri="{0D108BD9-81ED-4DB2-BD59-A6C34878D82A}">
                    <a16:rowId xmlns:a16="http://schemas.microsoft.com/office/drawing/2014/main" val="2508846152"/>
                  </a:ext>
                </a:extLst>
              </a:tr>
            </a:tbl>
          </a:graphicData>
        </a:graphic>
      </p:graphicFrame>
    </p:spTree>
    <p:extLst>
      <p:ext uri="{BB962C8B-B14F-4D97-AF65-F5344CB8AC3E}">
        <p14:creationId xmlns:p14="http://schemas.microsoft.com/office/powerpoint/2010/main" val="144760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Options</a:t>
            </a:r>
          </a:p>
        </p:txBody>
      </p:sp>
      <p:sp>
        <p:nvSpPr>
          <p:cNvPr id="3" name="Content Placeholder 2"/>
          <p:cNvSpPr>
            <a:spLocks noGrp="1"/>
          </p:cNvSpPr>
          <p:nvPr>
            <p:ph sz="half" idx="1"/>
          </p:nvPr>
        </p:nvSpPr>
        <p:spPr/>
        <p:txBody>
          <a:bodyPr>
            <a:normAutofit/>
          </a:bodyPr>
          <a:lstStyle/>
          <a:p>
            <a:pPr marL="0" indent="0">
              <a:buNone/>
            </a:pPr>
            <a:r>
              <a:rPr lang="en-GB" b="1" dirty="0"/>
              <a:t>Database</a:t>
            </a:r>
          </a:p>
          <a:p>
            <a:r>
              <a:rPr lang="en-GB" dirty="0"/>
              <a:t>Evolve what we have</a:t>
            </a:r>
          </a:p>
          <a:p>
            <a:r>
              <a:rPr lang="en-GB" dirty="0"/>
              <a:t>New approach</a:t>
            </a:r>
          </a:p>
          <a:p>
            <a:pPr lvl="1"/>
            <a:r>
              <a:rPr lang="en-GB" dirty="0"/>
              <a:t>NoSQL?</a:t>
            </a:r>
          </a:p>
          <a:p>
            <a:pPr lvl="1"/>
            <a:r>
              <a:rPr lang="en-GB" dirty="0"/>
              <a:t>Time series </a:t>
            </a:r>
            <a:r>
              <a:rPr lang="en-GB" dirty="0" err="1"/>
              <a:t>db</a:t>
            </a:r>
            <a:r>
              <a:rPr lang="en-GB" dirty="0"/>
              <a:t>?</a:t>
            </a:r>
          </a:p>
          <a:p>
            <a:pPr lvl="1"/>
            <a:r>
              <a:rPr lang="en-GB" dirty="0"/>
              <a:t>Nexus based?</a:t>
            </a:r>
          </a:p>
        </p:txBody>
      </p:sp>
      <p:sp>
        <p:nvSpPr>
          <p:cNvPr id="4" name="Content Placeholder 3"/>
          <p:cNvSpPr>
            <a:spLocks noGrp="1"/>
          </p:cNvSpPr>
          <p:nvPr>
            <p:ph sz="half" idx="2"/>
          </p:nvPr>
        </p:nvSpPr>
        <p:spPr/>
        <p:txBody>
          <a:bodyPr>
            <a:normAutofit/>
          </a:bodyPr>
          <a:lstStyle/>
          <a:p>
            <a:pPr marL="0" indent="0">
              <a:buNone/>
            </a:pPr>
            <a:r>
              <a:rPr lang="en-GB" dirty="0"/>
              <a:t>Services</a:t>
            </a:r>
          </a:p>
          <a:p>
            <a:r>
              <a:rPr lang="en-GB" dirty="0"/>
              <a:t>Evolve what we have</a:t>
            </a:r>
          </a:p>
          <a:p>
            <a:pPr lvl="1"/>
            <a:r>
              <a:rPr lang="en-GB" dirty="0" err="1"/>
              <a:t>SynchWeb</a:t>
            </a:r>
            <a:r>
              <a:rPr lang="en-GB" dirty="0"/>
              <a:t> and/or Java Web services?</a:t>
            </a:r>
          </a:p>
          <a:p>
            <a:r>
              <a:rPr lang="en-GB" dirty="0"/>
              <a:t>New services</a:t>
            </a:r>
          </a:p>
          <a:p>
            <a:pPr lvl="1"/>
            <a:r>
              <a:rPr lang="en-GB" dirty="0"/>
              <a:t>Language?</a:t>
            </a:r>
          </a:p>
          <a:p>
            <a:pPr lvl="1"/>
            <a:r>
              <a:rPr lang="en-GB" dirty="0"/>
              <a:t>Design principles?</a:t>
            </a:r>
          </a:p>
        </p:txBody>
      </p:sp>
    </p:spTree>
    <p:extLst>
      <p:ext uri="{BB962C8B-B14F-4D97-AF65-F5344CB8AC3E}">
        <p14:creationId xmlns:p14="http://schemas.microsoft.com/office/powerpoint/2010/main" val="330388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FUTURE </a:t>
            </a:r>
            <a:r>
              <a:rPr lang="en-GB" dirty="0" err="1"/>
              <a:t>LAndSCAPE</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20759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What does future look like?</a:t>
            </a:r>
          </a:p>
        </p:txBody>
      </p:sp>
      <p:sp>
        <p:nvSpPr>
          <p:cNvPr id="5" name="Content Placeholder 4"/>
          <p:cNvSpPr>
            <a:spLocks noGrp="1"/>
          </p:cNvSpPr>
          <p:nvPr>
            <p:ph idx="1"/>
          </p:nvPr>
        </p:nvSpPr>
        <p:spPr/>
        <p:txBody>
          <a:bodyPr>
            <a:normAutofit fontScale="77500" lnSpcReduction="20000"/>
          </a:bodyPr>
          <a:lstStyle/>
          <a:p>
            <a:r>
              <a:rPr lang="en-GB" dirty="0"/>
              <a:t>We could do with a shared vision for where ISPyB is going</a:t>
            </a:r>
          </a:p>
          <a:p>
            <a:r>
              <a:rPr lang="en-GB" b="1" dirty="0"/>
              <a:t>Scope</a:t>
            </a:r>
            <a:r>
              <a:rPr lang="en-GB" dirty="0"/>
              <a:t>: At DLS, ISPyB will be the central part of a facility wide Experiment Information Management System (EIMS)</a:t>
            </a:r>
          </a:p>
          <a:p>
            <a:r>
              <a:rPr lang="en-GB" b="1" dirty="0"/>
              <a:t>Technical architecture</a:t>
            </a:r>
            <a:r>
              <a:rPr lang="en-GB" dirty="0"/>
              <a:t>: Currently interest from DLS in heading towards micro-service architecture</a:t>
            </a:r>
          </a:p>
          <a:p>
            <a:pPr lvl="1"/>
            <a:r>
              <a:rPr lang="en-GB" dirty="0"/>
              <a:t>Improve flow of information pre/during/post </a:t>
            </a:r>
            <a:r>
              <a:rPr lang="en-GB" dirty="0" err="1"/>
              <a:t>beamtime</a:t>
            </a:r>
            <a:r>
              <a:rPr lang="en-GB" dirty="0"/>
              <a:t> activity</a:t>
            </a:r>
          </a:p>
          <a:p>
            <a:pPr lvl="1"/>
            <a:r>
              <a:rPr lang="en-GB" dirty="0"/>
              <a:t>Isolate services from file system where possible</a:t>
            </a:r>
          </a:p>
          <a:p>
            <a:pPr lvl="1"/>
            <a:r>
              <a:rPr lang="en-GB" dirty="0"/>
              <a:t>Expect more use of APIs for machine </a:t>
            </a:r>
            <a:r>
              <a:rPr lang="en-GB" dirty="0">
                <a:sym typeface="Wingdings" panose="05000000000000000000" pitchFamily="2" charset="2"/>
              </a:rPr>
              <a:t> machine communication rather than </a:t>
            </a:r>
            <a:r>
              <a:rPr lang="en-GB" dirty="0" err="1">
                <a:sym typeface="Wingdings" panose="05000000000000000000" pitchFamily="2" charset="2"/>
              </a:rPr>
              <a:t>UImachine</a:t>
            </a:r>
            <a:r>
              <a:rPr lang="en-GB" dirty="0">
                <a:sym typeface="Wingdings" panose="05000000000000000000" pitchFamily="2" charset="2"/>
              </a:rPr>
              <a:t> (e.g. external LIMS systems) so we need to manage resources</a:t>
            </a:r>
          </a:p>
          <a:p>
            <a:pPr lvl="1"/>
            <a:r>
              <a:rPr lang="en-GB" b="1" dirty="0">
                <a:sym typeface="Wingdings" panose="05000000000000000000" pitchFamily="2" charset="2"/>
              </a:rPr>
              <a:t>Caveat:</a:t>
            </a:r>
            <a:r>
              <a:rPr lang="en-GB" dirty="0">
                <a:sym typeface="Wingdings" panose="05000000000000000000" pitchFamily="2" charset="2"/>
              </a:rPr>
              <a:t> consideration at this stage rather than a concrete plan</a:t>
            </a:r>
          </a:p>
          <a:p>
            <a:pPr lvl="1"/>
            <a:r>
              <a:rPr lang="en-GB" b="1" dirty="0">
                <a:sym typeface="Wingdings" panose="05000000000000000000" pitchFamily="2" charset="2"/>
              </a:rPr>
              <a:t>Bonus:</a:t>
            </a:r>
            <a:r>
              <a:rPr lang="en-GB" dirty="0">
                <a:sym typeface="Wingdings" panose="05000000000000000000" pitchFamily="2" charset="2"/>
              </a:rPr>
              <a:t> Heading towards services means we can converge on common set of software over time rather than a costly intensive migration</a:t>
            </a:r>
          </a:p>
        </p:txBody>
      </p:sp>
    </p:spTree>
    <p:extLst>
      <p:ext uri="{BB962C8B-B14F-4D97-AF65-F5344CB8AC3E}">
        <p14:creationId xmlns:p14="http://schemas.microsoft.com/office/powerpoint/2010/main" val="2642481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00B17771010F46AADDCBE3128DD753" ma:contentTypeVersion="0" ma:contentTypeDescription="Create a new document." ma:contentTypeScope="" ma:versionID="12fa91ff39694084a77a4100e68def18">
  <xsd:schema xmlns:xsd="http://www.w3.org/2001/XMLSchema" xmlns:p="http://schemas.microsoft.com/office/2006/metadata/properties" xmlns:ns2="77B100AA-0171-460F-AADD-CBE3128DD753" targetNamespace="http://schemas.microsoft.com/office/2006/metadata/properties" ma:root="true" ma:fieldsID="3096fc5289772df6097e58921dd28ac5" ns2:_="">
    <xsd:import namespace="77B100AA-0171-460F-AADD-CBE3128DD753"/>
    <xsd:element name="properties">
      <xsd:complexType>
        <xsd:sequence>
          <xsd:element name="documentManagement">
            <xsd:complexType>
              <xsd:all>
                <xsd:element ref="ns2:Author0"/>
              </xsd:all>
            </xsd:complexType>
          </xsd:element>
        </xsd:sequence>
      </xsd:complexType>
    </xsd:element>
  </xsd:schema>
  <xsd:schema xmlns:xsd="http://www.w3.org/2001/XMLSchema" xmlns:dms="http://schemas.microsoft.com/office/2006/documentManagement/types" targetNamespace="77B100AA-0171-460F-AADD-CBE3128DD753" elementFormDefault="qualified">
    <xsd:import namespace="http://schemas.microsoft.com/office/2006/documentManagement/types"/>
    <xsd:element name="Author0" ma:index="8"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uthor0 xmlns="77B100AA-0171-460F-AADD-CBE3128DD753">Sarah Bucknall</Author0>
  </documentManagement>
</p:properties>
</file>

<file path=customXml/itemProps1.xml><?xml version="1.0" encoding="utf-8"?>
<ds:datastoreItem xmlns:ds="http://schemas.openxmlformats.org/officeDocument/2006/customXml" ds:itemID="{565DBD5E-9687-4B8D-A3EB-7777425A782E}">
  <ds:schemaRefs>
    <ds:schemaRef ds:uri="http://schemas.microsoft.com/sharepoint/v3/contenttype/forms"/>
  </ds:schemaRefs>
</ds:datastoreItem>
</file>

<file path=customXml/itemProps2.xml><?xml version="1.0" encoding="utf-8"?>
<ds:datastoreItem xmlns:ds="http://schemas.openxmlformats.org/officeDocument/2006/customXml" ds:itemID="{53D37FA2-BCE2-4B02-B7F3-2AE504E125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B100AA-0171-460F-AADD-CBE3128DD75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408A072-35C1-472A-8FC9-8BE2540B7078}">
  <ds:schemaRefs>
    <ds:schemaRef ds:uri="http://schemas.microsoft.com/office/2006/metadata/properties"/>
    <ds:schemaRef ds:uri="http://schemas.microsoft.com/office/infopath/2007/PartnerControls"/>
    <ds:schemaRef ds:uri="77B100AA-0171-460F-AADD-CBE3128DD753"/>
  </ds:schemaRefs>
</ds:datastoreItem>
</file>

<file path=docProps/app.xml><?xml version="1.0" encoding="utf-8"?>
<Properties xmlns="http://schemas.openxmlformats.org/officeDocument/2006/extended-properties" xmlns:vt="http://schemas.openxmlformats.org/officeDocument/2006/docPropsVTypes">
  <Template/>
  <TotalTime>8273</TotalTime>
  <Words>1423</Words>
  <Application>Microsoft Office PowerPoint</Application>
  <PresentationFormat>On-screen Show (4:3)</PresentationFormat>
  <Paragraphs>290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Contents</vt:lpstr>
      <vt:lpstr>ISPyB Steering committee request</vt:lpstr>
      <vt:lpstr>Current LAndSCAPE</vt:lpstr>
      <vt:lpstr>ISPyB Collaboration</vt:lpstr>
      <vt:lpstr>Resource levels limited across sites</vt:lpstr>
      <vt:lpstr>Technical Options</vt:lpstr>
      <vt:lpstr>FUTURE LAndSCAPE</vt:lpstr>
      <vt:lpstr>What does future look like?</vt:lpstr>
      <vt:lpstr>DATABASE: Evolution or revolution?</vt:lpstr>
      <vt:lpstr>Database Options: Evolution</vt:lpstr>
      <vt:lpstr>BLSession example</vt:lpstr>
      <vt:lpstr>Schemaspy.org </vt:lpstr>
      <vt:lpstr>PowerPoint Presentation</vt:lpstr>
      <vt:lpstr>Schemaspy</vt:lpstr>
      <vt:lpstr>Why refactor?</vt:lpstr>
      <vt:lpstr>Database Options: Revolution</vt:lpstr>
      <vt:lpstr>Database Options: Evolve</vt:lpstr>
      <vt:lpstr>Database Options: New</vt:lpstr>
      <vt:lpstr>SERVICES</vt:lpstr>
      <vt:lpstr>Services approach</vt:lpstr>
      <vt:lpstr>PowerPoint Presentation</vt:lpstr>
      <vt:lpstr>PowerPoint Presentation</vt:lpstr>
      <vt:lpstr>PowerPoint Presentation</vt:lpstr>
      <vt:lpstr>PowerPoint Presentation</vt:lpstr>
      <vt:lpstr>Services Options: Evolve</vt:lpstr>
      <vt:lpstr>Services Options: New Same argument as with new database solution really – not a clear alternative. </vt:lpstr>
      <vt:lpstr>Way forward</vt:lpstr>
    </vt:vector>
  </TitlesOfParts>
  <Company>Creative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Diamond template</dc:title>
  <dc:creator>Chris Matthews</dc:creator>
  <cp:lastModifiedBy>Smith, Neil (DLSLtd,RAL,LSCI)</cp:lastModifiedBy>
  <cp:revision>351</cp:revision>
  <dcterms:created xsi:type="dcterms:W3CDTF">2007-04-29T14:34:10Z</dcterms:created>
  <dcterms:modified xsi:type="dcterms:W3CDTF">2020-02-11T16:41:02Z</dcterms:modified>
</cp:coreProperties>
</file>