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F7F50-3C93-224B-937E-4A6673AA36B8}" type="datetimeFigureOut">
              <a:rPr lang="en-US" smtClean="0"/>
              <a:t>12/02/20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237010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F7F50-3C93-224B-937E-4A6673AA36B8}" type="datetimeFigureOut">
              <a:rPr lang="en-US" smtClean="0"/>
              <a:t>12/02/20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60895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F7F50-3C93-224B-937E-4A6673AA36B8}" type="datetimeFigureOut">
              <a:rPr lang="en-US" smtClean="0"/>
              <a:t>12/02/20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41694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F7F50-3C93-224B-937E-4A6673AA36B8}" type="datetimeFigureOut">
              <a:rPr lang="en-US" smtClean="0"/>
              <a:t>12/02/20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77359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F7F50-3C93-224B-937E-4A6673AA36B8}" type="datetimeFigureOut">
              <a:rPr lang="en-US" smtClean="0"/>
              <a:t>12/02/20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262345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F7F50-3C93-224B-937E-4A6673AA36B8}" type="datetimeFigureOut">
              <a:rPr lang="en-US" smtClean="0"/>
              <a:t>12/02/20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153577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F7F50-3C93-224B-937E-4A6673AA36B8}" type="datetimeFigureOut">
              <a:rPr lang="en-US" smtClean="0"/>
              <a:t>12/02/20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378186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F7F50-3C93-224B-937E-4A6673AA36B8}" type="datetimeFigureOut">
              <a:rPr lang="en-US" smtClean="0"/>
              <a:t>12/02/20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359450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F7F50-3C93-224B-937E-4A6673AA36B8}" type="datetimeFigureOut">
              <a:rPr lang="en-US" smtClean="0"/>
              <a:t>12/02/20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286464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F7F50-3C93-224B-937E-4A6673AA36B8}" type="datetimeFigureOut">
              <a:rPr lang="en-US" smtClean="0"/>
              <a:t>12/02/20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233533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F7F50-3C93-224B-937E-4A6673AA36B8}" type="datetimeFigureOut">
              <a:rPr lang="en-US" smtClean="0"/>
              <a:t>12/02/20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1FB43-2BCD-4746-B575-C19508A95B68}" type="slidenum">
              <a:rPr lang="en-US" smtClean="0"/>
              <a:t>‹#›</a:t>
            </a:fld>
            <a:endParaRPr lang="en-US"/>
          </a:p>
        </p:txBody>
      </p:sp>
    </p:spTree>
    <p:extLst>
      <p:ext uri="{BB962C8B-B14F-4D97-AF65-F5344CB8AC3E}">
        <p14:creationId xmlns:p14="http://schemas.microsoft.com/office/powerpoint/2010/main" val="13751324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7F50-3C93-224B-937E-4A6673AA36B8}" type="datetimeFigureOut">
              <a:rPr lang="en-US" smtClean="0"/>
              <a:t>12/02/20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1FB43-2BCD-4746-B575-C19508A95B68}" type="slidenum">
              <a:rPr lang="en-US" smtClean="0"/>
              <a:t>‹#›</a:t>
            </a:fld>
            <a:endParaRPr lang="en-US"/>
          </a:p>
        </p:txBody>
      </p:sp>
    </p:spTree>
    <p:extLst>
      <p:ext uri="{BB962C8B-B14F-4D97-AF65-F5344CB8AC3E}">
        <p14:creationId xmlns:p14="http://schemas.microsoft.com/office/powerpoint/2010/main" val="354519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846" y="273313"/>
            <a:ext cx="9037053" cy="1477328"/>
          </a:xfrm>
          <a:prstGeom prst="rect">
            <a:avLst/>
          </a:prstGeom>
        </p:spPr>
        <p:txBody>
          <a:bodyPr wrap="square">
            <a:spAutoFit/>
          </a:bodyPr>
          <a:lstStyle/>
          <a:p>
            <a:r>
              <a:rPr lang="en-US" b="1" dirty="0" smtClean="0"/>
              <a:t>2017, MOU</a:t>
            </a:r>
          </a:p>
          <a:p>
            <a:r>
              <a:rPr lang="en-US" dirty="0" smtClean="0"/>
              <a:t>collaboration to oversee the installation, support, documentation and further development of</a:t>
            </a:r>
          </a:p>
          <a:p>
            <a:r>
              <a:rPr lang="en-US" dirty="0" smtClean="0"/>
              <a:t>unified </a:t>
            </a:r>
            <a:r>
              <a:rPr lang="en-US" b="1" dirty="0" smtClean="0"/>
              <a:t>data models</a:t>
            </a:r>
            <a:r>
              <a:rPr lang="en-US" dirty="0" smtClean="0"/>
              <a:t> for </a:t>
            </a:r>
            <a:r>
              <a:rPr lang="en-US" dirty="0" err="1" smtClean="0"/>
              <a:t>ISPyB</a:t>
            </a:r>
            <a:r>
              <a:rPr lang="en-US" dirty="0" smtClean="0"/>
              <a:t> at synchrotrons and other research facilities in Europe (the</a:t>
            </a:r>
          </a:p>
          <a:p>
            <a:r>
              <a:rPr lang="en-US" dirty="0" smtClean="0"/>
              <a:t>“Collaboration”). It includes the development of the </a:t>
            </a:r>
            <a:r>
              <a:rPr lang="en-US" dirty="0" err="1" smtClean="0"/>
              <a:t>ISPyB</a:t>
            </a:r>
            <a:r>
              <a:rPr lang="en-US" dirty="0" smtClean="0"/>
              <a:t> software (</a:t>
            </a:r>
            <a:r>
              <a:rPr lang="en-US" b="1" dirty="0" err="1" smtClean="0"/>
              <a:t>datamodel</a:t>
            </a:r>
            <a:r>
              <a:rPr lang="en-US" b="1" dirty="0" smtClean="0"/>
              <a:t> definition, the</a:t>
            </a:r>
          </a:p>
          <a:p>
            <a:r>
              <a:rPr lang="en-US" b="1" dirty="0" smtClean="0"/>
              <a:t>database structure, and the API laye</a:t>
            </a:r>
            <a:r>
              <a:rPr lang="en-US" dirty="0" smtClean="0"/>
              <a:t>r to access data stored in the database).</a:t>
            </a:r>
            <a:endParaRPr lang="en-US" dirty="0"/>
          </a:p>
        </p:txBody>
      </p:sp>
      <p:sp>
        <p:nvSpPr>
          <p:cNvPr id="6" name="Rectangle 5"/>
          <p:cNvSpPr/>
          <p:nvPr/>
        </p:nvSpPr>
        <p:spPr>
          <a:xfrm>
            <a:off x="66846" y="2033638"/>
            <a:ext cx="8930099" cy="2585323"/>
          </a:xfrm>
          <a:prstGeom prst="rect">
            <a:avLst/>
          </a:prstGeom>
        </p:spPr>
        <p:txBody>
          <a:bodyPr wrap="square">
            <a:spAutoFit/>
          </a:bodyPr>
          <a:lstStyle/>
          <a:p>
            <a:r>
              <a:rPr lang="en-US" b="1" dirty="0" smtClean="0"/>
              <a:t>09/2019, Developers:</a:t>
            </a:r>
          </a:p>
          <a:p>
            <a:endParaRPr lang="en-US" b="1" dirty="0" smtClean="0"/>
          </a:p>
          <a:p>
            <a:r>
              <a:rPr lang="en-US" dirty="0" smtClean="0"/>
              <a:t>Since ESRF and Diamond use </a:t>
            </a:r>
            <a:r>
              <a:rPr lang="en-US" b="1" dirty="0" smtClean="0"/>
              <a:t>different user interfaces, front-ends, back-ends and software technology</a:t>
            </a:r>
            <a:r>
              <a:rPr lang="en-US" dirty="0" smtClean="0"/>
              <a:t>, and only (most of) the actual database structure is shared, there is limited scope for pooling resources, and any major changes to the database will require large amounts of duplicated effort…. These problems are serious enough to put the long-term continuation of the collaboration in question – or at least in serious need of much</a:t>
            </a:r>
            <a:r>
              <a:rPr lang="en-US" b="1" i="1" dirty="0" smtClean="0"/>
              <a:t> </a:t>
            </a:r>
            <a:r>
              <a:rPr lang="en-US" dirty="0" smtClean="0"/>
              <a:t>more</a:t>
            </a:r>
            <a:r>
              <a:rPr lang="en-US" b="1" i="1" dirty="0" smtClean="0"/>
              <a:t> coordinated forward planning</a:t>
            </a:r>
            <a:r>
              <a:rPr lang="en-US" i="1" dirty="0" smtClean="0"/>
              <a:t>. </a:t>
            </a:r>
            <a:r>
              <a:rPr lang="en-US" dirty="0" smtClean="0"/>
              <a:t>The developers recommend that the Steering Committee should consider what to do about these issues as a matter of urgency.</a:t>
            </a:r>
            <a:endParaRPr lang="en-US" dirty="0"/>
          </a:p>
        </p:txBody>
      </p:sp>
      <p:sp>
        <p:nvSpPr>
          <p:cNvPr id="7" name="Rectangle 6"/>
          <p:cNvSpPr/>
          <p:nvPr/>
        </p:nvSpPr>
        <p:spPr>
          <a:xfrm>
            <a:off x="66846" y="4698930"/>
            <a:ext cx="8625598" cy="1754327"/>
          </a:xfrm>
          <a:prstGeom prst="rect">
            <a:avLst/>
          </a:prstGeom>
        </p:spPr>
        <p:txBody>
          <a:bodyPr wrap="square">
            <a:spAutoFit/>
          </a:bodyPr>
          <a:lstStyle/>
          <a:p>
            <a:endParaRPr lang="en-US" dirty="0" smtClean="0"/>
          </a:p>
          <a:p>
            <a:r>
              <a:rPr lang="en-US" b="1" dirty="0" smtClean="0"/>
              <a:t>10/2019, Steering:</a:t>
            </a:r>
          </a:p>
          <a:p>
            <a:endParaRPr lang="en-US" b="1" dirty="0" smtClean="0"/>
          </a:p>
          <a:p>
            <a:r>
              <a:rPr lang="en-US" dirty="0" smtClean="0"/>
              <a:t>The </a:t>
            </a:r>
            <a:r>
              <a:rPr lang="en-US" dirty="0" err="1" smtClean="0"/>
              <a:t>ISPyB</a:t>
            </a:r>
            <a:r>
              <a:rPr lang="en-US" dirty="0" smtClean="0"/>
              <a:t> developers at their monthly meetings are tasked with studying the alternatives of evolving the current data base and backend, or making a fresh start and rewriting, and present the alternatives with pros and cons at the review meeting.</a:t>
            </a:r>
            <a:endParaRPr lang="en-US" dirty="0"/>
          </a:p>
        </p:txBody>
      </p:sp>
    </p:spTree>
    <p:extLst>
      <p:ext uri="{BB962C8B-B14F-4D97-AF65-F5344CB8AC3E}">
        <p14:creationId xmlns:p14="http://schemas.microsoft.com/office/powerpoint/2010/main" val="31965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229</Words>
  <Application>Microsoft Macintosh PowerPoint</Application>
  <PresentationFormat>On-screen Show (4:3)</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EMBL-HH</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Gleb Bourenkov</dc:creator>
  <cp:keywords/>
  <dc:description/>
  <cp:lastModifiedBy>Gleb Bourenkov</cp:lastModifiedBy>
  <cp:revision>6</cp:revision>
  <dcterms:created xsi:type="dcterms:W3CDTF">2020-02-12T09:04:10Z</dcterms:created>
  <dcterms:modified xsi:type="dcterms:W3CDTF">2020-02-12T09:55:08Z</dcterms:modified>
  <cp:category/>
</cp:coreProperties>
</file>