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72" r:id="rId2"/>
    <p:sldId id="273" r:id="rId3"/>
  </p:sldIdLst>
  <p:sldSz cx="9144000" cy="6858000" type="screen4x3"/>
  <p:notesSz cx="6794500" cy="9982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1FF0F"/>
    <a:srgbClr val="EA2424"/>
    <a:srgbClr val="F9EE15"/>
    <a:srgbClr val="000000"/>
    <a:srgbClr val="1792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30" d="100"/>
          <a:sy n="130" d="100"/>
        </p:scale>
        <p:origin x="-1038" y="21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060161"/>
            <a:ext cx="4495800" cy="2523703"/>
          </a:xfrm>
        </p:spPr>
        <p:txBody>
          <a:bodyPr/>
          <a:lstStyle>
            <a:lvl1pPr marL="0" indent="0" algn="l">
              <a:buNone/>
              <a:defRPr b="1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457200" y="1143000"/>
            <a:ext cx="4495800" cy="1728446"/>
          </a:xfrm>
        </p:spPr>
        <p:txBody>
          <a:bodyPr/>
          <a:lstStyle>
            <a:lvl1pPr algn="l">
              <a:defRPr>
                <a:solidFill>
                  <a:srgbClr val="112E5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2"/>
          </p:nvPr>
        </p:nvSpPr>
        <p:spPr>
          <a:xfrm>
            <a:off x="5181600" y="1149172"/>
            <a:ext cx="3581400" cy="471822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4400" y="304800"/>
            <a:ext cx="4572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lvl1pPr>
              <a:defRPr lang="en-US" sz="1400" b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7B12F130-F4F7-4400-9BA9-A69FC4CA5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5526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4400" y="304800"/>
            <a:ext cx="4572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lvl1pPr>
              <a:defRPr lang="en-US" sz="1400" b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7B12F130-F4F7-4400-9BA9-A69FC4CA5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9669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0"/>
            <a:ext cx="4076818" cy="2215662"/>
          </a:xfrm>
          <a:solidFill>
            <a:srgbClr val="DEDFE6"/>
          </a:solidFill>
        </p:spPr>
        <p:txBody>
          <a:bodyPr/>
          <a:lstStyle>
            <a:lvl1pPr marL="0" indent="0">
              <a:buFont typeface="+mj-lt"/>
              <a:buNone/>
              <a:defRPr>
                <a:solidFill>
                  <a:srgbClr val="112E50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3"/>
          </p:nvPr>
        </p:nvSpPr>
        <p:spPr>
          <a:xfrm>
            <a:off x="609600" y="3505200"/>
            <a:ext cx="4076818" cy="2215662"/>
          </a:xfrm>
          <a:solidFill>
            <a:srgbClr val="979F07"/>
          </a:solidFill>
        </p:spPr>
        <p:txBody>
          <a:bodyPr/>
          <a:lstStyle>
            <a:lvl1pPr marL="0" indent="0">
              <a:buFont typeface="+mj-lt"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4"/>
          </p:nvPr>
        </p:nvSpPr>
        <p:spPr>
          <a:xfrm>
            <a:off x="4686182" y="1295400"/>
            <a:ext cx="4076818" cy="2215662"/>
          </a:xfrm>
          <a:solidFill>
            <a:srgbClr val="88A0B8"/>
          </a:solidFill>
        </p:spPr>
        <p:txBody>
          <a:bodyPr/>
          <a:lstStyle>
            <a:lvl1pPr marL="0" indent="0">
              <a:buFont typeface="+mj-lt"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5"/>
          </p:nvPr>
        </p:nvSpPr>
        <p:spPr>
          <a:xfrm>
            <a:off x="4686182" y="3505200"/>
            <a:ext cx="4076818" cy="2215662"/>
          </a:xfrm>
          <a:solidFill>
            <a:srgbClr val="125E9F"/>
          </a:solidFill>
        </p:spPr>
        <p:txBody>
          <a:bodyPr/>
          <a:lstStyle>
            <a:lvl1pPr marL="0" indent="0">
              <a:buFont typeface="+mj-lt"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4400" y="304800"/>
            <a:ext cx="4572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lvl1pPr>
              <a:defRPr lang="en-US" sz="1400" b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7B12F130-F4F7-4400-9BA9-A69FC4CA5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045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76400"/>
            <a:ext cx="2037471" cy="1107322"/>
          </a:xfrm>
          <a:solidFill>
            <a:srgbClr val="DEDFE6"/>
          </a:solidFill>
        </p:spPr>
        <p:txBody>
          <a:bodyPr>
            <a:noAutofit/>
          </a:bodyPr>
          <a:lstStyle>
            <a:lvl1pPr marL="0" indent="0">
              <a:buFont typeface="+mj-lt"/>
              <a:buNone/>
              <a:defRPr sz="2000">
                <a:solidFill>
                  <a:srgbClr val="112E50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3"/>
          </p:nvPr>
        </p:nvSpPr>
        <p:spPr>
          <a:xfrm>
            <a:off x="2667000" y="1676400"/>
            <a:ext cx="2037471" cy="1107322"/>
          </a:xfrm>
          <a:solidFill>
            <a:srgbClr val="979F07"/>
          </a:solidFill>
        </p:spPr>
        <p:txBody>
          <a:bodyPr>
            <a:noAutofit/>
          </a:bodyPr>
          <a:lstStyle>
            <a:lvl1pPr marL="0" indent="0">
              <a:buFont typeface="+mj-lt"/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4"/>
          </p:nvPr>
        </p:nvSpPr>
        <p:spPr>
          <a:xfrm>
            <a:off x="4724400" y="1676400"/>
            <a:ext cx="2037471" cy="1107322"/>
          </a:xfrm>
          <a:solidFill>
            <a:srgbClr val="88A0B8"/>
          </a:solidFill>
        </p:spPr>
        <p:txBody>
          <a:bodyPr>
            <a:noAutofit/>
          </a:bodyPr>
          <a:lstStyle>
            <a:lvl1pPr marL="0" indent="0">
              <a:buFont typeface="+mj-lt"/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5"/>
          </p:nvPr>
        </p:nvSpPr>
        <p:spPr>
          <a:xfrm>
            <a:off x="6781800" y="1676400"/>
            <a:ext cx="2049194" cy="1113693"/>
          </a:xfrm>
          <a:solidFill>
            <a:srgbClr val="125E9F"/>
          </a:solidFill>
        </p:spPr>
        <p:txBody>
          <a:bodyPr>
            <a:noAutofit/>
          </a:bodyPr>
          <a:lstStyle>
            <a:lvl1pPr marL="0" indent="0">
              <a:buFont typeface="+mj-lt"/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6"/>
          </p:nvPr>
        </p:nvSpPr>
        <p:spPr>
          <a:xfrm>
            <a:off x="6781800" y="2819400"/>
            <a:ext cx="2037471" cy="1107322"/>
          </a:xfrm>
          <a:solidFill>
            <a:srgbClr val="DEDFE6"/>
          </a:solidFill>
        </p:spPr>
        <p:txBody>
          <a:bodyPr>
            <a:noAutofit/>
          </a:bodyPr>
          <a:lstStyle>
            <a:lvl1pPr marL="0" indent="0">
              <a:buFont typeface="+mj-lt"/>
              <a:buNone/>
              <a:defRPr sz="2000">
                <a:solidFill>
                  <a:srgbClr val="112E50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7"/>
          </p:nvPr>
        </p:nvSpPr>
        <p:spPr>
          <a:xfrm>
            <a:off x="609600" y="2819400"/>
            <a:ext cx="2037471" cy="1107322"/>
          </a:xfrm>
          <a:solidFill>
            <a:srgbClr val="979F07"/>
          </a:solidFill>
        </p:spPr>
        <p:txBody>
          <a:bodyPr>
            <a:noAutofit/>
          </a:bodyPr>
          <a:lstStyle>
            <a:lvl1pPr marL="0" indent="0">
              <a:buFont typeface="+mj-lt"/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8"/>
          </p:nvPr>
        </p:nvSpPr>
        <p:spPr>
          <a:xfrm>
            <a:off x="2667000" y="2819400"/>
            <a:ext cx="2037471" cy="1107322"/>
          </a:xfrm>
          <a:solidFill>
            <a:srgbClr val="88A0B8"/>
          </a:solidFill>
        </p:spPr>
        <p:txBody>
          <a:bodyPr>
            <a:noAutofit/>
          </a:bodyPr>
          <a:lstStyle>
            <a:lvl1pPr marL="0" indent="0">
              <a:buFont typeface="+mj-lt"/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9"/>
          </p:nvPr>
        </p:nvSpPr>
        <p:spPr>
          <a:xfrm>
            <a:off x="4724400" y="2819400"/>
            <a:ext cx="2049194" cy="1113693"/>
          </a:xfrm>
          <a:solidFill>
            <a:srgbClr val="125E9F"/>
          </a:solidFill>
        </p:spPr>
        <p:txBody>
          <a:bodyPr>
            <a:noAutofit/>
          </a:bodyPr>
          <a:lstStyle>
            <a:lvl1pPr marL="0" indent="0">
              <a:buFont typeface="+mj-lt"/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20"/>
          </p:nvPr>
        </p:nvSpPr>
        <p:spPr>
          <a:xfrm>
            <a:off x="4724400" y="3962400"/>
            <a:ext cx="2037471" cy="1107322"/>
          </a:xfrm>
          <a:solidFill>
            <a:srgbClr val="DEDFE6"/>
          </a:solidFill>
        </p:spPr>
        <p:txBody>
          <a:bodyPr>
            <a:noAutofit/>
          </a:bodyPr>
          <a:lstStyle>
            <a:lvl1pPr marL="0" indent="0">
              <a:buFont typeface="+mj-lt"/>
              <a:buNone/>
              <a:defRPr sz="2000">
                <a:solidFill>
                  <a:srgbClr val="112E50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21"/>
          </p:nvPr>
        </p:nvSpPr>
        <p:spPr>
          <a:xfrm>
            <a:off x="609600" y="3962400"/>
            <a:ext cx="2037471" cy="1107322"/>
          </a:xfrm>
          <a:solidFill>
            <a:srgbClr val="88A0B8"/>
          </a:solidFill>
        </p:spPr>
        <p:txBody>
          <a:bodyPr>
            <a:noAutofit/>
          </a:bodyPr>
          <a:lstStyle>
            <a:lvl1pPr marL="0" indent="0">
              <a:buFont typeface="+mj-lt"/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22"/>
          </p:nvPr>
        </p:nvSpPr>
        <p:spPr>
          <a:xfrm>
            <a:off x="2667000" y="3962400"/>
            <a:ext cx="2049194" cy="1113693"/>
          </a:xfrm>
          <a:solidFill>
            <a:srgbClr val="125E9F"/>
          </a:solidFill>
        </p:spPr>
        <p:txBody>
          <a:bodyPr>
            <a:noAutofit/>
          </a:bodyPr>
          <a:lstStyle>
            <a:lvl1pPr marL="0" indent="0">
              <a:buFont typeface="+mj-lt"/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idx="23"/>
          </p:nvPr>
        </p:nvSpPr>
        <p:spPr>
          <a:xfrm>
            <a:off x="6781800" y="3962400"/>
            <a:ext cx="2037471" cy="1107322"/>
          </a:xfrm>
          <a:solidFill>
            <a:srgbClr val="979F07"/>
          </a:solidFill>
        </p:spPr>
        <p:txBody>
          <a:bodyPr>
            <a:noAutofit/>
          </a:bodyPr>
          <a:lstStyle>
            <a:lvl1pPr marL="0" indent="0">
              <a:buFont typeface="+mj-lt"/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4400" y="304800"/>
            <a:ext cx="4572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lvl1pPr>
              <a:defRPr lang="en-US" sz="1400" b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7B12F130-F4F7-4400-9BA9-A69FC4CA5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4592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4400" y="304800"/>
            <a:ext cx="4572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lvl1pPr>
              <a:defRPr lang="en-US" sz="1400" b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7B12F130-F4F7-4400-9BA9-A69FC4CA5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4040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1"/>
            <a:ext cx="4038600" cy="49069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1"/>
            <a:ext cx="4038600" cy="49069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4400" y="304800"/>
            <a:ext cx="4572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lvl1pPr>
              <a:defRPr lang="en-US" sz="1400" b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7B12F130-F4F7-4400-9BA9-A69FC4CA5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9451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219200"/>
            <a:ext cx="4040188" cy="9556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219200"/>
            <a:ext cx="4041775" cy="9556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534400" y="304800"/>
            <a:ext cx="4572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lvl1pPr>
              <a:defRPr lang="en-US" sz="1400" b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7B12F130-F4F7-4400-9BA9-A69FC4CA5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8529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4400" y="304800"/>
            <a:ext cx="4572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lvl1pPr>
              <a:defRPr lang="en-US" sz="1400" b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7B12F130-F4F7-4400-9BA9-A69FC4CA5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755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-309265"/>
            <a:ext cx="6477000" cy="1169551"/>
          </a:xfrm>
        </p:spPr>
        <p:txBody>
          <a:bodyPr anchor="b"/>
          <a:lstStyle>
            <a:lvl1pPr algn="l">
              <a:defRPr sz="3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219200"/>
            <a:ext cx="5111751" cy="464820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205843"/>
            <a:ext cx="3008313" cy="466155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4400" y="304800"/>
            <a:ext cx="4572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lvl1pPr>
              <a:defRPr lang="en-US" sz="1400" b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7B12F130-F4F7-4400-9BA9-A69FC4CA5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9379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4861510"/>
            <a:ext cx="6019800" cy="415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87488" y="990600"/>
            <a:ext cx="6056312" cy="37369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0" y="5257800"/>
            <a:ext cx="6019800" cy="51917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4400" y="304800"/>
            <a:ext cx="4572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lvl1pPr>
              <a:defRPr lang="en-US" sz="1400" b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7B12F130-F4F7-4400-9BA9-A69FC4CA5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1225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76199"/>
            <a:ext cx="1524000" cy="838711"/>
          </a:xfrm>
          <a:prstGeom prst="rect">
            <a:avLst/>
          </a:prstGeom>
        </p:spPr>
      </p:pic>
      <p:sp>
        <p:nvSpPr>
          <p:cNvPr id="5" name="Snip Diagonal Corner Rectangle 4"/>
          <p:cNvSpPr/>
          <p:nvPr/>
        </p:nvSpPr>
        <p:spPr>
          <a:xfrm>
            <a:off x="8458200" y="304800"/>
            <a:ext cx="609600" cy="381000"/>
          </a:xfrm>
          <a:prstGeom prst="snip2DiagRect">
            <a:avLst/>
          </a:prstGeom>
          <a:solidFill>
            <a:srgbClr val="125E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angle 6"/>
          <p:cNvSpPr/>
          <p:nvPr/>
        </p:nvSpPr>
        <p:spPr>
          <a:xfrm>
            <a:off x="0" y="6400800"/>
            <a:ext cx="3200400" cy="457200"/>
          </a:xfrm>
          <a:prstGeom prst="rect">
            <a:avLst/>
          </a:prstGeom>
          <a:solidFill>
            <a:srgbClr val="DEDF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Rectangle 12"/>
          <p:cNvSpPr/>
          <p:nvPr/>
        </p:nvSpPr>
        <p:spPr>
          <a:xfrm>
            <a:off x="2971800" y="6400800"/>
            <a:ext cx="3200400" cy="457200"/>
          </a:xfrm>
          <a:prstGeom prst="rect">
            <a:avLst/>
          </a:prstGeom>
          <a:solidFill>
            <a:srgbClr val="979F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Rectangle 13"/>
          <p:cNvSpPr/>
          <p:nvPr/>
        </p:nvSpPr>
        <p:spPr>
          <a:xfrm>
            <a:off x="6172200" y="6400800"/>
            <a:ext cx="2971800" cy="457200"/>
          </a:xfrm>
          <a:prstGeom prst="rect">
            <a:avLst/>
          </a:prstGeom>
          <a:solidFill>
            <a:srgbClr val="88A0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28800" y="304800"/>
            <a:ext cx="6553200" cy="63094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lvl="0" algn="l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3001"/>
            <a:ext cx="8229600" cy="472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4400" y="304800"/>
            <a:ext cx="4572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lvl1pPr>
              <a:defRPr lang="en-US" sz="1400" b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7B12F130-F4F7-4400-9BA9-A69FC4CA54F7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Footer Placeholder 4"/>
          <p:cNvSpPr txBox="1">
            <a:spLocks/>
          </p:cNvSpPr>
          <p:nvPr/>
        </p:nvSpPr>
        <p:spPr>
          <a:xfrm>
            <a:off x="0" y="6550223"/>
            <a:ext cx="29718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lang="en-US" sz="1400" b="0" kern="1200">
                <a:solidFill>
                  <a:srgbClr val="112E5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smtClean="0">
                <a:solidFill>
                  <a:srgbClr val="112E50"/>
                </a:solidFill>
              </a:rPr>
              <a:t>Daniel</a:t>
            </a:r>
            <a:r>
              <a:rPr lang="es-ES" baseline="0" dirty="0" smtClean="0">
                <a:solidFill>
                  <a:srgbClr val="112E50"/>
                </a:solidFill>
              </a:rPr>
              <a:t> Salvat</a:t>
            </a:r>
            <a:endParaRPr lang="es-ES" dirty="0">
              <a:solidFill>
                <a:srgbClr val="112E50"/>
              </a:solidFill>
            </a:endParaRPr>
          </a:p>
        </p:txBody>
      </p:sp>
      <p:sp>
        <p:nvSpPr>
          <p:cNvPr id="12" name="Footer Placeholder 4"/>
          <p:cNvSpPr txBox="1">
            <a:spLocks/>
          </p:cNvSpPr>
          <p:nvPr/>
        </p:nvSpPr>
        <p:spPr>
          <a:xfrm>
            <a:off x="2971799" y="6545757"/>
            <a:ext cx="318047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lang="en-US" sz="1400" b="0" kern="1200">
                <a:solidFill>
                  <a:srgbClr val="112E5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err="1" smtClean="0">
                <a:solidFill>
                  <a:schemeClr val="bg1"/>
                </a:solidFill>
              </a:rPr>
              <a:t>ISPyB</a:t>
            </a:r>
            <a:r>
              <a:rPr lang="es-ES" dirty="0" smtClean="0">
                <a:solidFill>
                  <a:schemeClr val="bg1"/>
                </a:solidFill>
              </a:rPr>
              <a:t> Status ALBA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15" name="Footer Placeholder 4"/>
          <p:cNvSpPr txBox="1">
            <a:spLocks/>
          </p:cNvSpPr>
          <p:nvPr/>
        </p:nvSpPr>
        <p:spPr>
          <a:xfrm>
            <a:off x="6152271" y="6544267"/>
            <a:ext cx="29718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lang="en-US" sz="1400" b="0" kern="1200">
                <a:solidFill>
                  <a:srgbClr val="112E5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smtClean="0">
                <a:solidFill>
                  <a:schemeClr val="bg1"/>
                </a:solidFill>
              </a:rPr>
              <a:t>26/01/2018</a:t>
            </a:r>
            <a:endParaRPr lang="es-E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0430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lang="en-US" sz="3500" b="1" kern="1200" smtClean="0">
          <a:solidFill>
            <a:srgbClr val="112E50"/>
          </a:solidFill>
          <a:latin typeface="Arial" pitchFamily="34" charset="0"/>
          <a:ea typeface="+mn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959F38"/>
        </a:buClr>
        <a:buFont typeface="Arial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112E50"/>
        </a:buClr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959F38"/>
        </a:buClr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112E50"/>
        </a:buClr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88A0B8"/>
        </a:buClr>
        <a:buFont typeface="Wingdings" pitchFamily="2" charset="2"/>
        <a:buChar char="§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Status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143000"/>
            <a:ext cx="4495800" cy="1708160"/>
          </a:xfrm>
        </p:spPr>
        <p:txBody>
          <a:bodyPr/>
          <a:lstStyle/>
          <a:p>
            <a:r>
              <a:rPr lang="en-US" dirty="0" err="1" smtClean="0"/>
              <a:t>ISPyB</a:t>
            </a:r>
            <a:r>
              <a:rPr lang="en-US" dirty="0" smtClean="0"/>
              <a:t> implementation at ALBA</a:t>
            </a:r>
            <a:endParaRPr 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46" r="1204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489345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Status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User Office integration is done.</a:t>
            </a:r>
          </a:p>
          <a:p>
            <a:r>
              <a:rPr lang="en-US" dirty="0" smtClean="0"/>
              <a:t>Test environment ready to be used on real proposals.</a:t>
            </a:r>
          </a:p>
          <a:p>
            <a:r>
              <a:rPr lang="en-US" dirty="0" smtClean="0"/>
              <a:t>Integration with </a:t>
            </a:r>
            <a:r>
              <a:rPr lang="en-US" dirty="0" err="1" smtClean="0"/>
              <a:t>MxCuBe</a:t>
            </a:r>
            <a:r>
              <a:rPr lang="en-US" dirty="0" smtClean="0"/>
              <a:t> to be tested with real data.</a:t>
            </a:r>
          </a:p>
          <a:p>
            <a:r>
              <a:rPr lang="en-US" dirty="0" smtClean="0"/>
              <a:t>Will provide the platform for Friendly, and In House, users.</a:t>
            </a:r>
          </a:p>
          <a:p>
            <a:r>
              <a:rPr lang="en-US" dirty="0" smtClean="0"/>
              <a:t>Once acceptance is given, the Production environment will be prepared.</a:t>
            </a:r>
          </a:p>
          <a:p>
            <a:pPr lvl="1"/>
            <a:r>
              <a:rPr lang="en-US" dirty="0" smtClean="0"/>
              <a:t>Access from outside ALBA will be provided as this point.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254598"/>
      </p:ext>
    </p:extLst>
  </p:cSld>
  <p:clrMapOvr>
    <a:masterClrMapping/>
  </p:clrMapOvr>
</p:sld>
</file>

<file path=ppt/theme/theme1.xml><?xml version="1.0" encoding="utf-8"?>
<a:theme xmlns:a="http://schemas.openxmlformats.org/drawingml/2006/main" name="ALBA Powerpoint_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  <a:ln>
          <a:noFill/>
        </a:ln>
      </a:spPr>
      <a:bodyPr wrap="square" rtlCol="0">
        <a:spAutoFit/>
      </a:bodyPr>
      <a:lstStyle>
        <a:defPPr>
          <a:defRPr dirty="0" smtClean="0">
            <a:solidFill>
              <a:schemeClr val="bg1"/>
            </a:solidFill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ALBA Powerpoint</Template>
  <TotalTime>3640</TotalTime>
  <Words>68</Words>
  <Application>Microsoft Office PowerPoint</Application>
  <PresentationFormat>On-screen Show (4:3)</PresentationFormat>
  <Paragraphs>9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ALBA Powerpoint_2</vt:lpstr>
      <vt:lpstr>ISPyB implementation at ALBA</vt:lpstr>
      <vt:lpstr>Status</vt:lpstr>
    </vt:vector>
  </TitlesOfParts>
  <Company>CELLS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Salvat Iturbide</dc:creator>
  <cp:lastModifiedBy>MIS Section</cp:lastModifiedBy>
  <cp:revision>59</cp:revision>
  <cp:lastPrinted>2017-11-27T08:31:05Z</cp:lastPrinted>
  <dcterms:created xsi:type="dcterms:W3CDTF">2016-01-21T15:18:41Z</dcterms:created>
  <dcterms:modified xsi:type="dcterms:W3CDTF">2018-01-26T17:10:18Z</dcterms:modified>
</cp:coreProperties>
</file>