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8" r:id="rId1"/>
    <p:sldMasterId id="2147483704" r:id="rId2"/>
  </p:sldMasterIdLst>
  <p:notesMasterIdLst>
    <p:notesMasterId r:id="rId7"/>
  </p:notesMasterIdLst>
  <p:sldIdLst>
    <p:sldId id="256" r:id="rId3"/>
    <p:sldId id="306" r:id="rId4"/>
    <p:sldId id="324" r:id="rId5"/>
    <p:sldId id="325" r:id="rId6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 Nan" initials="JN" lastIdx="2" clrIdx="0">
    <p:extLst>
      <p:ext uri="{19B8F6BF-5375-455C-9EA6-DF929625EA0E}">
        <p15:presenceInfo xmlns:p15="http://schemas.microsoft.com/office/powerpoint/2012/main" userId="S-1-5-21-866374714-467368472-620632744-24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A2"/>
    <a:srgbClr val="3333CC"/>
    <a:srgbClr val="97BF0D"/>
    <a:srgbClr val="CCECFF"/>
    <a:srgbClr val="66CCFF"/>
    <a:srgbClr val="3399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0176" autoAdjust="0"/>
  </p:normalViewPr>
  <p:slideViewPr>
    <p:cSldViewPr snapToGrid="0">
      <p:cViewPr varScale="1">
        <p:scale>
          <a:sx n="49" d="100"/>
          <a:sy n="49" d="100"/>
        </p:scale>
        <p:origin x="1287" y="27"/>
      </p:cViewPr>
      <p:guideLst/>
    </p:cSldViewPr>
  </p:slideViewPr>
  <p:outlineViewPr>
    <p:cViewPr>
      <p:scale>
        <a:sx n="33" d="100"/>
        <a:sy n="33" d="100"/>
      </p:scale>
      <p:origin x="0" y="-227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155872C-2A0D-415D-92A8-AC2503FF74B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8001023-4331-4997-93DC-16D4D147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01023-4331-4997-93DC-16D4D147A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01023-4331-4997-93DC-16D4D147A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4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01023-4331-4997-93DC-16D4D147A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0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01023-4331-4997-93DC-16D4D147A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2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7" name="Bildobjekt 6" descr="MAX logga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19072" y="1988840"/>
            <a:ext cx="8753856" cy="21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6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18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9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8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84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FFFFFF"/>
              </a:solidFill>
            </a:endParaRPr>
          </a:p>
        </p:txBody>
      </p:sp>
      <p:pic>
        <p:nvPicPr>
          <p:cNvPr id="7" name="Bildobjekt 6" descr="MAX logga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19072" y="1988840"/>
            <a:ext cx="8753856" cy="21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8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Inledningsida 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3" y="0"/>
            <a:ext cx="12200128" cy="6864096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50720" y="4086442"/>
            <a:ext cx="8290560" cy="1470025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085107" y="5597191"/>
            <a:ext cx="6021787" cy="864096"/>
          </a:xfrm>
        </p:spPr>
        <p:txBody>
          <a:bodyPr/>
          <a:lstStyle>
            <a:lvl1pPr marL="0" indent="0" algn="ctr">
              <a:lnSpc>
                <a:spcPts val="2400"/>
              </a:lnSpc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10" name="Bildobjekt 9" descr="logone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7526" y="6375528"/>
            <a:ext cx="1240636" cy="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6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8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green bkg 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3" y="0"/>
            <a:ext cx="12200128" cy="6864096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smtClean="0">
                <a:solidFill>
                  <a:srgbClr val="FFFFFF"/>
                </a:solidFill>
              </a:rPr>
              <a:t>2020-02-11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MicroMAX DDR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E5BFA7-C27E-4DC1-B5F5-3F5F3F75777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9" name="Bildobjekt 8" descr="logone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7526" y="6375528"/>
            <a:ext cx="1240636" cy="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0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Inledningsida 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3" y="0"/>
            <a:ext cx="12200128" cy="6864096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50720" y="4086442"/>
            <a:ext cx="8290560" cy="1470025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085107" y="5597191"/>
            <a:ext cx="6021787" cy="864096"/>
          </a:xfrm>
        </p:spPr>
        <p:txBody>
          <a:bodyPr/>
          <a:lstStyle>
            <a:lvl1pPr marL="0" indent="0" algn="ctr">
              <a:lnSpc>
                <a:spcPts val="2400"/>
              </a:lnSpc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10" name="Bildobjekt 9" descr="logone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7526" y="6375528"/>
            <a:ext cx="1240636" cy="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98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 bkg ny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3" y="0"/>
            <a:ext cx="12200128" cy="6864096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smtClean="0">
                <a:solidFill>
                  <a:srgbClr val="FFFFFF"/>
                </a:solidFill>
              </a:rPr>
              <a:t>2020-02-11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MicroMAX DDR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E5BFA7-C27E-4DC1-B5F5-3F5F3F75777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9" name="Bildobjekt 8" descr="logone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7526" y="6375528"/>
            <a:ext cx="1240636" cy="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38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Bildobjekt 7" descr="Max IV-3 bild 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48517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05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32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58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3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09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4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6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55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7435" y="0"/>
            <a:ext cx="1012439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484243" y="6525345"/>
            <a:ext cx="1251008" cy="365125"/>
          </a:xfrm>
        </p:spPr>
        <p:txBody>
          <a:bodyPr/>
          <a:lstStyle>
            <a:lvl1pPr>
              <a:defRPr sz="800"/>
            </a:lvl1pPr>
          </a:lstStyle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4165600" y="6525345"/>
            <a:ext cx="3860800" cy="365125"/>
          </a:xfrm>
        </p:spPr>
        <p:txBody>
          <a:bodyPr/>
          <a:lstStyle>
            <a:lvl1pPr>
              <a:defRPr sz="800"/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39254" y="6525345"/>
            <a:ext cx="964759" cy="365125"/>
          </a:xfrm>
        </p:spPr>
        <p:txBody>
          <a:bodyPr/>
          <a:lstStyle>
            <a:lvl1pPr>
              <a:defRPr sz="800"/>
            </a:lvl1pPr>
          </a:lstStyle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5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green bkg 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3" y="0"/>
            <a:ext cx="12200128" cy="6864096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smtClean="0">
                <a:solidFill>
                  <a:srgbClr val="FFFFFF"/>
                </a:solidFill>
              </a:rPr>
              <a:t>2020-02-11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MicroMAX DDR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E5BFA7-C27E-4DC1-B5F5-3F5F3F75777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9" name="Bildobjekt 8" descr="logone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7526" y="6375528"/>
            <a:ext cx="1240636" cy="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 bkg ny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3" y="0"/>
            <a:ext cx="12200128" cy="6864096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smtClean="0">
                <a:solidFill>
                  <a:srgbClr val="FFFFFF"/>
                </a:solidFill>
              </a:rPr>
              <a:t>2020-02-11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MicroMAX DDR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E5BFA7-C27E-4DC1-B5F5-3F5F3F757776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9" name="Bildobjekt 8" descr="logone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7526" y="6375528"/>
            <a:ext cx="1240636" cy="2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Bildobjekt 7" descr="Max IV-3 bild 15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48517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0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4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7435" y="176664"/>
            <a:ext cx="10124392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7435" y="1600201"/>
            <a:ext cx="10124392" cy="384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484243" y="6419959"/>
            <a:ext cx="1251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165600" y="64199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39254" y="6419959"/>
            <a:ext cx="9647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Bildobjekt 8" descr="logo RGB150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10644477" y="6375980"/>
            <a:ext cx="1243200" cy="2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4000" indent="-254000" algn="l" defTabSz="914400" rtl="0" eaLnBrk="1" latinLnBrk="0" hangingPunct="1">
        <a:spcBef>
          <a:spcPts val="1000"/>
        </a:spcBef>
        <a:buSzPct val="100000"/>
        <a:buFont typeface="Arial" pitchFamily="34" charset="0"/>
        <a:buChar char="●"/>
        <a:defRPr sz="2200" kern="1200">
          <a:ln>
            <a:noFill/>
          </a:ln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ln>
            <a:noFill/>
          </a:ln>
          <a:solidFill>
            <a:srgbClr val="4C4C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ln>
            <a:noFill/>
          </a:ln>
          <a:solidFill>
            <a:srgbClr val="4C4C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ln>
            <a:noFill/>
          </a:ln>
          <a:solidFill>
            <a:srgbClr val="4C4C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7435" y="176664"/>
            <a:ext cx="10124392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7435" y="1600201"/>
            <a:ext cx="10124392" cy="384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484243" y="6419959"/>
            <a:ext cx="1251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2020-02-11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165600" y="64199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MicroMAX DDR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39254" y="6419959"/>
            <a:ext cx="9647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Bildobjekt 8" descr="logo RGB150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10644477" y="6375980"/>
            <a:ext cx="1243200" cy="2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4000" indent="-254000" algn="l" defTabSz="914400" rtl="0" eaLnBrk="1" latinLnBrk="0" hangingPunct="1">
        <a:spcBef>
          <a:spcPts val="1000"/>
        </a:spcBef>
        <a:buSzPct val="100000"/>
        <a:buFont typeface="Arial" pitchFamily="34" charset="0"/>
        <a:buChar char="●"/>
        <a:defRPr sz="2200" kern="1200">
          <a:ln>
            <a:noFill/>
          </a:ln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ln>
            <a:noFill/>
          </a:ln>
          <a:solidFill>
            <a:srgbClr val="4C4C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ln>
            <a:noFill/>
          </a:ln>
          <a:solidFill>
            <a:srgbClr val="4C4C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ln>
            <a:noFill/>
          </a:ln>
          <a:solidFill>
            <a:srgbClr val="4C4C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209" y="3735241"/>
            <a:ext cx="8290560" cy="1470025"/>
          </a:xfrm>
        </p:spPr>
        <p:txBody>
          <a:bodyPr/>
          <a:lstStyle/>
          <a:p>
            <a:r>
              <a:rPr lang="en-SE" dirty="0" smtClean="0"/>
              <a:t>ISPyB at MAX 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9596" y="5245990"/>
            <a:ext cx="6021787" cy="864096"/>
          </a:xfrm>
        </p:spPr>
        <p:txBody>
          <a:bodyPr/>
          <a:lstStyle/>
          <a:p>
            <a:r>
              <a:rPr lang="en-SE" dirty="0" smtClean="0"/>
              <a:t>Feb</a:t>
            </a:r>
            <a:r>
              <a:rPr lang="en-US" dirty="0" smtClean="0"/>
              <a:t>. </a:t>
            </a:r>
            <a:r>
              <a:rPr lang="en-SE" dirty="0" smtClean="0"/>
              <a:t>12</a:t>
            </a:r>
            <a:r>
              <a:rPr lang="en-US" dirty="0" smtClean="0"/>
              <a:t>, 20</a:t>
            </a:r>
            <a:r>
              <a:rPr lang="en-SE" dirty="0" smtClean="0"/>
              <a:t>20</a:t>
            </a:r>
          </a:p>
          <a:p>
            <a:r>
              <a:rPr lang="en-SE" dirty="0" smtClean="0"/>
              <a:t>Jie Nan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-357307"/>
            <a:ext cx="12192000" cy="968935"/>
          </a:xfr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E" sz="3200" spc="-1" dirty="0">
                <a:solidFill>
                  <a:srgbClr val="97BF0D"/>
                </a:solidFill>
              </a:rPr>
              <a:t>ISPyB </a:t>
            </a:r>
            <a:r>
              <a:rPr lang="sv-SE" sz="3200" spc="-1" dirty="0">
                <a:solidFill>
                  <a:srgbClr val="97BF0D"/>
                </a:solidFill>
              </a:rPr>
              <a:t>Status</a:t>
            </a:r>
            <a:r>
              <a:rPr lang="en-SE" sz="3200" spc="-1" dirty="0">
                <a:solidFill>
                  <a:srgbClr val="97BF0D"/>
                </a:solidFill>
              </a:rPr>
              <a:t> at </a:t>
            </a:r>
            <a:r>
              <a:rPr lang="en-SE" sz="3200" spc="-1" dirty="0" smtClean="0">
                <a:solidFill>
                  <a:srgbClr val="97BF0D"/>
                </a:solidFill>
              </a:rPr>
              <a:t>MAX IV</a:t>
            </a:r>
            <a:endParaRPr lang="sv-SE" sz="3200" b="0" spc="-1" dirty="0"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6670" y="1145061"/>
            <a:ext cx="6689124" cy="361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err="1" smtClean="0">
              <a:solidFill>
                <a:schemeClr val="accent1"/>
              </a:solidFill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821633" y="777462"/>
            <a:ext cx="8058847" cy="31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4160" indent="-253440">
              <a:lnSpc>
                <a:spcPct val="100000"/>
              </a:lnSpc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en-SE" sz="2200" dirty="0"/>
              <a:t>ISPyB UI in production</a:t>
            </a:r>
            <a:endParaRPr lang="sv-SE" sz="2200" dirty="0"/>
          </a:p>
          <a:p>
            <a:pPr marL="254160" indent="-253440">
              <a:lnSpc>
                <a:spcPct val="100000"/>
              </a:lnSpc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en-SE" sz="2200" dirty="0"/>
              <a:t>EXI installed (v</a:t>
            </a:r>
            <a:r>
              <a:rPr lang="sv-SE" sz="2200" dirty="0" err="1"/>
              <a:t>ersion</a:t>
            </a:r>
            <a:r>
              <a:rPr lang="sv-SE" sz="2200" dirty="0"/>
              <a:t> 5.18.2</a:t>
            </a:r>
            <a:r>
              <a:rPr lang="en-SE" sz="2200" dirty="0"/>
              <a:t>)</a:t>
            </a:r>
            <a:r>
              <a:rPr lang="sv-SE" sz="2200" dirty="0"/>
              <a:t> </a:t>
            </a:r>
            <a:r>
              <a:rPr lang="en-SE" sz="2200" dirty="0"/>
              <a:t>and being adapted to BioMAX/MAXIV</a:t>
            </a:r>
          </a:p>
          <a:p>
            <a:pPr marL="711360" lvl="1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sv-SE" sz="2200" dirty="0"/>
              <a:t>N</a:t>
            </a:r>
            <a:r>
              <a:rPr lang="en-SE" sz="2200" dirty="0"/>
              <a:t>ot so easy to adapt (some results displayed in ISPyB, but not EXI)</a:t>
            </a:r>
          </a:p>
          <a:p>
            <a:pPr marL="711360" lvl="1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en-SE" sz="2200" dirty="0" smtClean="0"/>
              <a:t>A list of </a:t>
            </a:r>
            <a:r>
              <a:rPr lang="en-SE" sz="2200" dirty="0"/>
              <a:t>i</a:t>
            </a:r>
            <a:r>
              <a:rPr lang="en-SE" sz="2200" dirty="0" smtClean="0"/>
              <a:t>ssues to fix, e.x. issue </a:t>
            </a:r>
            <a:r>
              <a:rPr lang="en-SE" sz="2200" dirty="0"/>
              <a:t>with printing </a:t>
            </a:r>
            <a:r>
              <a:rPr lang="en-SE" sz="2200" dirty="0" smtClean="0"/>
              <a:t>shipment</a:t>
            </a:r>
          </a:p>
          <a:p>
            <a:pPr marL="711360" lvl="1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sv-SE" sz="2200" dirty="0" smtClean="0"/>
              <a:t>T</a:t>
            </a:r>
            <a:r>
              <a:rPr lang="en-SE" sz="2200" dirty="0" smtClean="0"/>
              <a:t>ested mostly by BL staff, user interface to be improved</a:t>
            </a:r>
            <a:endParaRPr lang="en-SE" sz="2200" dirty="0"/>
          </a:p>
          <a:p>
            <a:pPr marL="711360" lvl="1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sv-SE" sz="2200" dirty="0"/>
              <a:t>G</a:t>
            </a:r>
            <a:r>
              <a:rPr lang="en-SE" sz="2200" dirty="0"/>
              <a:t>etting closer to production</a:t>
            </a:r>
          </a:p>
          <a:p>
            <a:pPr marL="254160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sv-SE" sz="2200" dirty="0" err="1"/>
              <a:t>Update</a:t>
            </a:r>
            <a:r>
              <a:rPr lang="sv-SE" sz="2200" dirty="0"/>
              <a:t> </a:t>
            </a:r>
            <a:r>
              <a:rPr lang="sv-SE" sz="2200" dirty="0" err="1"/>
              <a:t>ISPyB</a:t>
            </a:r>
            <a:r>
              <a:rPr lang="sv-SE" sz="2200" dirty="0"/>
              <a:t> and EXI to the </a:t>
            </a:r>
            <a:r>
              <a:rPr lang="sv-SE" sz="2200" dirty="0" err="1"/>
              <a:t>latest</a:t>
            </a:r>
            <a:r>
              <a:rPr lang="sv-SE" sz="2200" dirty="0"/>
              <a:t> </a:t>
            </a:r>
            <a:r>
              <a:rPr lang="sv-SE" sz="2200" dirty="0" smtClean="0"/>
              <a:t>versions</a:t>
            </a:r>
            <a:endParaRPr lang="en-SE" sz="2200" spc="-1" dirty="0">
              <a:solidFill>
                <a:srgbClr val="4C4C4C"/>
              </a:solidFill>
              <a:latin typeface="Calibri"/>
            </a:endParaRPr>
          </a:p>
          <a:p>
            <a:pPr marL="457920" lvl="1">
              <a:spcBef>
                <a:spcPts val="1001"/>
              </a:spcBef>
              <a:buClr>
                <a:srgbClr val="4C4C4C"/>
              </a:buClr>
            </a:pPr>
            <a:endParaRPr lang="en-SE" sz="2200" spc="-1" dirty="0" smtClean="0">
              <a:solidFill>
                <a:srgbClr val="4C4C4C"/>
              </a:solidFill>
              <a:latin typeface="Calibri"/>
            </a:endParaRPr>
          </a:p>
          <a:p>
            <a:pPr marL="711360" lvl="1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endParaRPr lang="sv-SE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sv-SE" sz="2200" b="0" strike="noStrike" spc="-1" dirty="0">
              <a:latin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31135" b="15291"/>
          <a:stretch/>
        </p:blipFill>
        <p:spPr>
          <a:xfrm>
            <a:off x="4259245" y="4341141"/>
            <a:ext cx="7275656" cy="20381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3" y="4745444"/>
            <a:ext cx="2413554" cy="12295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-357307"/>
            <a:ext cx="12192000" cy="968935"/>
          </a:xfr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E" sz="3200" spc="-1" dirty="0">
                <a:solidFill>
                  <a:srgbClr val="97BF0D"/>
                </a:solidFill>
              </a:rPr>
              <a:t>ISPyB </a:t>
            </a:r>
            <a:r>
              <a:rPr lang="sv-SE" sz="3200" spc="-1" dirty="0">
                <a:solidFill>
                  <a:srgbClr val="97BF0D"/>
                </a:solidFill>
              </a:rPr>
              <a:t>Status</a:t>
            </a:r>
            <a:r>
              <a:rPr lang="en-SE" sz="3200" spc="-1" dirty="0">
                <a:solidFill>
                  <a:srgbClr val="97BF0D"/>
                </a:solidFill>
              </a:rPr>
              <a:t> at </a:t>
            </a:r>
            <a:r>
              <a:rPr lang="en-SE" sz="3200" spc="-1" dirty="0" smtClean="0">
                <a:solidFill>
                  <a:srgbClr val="97BF0D"/>
                </a:solidFill>
              </a:rPr>
              <a:t>MAX IV</a:t>
            </a:r>
            <a:endParaRPr lang="sv-SE" sz="3200" b="0" spc="-1" dirty="0"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6670" y="1145061"/>
            <a:ext cx="6689124" cy="361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821633" y="1059564"/>
            <a:ext cx="8682290" cy="31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4160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Currently used for MX  (BioMAX)</a:t>
            </a:r>
          </a:p>
          <a:p>
            <a:pPr marL="254160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FragMAX </a:t>
            </a:r>
          </a:p>
          <a:p>
            <a:pPr marL="711360" lvl="1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sv-SE" sz="2200" spc="-1" dirty="0" smtClean="0">
                <a:solidFill>
                  <a:srgbClr val="4C4C4C"/>
                </a:solidFill>
                <a:latin typeface="Calibri"/>
              </a:rPr>
              <a:t>S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impler interface for handling sample and shipment 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information</a:t>
            </a:r>
            <a:endParaRPr lang="en-SE" sz="2200" spc="-1" dirty="0" smtClean="0">
              <a:solidFill>
                <a:srgbClr val="4C4C4C"/>
              </a:solidFill>
              <a:latin typeface="Calibri"/>
            </a:endParaRPr>
          </a:p>
          <a:p>
            <a:pPr marL="254160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MicroMAX is 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interested and need features 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for SSX</a:t>
            </a:r>
          </a:p>
          <a:p>
            <a:pPr marL="711360" lvl="2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sv-SE" sz="2200" spc="-1" dirty="0">
                <a:solidFill>
                  <a:srgbClr val="4C4C4C"/>
                </a:solidFill>
                <a:latin typeface="Calibri"/>
              </a:rPr>
              <a:t>E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xperimental </a:t>
            </a:r>
            <a:r>
              <a:rPr lang="en-SE" sz="2200" spc="-1" dirty="0">
                <a:solidFill>
                  <a:srgbClr val="4C4C4C"/>
                </a:solidFill>
                <a:latin typeface="Calibri"/>
              </a:rPr>
              <a:t>meta information</a:t>
            </a:r>
          </a:p>
          <a:p>
            <a:pPr marL="711360" lvl="2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sv-SE" sz="2200" spc="-1" dirty="0">
                <a:solidFill>
                  <a:srgbClr val="4C4C4C"/>
                </a:solidFill>
                <a:latin typeface="Calibri"/>
              </a:rPr>
              <a:t>R</a:t>
            </a:r>
            <a:r>
              <a:rPr lang="en-SE" sz="2200" spc="-1" dirty="0">
                <a:solidFill>
                  <a:srgbClr val="4C4C4C"/>
                </a:solidFill>
                <a:latin typeface="Calibri"/>
              </a:rPr>
              <a:t>ecord and display results and statistics 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of </a:t>
            </a:r>
            <a:r>
              <a:rPr lang="en-SE" sz="2200" spc="-1" dirty="0">
                <a:solidFill>
                  <a:srgbClr val="4C4C4C"/>
                </a:solidFill>
                <a:latin typeface="Calibri"/>
              </a:rPr>
              <a:t>on-the-fly 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analysis</a:t>
            </a:r>
          </a:p>
          <a:p>
            <a:pPr marL="711360" lvl="2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sv-SE" sz="2200" spc="-1" dirty="0" smtClean="0">
                <a:solidFill>
                  <a:srgbClr val="4C4C4C"/>
                </a:solidFill>
                <a:latin typeface="Calibri"/>
              </a:rPr>
              <a:t>S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upport SSX processing pieplines</a:t>
            </a:r>
          </a:p>
          <a:p>
            <a:pPr marL="711360" lvl="2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Interactive </a:t>
            </a:r>
            <a:r>
              <a:rPr lang="en-SE" sz="2200" spc="-1" smtClean="0">
                <a:solidFill>
                  <a:srgbClr val="4C4C4C"/>
                </a:solidFill>
                <a:latin typeface="Calibri"/>
              </a:rPr>
              <a:t>offline </a:t>
            </a:r>
            <a:r>
              <a:rPr lang="en-SE" sz="2200" spc="-1" smtClean="0">
                <a:solidFill>
                  <a:srgbClr val="4C4C4C"/>
                </a:solidFill>
                <a:latin typeface="Calibri"/>
              </a:rPr>
              <a:t>re-processing </a:t>
            </a:r>
            <a:endParaRPr lang="en-SE" sz="2200" spc="-1" dirty="0" smtClean="0">
              <a:solidFill>
                <a:srgbClr val="4C4C4C"/>
              </a:solidFill>
              <a:latin typeface="Calibri"/>
            </a:endParaRPr>
          </a:p>
          <a:p>
            <a:pPr marL="254160" lvl="1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CoSAXS needs a LIMS,  ISPyB vs. SciCAT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?</a:t>
            </a:r>
            <a:endParaRPr lang="en-SE" sz="2200" spc="-1" dirty="0" smtClean="0">
              <a:solidFill>
                <a:srgbClr val="4C4C4C"/>
              </a:solidFill>
              <a:latin typeface="Calibri"/>
            </a:endParaRPr>
          </a:p>
          <a:p>
            <a:pPr marL="711360" lvl="1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endParaRPr lang="sv-SE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sv-SE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2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-357307"/>
            <a:ext cx="12192000" cy="968935"/>
          </a:xfr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3200" spc="-1" dirty="0" smtClean="0">
                <a:solidFill>
                  <a:srgbClr val="97BF0D"/>
                </a:solidFill>
              </a:rPr>
              <a:t>A</a:t>
            </a:r>
            <a:r>
              <a:rPr lang="en-SE" sz="3200" spc="-1" dirty="0" smtClean="0">
                <a:solidFill>
                  <a:srgbClr val="97BF0D"/>
                </a:solidFill>
              </a:rPr>
              <a:t>bout Refactoring</a:t>
            </a:r>
            <a:endParaRPr lang="sv-SE" sz="3200" b="0" spc="-1" dirty="0"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6670" y="1145061"/>
            <a:ext cx="6689124" cy="361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BFA7-C27E-4DC1-B5F5-3F5F3F75777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821633" y="1059564"/>
            <a:ext cx="8058847" cy="31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4160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sv-SE" sz="2200" spc="-1" dirty="0" smtClean="0">
                <a:solidFill>
                  <a:srgbClr val="4C4C4C"/>
                </a:solidFill>
                <a:latin typeface="Calibri"/>
              </a:rPr>
              <a:t>C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urrent API, difficult to maintain and to add new features</a:t>
            </a:r>
          </a:p>
          <a:p>
            <a:pPr marL="254160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endParaRPr lang="en-SE" sz="2200" spc="-1" dirty="0" smtClean="0">
              <a:solidFill>
                <a:srgbClr val="4C4C4C"/>
              </a:solidFill>
              <a:latin typeface="Calibri"/>
            </a:endParaRPr>
          </a:p>
          <a:p>
            <a:pPr marL="254160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Backend, Graphql 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is preferred 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than REST, used in several applications at MAX </a:t>
            </a:r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IV</a:t>
            </a:r>
            <a:endParaRPr lang="en-SE" sz="2400" dirty="0" smtClean="0"/>
          </a:p>
          <a:p>
            <a:pPr lvl="1"/>
            <a:r>
              <a:rPr lang="en-SE" sz="2200" spc="-1" dirty="0" smtClean="0">
                <a:solidFill>
                  <a:srgbClr val="4C4C4C"/>
                </a:solidFill>
                <a:latin typeface="Calibri"/>
              </a:rPr>
              <a:t> </a:t>
            </a:r>
          </a:p>
          <a:p>
            <a:pPr marL="457920" lvl="1">
              <a:spcBef>
                <a:spcPts val="1001"/>
              </a:spcBef>
              <a:buClr>
                <a:srgbClr val="4C4C4C"/>
              </a:buClr>
            </a:pPr>
            <a:endParaRPr lang="en-SE" sz="2200" spc="-1" dirty="0" smtClean="0">
              <a:solidFill>
                <a:srgbClr val="4C4C4C"/>
              </a:solidFill>
              <a:latin typeface="Calibri"/>
            </a:endParaRPr>
          </a:p>
          <a:p>
            <a:pPr marL="711360" lvl="1" indent="-253440">
              <a:spcBef>
                <a:spcPts val="1001"/>
              </a:spcBef>
              <a:buClr>
                <a:srgbClr val="4C4C4C"/>
              </a:buClr>
              <a:buFont typeface="Arial"/>
              <a:buChar char="●"/>
            </a:pPr>
            <a:endParaRPr lang="sv-SE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sv-SE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2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Custom 1">
      <a:dk1>
        <a:sysClr val="windowText" lastClr="000000"/>
      </a:dk1>
      <a:lt1>
        <a:srgbClr val="FFFFFF"/>
      </a:lt1>
      <a:dk2>
        <a:srgbClr val="97BF0D"/>
      </a:dk2>
      <a:lt2>
        <a:srgbClr val="F8B323"/>
      </a:lt2>
      <a:accent1>
        <a:srgbClr val="474747"/>
      </a:accent1>
      <a:accent2>
        <a:srgbClr val="A5A4A6"/>
      </a:accent2>
      <a:accent3>
        <a:srgbClr val="E0E0E0"/>
      </a:accent3>
      <a:accent4>
        <a:srgbClr val="97BF0D"/>
      </a:accent4>
      <a:accent5>
        <a:srgbClr val="FFDB9D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-tema">
  <a:themeElements>
    <a:clrScheme name="Custom 2">
      <a:dk1>
        <a:sysClr val="windowText" lastClr="000000"/>
      </a:dk1>
      <a:lt1>
        <a:srgbClr val="FFFFFF"/>
      </a:lt1>
      <a:dk2>
        <a:srgbClr val="97BF0D"/>
      </a:dk2>
      <a:lt2>
        <a:srgbClr val="F8B323"/>
      </a:lt2>
      <a:accent1>
        <a:srgbClr val="474747"/>
      </a:accent1>
      <a:accent2>
        <a:srgbClr val="A5A4A6"/>
      </a:accent2>
      <a:accent3>
        <a:srgbClr val="E0E0E0"/>
      </a:accent3>
      <a:accent4>
        <a:srgbClr val="97BF0D"/>
      </a:accent4>
      <a:accent5>
        <a:srgbClr val="FFDB9D"/>
      </a:accent5>
      <a:accent6>
        <a:srgbClr val="FFFFFF"/>
      </a:accent6>
      <a:hlink>
        <a:srgbClr val="404040"/>
      </a:hlink>
      <a:folHlink>
        <a:srgbClr val="808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188</Words>
  <Application>Microsoft Office PowerPoint</Application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Office-tema</vt:lpstr>
      <vt:lpstr>2_Office-tema</vt:lpstr>
      <vt:lpstr>ISPyB at MAX IV</vt:lpstr>
      <vt:lpstr>ISPyB Status at MAX IV</vt:lpstr>
      <vt:lpstr>ISPyB Status at MAX IV</vt:lpstr>
      <vt:lpstr>About Refactoring</vt:lpstr>
    </vt:vector>
  </TitlesOfParts>
  <Company>MAX 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JieNan</dc:creator>
  <cp:lastModifiedBy>Jie Nan</cp:lastModifiedBy>
  <cp:revision>994</cp:revision>
  <cp:lastPrinted>2019-03-12T09:18:26Z</cp:lastPrinted>
  <dcterms:created xsi:type="dcterms:W3CDTF">2016-06-24T12:31:43Z</dcterms:created>
  <dcterms:modified xsi:type="dcterms:W3CDTF">2020-02-11T22:00:52Z</dcterms:modified>
</cp:coreProperties>
</file>