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3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1484e32eb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" name="Google Shape;45;g1484e32eb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6ee10877b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6ee10877b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769521d058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Google Shape;51;g769521d058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6dfd39e29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6dfd39e29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7687125b0b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7687125b0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769521d058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769521d058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6ee10877b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6ee10877b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769521d058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769521d058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769521d05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769521d05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6dfd39e294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6dfd39e294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ver page" showMasterSp="0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/>
          <p:nvPr>
            <p:ph type="ctrTitle"/>
          </p:nvPr>
        </p:nvSpPr>
        <p:spPr>
          <a:xfrm>
            <a:off x="827089" y="1"/>
            <a:ext cx="7489800" cy="411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827088" y="411956"/>
            <a:ext cx="7489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105000"/>
              </a:lnSpc>
              <a:spcBef>
                <a:spcPts val="15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Noto Sans Symbols"/>
              <a:buNone/>
              <a:defRPr b="0" i="0" sz="15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spcBef>
                <a:spcPts val="3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Arial"/>
              <a:buNone/>
              <a:defRPr b="0" i="1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0" type="dt"/>
          </p:nvPr>
        </p:nvSpPr>
        <p:spPr>
          <a:xfrm>
            <a:off x="0" y="5029023"/>
            <a:ext cx="611700" cy="114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198001" y="4862578"/>
            <a:ext cx="413700" cy="159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1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b="1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b="1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b="1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b="1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b="1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b="1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b="1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b="1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Page </a:t>
            </a: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7" name="Google Shape;17;p2"/>
          <p:cNvSpPr txBox="1"/>
          <p:nvPr>
            <p:ph idx="11" type="ftr"/>
          </p:nvPr>
        </p:nvSpPr>
        <p:spPr>
          <a:xfrm>
            <a:off x="630001" y="4862512"/>
            <a:ext cx="6120000" cy="159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descr="logo_couv.jpg" id="18" name="Google Shape;18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72000" y="1275750"/>
            <a:ext cx="7200000" cy="259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ver page 1" showMasterSp="0">
  <p:cSld name="TITLE_1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ctrTitle"/>
          </p:nvPr>
        </p:nvSpPr>
        <p:spPr>
          <a:xfrm>
            <a:off x="827089" y="1"/>
            <a:ext cx="7489800" cy="411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1" name="Google Shape;21;p3"/>
          <p:cNvSpPr txBox="1"/>
          <p:nvPr>
            <p:ph idx="1" type="subTitle"/>
          </p:nvPr>
        </p:nvSpPr>
        <p:spPr>
          <a:xfrm>
            <a:off x="827088" y="411956"/>
            <a:ext cx="7489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105000"/>
              </a:lnSpc>
              <a:spcBef>
                <a:spcPts val="15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Noto Sans Symbols"/>
              <a:buNone/>
              <a:defRPr b="0" i="0" sz="15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spcBef>
                <a:spcPts val="3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Arial"/>
              <a:buNone/>
              <a:defRPr b="0" i="1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0" type="dt"/>
          </p:nvPr>
        </p:nvSpPr>
        <p:spPr>
          <a:xfrm>
            <a:off x="0" y="5029023"/>
            <a:ext cx="611700" cy="114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12" type="sldNum"/>
          </p:nvPr>
        </p:nvSpPr>
        <p:spPr>
          <a:xfrm>
            <a:off x="198001" y="4862578"/>
            <a:ext cx="413700" cy="159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1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b="1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b="1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b="1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b="1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b="1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b="1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b="1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b="1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Page </a:t>
            </a: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4" name="Google Shape;24;p3"/>
          <p:cNvSpPr txBox="1"/>
          <p:nvPr>
            <p:ph idx="11" type="ftr"/>
          </p:nvPr>
        </p:nvSpPr>
        <p:spPr>
          <a:xfrm>
            <a:off x="630001" y="4862512"/>
            <a:ext cx="6120000" cy="159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>
  <p:cSld name="Title Slide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727200" y="113400"/>
            <a:ext cx="8236800" cy="447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2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3351600" y="823500"/>
            <a:ext cx="5612400" cy="2673000"/>
          </a:xfrm>
          <a:prstGeom prst="rect">
            <a:avLst/>
          </a:prstGeom>
          <a:solidFill>
            <a:srgbClr val="4E5B9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22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Noto Sans Symbols"/>
              <a:buNone/>
              <a:defRPr b="0" i="0" sz="17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Arial"/>
              <a:buNone/>
              <a:defRPr b="1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p4"/>
          <p:cNvSpPr/>
          <p:nvPr>
            <p:ph idx="2" type="pic"/>
          </p:nvPr>
        </p:nvSpPr>
        <p:spPr>
          <a:xfrm>
            <a:off x="727200" y="823500"/>
            <a:ext cx="2574000" cy="267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Arial"/>
              <a:buNone/>
              <a:defRPr b="1" i="0" sz="18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Arial"/>
              <a:buNone/>
              <a:defRPr b="0" i="0" sz="17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79387" lvl="3" marL="357187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Noto Sans Symbols"/>
              <a:buChar char="●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84150" lvl="4" marL="1162050" marR="0" rtl="0" algn="l">
              <a:spcBef>
                <a:spcPts val="3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Arial"/>
              <a:buChar char="&gt;"/>
              <a:defRPr b="0" i="1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5146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2971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429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3886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0" type="dt"/>
          </p:nvPr>
        </p:nvSpPr>
        <p:spPr>
          <a:xfrm>
            <a:off x="0" y="5029023"/>
            <a:ext cx="611700" cy="114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198001" y="4862578"/>
            <a:ext cx="413700" cy="159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1" i="0" sz="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b="1" i="0" sz="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b="1" i="0" sz="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b="1" i="0" sz="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b="1" i="0" sz="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b="1" i="0" sz="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b="1" i="0" sz="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b="1" i="0" sz="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b="1" i="0" sz="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Page </a:t>
            </a: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630001" y="4862512"/>
            <a:ext cx="6120000" cy="159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type="title"/>
          </p:nvPr>
        </p:nvSpPr>
        <p:spPr>
          <a:xfrm>
            <a:off x="727200" y="113400"/>
            <a:ext cx="8236800" cy="447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4" name="Google Shape;34;p5"/>
          <p:cNvSpPr txBox="1"/>
          <p:nvPr>
            <p:ph idx="1" type="body"/>
          </p:nvPr>
        </p:nvSpPr>
        <p:spPr>
          <a:xfrm>
            <a:off x="727200" y="724745"/>
            <a:ext cx="8236800" cy="38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Arial"/>
              <a:buNone/>
              <a:defRPr b="1" i="0" sz="18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Arial"/>
              <a:buNone/>
              <a:defRPr b="0" i="0" sz="17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Noto Sans Symbols"/>
              <a:buChar char="●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Arial"/>
              <a:buChar char="&gt;"/>
              <a:defRPr b="0" i="1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0" type="dt"/>
          </p:nvPr>
        </p:nvSpPr>
        <p:spPr>
          <a:xfrm>
            <a:off x="0" y="5029023"/>
            <a:ext cx="611700" cy="114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198001" y="4862578"/>
            <a:ext cx="413700" cy="159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1" i="0" sz="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b="1" i="0" sz="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b="1" i="0" sz="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b="1" i="0" sz="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b="1" i="0" sz="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b="1" i="0" sz="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b="1" i="0" sz="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b="1" i="0" sz="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b="1" i="0" sz="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Page </a:t>
            </a: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7" name="Google Shape;37;p5"/>
          <p:cNvSpPr txBox="1"/>
          <p:nvPr>
            <p:ph idx="11" type="ftr"/>
          </p:nvPr>
        </p:nvSpPr>
        <p:spPr>
          <a:xfrm>
            <a:off x="630001" y="4862512"/>
            <a:ext cx="6120000" cy="159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Use for importing slides">
  <p:cSld name="Use for importing slide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>
            <p:ph type="title"/>
          </p:nvPr>
        </p:nvSpPr>
        <p:spPr>
          <a:xfrm>
            <a:off x="727200" y="113400"/>
            <a:ext cx="8236800" cy="447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0" name="Google Shape;40;p6"/>
          <p:cNvSpPr txBox="1"/>
          <p:nvPr>
            <p:ph idx="10" type="dt"/>
          </p:nvPr>
        </p:nvSpPr>
        <p:spPr>
          <a:xfrm>
            <a:off x="0" y="5029023"/>
            <a:ext cx="611700" cy="114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12" type="sldNum"/>
          </p:nvPr>
        </p:nvSpPr>
        <p:spPr>
          <a:xfrm>
            <a:off x="198001" y="4862578"/>
            <a:ext cx="413700" cy="159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1" i="0" sz="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b="1" i="0" sz="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b="1" i="0" sz="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b="1" i="0" sz="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b="1" i="0" sz="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b="1" i="0" sz="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b="1" i="0" sz="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b="1" i="0" sz="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b="1" i="0" sz="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Page </a:t>
            </a: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630001" y="4862512"/>
            <a:ext cx="6120000" cy="159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7200" y="113400"/>
            <a:ext cx="8236800" cy="447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27200" y="724745"/>
            <a:ext cx="8236800" cy="38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Arial"/>
              <a:buNone/>
              <a:defRPr b="1" i="0" sz="18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Arial"/>
              <a:buNone/>
              <a:defRPr b="0" i="0" sz="17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Noto Sans Symbols"/>
              <a:buChar char="●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Arial"/>
              <a:buChar char="&gt;"/>
              <a:defRPr b="0" i="1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0" y="5029023"/>
            <a:ext cx="611700" cy="114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630001" y="4862512"/>
            <a:ext cx="6120000" cy="159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198001" y="4862578"/>
            <a:ext cx="413700" cy="159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1" i="0" sz="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b="1" i="0" sz="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b="1" i="0" sz="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b="1" i="0" sz="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b="1" i="0" sz="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b="1" i="0" sz="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b="1" i="0" sz="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b="1" i="0" sz="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b="1" i="0" sz="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Page </a:t>
            </a: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1" name="Google Shape;11;p1"/>
          <p:cNvSpPr/>
          <p:nvPr/>
        </p:nvSpPr>
        <p:spPr>
          <a:xfrm>
            <a:off x="180000" y="113400"/>
            <a:ext cx="496800" cy="447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727200" y="113400"/>
            <a:ext cx="8236800" cy="44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7"/>
          <p:cNvSpPr txBox="1"/>
          <p:nvPr/>
        </p:nvSpPr>
        <p:spPr>
          <a:xfrm>
            <a:off x="87450" y="1833375"/>
            <a:ext cx="8797200" cy="1810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  <a:reflection blurRad="0" dir="5400000" dist="38100" endA="0" endPos="30000" fadeDir="5400012" kx="0" rotWithShape="0" algn="bl" stPos="0" sy="-100000" ky="0"/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>
                <a:solidFill>
                  <a:schemeClr val="accent1"/>
                </a:solidFill>
              </a:rPr>
              <a:t>ISPyB </a:t>
            </a:r>
            <a:r>
              <a:rPr b="1" lang="en-GB" sz="3600">
                <a:solidFill>
                  <a:srgbClr val="132577"/>
                </a:solidFill>
              </a:rPr>
              <a:t>Strategy</a:t>
            </a:r>
            <a:endParaRPr b="1" sz="3600">
              <a:solidFill>
                <a:srgbClr val="132577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rgbClr val="132577"/>
                </a:solidFill>
              </a:rPr>
              <a:t>Gianluca Santoni</a:t>
            </a:r>
            <a:endParaRPr b="1" sz="1000">
              <a:solidFill>
                <a:srgbClr val="132577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132577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132577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6"/>
          <p:cNvSpPr txBox="1"/>
          <p:nvPr>
            <p:ph type="title"/>
          </p:nvPr>
        </p:nvSpPr>
        <p:spPr>
          <a:xfrm>
            <a:off x="727200" y="113400"/>
            <a:ext cx="8236800" cy="44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Our proposed plan</a:t>
            </a:r>
            <a:endParaRPr/>
          </a:p>
        </p:txBody>
      </p:sp>
      <p:sp>
        <p:nvSpPr>
          <p:cNvPr id="179" name="Google Shape;179;p16"/>
          <p:cNvSpPr txBox="1"/>
          <p:nvPr>
            <p:ph idx="1" type="body"/>
          </p:nvPr>
        </p:nvSpPr>
        <p:spPr>
          <a:xfrm>
            <a:off x="727200" y="724745"/>
            <a:ext cx="8236800" cy="38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Explore the microservice scheme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Develop it TOGETHER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New Software-centered collaborations (new name?)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Decision making: Developers </a:t>
            </a:r>
            <a:r>
              <a:rPr lang="en-GB"/>
              <a:t>committee</a:t>
            </a:r>
            <a:r>
              <a:rPr lang="en-GB"/>
              <a:t> + scientific </a:t>
            </a:r>
            <a:r>
              <a:rPr lang="en-GB"/>
              <a:t>committee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Convergence of Users Interfaces in the new collaboration framework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 txBox="1"/>
          <p:nvPr>
            <p:ph type="title"/>
          </p:nvPr>
        </p:nvSpPr>
        <p:spPr>
          <a:xfrm>
            <a:off x="727200" y="113400"/>
            <a:ext cx="8236800" cy="44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Our goal</a:t>
            </a:r>
            <a:endParaRPr/>
          </a:p>
        </p:txBody>
      </p:sp>
      <p:sp>
        <p:nvSpPr>
          <p:cNvPr id="54" name="Google Shape;54;p8"/>
          <p:cNvSpPr txBox="1"/>
          <p:nvPr/>
        </p:nvSpPr>
        <p:spPr>
          <a:xfrm>
            <a:off x="686275" y="1251600"/>
            <a:ext cx="8116200" cy="32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980000"/>
              </a:solidFill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/>
              <a:t>Take decisions to move the collaboration forward</a:t>
            </a:r>
            <a:endParaRPr b="1"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And make a sustainable software stack</a:t>
            </a:r>
            <a:endParaRPr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727200" y="113400"/>
            <a:ext cx="8236800" cy="44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Currently</a:t>
            </a:r>
            <a:endParaRPr/>
          </a:p>
        </p:txBody>
      </p:sp>
      <p:sp>
        <p:nvSpPr>
          <p:cNvPr id="60" name="Google Shape;60;p9"/>
          <p:cNvSpPr/>
          <p:nvPr/>
        </p:nvSpPr>
        <p:spPr>
          <a:xfrm>
            <a:off x="2346575" y="1997875"/>
            <a:ext cx="752700" cy="6519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UI</a:t>
            </a:r>
            <a:endParaRPr/>
          </a:p>
        </p:txBody>
      </p:sp>
      <p:sp>
        <p:nvSpPr>
          <p:cNvPr id="61" name="Google Shape;61;p9"/>
          <p:cNvSpPr/>
          <p:nvPr/>
        </p:nvSpPr>
        <p:spPr>
          <a:xfrm>
            <a:off x="2346575" y="3293275"/>
            <a:ext cx="752700" cy="6519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API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Backend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/>
              <a:t>JAVA</a:t>
            </a:r>
            <a:endParaRPr b="1" sz="1000"/>
          </a:p>
        </p:txBody>
      </p:sp>
      <p:sp>
        <p:nvSpPr>
          <p:cNvPr id="62" name="Google Shape;62;p9"/>
          <p:cNvSpPr/>
          <p:nvPr/>
        </p:nvSpPr>
        <p:spPr>
          <a:xfrm>
            <a:off x="699225" y="2448225"/>
            <a:ext cx="503700" cy="651900"/>
          </a:xfrm>
          <a:prstGeom prst="flowChartMagneticDisk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9"/>
          <p:cNvSpPr txBox="1"/>
          <p:nvPr/>
        </p:nvSpPr>
        <p:spPr>
          <a:xfrm>
            <a:off x="521450" y="3089050"/>
            <a:ext cx="1078500" cy="3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DATA BASE</a:t>
            </a:r>
            <a:endParaRPr sz="1000"/>
          </a:p>
        </p:txBody>
      </p:sp>
      <p:sp>
        <p:nvSpPr>
          <p:cNvPr id="64" name="Google Shape;64;p9"/>
          <p:cNvSpPr txBox="1"/>
          <p:nvPr/>
        </p:nvSpPr>
        <p:spPr>
          <a:xfrm>
            <a:off x="1333300" y="1224125"/>
            <a:ext cx="900600" cy="3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ISPyB</a:t>
            </a:r>
            <a:endParaRPr/>
          </a:p>
        </p:txBody>
      </p:sp>
      <p:cxnSp>
        <p:nvCxnSpPr>
          <p:cNvPr id="65" name="Google Shape;65;p9"/>
          <p:cNvCxnSpPr>
            <a:stCxn id="62" idx="4"/>
            <a:endCxn id="61" idx="1"/>
          </p:cNvCxnSpPr>
          <p:nvPr/>
        </p:nvCxnSpPr>
        <p:spPr>
          <a:xfrm>
            <a:off x="1202925" y="2774175"/>
            <a:ext cx="1143600" cy="845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66" name="Google Shape;66;p9"/>
          <p:cNvCxnSpPr>
            <a:stCxn id="60" idx="2"/>
            <a:endCxn id="61" idx="0"/>
          </p:cNvCxnSpPr>
          <p:nvPr/>
        </p:nvCxnSpPr>
        <p:spPr>
          <a:xfrm>
            <a:off x="2722925" y="2649775"/>
            <a:ext cx="0" cy="643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67" name="Google Shape;67;p9"/>
          <p:cNvCxnSpPr/>
          <p:nvPr/>
        </p:nvCxnSpPr>
        <p:spPr>
          <a:xfrm>
            <a:off x="574800" y="1558450"/>
            <a:ext cx="26487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8" name="Google Shape;68;p9"/>
          <p:cNvSpPr/>
          <p:nvPr/>
        </p:nvSpPr>
        <p:spPr>
          <a:xfrm>
            <a:off x="5470775" y="1997875"/>
            <a:ext cx="752700" cy="651900"/>
          </a:xfrm>
          <a:prstGeom prst="rect">
            <a:avLst/>
          </a:prstGeom>
          <a:solidFill>
            <a:srgbClr val="D5A6B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UI</a:t>
            </a:r>
            <a:endParaRPr/>
          </a:p>
        </p:txBody>
      </p:sp>
      <p:sp>
        <p:nvSpPr>
          <p:cNvPr id="69" name="Google Shape;69;p9"/>
          <p:cNvSpPr/>
          <p:nvPr/>
        </p:nvSpPr>
        <p:spPr>
          <a:xfrm>
            <a:off x="5470775" y="3293275"/>
            <a:ext cx="752700" cy="651900"/>
          </a:xfrm>
          <a:prstGeom prst="rect">
            <a:avLst/>
          </a:prstGeom>
          <a:solidFill>
            <a:srgbClr val="C27BA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API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Backend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000">
                <a:solidFill>
                  <a:schemeClr val="dk1"/>
                </a:solidFill>
              </a:rPr>
              <a:t>PHP</a:t>
            </a:r>
            <a:endParaRPr sz="1000"/>
          </a:p>
        </p:txBody>
      </p:sp>
      <p:sp>
        <p:nvSpPr>
          <p:cNvPr id="70" name="Google Shape;70;p9"/>
          <p:cNvSpPr/>
          <p:nvPr/>
        </p:nvSpPr>
        <p:spPr>
          <a:xfrm>
            <a:off x="7100025" y="2448225"/>
            <a:ext cx="503700" cy="651900"/>
          </a:xfrm>
          <a:prstGeom prst="flowChartMagneticDisk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9"/>
          <p:cNvSpPr txBox="1"/>
          <p:nvPr/>
        </p:nvSpPr>
        <p:spPr>
          <a:xfrm>
            <a:off x="6846050" y="3165250"/>
            <a:ext cx="1078500" cy="3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DATA BASE</a:t>
            </a:r>
            <a:endParaRPr sz="1000"/>
          </a:p>
        </p:txBody>
      </p:sp>
      <p:sp>
        <p:nvSpPr>
          <p:cNvPr id="72" name="Google Shape;72;p9"/>
          <p:cNvSpPr txBox="1"/>
          <p:nvPr/>
        </p:nvSpPr>
        <p:spPr>
          <a:xfrm>
            <a:off x="5905300" y="1224125"/>
            <a:ext cx="1329900" cy="3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Synchweb</a:t>
            </a:r>
            <a:endParaRPr/>
          </a:p>
        </p:txBody>
      </p:sp>
      <p:cxnSp>
        <p:nvCxnSpPr>
          <p:cNvPr id="73" name="Google Shape;73;p9"/>
          <p:cNvCxnSpPr>
            <a:stCxn id="70" idx="2"/>
            <a:endCxn id="69" idx="3"/>
          </p:cNvCxnSpPr>
          <p:nvPr/>
        </p:nvCxnSpPr>
        <p:spPr>
          <a:xfrm flipH="1">
            <a:off x="6223425" y="2774175"/>
            <a:ext cx="876600" cy="845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74" name="Google Shape;74;p9"/>
          <p:cNvCxnSpPr>
            <a:stCxn id="68" idx="2"/>
            <a:endCxn id="69" idx="0"/>
          </p:cNvCxnSpPr>
          <p:nvPr/>
        </p:nvCxnSpPr>
        <p:spPr>
          <a:xfrm>
            <a:off x="5847125" y="2649775"/>
            <a:ext cx="0" cy="643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75" name="Google Shape;75;p9"/>
          <p:cNvCxnSpPr/>
          <p:nvPr/>
        </p:nvCxnSpPr>
        <p:spPr>
          <a:xfrm>
            <a:off x="5146800" y="1558450"/>
            <a:ext cx="26487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" name="Google Shape;76;p9"/>
          <p:cNvCxnSpPr/>
          <p:nvPr/>
        </p:nvCxnSpPr>
        <p:spPr>
          <a:xfrm flipH="1" rot="10800000">
            <a:off x="4187350" y="1953125"/>
            <a:ext cx="9300" cy="1767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77" name="Google Shape;77;p9"/>
          <p:cNvSpPr txBox="1"/>
          <p:nvPr/>
        </p:nvSpPr>
        <p:spPr>
          <a:xfrm>
            <a:off x="2799125" y="641775"/>
            <a:ext cx="2906100" cy="6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/>
              <a:t>COMPETITION</a:t>
            </a:r>
            <a:endParaRPr b="1" sz="3000"/>
          </a:p>
        </p:txBody>
      </p:sp>
      <p:sp>
        <p:nvSpPr>
          <p:cNvPr id="78" name="Google Shape;78;p9"/>
          <p:cNvSpPr txBox="1"/>
          <p:nvPr/>
        </p:nvSpPr>
        <p:spPr>
          <a:xfrm>
            <a:off x="3387800" y="4417050"/>
            <a:ext cx="2906100" cy="6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9"/>
          <p:cNvSpPr txBox="1"/>
          <p:nvPr/>
        </p:nvSpPr>
        <p:spPr>
          <a:xfrm>
            <a:off x="1508575" y="3877150"/>
            <a:ext cx="5357400" cy="6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Lesson learned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Duplication of effort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No possibility of sharing code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Endless unfruitful discussions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9"/>
          <p:cNvSpPr txBox="1"/>
          <p:nvPr/>
        </p:nvSpPr>
        <p:spPr>
          <a:xfrm>
            <a:off x="3850725" y="1127575"/>
            <a:ext cx="5357400" cy="6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/>
              <a:t>VS</a:t>
            </a:r>
            <a:endParaRPr b="1" sz="3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0"/>
          <p:cNvSpPr txBox="1"/>
          <p:nvPr>
            <p:ph type="title"/>
          </p:nvPr>
        </p:nvSpPr>
        <p:spPr>
          <a:xfrm>
            <a:off x="727200" y="113400"/>
            <a:ext cx="8236800" cy="44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Currently</a:t>
            </a:r>
            <a:endParaRPr/>
          </a:p>
        </p:txBody>
      </p:sp>
      <p:sp>
        <p:nvSpPr>
          <p:cNvPr id="86" name="Google Shape;86;p10"/>
          <p:cNvSpPr txBox="1"/>
          <p:nvPr/>
        </p:nvSpPr>
        <p:spPr>
          <a:xfrm>
            <a:off x="1333300" y="1224125"/>
            <a:ext cx="900600" cy="3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ISPyB</a:t>
            </a:r>
            <a:endParaRPr/>
          </a:p>
        </p:txBody>
      </p:sp>
      <p:cxnSp>
        <p:nvCxnSpPr>
          <p:cNvPr id="87" name="Google Shape;87;p10"/>
          <p:cNvCxnSpPr/>
          <p:nvPr/>
        </p:nvCxnSpPr>
        <p:spPr>
          <a:xfrm>
            <a:off x="574800" y="1558450"/>
            <a:ext cx="26487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8" name="Google Shape;88;p10"/>
          <p:cNvSpPr txBox="1"/>
          <p:nvPr/>
        </p:nvSpPr>
        <p:spPr>
          <a:xfrm>
            <a:off x="5905300" y="1224125"/>
            <a:ext cx="1329900" cy="3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Synchweb</a:t>
            </a:r>
            <a:endParaRPr/>
          </a:p>
        </p:txBody>
      </p:sp>
      <p:cxnSp>
        <p:nvCxnSpPr>
          <p:cNvPr id="89" name="Google Shape;89;p10"/>
          <p:cNvCxnSpPr/>
          <p:nvPr/>
        </p:nvCxnSpPr>
        <p:spPr>
          <a:xfrm>
            <a:off x="5146800" y="1558450"/>
            <a:ext cx="26487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0" name="Google Shape;90;p10"/>
          <p:cNvSpPr txBox="1"/>
          <p:nvPr/>
        </p:nvSpPr>
        <p:spPr>
          <a:xfrm>
            <a:off x="2799125" y="641775"/>
            <a:ext cx="2906100" cy="6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/>
              <a:t>COMPETITION</a:t>
            </a:r>
            <a:endParaRPr b="1" sz="3000"/>
          </a:p>
        </p:txBody>
      </p:sp>
      <p:sp>
        <p:nvSpPr>
          <p:cNvPr id="91" name="Google Shape;91;p10"/>
          <p:cNvSpPr txBox="1"/>
          <p:nvPr/>
        </p:nvSpPr>
        <p:spPr>
          <a:xfrm>
            <a:off x="3387800" y="4417050"/>
            <a:ext cx="2906100" cy="6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0"/>
          <p:cNvSpPr txBox="1"/>
          <p:nvPr/>
        </p:nvSpPr>
        <p:spPr>
          <a:xfrm>
            <a:off x="2246600" y="3213200"/>
            <a:ext cx="4709100" cy="20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/>
              <a:t>Both are good and have advantages but are </a:t>
            </a:r>
            <a:r>
              <a:rPr b="1" i="1" lang="en-GB" sz="1800" u="sng"/>
              <a:t>too crucial</a:t>
            </a:r>
            <a:r>
              <a:rPr b="1" lang="en-GB" sz="1800"/>
              <a:t> to be changed easily</a:t>
            </a:r>
            <a:endParaRPr b="1"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 u="sng">
                <a:solidFill>
                  <a:srgbClr val="FF0000"/>
                </a:solidFill>
              </a:rPr>
              <a:t>No short term solution</a:t>
            </a:r>
            <a:endParaRPr b="1" sz="1800" u="sng">
              <a:solidFill>
                <a:srgbClr val="FF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 u="sng"/>
              <a:t>BUT</a:t>
            </a:r>
            <a:endParaRPr b="1" sz="3000" u="sng"/>
          </a:p>
        </p:txBody>
      </p:sp>
      <p:sp>
        <p:nvSpPr>
          <p:cNvPr id="93" name="Google Shape;93;p10"/>
          <p:cNvSpPr txBox="1"/>
          <p:nvPr/>
        </p:nvSpPr>
        <p:spPr>
          <a:xfrm>
            <a:off x="574800" y="1730000"/>
            <a:ext cx="2906100" cy="15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Software Stack compliant with ESRF software policy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React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Java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BioSAXS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Tailored to the ESRF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Workflows, etc..</a:t>
            </a:r>
            <a:endParaRPr/>
          </a:p>
        </p:txBody>
      </p:sp>
      <p:sp>
        <p:nvSpPr>
          <p:cNvPr id="94" name="Google Shape;94;p10"/>
          <p:cNvSpPr txBox="1"/>
          <p:nvPr/>
        </p:nvSpPr>
        <p:spPr>
          <a:xfrm>
            <a:off x="5146800" y="1730000"/>
            <a:ext cx="2906100" cy="12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Interesting key features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DHL API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Statistics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Nice and clean interface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5" name="Google Shape;95;p10"/>
          <p:cNvCxnSpPr/>
          <p:nvPr/>
        </p:nvCxnSpPr>
        <p:spPr>
          <a:xfrm flipH="1">
            <a:off x="4596500" y="3914300"/>
            <a:ext cx="9300" cy="466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1"/>
          <p:cNvSpPr txBox="1"/>
          <p:nvPr/>
        </p:nvSpPr>
        <p:spPr>
          <a:xfrm>
            <a:off x="6679350" y="4157300"/>
            <a:ext cx="4709100" cy="6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 u="sng">
                <a:solidFill>
                  <a:srgbClr val="FF0000"/>
                </a:solidFill>
              </a:rPr>
              <a:t>Unsustainable</a:t>
            </a:r>
            <a:endParaRPr b="1" sz="1800" u="sng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 u="sng">
                <a:solidFill>
                  <a:srgbClr val="FF0000"/>
                </a:solidFill>
              </a:rPr>
              <a:t>short term solution</a:t>
            </a:r>
            <a:endParaRPr b="1" sz="3000" u="sng"/>
          </a:p>
        </p:txBody>
      </p:sp>
      <p:sp>
        <p:nvSpPr>
          <p:cNvPr id="101" name="Google Shape;101;p11"/>
          <p:cNvSpPr txBox="1"/>
          <p:nvPr>
            <p:ph type="title"/>
          </p:nvPr>
        </p:nvSpPr>
        <p:spPr>
          <a:xfrm>
            <a:off x="727200" y="113400"/>
            <a:ext cx="8236800" cy="44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EMBL Approach: they can coexist</a:t>
            </a:r>
            <a:endParaRPr/>
          </a:p>
        </p:txBody>
      </p:sp>
      <p:sp>
        <p:nvSpPr>
          <p:cNvPr id="102" name="Google Shape;102;p11"/>
          <p:cNvSpPr/>
          <p:nvPr/>
        </p:nvSpPr>
        <p:spPr>
          <a:xfrm>
            <a:off x="2346575" y="1997875"/>
            <a:ext cx="752700" cy="6519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UI</a:t>
            </a:r>
            <a:endParaRPr/>
          </a:p>
        </p:txBody>
      </p:sp>
      <p:sp>
        <p:nvSpPr>
          <p:cNvPr id="103" name="Google Shape;103;p11"/>
          <p:cNvSpPr/>
          <p:nvPr/>
        </p:nvSpPr>
        <p:spPr>
          <a:xfrm>
            <a:off x="2346575" y="3293275"/>
            <a:ext cx="752700" cy="6519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API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Backend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/>
              <a:t>JAVA</a:t>
            </a:r>
            <a:endParaRPr b="1" sz="1000"/>
          </a:p>
        </p:txBody>
      </p:sp>
      <p:sp>
        <p:nvSpPr>
          <p:cNvPr id="104" name="Google Shape;104;p11"/>
          <p:cNvSpPr/>
          <p:nvPr/>
        </p:nvSpPr>
        <p:spPr>
          <a:xfrm>
            <a:off x="699225" y="2448225"/>
            <a:ext cx="503700" cy="651900"/>
          </a:xfrm>
          <a:prstGeom prst="flowChartMagneticDisk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1"/>
          <p:cNvSpPr txBox="1"/>
          <p:nvPr/>
        </p:nvSpPr>
        <p:spPr>
          <a:xfrm>
            <a:off x="521450" y="3089050"/>
            <a:ext cx="1078500" cy="3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DATA BASE</a:t>
            </a:r>
            <a:endParaRPr sz="1000"/>
          </a:p>
        </p:txBody>
      </p:sp>
      <p:sp>
        <p:nvSpPr>
          <p:cNvPr id="106" name="Google Shape;106;p11"/>
          <p:cNvSpPr txBox="1"/>
          <p:nvPr/>
        </p:nvSpPr>
        <p:spPr>
          <a:xfrm>
            <a:off x="1333300" y="1224125"/>
            <a:ext cx="900600" cy="3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ISPyB</a:t>
            </a:r>
            <a:endParaRPr/>
          </a:p>
        </p:txBody>
      </p:sp>
      <p:cxnSp>
        <p:nvCxnSpPr>
          <p:cNvPr id="107" name="Google Shape;107;p11"/>
          <p:cNvCxnSpPr>
            <a:stCxn id="104" idx="4"/>
            <a:endCxn id="103" idx="1"/>
          </p:cNvCxnSpPr>
          <p:nvPr/>
        </p:nvCxnSpPr>
        <p:spPr>
          <a:xfrm>
            <a:off x="1202925" y="2774175"/>
            <a:ext cx="1143600" cy="845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08" name="Google Shape;108;p11"/>
          <p:cNvCxnSpPr>
            <a:stCxn id="102" idx="2"/>
            <a:endCxn id="103" idx="0"/>
          </p:cNvCxnSpPr>
          <p:nvPr/>
        </p:nvCxnSpPr>
        <p:spPr>
          <a:xfrm>
            <a:off x="2722925" y="2649775"/>
            <a:ext cx="0" cy="643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09" name="Google Shape;109;p11"/>
          <p:cNvCxnSpPr/>
          <p:nvPr/>
        </p:nvCxnSpPr>
        <p:spPr>
          <a:xfrm>
            <a:off x="574800" y="1558450"/>
            <a:ext cx="26487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0" name="Google Shape;110;p11"/>
          <p:cNvSpPr/>
          <p:nvPr/>
        </p:nvSpPr>
        <p:spPr>
          <a:xfrm>
            <a:off x="5470775" y="1997875"/>
            <a:ext cx="752700" cy="651900"/>
          </a:xfrm>
          <a:prstGeom prst="rect">
            <a:avLst/>
          </a:prstGeom>
          <a:solidFill>
            <a:srgbClr val="D5A6B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UI</a:t>
            </a:r>
            <a:endParaRPr/>
          </a:p>
        </p:txBody>
      </p:sp>
      <p:sp>
        <p:nvSpPr>
          <p:cNvPr id="111" name="Google Shape;111;p11"/>
          <p:cNvSpPr/>
          <p:nvPr/>
        </p:nvSpPr>
        <p:spPr>
          <a:xfrm>
            <a:off x="5470775" y="3293275"/>
            <a:ext cx="752700" cy="651900"/>
          </a:xfrm>
          <a:prstGeom prst="rect">
            <a:avLst/>
          </a:prstGeom>
          <a:solidFill>
            <a:srgbClr val="C27BA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API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Backend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000">
                <a:solidFill>
                  <a:schemeClr val="dk1"/>
                </a:solidFill>
              </a:rPr>
              <a:t>PHP</a:t>
            </a:r>
            <a:endParaRPr sz="1000"/>
          </a:p>
        </p:txBody>
      </p:sp>
      <p:sp>
        <p:nvSpPr>
          <p:cNvPr id="112" name="Google Shape;112;p11"/>
          <p:cNvSpPr/>
          <p:nvPr/>
        </p:nvSpPr>
        <p:spPr>
          <a:xfrm>
            <a:off x="7100025" y="2448225"/>
            <a:ext cx="503700" cy="651900"/>
          </a:xfrm>
          <a:prstGeom prst="flowChartMagneticDisk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1"/>
          <p:cNvSpPr txBox="1"/>
          <p:nvPr/>
        </p:nvSpPr>
        <p:spPr>
          <a:xfrm>
            <a:off x="6846050" y="3165250"/>
            <a:ext cx="1078500" cy="3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DATA BASE</a:t>
            </a:r>
            <a:endParaRPr sz="1000"/>
          </a:p>
        </p:txBody>
      </p:sp>
      <p:sp>
        <p:nvSpPr>
          <p:cNvPr id="114" name="Google Shape;114;p11"/>
          <p:cNvSpPr txBox="1"/>
          <p:nvPr/>
        </p:nvSpPr>
        <p:spPr>
          <a:xfrm>
            <a:off x="5905300" y="1224125"/>
            <a:ext cx="1329900" cy="3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Synchweb</a:t>
            </a:r>
            <a:endParaRPr/>
          </a:p>
        </p:txBody>
      </p:sp>
      <p:cxnSp>
        <p:nvCxnSpPr>
          <p:cNvPr id="115" name="Google Shape;115;p11"/>
          <p:cNvCxnSpPr>
            <a:stCxn id="112" idx="2"/>
            <a:endCxn id="111" idx="3"/>
          </p:cNvCxnSpPr>
          <p:nvPr/>
        </p:nvCxnSpPr>
        <p:spPr>
          <a:xfrm flipH="1">
            <a:off x="6223425" y="2774175"/>
            <a:ext cx="876600" cy="845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16" name="Google Shape;116;p11"/>
          <p:cNvCxnSpPr>
            <a:stCxn id="110" idx="2"/>
            <a:endCxn id="111" idx="0"/>
          </p:cNvCxnSpPr>
          <p:nvPr/>
        </p:nvCxnSpPr>
        <p:spPr>
          <a:xfrm>
            <a:off x="5847125" y="2649775"/>
            <a:ext cx="0" cy="643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17" name="Google Shape;117;p11"/>
          <p:cNvCxnSpPr/>
          <p:nvPr/>
        </p:nvCxnSpPr>
        <p:spPr>
          <a:xfrm>
            <a:off x="5146800" y="1558450"/>
            <a:ext cx="26487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8" name="Google Shape;118;p11"/>
          <p:cNvCxnSpPr/>
          <p:nvPr/>
        </p:nvCxnSpPr>
        <p:spPr>
          <a:xfrm flipH="1" rot="10800000">
            <a:off x="4187350" y="1953125"/>
            <a:ext cx="9300" cy="1767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19" name="Google Shape;119;p11"/>
          <p:cNvSpPr txBox="1"/>
          <p:nvPr/>
        </p:nvSpPr>
        <p:spPr>
          <a:xfrm>
            <a:off x="3484925" y="641775"/>
            <a:ext cx="2906100" cy="6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/>
              <a:t>CHOICE</a:t>
            </a:r>
            <a:endParaRPr b="1" sz="3000"/>
          </a:p>
        </p:txBody>
      </p:sp>
      <p:sp>
        <p:nvSpPr>
          <p:cNvPr id="120" name="Google Shape;120;p11"/>
          <p:cNvSpPr txBox="1"/>
          <p:nvPr/>
        </p:nvSpPr>
        <p:spPr>
          <a:xfrm>
            <a:off x="3387800" y="4417050"/>
            <a:ext cx="2906100" cy="6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1"/>
          <p:cNvSpPr txBox="1"/>
          <p:nvPr/>
        </p:nvSpPr>
        <p:spPr>
          <a:xfrm>
            <a:off x="1508575" y="4105750"/>
            <a:ext cx="5357400" cy="6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ispyb.embl-hamburg.de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exi.embl-hamburg.de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synchweb.embl-hamburg.de</a:t>
            </a:r>
            <a:endParaRPr b="1"/>
          </a:p>
        </p:txBody>
      </p:sp>
      <p:sp>
        <p:nvSpPr>
          <p:cNvPr id="122" name="Google Shape;122;p11"/>
          <p:cNvSpPr txBox="1"/>
          <p:nvPr/>
        </p:nvSpPr>
        <p:spPr>
          <a:xfrm>
            <a:off x="3698325" y="1127575"/>
            <a:ext cx="5357400" cy="6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>
                <a:solidFill>
                  <a:srgbClr val="38761D"/>
                </a:solidFill>
              </a:rPr>
              <a:t>AND</a:t>
            </a:r>
            <a:endParaRPr b="1" sz="3600">
              <a:solidFill>
                <a:srgbClr val="38761D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2"/>
          <p:cNvSpPr txBox="1"/>
          <p:nvPr>
            <p:ph type="title"/>
          </p:nvPr>
        </p:nvSpPr>
        <p:spPr>
          <a:xfrm>
            <a:off x="727200" y="113400"/>
            <a:ext cx="8236800" cy="44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Synchweb at the ESRF?</a:t>
            </a:r>
            <a:endParaRPr/>
          </a:p>
        </p:txBody>
      </p:sp>
      <p:sp>
        <p:nvSpPr>
          <p:cNvPr id="128" name="Google Shape;128;p12"/>
          <p:cNvSpPr txBox="1"/>
          <p:nvPr>
            <p:ph idx="1" type="body"/>
          </p:nvPr>
        </p:nvSpPr>
        <p:spPr>
          <a:xfrm>
            <a:off x="727200" y="724745"/>
            <a:ext cx="8236800" cy="38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Missing a lot of features for our side.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GB"/>
              <a:t>Will take 1.5 years (full time) of development to implement those.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GB"/>
              <a:t>Just to be back were we are now.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-GB"/>
              <a:t>Not a sustainable solution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3"/>
          <p:cNvSpPr/>
          <p:nvPr/>
        </p:nvSpPr>
        <p:spPr>
          <a:xfrm>
            <a:off x="3229325" y="2734525"/>
            <a:ext cx="2122500" cy="1497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3"/>
          <p:cNvSpPr txBox="1"/>
          <p:nvPr>
            <p:ph type="title"/>
          </p:nvPr>
        </p:nvSpPr>
        <p:spPr>
          <a:xfrm>
            <a:off x="727200" y="113400"/>
            <a:ext cx="8236800" cy="44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Where we need to go</a:t>
            </a:r>
            <a:endParaRPr/>
          </a:p>
        </p:txBody>
      </p:sp>
      <p:sp>
        <p:nvSpPr>
          <p:cNvPr id="135" name="Google Shape;135;p13"/>
          <p:cNvSpPr/>
          <p:nvPr/>
        </p:nvSpPr>
        <p:spPr>
          <a:xfrm>
            <a:off x="2346575" y="1997875"/>
            <a:ext cx="752700" cy="6519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UI</a:t>
            </a:r>
            <a:endParaRPr/>
          </a:p>
        </p:txBody>
      </p:sp>
      <p:sp>
        <p:nvSpPr>
          <p:cNvPr id="136" name="Google Shape;136;p13"/>
          <p:cNvSpPr/>
          <p:nvPr/>
        </p:nvSpPr>
        <p:spPr>
          <a:xfrm>
            <a:off x="2346575" y="3293275"/>
            <a:ext cx="752700" cy="6519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API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Backend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/>
              <a:t>JAVA</a:t>
            </a:r>
            <a:endParaRPr b="1" sz="1000"/>
          </a:p>
        </p:txBody>
      </p:sp>
      <p:sp>
        <p:nvSpPr>
          <p:cNvPr id="137" name="Google Shape;137;p13"/>
          <p:cNvSpPr/>
          <p:nvPr/>
        </p:nvSpPr>
        <p:spPr>
          <a:xfrm>
            <a:off x="699225" y="2448225"/>
            <a:ext cx="503700" cy="651900"/>
          </a:xfrm>
          <a:prstGeom prst="flowChartMagneticDisk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3"/>
          <p:cNvSpPr txBox="1"/>
          <p:nvPr/>
        </p:nvSpPr>
        <p:spPr>
          <a:xfrm>
            <a:off x="521450" y="3089050"/>
            <a:ext cx="1078500" cy="3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DATA BASE</a:t>
            </a:r>
            <a:endParaRPr sz="1000"/>
          </a:p>
        </p:txBody>
      </p:sp>
      <p:sp>
        <p:nvSpPr>
          <p:cNvPr id="139" name="Google Shape;139;p13"/>
          <p:cNvSpPr txBox="1"/>
          <p:nvPr/>
        </p:nvSpPr>
        <p:spPr>
          <a:xfrm>
            <a:off x="1333300" y="1224125"/>
            <a:ext cx="900600" cy="3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ISPyB</a:t>
            </a:r>
            <a:endParaRPr/>
          </a:p>
        </p:txBody>
      </p:sp>
      <p:cxnSp>
        <p:nvCxnSpPr>
          <p:cNvPr id="140" name="Google Shape;140;p13"/>
          <p:cNvCxnSpPr>
            <a:stCxn id="137" idx="4"/>
            <a:endCxn id="136" idx="1"/>
          </p:cNvCxnSpPr>
          <p:nvPr/>
        </p:nvCxnSpPr>
        <p:spPr>
          <a:xfrm>
            <a:off x="1202925" y="2774175"/>
            <a:ext cx="1143600" cy="845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41" name="Google Shape;141;p13"/>
          <p:cNvCxnSpPr>
            <a:stCxn id="135" idx="2"/>
            <a:endCxn id="136" idx="0"/>
          </p:cNvCxnSpPr>
          <p:nvPr/>
        </p:nvCxnSpPr>
        <p:spPr>
          <a:xfrm>
            <a:off x="2722925" y="2649775"/>
            <a:ext cx="0" cy="643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42" name="Google Shape;142;p13"/>
          <p:cNvCxnSpPr/>
          <p:nvPr/>
        </p:nvCxnSpPr>
        <p:spPr>
          <a:xfrm>
            <a:off x="574800" y="1558450"/>
            <a:ext cx="26487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3" name="Google Shape;143;p13"/>
          <p:cNvSpPr/>
          <p:nvPr/>
        </p:nvSpPr>
        <p:spPr>
          <a:xfrm>
            <a:off x="5470775" y="1997875"/>
            <a:ext cx="752700" cy="651900"/>
          </a:xfrm>
          <a:prstGeom prst="rect">
            <a:avLst/>
          </a:prstGeom>
          <a:solidFill>
            <a:srgbClr val="D5A6B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UI</a:t>
            </a:r>
            <a:endParaRPr/>
          </a:p>
        </p:txBody>
      </p:sp>
      <p:sp>
        <p:nvSpPr>
          <p:cNvPr id="144" name="Google Shape;144;p13"/>
          <p:cNvSpPr/>
          <p:nvPr/>
        </p:nvSpPr>
        <p:spPr>
          <a:xfrm>
            <a:off x="5470775" y="3293275"/>
            <a:ext cx="752700" cy="651900"/>
          </a:xfrm>
          <a:prstGeom prst="rect">
            <a:avLst/>
          </a:prstGeom>
          <a:solidFill>
            <a:srgbClr val="C27BA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API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Backend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000">
                <a:solidFill>
                  <a:schemeClr val="dk1"/>
                </a:solidFill>
              </a:rPr>
              <a:t>PHP</a:t>
            </a:r>
            <a:endParaRPr sz="1000"/>
          </a:p>
        </p:txBody>
      </p:sp>
      <p:sp>
        <p:nvSpPr>
          <p:cNvPr id="145" name="Google Shape;145;p13"/>
          <p:cNvSpPr/>
          <p:nvPr/>
        </p:nvSpPr>
        <p:spPr>
          <a:xfrm>
            <a:off x="7100025" y="2448225"/>
            <a:ext cx="503700" cy="651900"/>
          </a:xfrm>
          <a:prstGeom prst="flowChartMagneticDisk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3"/>
          <p:cNvSpPr txBox="1"/>
          <p:nvPr/>
        </p:nvSpPr>
        <p:spPr>
          <a:xfrm>
            <a:off x="6846050" y="3165250"/>
            <a:ext cx="1078500" cy="3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DATA BASE</a:t>
            </a:r>
            <a:endParaRPr sz="1000"/>
          </a:p>
        </p:txBody>
      </p:sp>
      <p:sp>
        <p:nvSpPr>
          <p:cNvPr id="147" name="Google Shape;147;p13"/>
          <p:cNvSpPr txBox="1"/>
          <p:nvPr/>
        </p:nvSpPr>
        <p:spPr>
          <a:xfrm>
            <a:off x="5905300" y="1224125"/>
            <a:ext cx="1329900" cy="3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Synchweb</a:t>
            </a:r>
            <a:endParaRPr/>
          </a:p>
        </p:txBody>
      </p:sp>
      <p:cxnSp>
        <p:nvCxnSpPr>
          <p:cNvPr id="148" name="Google Shape;148;p13"/>
          <p:cNvCxnSpPr>
            <a:stCxn id="145" idx="2"/>
            <a:endCxn id="144" idx="3"/>
          </p:cNvCxnSpPr>
          <p:nvPr/>
        </p:nvCxnSpPr>
        <p:spPr>
          <a:xfrm flipH="1">
            <a:off x="6223425" y="2774175"/>
            <a:ext cx="876600" cy="845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49" name="Google Shape;149;p13"/>
          <p:cNvCxnSpPr>
            <a:stCxn id="143" idx="2"/>
            <a:endCxn id="144" idx="0"/>
          </p:cNvCxnSpPr>
          <p:nvPr/>
        </p:nvCxnSpPr>
        <p:spPr>
          <a:xfrm>
            <a:off x="5847125" y="2649775"/>
            <a:ext cx="0" cy="643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50" name="Google Shape;150;p13"/>
          <p:cNvCxnSpPr/>
          <p:nvPr/>
        </p:nvCxnSpPr>
        <p:spPr>
          <a:xfrm>
            <a:off x="5146800" y="1558450"/>
            <a:ext cx="26487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1" name="Google Shape;151;p13"/>
          <p:cNvSpPr txBox="1"/>
          <p:nvPr/>
        </p:nvSpPr>
        <p:spPr>
          <a:xfrm>
            <a:off x="2722925" y="641775"/>
            <a:ext cx="4123200" cy="6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/>
              <a:t>COLLABORATION</a:t>
            </a:r>
            <a:endParaRPr b="1" sz="3000"/>
          </a:p>
        </p:txBody>
      </p:sp>
      <p:sp>
        <p:nvSpPr>
          <p:cNvPr id="152" name="Google Shape;152;p13"/>
          <p:cNvSpPr txBox="1"/>
          <p:nvPr/>
        </p:nvSpPr>
        <p:spPr>
          <a:xfrm>
            <a:off x="4599100" y="3643275"/>
            <a:ext cx="752700" cy="3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Offline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Data Analysis</a:t>
            </a:r>
            <a:endParaRPr sz="1000"/>
          </a:p>
        </p:txBody>
      </p:sp>
      <p:sp>
        <p:nvSpPr>
          <p:cNvPr id="153" name="Google Shape;153;p13"/>
          <p:cNvSpPr txBox="1"/>
          <p:nvPr/>
        </p:nvSpPr>
        <p:spPr>
          <a:xfrm>
            <a:off x="3698325" y="1127575"/>
            <a:ext cx="5357400" cy="6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38761D"/>
              </a:solidFill>
            </a:endParaRPr>
          </a:p>
        </p:txBody>
      </p:sp>
      <p:sp>
        <p:nvSpPr>
          <p:cNvPr id="154" name="Google Shape;154;p13"/>
          <p:cNvSpPr/>
          <p:nvPr/>
        </p:nvSpPr>
        <p:spPr>
          <a:xfrm>
            <a:off x="3303700" y="2774175"/>
            <a:ext cx="752700" cy="8451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API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Backend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/>
              <a:t>JAVA</a:t>
            </a:r>
            <a:endParaRPr b="1"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/>
              <a:t>PYTHON</a:t>
            </a:r>
            <a:endParaRPr b="1"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/>
              <a:t>JS</a:t>
            </a:r>
            <a:endParaRPr b="1" sz="1000"/>
          </a:p>
        </p:txBody>
      </p:sp>
      <p:sp>
        <p:nvSpPr>
          <p:cNvPr id="155" name="Google Shape;155;p13"/>
          <p:cNvSpPr/>
          <p:nvPr/>
        </p:nvSpPr>
        <p:spPr>
          <a:xfrm>
            <a:off x="4522900" y="2774175"/>
            <a:ext cx="752700" cy="8451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API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Backend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/>
              <a:t>JAVA</a:t>
            </a:r>
            <a:endParaRPr b="1"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/>
              <a:t>PYTHON</a:t>
            </a:r>
            <a:endParaRPr b="1"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/>
              <a:t>JS</a:t>
            </a:r>
            <a:endParaRPr b="1" sz="1000"/>
          </a:p>
        </p:txBody>
      </p:sp>
      <p:sp>
        <p:nvSpPr>
          <p:cNvPr id="156" name="Google Shape;156;p13"/>
          <p:cNvSpPr txBox="1"/>
          <p:nvPr/>
        </p:nvSpPr>
        <p:spPr>
          <a:xfrm>
            <a:off x="3313000" y="3629520"/>
            <a:ext cx="752700" cy="3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Sample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Definition 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57" name="Google Shape;157;p13"/>
          <p:cNvSpPr txBox="1"/>
          <p:nvPr/>
        </p:nvSpPr>
        <p:spPr>
          <a:xfrm>
            <a:off x="4123000" y="3140800"/>
            <a:ext cx="399900" cy="4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...</a:t>
            </a:r>
            <a:endParaRPr/>
          </a:p>
        </p:txBody>
      </p:sp>
      <p:sp>
        <p:nvSpPr>
          <p:cNvPr id="158" name="Google Shape;158;p13"/>
          <p:cNvSpPr txBox="1"/>
          <p:nvPr/>
        </p:nvSpPr>
        <p:spPr>
          <a:xfrm>
            <a:off x="1754325" y="4235925"/>
            <a:ext cx="5187900" cy="6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Microservices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Smoothly migration from JAVA and PHP to micro services</a:t>
            </a:r>
            <a:endParaRPr/>
          </a:p>
        </p:txBody>
      </p:sp>
      <p:sp>
        <p:nvSpPr>
          <p:cNvPr id="159" name="Google Shape;159;p13"/>
          <p:cNvSpPr txBox="1"/>
          <p:nvPr/>
        </p:nvSpPr>
        <p:spPr>
          <a:xfrm>
            <a:off x="2835800" y="4697050"/>
            <a:ext cx="5357400" cy="6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Technical solution </a:t>
            </a:r>
            <a:r>
              <a:rPr b="1" lang="en-GB"/>
              <a:t>agreed</a:t>
            </a:r>
            <a:r>
              <a:rPr b="1" lang="en-GB"/>
              <a:t> with DLS</a:t>
            </a:r>
            <a:endParaRPr b="1"/>
          </a:p>
        </p:txBody>
      </p:sp>
      <p:cxnSp>
        <p:nvCxnSpPr>
          <p:cNvPr id="160" name="Google Shape;160;p13"/>
          <p:cNvCxnSpPr>
            <a:stCxn id="135" idx="3"/>
            <a:endCxn id="133" idx="0"/>
          </p:cNvCxnSpPr>
          <p:nvPr/>
        </p:nvCxnSpPr>
        <p:spPr>
          <a:xfrm>
            <a:off x="3099275" y="2323825"/>
            <a:ext cx="1191300" cy="410700"/>
          </a:xfrm>
          <a:prstGeom prst="bentConnector2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61" name="Google Shape;161;p13"/>
          <p:cNvCxnSpPr>
            <a:stCxn id="133" idx="0"/>
            <a:endCxn id="143" idx="1"/>
          </p:cNvCxnSpPr>
          <p:nvPr/>
        </p:nvCxnSpPr>
        <p:spPr>
          <a:xfrm rot="-5400000">
            <a:off x="4675325" y="1939075"/>
            <a:ext cx="410700" cy="1180200"/>
          </a:xfrm>
          <a:prstGeom prst="bentConnector2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4"/>
          <p:cNvSpPr txBox="1"/>
          <p:nvPr>
            <p:ph type="title"/>
          </p:nvPr>
        </p:nvSpPr>
        <p:spPr>
          <a:xfrm>
            <a:off x="727200" y="113400"/>
            <a:ext cx="8236800" cy="44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Actions (ESRF and ispyb collaboration)</a:t>
            </a:r>
            <a:endParaRPr/>
          </a:p>
        </p:txBody>
      </p:sp>
      <p:sp>
        <p:nvSpPr>
          <p:cNvPr id="167" name="Google Shape;167;p14"/>
          <p:cNvSpPr txBox="1"/>
          <p:nvPr/>
        </p:nvSpPr>
        <p:spPr>
          <a:xfrm>
            <a:off x="856225" y="800775"/>
            <a:ext cx="7712100" cy="39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-GB"/>
              <a:t>Focus the next two years of the collaboration not in ISPyB or Synchweb but in developing the microservices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-GB"/>
              <a:t>This will make possible to collaborate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-GB"/>
              <a:t>A good test to see if we can do this together!</a:t>
            </a:r>
            <a:endParaRPr b="1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5"/>
          <p:cNvSpPr txBox="1"/>
          <p:nvPr>
            <p:ph type="title"/>
          </p:nvPr>
        </p:nvSpPr>
        <p:spPr>
          <a:xfrm>
            <a:off x="727200" y="113400"/>
            <a:ext cx="8236800" cy="44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Advantages</a:t>
            </a:r>
            <a:endParaRPr/>
          </a:p>
        </p:txBody>
      </p:sp>
      <p:sp>
        <p:nvSpPr>
          <p:cNvPr id="173" name="Google Shape;173;p15"/>
          <p:cNvSpPr txBox="1"/>
          <p:nvPr/>
        </p:nvSpPr>
        <p:spPr>
          <a:xfrm>
            <a:off x="856225" y="800775"/>
            <a:ext cx="7712100" cy="18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-GB"/>
              <a:t>It keeps collaboration alive</a:t>
            </a:r>
            <a:r>
              <a:rPr b="1" i="1" lang="en-GB"/>
              <a:t> </a:t>
            </a:r>
            <a:endParaRPr b="1" i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-GB"/>
              <a:t>In a constructive way</a:t>
            </a:r>
            <a:endParaRPr b="1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-GB"/>
              <a:t>Makes ISPyB project future-proof</a:t>
            </a:r>
            <a:endParaRPr b="1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-GB"/>
              <a:t>Current </a:t>
            </a:r>
            <a:r>
              <a:rPr b="1" lang="en-GB"/>
              <a:t>resources</a:t>
            </a:r>
            <a:r>
              <a:rPr b="1" lang="en-GB"/>
              <a:t> in the collaboration are better used</a:t>
            </a:r>
            <a:endParaRPr b="1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ESRF - default">
  <a:themeElements>
    <a:clrScheme name="ESRF">
      <a:dk1>
        <a:srgbClr val="000000"/>
      </a:dk1>
      <a:lt1>
        <a:srgbClr val="FFFFFF"/>
      </a:lt1>
      <a:dk2>
        <a:srgbClr val="B7B9BA"/>
      </a:dk2>
      <a:lt2>
        <a:srgbClr val="AF007C"/>
      </a:lt2>
      <a:accent1>
        <a:srgbClr val="132577"/>
      </a:accent1>
      <a:accent2>
        <a:srgbClr val="ED7703"/>
      </a:accent2>
      <a:accent3>
        <a:srgbClr val="F4A300"/>
      </a:accent3>
      <a:accent4>
        <a:srgbClr val="FFDD00"/>
      </a:accent4>
      <a:accent5>
        <a:srgbClr val="51A026"/>
      </a:accent5>
      <a:accent6>
        <a:srgbClr val="0098D4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