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845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798B5E-89AD-4916-A0BC-2D1C4563FD5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51FDC8-F7FA-400E-A1AB-2AF10D18BE1A}">
      <dgm:prSet/>
      <dgm:spPr/>
      <dgm:t>
        <a:bodyPr/>
        <a:lstStyle/>
        <a:p>
          <a:r>
            <a:rPr lang="en-US" b="1"/>
            <a:t>This project is a Java Swing-based desktop application designed to manage students, courses, and grades using an embedded SQLite database. It includes two user roles : student and instructor.</a:t>
          </a:r>
          <a:endParaRPr lang="en-US"/>
        </a:p>
      </dgm:t>
    </dgm:pt>
    <dgm:pt modelId="{1AB71ED6-AE69-488B-A60B-F747EBE4FC75}" type="parTrans" cxnId="{E8F09BBC-0C42-4708-9D07-DFEF61C9553A}">
      <dgm:prSet/>
      <dgm:spPr/>
      <dgm:t>
        <a:bodyPr/>
        <a:lstStyle/>
        <a:p>
          <a:endParaRPr lang="en-US"/>
        </a:p>
      </dgm:t>
    </dgm:pt>
    <dgm:pt modelId="{65FFA072-379A-4222-93CF-6518469E7E7A}" type="sibTrans" cxnId="{E8F09BBC-0C42-4708-9D07-DFEF61C9553A}">
      <dgm:prSet/>
      <dgm:spPr/>
      <dgm:t>
        <a:bodyPr/>
        <a:lstStyle/>
        <a:p>
          <a:endParaRPr lang="en-US"/>
        </a:p>
      </dgm:t>
    </dgm:pt>
    <dgm:pt modelId="{06195118-3B86-4742-BD27-77D519F69F8C}">
      <dgm:prSet/>
      <dgm:spPr/>
      <dgm:t>
        <a:bodyPr/>
        <a:lstStyle/>
        <a:p>
          <a:r>
            <a:rPr lang="en-US" b="1"/>
            <a:t>🔧 Technologies Used</a:t>
          </a:r>
          <a:endParaRPr lang="en-US"/>
        </a:p>
      </dgm:t>
    </dgm:pt>
    <dgm:pt modelId="{B95E3B63-2094-443B-BC90-397CB3EEEE2D}" type="parTrans" cxnId="{DF5D6EEA-FA4C-470D-8035-C2958C75928A}">
      <dgm:prSet/>
      <dgm:spPr/>
      <dgm:t>
        <a:bodyPr/>
        <a:lstStyle/>
        <a:p>
          <a:endParaRPr lang="en-US"/>
        </a:p>
      </dgm:t>
    </dgm:pt>
    <dgm:pt modelId="{BDE9B6F4-78DC-4D4F-8D20-3A688C1766F8}" type="sibTrans" cxnId="{DF5D6EEA-FA4C-470D-8035-C2958C75928A}">
      <dgm:prSet/>
      <dgm:spPr/>
      <dgm:t>
        <a:bodyPr/>
        <a:lstStyle/>
        <a:p>
          <a:endParaRPr lang="en-US"/>
        </a:p>
      </dgm:t>
    </dgm:pt>
    <dgm:pt modelId="{EF95D76C-89F1-41A2-B2B3-420E885BEE8F}">
      <dgm:prSet/>
      <dgm:spPr/>
      <dgm:t>
        <a:bodyPr/>
        <a:lstStyle/>
        <a:p>
          <a:r>
            <a:rPr lang="en-US" b="1"/>
            <a:t>Java SE</a:t>
          </a:r>
          <a:r>
            <a:rPr lang="en-US"/>
            <a:t>: Core language and GUI (Java Swing)</a:t>
          </a:r>
        </a:p>
      </dgm:t>
    </dgm:pt>
    <dgm:pt modelId="{86487690-4323-4BDC-9160-8BF04BD4ADB3}" type="parTrans" cxnId="{1AB67DF3-5A0C-4DCA-AC44-6FEE9B30FC05}">
      <dgm:prSet/>
      <dgm:spPr/>
      <dgm:t>
        <a:bodyPr/>
        <a:lstStyle/>
        <a:p>
          <a:endParaRPr lang="en-US"/>
        </a:p>
      </dgm:t>
    </dgm:pt>
    <dgm:pt modelId="{F45517C5-AA4F-40DD-93DD-B0B91DF48E3B}" type="sibTrans" cxnId="{1AB67DF3-5A0C-4DCA-AC44-6FEE9B30FC05}">
      <dgm:prSet/>
      <dgm:spPr/>
      <dgm:t>
        <a:bodyPr/>
        <a:lstStyle/>
        <a:p>
          <a:endParaRPr lang="en-US"/>
        </a:p>
      </dgm:t>
    </dgm:pt>
    <dgm:pt modelId="{953BE1DB-640F-4405-B81E-49BA75AD8EEF}">
      <dgm:prSet/>
      <dgm:spPr/>
      <dgm:t>
        <a:bodyPr/>
        <a:lstStyle/>
        <a:p>
          <a:r>
            <a:rPr lang="en-US" b="1"/>
            <a:t>SQLite</a:t>
          </a:r>
          <a:r>
            <a:rPr lang="en-US"/>
            <a:t>: Lightweight relational database</a:t>
          </a:r>
        </a:p>
      </dgm:t>
    </dgm:pt>
    <dgm:pt modelId="{7666FBA5-0776-48FB-A7D7-F683565B7FCA}" type="parTrans" cxnId="{0515E2DA-63B7-41BB-8D75-82B18FBABA5F}">
      <dgm:prSet/>
      <dgm:spPr/>
      <dgm:t>
        <a:bodyPr/>
        <a:lstStyle/>
        <a:p>
          <a:endParaRPr lang="en-US"/>
        </a:p>
      </dgm:t>
    </dgm:pt>
    <dgm:pt modelId="{B4981F81-AEBE-41BD-B6FC-1A1B7F831F1E}" type="sibTrans" cxnId="{0515E2DA-63B7-41BB-8D75-82B18FBABA5F}">
      <dgm:prSet/>
      <dgm:spPr/>
      <dgm:t>
        <a:bodyPr/>
        <a:lstStyle/>
        <a:p>
          <a:endParaRPr lang="en-US"/>
        </a:p>
      </dgm:t>
    </dgm:pt>
    <dgm:pt modelId="{22A414A6-FBA8-4C6D-BC17-3EE732BD3247}">
      <dgm:prSet/>
      <dgm:spPr/>
      <dgm:t>
        <a:bodyPr/>
        <a:lstStyle/>
        <a:p>
          <a:r>
            <a:rPr lang="en-US" b="1"/>
            <a:t>JDBC</a:t>
          </a:r>
          <a:r>
            <a:rPr lang="en-US"/>
            <a:t>: To perform SQL operations in Java</a:t>
          </a:r>
        </a:p>
      </dgm:t>
    </dgm:pt>
    <dgm:pt modelId="{2DE0F05F-A09A-47F2-A41D-5FB1BD3249A4}" type="parTrans" cxnId="{130E6DDA-46EE-46A3-A97E-AA70C46E7D7D}">
      <dgm:prSet/>
      <dgm:spPr/>
      <dgm:t>
        <a:bodyPr/>
        <a:lstStyle/>
        <a:p>
          <a:endParaRPr lang="en-US"/>
        </a:p>
      </dgm:t>
    </dgm:pt>
    <dgm:pt modelId="{8227B9F3-5570-4DEA-A587-EBFAFC2B413D}" type="sibTrans" cxnId="{130E6DDA-46EE-46A3-A97E-AA70C46E7D7D}">
      <dgm:prSet/>
      <dgm:spPr/>
      <dgm:t>
        <a:bodyPr/>
        <a:lstStyle/>
        <a:p>
          <a:endParaRPr lang="en-US"/>
        </a:p>
      </dgm:t>
    </dgm:pt>
    <dgm:pt modelId="{8DBCD4D8-D48B-4439-A9C3-EE73BE52C911}">
      <dgm:prSet/>
      <dgm:spPr/>
      <dgm:t>
        <a:bodyPr/>
        <a:lstStyle/>
        <a:p>
          <a:r>
            <a:rPr lang="en-US" b="1"/>
            <a:t>NetBeans IDE</a:t>
          </a:r>
          <a:r>
            <a:rPr lang="en-US"/>
            <a:t>: Development environment</a:t>
          </a:r>
        </a:p>
      </dgm:t>
    </dgm:pt>
    <dgm:pt modelId="{608F02C0-214F-4D3D-878A-15E371DB7864}" type="parTrans" cxnId="{96C3D434-0023-4A72-AB3A-40BC0DCD86CB}">
      <dgm:prSet/>
      <dgm:spPr/>
      <dgm:t>
        <a:bodyPr/>
        <a:lstStyle/>
        <a:p>
          <a:endParaRPr lang="en-US"/>
        </a:p>
      </dgm:t>
    </dgm:pt>
    <dgm:pt modelId="{B9D7816C-07D3-4304-9A54-FA430FD72D80}" type="sibTrans" cxnId="{96C3D434-0023-4A72-AB3A-40BC0DCD86CB}">
      <dgm:prSet/>
      <dgm:spPr/>
      <dgm:t>
        <a:bodyPr/>
        <a:lstStyle/>
        <a:p>
          <a:endParaRPr lang="en-US"/>
        </a:p>
      </dgm:t>
    </dgm:pt>
    <dgm:pt modelId="{CEAA0482-E30A-4D4F-9E93-89DA9F4603C2}" type="pres">
      <dgm:prSet presAssocID="{AB798B5E-89AD-4916-A0BC-2D1C4563FD57}" presName="Name0" presStyleCnt="0">
        <dgm:presLayoutVars>
          <dgm:dir/>
          <dgm:animLvl val="lvl"/>
          <dgm:resizeHandles val="exact"/>
        </dgm:presLayoutVars>
      </dgm:prSet>
      <dgm:spPr/>
    </dgm:pt>
    <dgm:pt modelId="{F369C4AC-F0FC-49B1-A9DF-C979CB77A71B}" type="pres">
      <dgm:prSet presAssocID="{06195118-3B86-4742-BD27-77D519F69F8C}" presName="boxAndChildren" presStyleCnt="0"/>
      <dgm:spPr/>
    </dgm:pt>
    <dgm:pt modelId="{3DD0B08B-98C4-4E29-A317-F95F5D9D61F0}" type="pres">
      <dgm:prSet presAssocID="{06195118-3B86-4742-BD27-77D519F69F8C}" presName="parentTextBox" presStyleLbl="node1" presStyleIdx="0" presStyleCnt="2"/>
      <dgm:spPr/>
    </dgm:pt>
    <dgm:pt modelId="{09F6B0D9-B2EC-4BF6-9995-738A68EADDA9}" type="pres">
      <dgm:prSet presAssocID="{06195118-3B86-4742-BD27-77D519F69F8C}" presName="entireBox" presStyleLbl="node1" presStyleIdx="0" presStyleCnt="2"/>
      <dgm:spPr/>
    </dgm:pt>
    <dgm:pt modelId="{533131C3-CD75-4428-8450-7ACEBF232D0C}" type="pres">
      <dgm:prSet presAssocID="{06195118-3B86-4742-BD27-77D519F69F8C}" presName="descendantBox" presStyleCnt="0"/>
      <dgm:spPr/>
    </dgm:pt>
    <dgm:pt modelId="{30B27122-F8B5-406E-9993-33A8C49B7D72}" type="pres">
      <dgm:prSet presAssocID="{EF95D76C-89F1-41A2-B2B3-420E885BEE8F}" presName="childTextBox" presStyleLbl="fgAccFollowNode1" presStyleIdx="0" presStyleCnt="4">
        <dgm:presLayoutVars>
          <dgm:bulletEnabled val="1"/>
        </dgm:presLayoutVars>
      </dgm:prSet>
      <dgm:spPr/>
    </dgm:pt>
    <dgm:pt modelId="{C733D3B0-C59D-420D-B92B-B5C5515F1E37}" type="pres">
      <dgm:prSet presAssocID="{953BE1DB-640F-4405-B81E-49BA75AD8EEF}" presName="childTextBox" presStyleLbl="fgAccFollowNode1" presStyleIdx="1" presStyleCnt="4">
        <dgm:presLayoutVars>
          <dgm:bulletEnabled val="1"/>
        </dgm:presLayoutVars>
      </dgm:prSet>
      <dgm:spPr/>
    </dgm:pt>
    <dgm:pt modelId="{F7177DD9-2CB8-4CAD-9EC0-D2B8979DBE3F}" type="pres">
      <dgm:prSet presAssocID="{22A414A6-FBA8-4C6D-BC17-3EE732BD3247}" presName="childTextBox" presStyleLbl="fgAccFollowNode1" presStyleIdx="2" presStyleCnt="4">
        <dgm:presLayoutVars>
          <dgm:bulletEnabled val="1"/>
        </dgm:presLayoutVars>
      </dgm:prSet>
      <dgm:spPr/>
    </dgm:pt>
    <dgm:pt modelId="{51A984FC-8154-4A86-B069-2E059DB89262}" type="pres">
      <dgm:prSet presAssocID="{8DBCD4D8-D48B-4439-A9C3-EE73BE52C911}" presName="childTextBox" presStyleLbl="fgAccFollowNode1" presStyleIdx="3" presStyleCnt="4">
        <dgm:presLayoutVars>
          <dgm:bulletEnabled val="1"/>
        </dgm:presLayoutVars>
      </dgm:prSet>
      <dgm:spPr/>
    </dgm:pt>
    <dgm:pt modelId="{F1919E85-CA00-47D3-A00D-5DBE556533BF}" type="pres">
      <dgm:prSet presAssocID="{65FFA072-379A-4222-93CF-6518469E7E7A}" presName="sp" presStyleCnt="0"/>
      <dgm:spPr/>
    </dgm:pt>
    <dgm:pt modelId="{1CF23E53-8DAC-46A8-A2FC-4A06617008F0}" type="pres">
      <dgm:prSet presAssocID="{0551FDC8-F7FA-400E-A1AB-2AF10D18BE1A}" presName="arrowAndChildren" presStyleCnt="0"/>
      <dgm:spPr/>
    </dgm:pt>
    <dgm:pt modelId="{AD2E0675-0645-4F90-AE57-729EBF0AA4A1}" type="pres">
      <dgm:prSet presAssocID="{0551FDC8-F7FA-400E-A1AB-2AF10D18BE1A}" presName="parentTextArrow" presStyleLbl="node1" presStyleIdx="1" presStyleCnt="2"/>
      <dgm:spPr/>
    </dgm:pt>
  </dgm:ptLst>
  <dgm:cxnLst>
    <dgm:cxn modelId="{B7354916-69A5-45E7-A72B-07F9EDB6BB2D}" type="presOf" srcId="{8DBCD4D8-D48B-4439-A9C3-EE73BE52C911}" destId="{51A984FC-8154-4A86-B069-2E059DB89262}" srcOrd="0" destOrd="0" presId="urn:microsoft.com/office/officeart/2005/8/layout/process4"/>
    <dgm:cxn modelId="{1496AB2C-3854-4E05-9516-AE8CAE984566}" type="presOf" srcId="{AB798B5E-89AD-4916-A0BC-2D1C4563FD57}" destId="{CEAA0482-E30A-4D4F-9E93-89DA9F4603C2}" srcOrd="0" destOrd="0" presId="urn:microsoft.com/office/officeart/2005/8/layout/process4"/>
    <dgm:cxn modelId="{E4899C2F-C1E1-44D7-836B-3542EDD890D8}" type="presOf" srcId="{06195118-3B86-4742-BD27-77D519F69F8C}" destId="{09F6B0D9-B2EC-4BF6-9995-738A68EADDA9}" srcOrd="1" destOrd="0" presId="urn:microsoft.com/office/officeart/2005/8/layout/process4"/>
    <dgm:cxn modelId="{96C3D434-0023-4A72-AB3A-40BC0DCD86CB}" srcId="{06195118-3B86-4742-BD27-77D519F69F8C}" destId="{8DBCD4D8-D48B-4439-A9C3-EE73BE52C911}" srcOrd="3" destOrd="0" parTransId="{608F02C0-214F-4D3D-878A-15E371DB7864}" sibTransId="{B9D7816C-07D3-4304-9A54-FA430FD72D80}"/>
    <dgm:cxn modelId="{9ED2D73A-C14D-460D-BF85-F614083BB8A1}" type="presOf" srcId="{0551FDC8-F7FA-400E-A1AB-2AF10D18BE1A}" destId="{AD2E0675-0645-4F90-AE57-729EBF0AA4A1}" srcOrd="0" destOrd="0" presId="urn:microsoft.com/office/officeart/2005/8/layout/process4"/>
    <dgm:cxn modelId="{EDAF0B62-21FD-44D3-B8F3-DA217B7E3D2B}" type="presOf" srcId="{22A414A6-FBA8-4C6D-BC17-3EE732BD3247}" destId="{F7177DD9-2CB8-4CAD-9EC0-D2B8979DBE3F}" srcOrd="0" destOrd="0" presId="urn:microsoft.com/office/officeart/2005/8/layout/process4"/>
    <dgm:cxn modelId="{23AC784C-CDAE-440A-B3B2-858BAC811C2D}" type="presOf" srcId="{953BE1DB-640F-4405-B81E-49BA75AD8EEF}" destId="{C733D3B0-C59D-420D-B92B-B5C5515F1E37}" srcOrd="0" destOrd="0" presId="urn:microsoft.com/office/officeart/2005/8/layout/process4"/>
    <dgm:cxn modelId="{BAA50887-005E-43F7-8700-F5B140D82B39}" type="presOf" srcId="{06195118-3B86-4742-BD27-77D519F69F8C}" destId="{3DD0B08B-98C4-4E29-A317-F95F5D9D61F0}" srcOrd="0" destOrd="0" presId="urn:microsoft.com/office/officeart/2005/8/layout/process4"/>
    <dgm:cxn modelId="{E8F09BBC-0C42-4708-9D07-DFEF61C9553A}" srcId="{AB798B5E-89AD-4916-A0BC-2D1C4563FD57}" destId="{0551FDC8-F7FA-400E-A1AB-2AF10D18BE1A}" srcOrd="0" destOrd="0" parTransId="{1AB71ED6-AE69-488B-A60B-F747EBE4FC75}" sibTransId="{65FFA072-379A-4222-93CF-6518469E7E7A}"/>
    <dgm:cxn modelId="{A1ABF5CE-51C7-4E2F-9F9A-3121D7864510}" type="presOf" srcId="{EF95D76C-89F1-41A2-B2B3-420E885BEE8F}" destId="{30B27122-F8B5-406E-9993-33A8C49B7D72}" srcOrd="0" destOrd="0" presId="urn:microsoft.com/office/officeart/2005/8/layout/process4"/>
    <dgm:cxn modelId="{130E6DDA-46EE-46A3-A97E-AA70C46E7D7D}" srcId="{06195118-3B86-4742-BD27-77D519F69F8C}" destId="{22A414A6-FBA8-4C6D-BC17-3EE732BD3247}" srcOrd="2" destOrd="0" parTransId="{2DE0F05F-A09A-47F2-A41D-5FB1BD3249A4}" sibTransId="{8227B9F3-5570-4DEA-A587-EBFAFC2B413D}"/>
    <dgm:cxn modelId="{0515E2DA-63B7-41BB-8D75-82B18FBABA5F}" srcId="{06195118-3B86-4742-BD27-77D519F69F8C}" destId="{953BE1DB-640F-4405-B81E-49BA75AD8EEF}" srcOrd="1" destOrd="0" parTransId="{7666FBA5-0776-48FB-A7D7-F683565B7FCA}" sibTransId="{B4981F81-AEBE-41BD-B6FC-1A1B7F831F1E}"/>
    <dgm:cxn modelId="{DF5D6EEA-FA4C-470D-8035-C2958C75928A}" srcId="{AB798B5E-89AD-4916-A0BC-2D1C4563FD57}" destId="{06195118-3B86-4742-BD27-77D519F69F8C}" srcOrd="1" destOrd="0" parTransId="{B95E3B63-2094-443B-BC90-397CB3EEEE2D}" sibTransId="{BDE9B6F4-78DC-4D4F-8D20-3A688C1766F8}"/>
    <dgm:cxn modelId="{1AB67DF3-5A0C-4DCA-AC44-6FEE9B30FC05}" srcId="{06195118-3B86-4742-BD27-77D519F69F8C}" destId="{EF95D76C-89F1-41A2-B2B3-420E885BEE8F}" srcOrd="0" destOrd="0" parTransId="{86487690-4323-4BDC-9160-8BF04BD4ADB3}" sibTransId="{F45517C5-AA4F-40DD-93DD-B0B91DF48E3B}"/>
    <dgm:cxn modelId="{F62F037F-7F80-49C5-814F-21E189ADD150}" type="presParOf" srcId="{CEAA0482-E30A-4D4F-9E93-89DA9F4603C2}" destId="{F369C4AC-F0FC-49B1-A9DF-C979CB77A71B}" srcOrd="0" destOrd="0" presId="urn:microsoft.com/office/officeart/2005/8/layout/process4"/>
    <dgm:cxn modelId="{9D25262E-F35B-40A4-A7FD-85904DB8BA21}" type="presParOf" srcId="{F369C4AC-F0FC-49B1-A9DF-C979CB77A71B}" destId="{3DD0B08B-98C4-4E29-A317-F95F5D9D61F0}" srcOrd="0" destOrd="0" presId="urn:microsoft.com/office/officeart/2005/8/layout/process4"/>
    <dgm:cxn modelId="{D4CD844E-1B61-42FF-ACE3-A16CF0F89BB5}" type="presParOf" srcId="{F369C4AC-F0FC-49B1-A9DF-C979CB77A71B}" destId="{09F6B0D9-B2EC-4BF6-9995-738A68EADDA9}" srcOrd="1" destOrd="0" presId="urn:microsoft.com/office/officeart/2005/8/layout/process4"/>
    <dgm:cxn modelId="{11F729AD-246E-435F-89D1-0BBA9754E253}" type="presParOf" srcId="{F369C4AC-F0FC-49B1-A9DF-C979CB77A71B}" destId="{533131C3-CD75-4428-8450-7ACEBF232D0C}" srcOrd="2" destOrd="0" presId="urn:microsoft.com/office/officeart/2005/8/layout/process4"/>
    <dgm:cxn modelId="{0340742D-6783-481B-9444-0A8A0FA12425}" type="presParOf" srcId="{533131C3-CD75-4428-8450-7ACEBF232D0C}" destId="{30B27122-F8B5-406E-9993-33A8C49B7D72}" srcOrd="0" destOrd="0" presId="urn:microsoft.com/office/officeart/2005/8/layout/process4"/>
    <dgm:cxn modelId="{798C05DC-D856-494E-8609-98A9BC1C580E}" type="presParOf" srcId="{533131C3-CD75-4428-8450-7ACEBF232D0C}" destId="{C733D3B0-C59D-420D-B92B-B5C5515F1E37}" srcOrd="1" destOrd="0" presId="urn:microsoft.com/office/officeart/2005/8/layout/process4"/>
    <dgm:cxn modelId="{232B1365-E8B3-4F42-AAA6-230FB298DE14}" type="presParOf" srcId="{533131C3-CD75-4428-8450-7ACEBF232D0C}" destId="{F7177DD9-2CB8-4CAD-9EC0-D2B8979DBE3F}" srcOrd="2" destOrd="0" presId="urn:microsoft.com/office/officeart/2005/8/layout/process4"/>
    <dgm:cxn modelId="{69EAEF0D-CDBB-4556-9394-F637BDB6BD51}" type="presParOf" srcId="{533131C3-CD75-4428-8450-7ACEBF232D0C}" destId="{51A984FC-8154-4A86-B069-2E059DB89262}" srcOrd="3" destOrd="0" presId="urn:microsoft.com/office/officeart/2005/8/layout/process4"/>
    <dgm:cxn modelId="{814AE1A1-9DD8-4546-B1D2-FE2B44BFEB00}" type="presParOf" srcId="{CEAA0482-E30A-4D4F-9E93-89DA9F4603C2}" destId="{F1919E85-CA00-47D3-A00D-5DBE556533BF}" srcOrd="1" destOrd="0" presId="urn:microsoft.com/office/officeart/2005/8/layout/process4"/>
    <dgm:cxn modelId="{258F5967-60E1-4BCD-BBEE-95C0B79D95F3}" type="presParOf" srcId="{CEAA0482-E30A-4D4F-9E93-89DA9F4603C2}" destId="{1CF23E53-8DAC-46A8-A2FC-4A06617008F0}" srcOrd="2" destOrd="0" presId="urn:microsoft.com/office/officeart/2005/8/layout/process4"/>
    <dgm:cxn modelId="{7A433547-0798-4C3D-AFAF-401D567174EE}" type="presParOf" srcId="{1CF23E53-8DAC-46A8-A2FC-4A06617008F0}" destId="{AD2E0675-0645-4F90-AE57-729EBF0AA4A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32F346-5B8F-445B-960E-7A2CAA09827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304A4C-C412-47B4-9A94-004D2EBEE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Students</a:t>
          </a:r>
          <a:r>
            <a:rPr lang="en-US"/>
            <a:t>: Can register, log in, view their grades, calculate GPA, and manage course enrollment.</a:t>
          </a:r>
        </a:p>
      </dgm:t>
    </dgm:pt>
    <dgm:pt modelId="{27ED2483-BC5F-4C83-ABD3-A8A02030B8C1}" type="parTrans" cxnId="{D8F400BF-7BB5-476D-A2DA-9C0F1CFE66A0}">
      <dgm:prSet/>
      <dgm:spPr/>
      <dgm:t>
        <a:bodyPr/>
        <a:lstStyle/>
        <a:p>
          <a:endParaRPr lang="en-US"/>
        </a:p>
      </dgm:t>
    </dgm:pt>
    <dgm:pt modelId="{8F7A5CAD-8A98-4E8A-AA27-4E53C976D48A}" type="sibTrans" cxnId="{D8F400BF-7BB5-476D-A2DA-9C0F1CFE66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9F1967-1412-4AE8-80A9-0570B3C71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Instructors</a:t>
          </a:r>
          <a:r>
            <a:rPr lang="en-US"/>
            <a:t>: Can log in, view/manage courses, assign grades to enrolled students, and track course enrollment.</a:t>
          </a:r>
        </a:p>
      </dgm:t>
    </dgm:pt>
    <dgm:pt modelId="{3E81F554-558F-4286-9A2C-C02CF945DB6A}" type="parTrans" cxnId="{7117B309-934F-4995-994A-3A0238B9DCEF}">
      <dgm:prSet/>
      <dgm:spPr/>
      <dgm:t>
        <a:bodyPr/>
        <a:lstStyle/>
        <a:p>
          <a:endParaRPr lang="en-US"/>
        </a:p>
      </dgm:t>
    </dgm:pt>
    <dgm:pt modelId="{D77894E8-A535-4F94-86C2-E075E722A26F}" type="sibTrans" cxnId="{7117B309-934F-4995-994A-3A0238B9DCEF}">
      <dgm:prSet/>
      <dgm:spPr/>
      <dgm:t>
        <a:bodyPr/>
        <a:lstStyle/>
        <a:p>
          <a:endParaRPr lang="en-US"/>
        </a:p>
      </dgm:t>
    </dgm:pt>
    <dgm:pt modelId="{7C746AF0-86E6-47EA-914C-DA8DCA8C876C}" type="pres">
      <dgm:prSet presAssocID="{9632F346-5B8F-445B-960E-7A2CAA098274}" presName="root" presStyleCnt="0">
        <dgm:presLayoutVars>
          <dgm:dir/>
          <dgm:resizeHandles val="exact"/>
        </dgm:presLayoutVars>
      </dgm:prSet>
      <dgm:spPr/>
    </dgm:pt>
    <dgm:pt modelId="{BFF5F640-28BF-41A4-B50E-CF31E97F28FC}" type="pres">
      <dgm:prSet presAssocID="{9632F346-5B8F-445B-960E-7A2CAA098274}" presName="container" presStyleCnt="0">
        <dgm:presLayoutVars>
          <dgm:dir/>
          <dgm:resizeHandles val="exact"/>
        </dgm:presLayoutVars>
      </dgm:prSet>
      <dgm:spPr/>
    </dgm:pt>
    <dgm:pt modelId="{28E35A7B-1B75-41B6-9FB1-8A2AAC0459CC}" type="pres">
      <dgm:prSet presAssocID="{06304A4C-C412-47B4-9A94-004D2EBEEE97}" presName="compNode" presStyleCnt="0"/>
      <dgm:spPr/>
    </dgm:pt>
    <dgm:pt modelId="{DCD38657-66C3-481B-83BD-51DDC382C106}" type="pres">
      <dgm:prSet presAssocID="{06304A4C-C412-47B4-9A94-004D2EBEEE97}" presName="iconBgRect" presStyleLbl="bgShp" presStyleIdx="0" presStyleCnt="2"/>
      <dgm:spPr/>
    </dgm:pt>
    <dgm:pt modelId="{0B8EA147-E7F5-4512-913F-867BB7AE03FA}" type="pres">
      <dgm:prSet presAssocID="{06304A4C-C412-47B4-9A94-004D2EBEEE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0702804-37C5-4F67-A968-3C8BF0AFD697}" type="pres">
      <dgm:prSet presAssocID="{06304A4C-C412-47B4-9A94-004D2EBEEE97}" presName="spaceRect" presStyleCnt="0"/>
      <dgm:spPr/>
    </dgm:pt>
    <dgm:pt modelId="{6B71BBFC-E8CB-4944-827E-21F51576F02C}" type="pres">
      <dgm:prSet presAssocID="{06304A4C-C412-47B4-9A94-004D2EBEEE97}" presName="textRect" presStyleLbl="revTx" presStyleIdx="0" presStyleCnt="2">
        <dgm:presLayoutVars>
          <dgm:chMax val="1"/>
          <dgm:chPref val="1"/>
        </dgm:presLayoutVars>
      </dgm:prSet>
      <dgm:spPr/>
    </dgm:pt>
    <dgm:pt modelId="{37332B0C-13A3-41D8-A591-CC1794E3A6A5}" type="pres">
      <dgm:prSet presAssocID="{8F7A5CAD-8A98-4E8A-AA27-4E53C976D48A}" presName="sibTrans" presStyleLbl="sibTrans2D1" presStyleIdx="0" presStyleCnt="0"/>
      <dgm:spPr/>
    </dgm:pt>
    <dgm:pt modelId="{9A7BC006-693E-46DE-919A-D6A7968A446B}" type="pres">
      <dgm:prSet presAssocID="{009F1967-1412-4AE8-80A9-0570B3C71EC4}" presName="compNode" presStyleCnt="0"/>
      <dgm:spPr/>
    </dgm:pt>
    <dgm:pt modelId="{CB1E70B4-3224-4DCF-90F4-96D8AD0D1429}" type="pres">
      <dgm:prSet presAssocID="{009F1967-1412-4AE8-80A9-0570B3C71EC4}" presName="iconBgRect" presStyleLbl="bgShp" presStyleIdx="1" presStyleCnt="2"/>
      <dgm:spPr/>
    </dgm:pt>
    <dgm:pt modelId="{6B07B4F2-D039-4564-B531-A55BB2DD60B1}" type="pres">
      <dgm:prSet presAssocID="{009F1967-1412-4AE8-80A9-0570B3C71E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508D2C9-71ED-4E2C-98EC-133B300CEE7D}" type="pres">
      <dgm:prSet presAssocID="{009F1967-1412-4AE8-80A9-0570B3C71EC4}" presName="spaceRect" presStyleCnt="0"/>
      <dgm:spPr/>
    </dgm:pt>
    <dgm:pt modelId="{CBCB5078-855E-4ED9-83B5-7C756C33F2DE}" type="pres">
      <dgm:prSet presAssocID="{009F1967-1412-4AE8-80A9-0570B3C71E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17B309-934F-4995-994A-3A0238B9DCEF}" srcId="{9632F346-5B8F-445B-960E-7A2CAA098274}" destId="{009F1967-1412-4AE8-80A9-0570B3C71EC4}" srcOrd="1" destOrd="0" parTransId="{3E81F554-558F-4286-9A2C-C02CF945DB6A}" sibTransId="{D77894E8-A535-4F94-86C2-E075E722A26F}"/>
    <dgm:cxn modelId="{FAE92915-7E33-4AF4-88B2-BD9A6B91A054}" type="presOf" srcId="{9632F346-5B8F-445B-960E-7A2CAA098274}" destId="{7C746AF0-86E6-47EA-914C-DA8DCA8C876C}" srcOrd="0" destOrd="0" presId="urn:microsoft.com/office/officeart/2018/2/layout/IconCircleList"/>
    <dgm:cxn modelId="{ABE7D81F-1D70-476C-AA91-7072A3C3DD64}" type="presOf" srcId="{8F7A5CAD-8A98-4E8A-AA27-4E53C976D48A}" destId="{37332B0C-13A3-41D8-A591-CC1794E3A6A5}" srcOrd="0" destOrd="0" presId="urn:microsoft.com/office/officeart/2018/2/layout/IconCircleList"/>
    <dgm:cxn modelId="{501F2E55-3AF3-4412-A256-4A6EA00B5C4C}" type="presOf" srcId="{06304A4C-C412-47B4-9A94-004D2EBEEE97}" destId="{6B71BBFC-E8CB-4944-827E-21F51576F02C}" srcOrd="0" destOrd="0" presId="urn:microsoft.com/office/officeart/2018/2/layout/IconCircleList"/>
    <dgm:cxn modelId="{385C40A7-0B8C-4358-B3E1-DAD635B5AF34}" type="presOf" srcId="{009F1967-1412-4AE8-80A9-0570B3C71EC4}" destId="{CBCB5078-855E-4ED9-83B5-7C756C33F2DE}" srcOrd="0" destOrd="0" presId="urn:microsoft.com/office/officeart/2018/2/layout/IconCircleList"/>
    <dgm:cxn modelId="{D8F400BF-7BB5-476D-A2DA-9C0F1CFE66A0}" srcId="{9632F346-5B8F-445B-960E-7A2CAA098274}" destId="{06304A4C-C412-47B4-9A94-004D2EBEEE97}" srcOrd="0" destOrd="0" parTransId="{27ED2483-BC5F-4C83-ABD3-A8A02030B8C1}" sibTransId="{8F7A5CAD-8A98-4E8A-AA27-4E53C976D48A}"/>
    <dgm:cxn modelId="{DBB356D6-1C6C-416E-ACDD-81820D9398FC}" type="presParOf" srcId="{7C746AF0-86E6-47EA-914C-DA8DCA8C876C}" destId="{BFF5F640-28BF-41A4-B50E-CF31E97F28FC}" srcOrd="0" destOrd="0" presId="urn:microsoft.com/office/officeart/2018/2/layout/IconCircleList"/>
    <dgm:cxn modelId="{CBBEC1E3-9F9C-49C6-8F82-E5C627BDECBD}" type="presParOf" srcId="{BFF5F640-28BF-41A4-B50E-CF31E97F28FC}" destId="{28E35A7B-1B75-41B6-9FB1-8A2AAC0459CC}" srcOrd="0" destOrd="0" presId="urn:microsoft.com/office/officeart/2018/2/layout/IconCircleList"/>
    <dgm:cxn modelId="{A9DC790A-3215-48CE-82F7-FCD43D68F7E0}" type="presParOf" srcId="{28E35A7B-1B75-41B6-9FB1-8A2AAC0459CC}" destId="{DCD38657-66C3-481B-83BD-51DDC382C106}" srcOrd="0" destOrd="0" presId="urn:microsoft.com/office/officeart/2018/2/layout/IconCircleList"/>
    <dgm:cxn modelId="{695E6E01-20FC-4E21-9983-6A144F11BFEA}" type="presParOf" srcId="{28E35A7B-1B75-41B6-9FB1-8A2AAC0459CC}" destId="{0B8EA147-E7F5-4512-913F-867BB7AE03FA}" srcOrd="1" destOrd="0" presId="urn:microsoft.com/office/officeart/2018/2/layout/IconCircleList"/>
    <dgm:cxn modelId="{5AA8A7FF-B0D1-4A89-BB54-A818EAF2EE16}" type="presParOf" srcId="{28E35A7B-1B75-41B6-9FB1-8A2AAC0459CC}" destId="{30702804-37C5-4F67-A968-3C8BF0AFD697}" srcOrd="2" destOrd="0" presId="urn:microsoft.com/office/officeart/2018/2/layout/IconCircleList"/>
    <dgm:cxn modelId="{B0824098-B80D-4E2C-9949-3A3F2EA4DBFF}" type="presParOf" srcId="{28E35A7B-1B75-41B6-9FB1-8A2AAC0459CC}" destId="{6B71BBFC-E8CB-4944-827E-21F51576F02C}" srcOrd="3" destOrd="0" presId="urn:microsoft.com/office/officeart/2018/2/layout/IconCircleList"/>
    <dgm:cxn modelId="{8FBAD84F-3288-4411-A40A-1271C0533E59}" type="presParOf" srcId="{BFF5F640-28BF-41A4-B50E-CF31E97F28FC}" destId="{37332B0C-13A3-41D8-A591-CC1794E3A6A5}" srcOrd="1" destOrd="0" presId="urn:microsoft.com/office/officeart/2018/2/layout/IconCircleList"/>
    <dgm:cxn modelId="{DB9723CD-5B79-48B9-830D-BF1E1AA2B433}" type="presParOf" srcId="{BFF5F640-28BF-41A4-B50E-CF31E97F28FC}" destId="{9A7BC006-693E-46DE-919A-D6A7968A446B}" srcOrd="2" destOrd="0" presId="urn:microsoft.com/office/officeart/2018/2/layout/IconCircleList"/>
    <dgm:cxn modelId="{9B0EC213-3EBF-4D3D-A6BE-74506C41CA6E}" type="presParOf" srcId="{9A7BC006-693E-46DE-919A-D6A7968A446B}" destId="{CB1E70B4-3224-4DCF-90F4-96D8AD0D1429}" srcOrd="0" destOrd="0" presId="urn:microsoft.com/office/officeart/2018/2/layout/IconCircleList"/>
    <dgm:cxn modelId="{32B2607B-877A-4745-A9BF-91445CF0BAD7}" type="presParOf" srcId="{9A7BC006-693E-46DE-919A-D6A7968A446B}" destId="{6B07B4F2-D039-4564-B531-A55BB2DD60B1}" srcOrd="1" destOrd="0" presId="urn:microsoft.com/office/officeart/2018/2/layout/IconCircleList"/>
    <dgm:cxn modelId="{D93CA03B-501F-49E0-A520-13AE6F221AF5}" type="presParOf" srcId="{9A7BC006-693E-46DE-919A-D6A7968A446B}" destId="{4508D2C9-71ED-4E2C-98EC-133B300CEE7D}" srcOrd="2" destOrd="0" presId="urn:microsoft.com/office/officeart/2018/2/layout/IconCircleList"/>
    <dgm:cxn modelId="{8DD06E5F-F229-484A-92BE-8E412C58C950}" type="presParOf" srcId="{9A7BC006-693E-46DE-919A-D6A7968A446B}" destId="{CBCB5078-855E-4ED9-83B5-7C756C33F2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B0D9-B2EC-4BF6-9995-738A68EADDA9}">
      <dsp:nvSpPr>
        <dsp:cNvPr id="0" name=""/>
        <dsp:cNvSpPr/>
      </dsp:nvSpPr>
      <dsp:spPr>
        <a:xfrm>
          <a:off x="0" y="2973293"/>
          <a:ext cx="6479357" cy="1950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🔧 Technologies Used</a:t>
          </a:r>
          <a:endParaRPr lang="en-US" sz="2300" kern="1200"/>
        </a:p>
      </dsp:txBody>
      <dsp:txXfrm>
        <a:off x="0" y="2973293"/>
        <a:ext cx="6479357" cy="1053433"/>
      </dsp:txXfrm>
    </dsp:sp>
    <dsp:sp modelId="{30B27122-F8B5-406E-9993-33A8C49B7D72}">
      <dsp:nvSpPr>
        <dsp:cNvPr id="0" name=""/>
        <dsp:cNvSpPr/>
      </dsp:nvSpPr>
      <dsp:spPr>
        <a:xfrm>
          <a:off x="0" y="3987711"/>
          <a:ext cx="1619839" cy="8973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Java SE</a:t>
          </a:r>
          <a:r>
            <a:rPr lang="en-US" sz="1500" kern="1200"/>
            <a:t>: Core language and GUI (Java Swing)</a:t>
          </a:r>
        </a:p>
      </dsp:txBody>
      <dsp:txXfrm>
        <a:off x="0" y="3987711"/>
        <a:ext cx="1619839" cy="897369"/>
      </dsp:txXfrm>
    </dsp:sp>
    <dsp:sp modelId="{C733D3B0-C59D-420D-B92B-B5C5515F1E37}">
      <dsp:nvSpPr>
        <dsp:cNvPr id="0" name=""/>
        <dsp:cNvSpPr/>
      </dsp:nvSpPr>
      <dsp:spPr>
        <a:xfrm>
          <a:off x="1619839" y="3987711"/>
          <a:ext cx="1619839" cy="897369"/>
        </a:xfrm>
        <a:prstGeom prst="rect">
          <a:avLst/>
        </a:prstGeom>
        <a:solidFill>
          <a:schemeClr val="accent2">
            <a:tint val="40000"/>
            <a:alpha val="90000"/>
            <a:hueOff val="2471626"/>
            <a:satOff val="-2469"/>
            <a:lumOff val="11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626"/>
              <a:satOff val="-2469"/>
              <a:lumOff val="1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SQLite</a:t>
          </a:r>
          <a:r>
            <a:rPr lang="en-US" sz="1500" kern="1200"/>
            <a:t>: Lightweight relational database</a:t>
          </a:r>
        </a:p>
      </dsp:txBody>
      <dsp:txXfrm>
        <a:off x="1619839" y="3987711"/>
        <a:ext cx="1619839" cy="897369"/>
      </dsp:txXfrm>
    </dsp:sp>
    <dsp:sp modelId="{F7177DD9-2CB8-4CAD-9EC0-D2B8979DBE3F}">
      <dsp:nvSpPr>
        <dsp:cNvPr id="0" name=""/>
        <dsp:cNvSpPr/>
      </dsp:nvSpPr>
      <dsp:spPr>
        <a:xfrm>
          <a:off x="3239678" y="3987711"/>
          <a:ext cx="1619839" cy="897369"/>
        </a:xfrm>
        <a:prstGeom prst="rect">
          <a:avLst/>
        </a:prstGeom>
        <a:solidFill>
          <a:schemeClr val="accent2">
            <a:tint val="40000"/>
            <a:alpha val="90000"/>
            <a:hueOff val="4943252"/>
            <a:satOff val="-4937"/>
            <a:lumOff val="22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43252"/>
              <a:satOff val="-4937"/>
              <a:lumOff val="22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JDBC</a:t>
          </a:r>
          <a:r>
            <a:rPr lang="en-US" sz="1500" kern="1200"/>
            <a:t>: To perform SQL operations in Java</a:t>
          </a:r>
        </a:p>
      </dsp:txBody>
      <dsp:txXfrm>
        <a:off x="3239678" y="3987711"/>
        <a:ext cx="1619839" cy="897369"/>
      </dsp:txXfrm>
    </dsp:sp>
    <dsp:sp modelId="{51A984FC-8154-4A86-B069-2E059DB89262}">
      <dsp:nvSpPr>
        <dsp:cNvPr id="0" name=""/>
        <dsp:cNvSpPr/>
      </dsp:nvSpPr>
      <dsp:spPr>
        <a:xfrm>
          <a:off x="4859517" y="3987711"/>
          <a:ext cx="1619839" cy="897369"/>
        </a:xfrm>
        <a:prstGeom prst="rect">
          <a:avLst/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NetBeans IDE</a:t>
          </a:r>
          <a:r>
            <a:rPr lang="en-US" sz="1500" kern="1200"/>
            <a:t>: Development environment</a:t>
          </a:r>
        </a:p>
      </dsp:txBody>
      <dsp:txXfrm>
        <a:off x="4859517" y="3987711"/>
        <a:ext cx="1619839" cy="897369"/>
      </dsp:txXfrm>
    </dsp:sp>
    <dsp:sp modelId="{AD2E0675-0645-4F90-AE57-729EBF0AA4A1}">
      <dsp:nvSpPr>
        <dsp:cNvPr id="0" name=""/>
        <dsp:cNvSpPr/>
      </dsp:nvSpPr>
      <dsp:spPr>
        <a:xfrm rot="10800000">
          <a:off x="0" y="2221"/>
          <a:ext cx="6479357" cy="3000334"/>
        </a:xfrm>
        <a:prstGeom prst="upArrowCallou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This project is a Java Swing-based desktop application designed to manage students, courses, and grades using an embedded SQLite database. It includes two user roles : student and instructor.</a:t>
          </a:r>
          <a:endParaRPr lang="en-US" sz="2300" kern="1200"/>
        </a:p>
      </dsp:txBody>
      <dsp:txXfrm rot="10800000">
        <a:off x="0" y="2221"/>
        <a:ext cx="6479357" cy="1949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8657-66C3-481B-83BD-51DDC382C106}">
      <dsp:nvSpPr>
        <dsp:cNvPr id="0" name=""/>
        <dsp:cNvSpPr/>
      </dsp:nvSpPr>
      <dsp:spPr>
        <a:xfrm>
          <a:off x="275965" y="1098701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EA147-E7F5-4512-913F-867BB7AE03FA}">
      <dsp:nvSpPr>
        <dsp:cNvPr id="0" name=""/>
        <dsp:cNvSpPr/>
      </dsp:nvSpPr>
      <dsp:spPr>
        <a:xfrm>
          <a:off x="563403" y="1386140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1BBFC-E8CB-4944-827E-21F51576F02C}">
      <dsp:nvSpPr>
        <dsp:cNvPr id="0" name=""/>
        <dsp:cNvSpPr/>
      </dsp:nvSpPr>
      <dsp:spPr>
        <a:xfrm>
          <a:off x="1938026" y="1098701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Students</a:t>
          </a:r>
          <a:r>
            <a:rPr lang="en-US" sz="1900" kern="1200"/>
            <a:t>: Can register, log in, view their grades, calculate GPA, and manage course enrollment.</a:t>
          </a:r>
        </a:p>
      </dsp:txBody>
      <dsp:txXfrm>
        <a:off x="1938026" y="1098701"/>
        <a:ext cx="3226353" cy="1368756"/>
      </dsp:txXfrm>
    </dsp:sp>
    <dsp:sp modelId="{CB1E70B4-3224-4DCF-90F4-96D8AD0D1429}">
      <dsp:nvSpPr>
        <dsp:cNvPr id="0" name=""/>
        <dsp:cNvSpPr/>
      </dsp:nvSpPr>
      <dsp:spPr>
        <a:xfrm>
          <a:off x="5726547" y="1098701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7B4F2-D039-4564-B531-A55BB2DD60B1}">
      <dsp:nvSpPr>
        <dsp:cNvPr id="0" name=""/>
        <dsp:cNvSpPr/>
      </dsp:nvSpPr>
      <dsp:spPr>
        <a:xfrm>
          <a:off x="6013986" y="1386140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B5078-855E-4ED9-83B5-7C756C33F2DE}">
      <dsp:nvSpPr>
        <dsp:cNvPr id="0" name=""/>
        <dsp:cNvSpPr/>
      </dsp:nvSpPr>
      <dsp:spPr>
        <a:xfrm>
          <a:off x="7388608" y="1098701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Instructors</a:t>
          </a:r>
          <a:r>
            <a:rPr lang="en-US" sz="1900" kern="1200"/>
            <a:t>: Can log in, view/manage courses, assign grades to enrolled students, and track course enrollment.</a:t>
          </a:r>
        </a:p>
      </dsp:txBody>
      <dsp:txXfrm>
        <a:off x="7388608" y="1098701"/>
        <a:ext cx="3226353" cy="136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4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553F1-7B9E-9C06-9179-65F9FDBA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86" b="104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EAE6E-61FA-CFD8-B471-8578C15CA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b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Student Grades Management System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7B8B-C281-72A6-A403-471477E8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383" y="5253051"/>
            <a:ext cx="5566626" cy="1365958"/>
          </a:xfrm>
        </p:spPr>
        <p:txBody>
          <a:bodyPr anchor="t">
            <a:normAutofit fontScale="92500"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ABDULRAHMAN BADR-ALDEEN B2105.090055</a:t>
            </a:r>
          </a:p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ESRA TURAN B2105.090124</a:t>
            </a:r>
          </a:p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MERVE CAKIR B2105.090098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417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F877-9E29-27D0-127F-14F5AF64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F2C83FE-E558-EB07-1E4A-2896C97C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9F6A1-E4D9-7F5D-C32C-AB44B741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815A3-A3C6-6993-ECBF-56175C74B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120493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92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5A77-0D2F-F809-2094-F31B242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085648-9992-2764-AFA0-10025FBB90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09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BC5FE-1153-D8B0-BD8B-433342E9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83" y="1409700"/>
            <a:ext cx="4167042" cy="2875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ER DIAGRAM</a:t>
            </a:r>
          </a:p>
        </p:txBody>
      </p:sp>
      <p:pic>
        <p:nvPicPr>
          <p:cNvPr id="14" name="Picture 13" descr="A diagram of a course&#10;&#10;AI-generated content may be incorrect.">
            <a:extLst>
              <a:ext uri="{FF2B5EF4-FFF2-40B4-BE49-F238E27FC236}">
                <a16:creationId xmlns:a16="http://schemas.microsoft.com/office/drawing/2014/main" id="{5EFF06EC-005F-30C8-489D-4466764E1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5" b="-3"/>
          <a:stretch>
            <a:fillRect/>
          </a:stretch>
        </p:blipFill>
        <p:spPr>
          <a:xfrm>
            <a:off x="20" y="609600"/>
            <a:ext cx="7501063" cy="629483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248400"/>
            <a:ext cx="6778350" cy="490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7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153A7-2E1C-38F7-2F70-A6CD9F70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r>
              <a:rPr lang="en-US" dirty="0"/>
              <a:t>PROGRAM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7483D94-4A45-5D7E-DCCC-CE6D68DD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3639908"/>
            <a:ext cx="4224528" cy="26580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2E066-AAD8-869D-E965-7A8E37A9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LoginPage.java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Swing window with username and password fields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Validates password using a regex for strength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Checks login credentials from the users table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 success: redirects user based on role to either Student Page or Instructor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5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BEDC0-3414-5564-CE16-2DA6BD3F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PROGRAM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3255-40ED-4A71-39AF-774FECFC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RegisterPage.java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Swing form with Name, Surname, Username, and Password fields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Validates password and empty fields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Inserts the new user into the users table with role = 'student'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44E58-F9F0-5AC2-C50C-8B1D3DE9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292730"/>
            <a:ext cx="4375829" cy="500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55B06-B79E-EDF1-DB4A-B3E1AAB3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sz="3700"/>
              <a:t>PASSWORD VALIDATION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89AD6303-7571-1D15-F55D-2614B4E3D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737860" cy="3666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logic is handled by this method: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password.length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 &gt;= 8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Password must be at least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 characters long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password.matches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(".*[A-Z].*")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Must contain at least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 uppercase letter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(A–Z)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password.matches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(".*[a-z].*")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Must contain at least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 lowercase letter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(a–z)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password.matches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(".*\\d.*")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Must contain at least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 number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(0–9)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\\d is the regex for "digit"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5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password.matches</a:t>
            </a: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(".*[!@#$%^&amp;*()_+\\-=\\[\\]{};':\"\\\\|,.&lt;&gt;/?].*")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Must contain at least </a:t>
            </a:r>
            <a:r>
              <a:rPr lang="en-US" sz="1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 special character</a:t>
            </a:r>
            <a:b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5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includes symbols like !, @, #, %, etc.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3E787-3C6D-4C11-6A3A-ACB52923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28" y="2468880"/>
            <a:ext cx="7485826" cy="1538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48B8A6-C40F-6DF1-07EA-5439B03A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4399998"/>
            <a:ext cx="4247887" cy="140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DA391-EF8E-5463-1523-80D6971F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EB26-FE1F-85D0-AF06-9748C727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StudentPage.java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 student dashboard shown after login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 1 - My Grades: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a read-only table of enrolled course grades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GPA calculated using a switch-case method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 2 - Courses: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list models: My Courses (enrolled), Available Courses (not enrolled)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Buttons to Enroll/Unenroll in courses, backed by enrollments table</a:t>
            </a:r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3E1276-0B8D-22BA-18AD-8E71A548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37" y="696242"/>
            <a:ext cx="3875250" cy="270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A2CCC-0BBA-08E4-A261-01B19A8C8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537" y="3589922"/>
            <a:ext cx="3875250" cy="267392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6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34FE9-338D-5B7A-2FB0-9D794560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r>
              <a:rPr lang="en-US" dirty="0"/>
              <a:t>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0F2C-307D-76BE-AE4E-BA323DF8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pPr marL="0" marR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InstructorPage.java</a:t>
            </a:r>
            <a:endParaRPr lang="en-US" sz="11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 instructor dashboard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 1 - Manage Grades</a:t>
            </a: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Dropdown to choose student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 shows only the student’s enrolled courses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Instructor can enter/update grades inline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 2 - Manage Courses</a:t>
            </a: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of all available courses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Instructor can add or delete courses</a:t>
            </a:r>
          </a:p>
          <a:p>
            <a:pPr marL="742950" marR="0" lvl="1" indent="-285750">
              <a:lnSpc>
                <a:spcPct val="11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Panel shows student count and names enrolled in the selected course</a:t>
            </a:r>
          </a:p>
          <a:p>
            <a:pPr>
              <a:lnSpc>
                <a:spcPct val="110000"/>
              </a:lnSpc>
            </a:pP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BCBD3-26DD-8795-F9A5-71CE936F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175" y="585216"/>
            <a:ext cx="3815611" cy="281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B0A7D-1D0F-F0D9-D815-452E750C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175" y="3402884"/>
            <a:ext cx="3815612" cy="277585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294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Unicode MS</vt:lpstr>
      <vt:lpstr>Courier New</vt:lpstr>
      <vt:lpstr>Grandview Display</vt:lpstr>
      <vt:lpstr>Symbol</vt:lpstr>
      <vt:lpstr>DashVTI</vt:lpstr>
      <vt:lpstr>Student Grades Management System</vt:lpstr>
      <vt:lpstr>OVERVIEW</vt:lpstr>
      <vt:lpstr>USE CASES</vt:lpstr>
      <vt:lpstr>DATABASE ER DIAGRAM</vt:lpstr>
      <vt:lpstr>PROGRAM STRUCTURE</vt:lpstr>
      <vt:lpstr>PROGRAM STRUCTURE</vt:lpstr>
      <vt:lpstr>PASSWORD VALIDATION</vt:lpstr>
      <vt:lpstr>PROGRAM STRUCTURE</vt:lpstr>
      <vt:lpstr>PROGRAM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BADR-ALDEEN</dc:creator>
  <cp:lastModifiedBy>ABDULRAHMAN BADR-ALDEEN</cp:lastModifiedBy>
  <cp:revision>2</cp:revision>
  <dcterms:created xsi:type="dcterms:W3CDTF">2025-05-25T12:13:14Z</dcterms:created>
  <dcterms:modified xsi:type="dcterms:W3CDTF">2025-05-25T13:51:02Z</dcterms:modified>
</cp:coreProperties>
</file>