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0" r:id="rId2"/>
    <p:sldId id="281" r:id="rId3"/>
    <p:sldId id="290" r:id="rId4"/>
    <p:sldId id="279" r:id="rId5"/>
    <p:sldId id="282" r:id="rId6"/>
    <p:sldId id="285" r:id="rId7"/>
    <p:sldId id="288" r:id="rId8"/>
    <p:sldId id="283" r:id="rId9"/>
    <p:sldId id="261" r:id="rId10"/>
    <p:sldId id="268" r:id="rId11"/>
    <p:sldId id="284" r:id="rId12"/>
    <p:sldId id="286" r:id="rId13"/>
    <p:sldId id="289" r:id="rId14"/>
    <p:sldId id="291" r:id="rId15"/>
    <p:sldId id="292" r:id="rId16"/>
    <p:sldId id="259" r:id="rId17"/>
    <p:sldId id="287" r:id="rId18"/>
    <p:sldId id="257" r:id="rId19"/>
    <p:sldId id="258" r:id="rId20"/>
    <p:sldId id="260" r:id="rId21"/>
    <p:sldId id="262" r:id="rId22"/>
    <p:sldId id="264" r:id="rId23"/>
    <p:sldId id="265" r:id="rId24"/>
    <p:sldId id="266" r:id="rId25"/>
    <p:sldId id="267" r:id="rId26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17CFC0-377C-9458-A331-705F59C915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DB80A9D-4C53-AD50-FB04-D9A006C39C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D847DBEA-2A9B-1DF3-189C-6610CDC84A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E569D98-DAFF-E489-3C99-2E17528D24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3EC64C85-41DB-4FCA-9751-4FD21724C7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D917B40-ACF3-E19D-2CA0-169F07D38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2AF9891-4E50-9790-9E4B-D9E4DB6CC1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EC859D0-717D-5590-D52E-DC85023FB1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85A51BD-9F9D-7658-7211-25C663E102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8BF45BF-FC14-553A-5A89-5D736D5A04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6E2D7F6-FB6F-FC07-5E54-DFBA4BB38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6626F3F4-2050-40B8-AB75-F2A2ABDCBC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D5A349-1F84-C4E0-B345-6FAD0B26D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B6A37-9743-4997-9E6F-8C92F3FD34E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7F242CA-9329-4B2E-1F53-A88849DE03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AE2CD32-4A21-85A9-9423-7127470F2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2D1411-07CE-8731-CB99-D4F1DF385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9E16D-7864-40BE-834E-D75EBCEFF1B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9E1C253-2AAC-293A-7320-A83BEA610B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DC0A0FE-F8F1-5656-EC8C-E03529CBE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9A6E71-412C-053D-08D4-BC2786457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B6C98-87BE-40B3-AA8F-F08B9A39760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924C499-1117-59C4-ECF4-BC8AD0E842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6B3FF80-7781-8E20-7ED9-D014F177D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0957-EA69-8D9D-F385-60C12A67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10787-CE65-DA0F-7D40-6DE030895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DA09-48DD-475B-8CE7-C6F3659B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B199-565F-001C-8E1F-731A9A22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C1DE-FFEF-2261-4756-A5CEFFA3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07BD2-738E-4573-B57A-A7859F647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0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D1BA-9C0F-2E6C-0521-3883D609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083C2-7503-1181-30E9-4FECBB185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C0A7-D366-CB3A-817A-D1091D7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F42E-4E0B-1CE5-1D0B-CAB4EEDD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44BB-B136-B5F2-80CD-677DB12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699AB-DCEB-42D4-B90B-A1C6943A9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7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9C798-00F9-F8DF-1D72-F058B4EA7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22263"/>
            <a:ext cx="1943100" cy="5773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51A0B-EE4B-F98E-DF84-44D806CC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22263"/>
            <a:ext cx="5676900" cy="5773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5432-3B70-C06C-8B5C-B1B9AE89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8951-6CBB-0CBA-8C3A-8CE752BC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F752-4D48-F53A-A542-247E4C72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67910-3E88-4EB0-8DA2-D107FF985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2FE-7FF4-89AB-851F-C58E6276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799D-50F1-4992-4EBE-B36404D0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52C7-11D9-AFDB-D1FE-257183F8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B96EC-72D7-FA3E-D543-F51FD7D1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29B0-5A2C-FB12-29A1-714E394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41C53-05A3-4907-BEFA-58B6CB926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8B9A-81D2-5876-7AA3-D14A823D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D9EA-5A32-0F94-2155-680DEA00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0A02-444A-B479-E67D-959289C0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D04A-91E5-56C1-7F6E-416C21F2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76EE-B521-8BEB-FB9D-9591D6C1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C356-3340-413A-9794-8FD92C46E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6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0936-78F0-E8AD-B2A2-FB60846D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5FFC-0FC2-0FAE-460C-4C53C4B07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016000"/>
            <a:ext cx="3810000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4531-4B52-8135-7FD1-EB77B4AC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16000"/>
            <a:ext cx="3810000" cy="50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9AC4-76F4-E3B6-1D5A-8145CBF9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4875-DF83-6A30-4F0D-8D3E7104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E9CF-9991-BA53-40E3-0C6287ED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D69D-ACE4-4CF1-9584-44AAB3ADB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8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482B-5223-709D-7F1F-282DB632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9C6DC-1367-9BE8-C38E-D078473E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E05C-3F0F-1E1D-7B29-1F324ED2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ED98B-EA73-A294-913F-EA57946C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028B4-DA7A-E15B-8C8B-60B3F00D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01B6B-E086-ACFD-8D20-467E2B6C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8331F-81F4-60D8-2478-DE130774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B343-EDA8-0F97-9771-F6D38560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E7C27-AFDE-449E-9255-A6B58E622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97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FF95-3837-0B62-E745-D1AE5518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568D2-2C9A-FF8A-99E0-1CD7D2E3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7A40C-0EB1-6070-C908-FA41BBE0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AD867-3D47-43D2-3475-E65BF5A3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5EF6A-0A15-4644-8D32-430D70710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5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133A7-A434-8DAC-B565-A6F822C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12A7B-8045-1D22-E493-C2C452B8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B6E6-B3CE-2E6A-E5A9-A7A7D270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981CA-C39C-466A-8E1D-2196374CE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7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E7C6-7902-B860-44FC-0B72D86D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C749-55E8-4EB0-5D4C-B002784B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F96BB-2E1C-B29E-9C6D-BA788561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5087B-3BDB-70F9-8279-1BA21DE2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01D6-EADA-86CB-1437-597CAA76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E196-D3EF-325C-658F-A746AD3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C90E7-ADAF-4681-AA7B-A23294707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0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B432-C2B9-7984-E94B-BB801A37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71025-E2BE-D15A-1513-5B9FC94AE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579FA-0293-1B62-7969-ABE9C4A5B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8A1B6-8904-580F-7CD5-30664734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CF0E9-2BE5-6949-C4D0-1578743B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9631E-CC60-65DD-7A37-20A63790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0D0F-7B28-4D10-A09E-C5064CAEE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17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2C8A9B-6326-7BCF-8DCA-BE4A986A6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2263"/>
            <a:ext cx="77724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3CAC1C-614F-6362-6096-019038398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16000"/>
            <a:ext cx="77724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5F79B6F-291D-9728-9B98-4A7A1ED11D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en-US"/>
              <a:t>02 - Architecture Intro.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61C80A-95DF-CC5B-88C5-FF30F217EA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CSC407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695D7D0-4114-C498-758B-370FC685B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96E092-A257-4831-8AC2-FAF39CF1BE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6474E3-2747-F330-7E27-CDD99FC1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3FD0B1F-6DE2-6A1B-BCBA-381EB436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217F1D-292D-7DC9-A55A-A0AA171A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A435B-0590-499C-8E90-E4A504D063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AD7A795-3F6B-0B64-C52D-CF7D3A6BC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1193800"/>
            <a:ext cx="7954962" cy="3552825"/>
          </a:xfrm>
        </p:spPr>
        <p:txBody>
          <a:bodyPr/>
          <a:lstStyle/>
          <a:p>
            <a:r>
              <a:rPr lang="en-GB" altLang="en-US" sz="3200"/>
              <a:t>A “software architecture” is the structure (or structures) of a system,</a:t>
            </a:r>
            <a:br>
              <a:rPr lang="en-GB" altLang="en-US" sz="3200"/>
            </a:br>
            <a:r>
              <a:rPr lang="en-GB" altLang="en-US" sz="3200"/>
              <a:t>which comprise</a:t>
            </a:r>
          </a:p>
          <a:p>
            <a:pPr lvl="1"/>
            <a:r>
              <a:rPr lang="en-GB" altLang="en-US" sz="2800"/>
              <a:t>software components,</a:t>
            </a:r>
          </a:p>
          <a:p>
            <a:pPr lvl="1"/>
            <a:r>
              <a:rPr lang="en-GB" altLang="en-US" sz="2800"/>
              <a:t>the externally visible properties of those components,</a:t>
            </a:r>
          </a:p>
          <a:p>
            <a:pPr lvl="1"/>
            <a:r>
              <a:rPr lang="en-GB" altLang="en-US" sz="2800"/>
              <a:t>and the relationships among them.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C599E9CA-0D37-F2C2-D251-C68BA2D72D05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3976688"/>
            <a:ext cx="2647950" cy="1946275"/>
            <a:chOff x="1619" y="2704"/>
            <a:chExt cx="1668" cy="1226"/>
          </a:xfrm>
        </p:grpSpPr>
        <p:sp>
          <p:nvSpPr>
            <p:cNvPr id="31748" name="Text Box 4">
              <a:extLst>
                <a:ext uri="{FF2B5EF4-FFF2-40B4-BE49-F238E27FC236}">
                  <a16:creationId xmlns:a16="http://schemas.microsoft.com/office/drawing/2014/main" id="{8E9D8D5C-A142-E000-8908-9F90F215F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189"/>
              <a:ext cx="62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Logic</a:t>
              </a:r>
            </a:p>
          </p:txBody>
        </p:sp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9C819518-9260-51C2-DAAF-BAE952B0C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2704"/>
              <a:ext cx="62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App</a:t>
              </a:r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7F30853A-B5DB-1A98-CA2E-28FF5ACA1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3189"/>
              <a:ext cx="624" cy="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Generic GUI</a:t>
              </a:r>
            </a:p>
          </p:txBody>
        </p:sp>
        <p:sp>
          <p:nvSpPr>
            <p:cNvPr id="31751" name="Line 7">
              <a:extLst>
                <a:ext uri="{FF2B5EF4-FFF2-40B4-BE49-F238E27FC236}">
                  <a16:creationId xmlns:a16="http://schemas.microsoft.com/office/drawing/2014/main" id="{5152EA82-28C5-EF7B-F5D9-D3A1F3A43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2901"/>
              <a:ext cx="4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8">
              <a:extLst>
                <a:ext uri="{FF2B5EF4-FFF2-40B4-BE49-F238E27FC236}">
                  <a16:creationId xmlns:a16="http://schemas.microsoft.com/office/drawing/2014/main" id="{CF3A0AEA-6D5A-5B51-EE05-A3794BBF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2901"/>
              <a:ext cx="41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27301327-50B5-C3CF-6F48-6027B13F3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3" y="3732"/>
              <a:ext cx="62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Win32</a:t>
              </a:r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A4AFBA00-DE7D-439B-2683-94FFDC7BE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351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712012B9-3615-41BA-C3C5-1B5022E92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Architecture Definition</a:t>
            </a:r>
            <a:endParaRPr lang="en-CA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A942D3B-42E0-840A-D0A7-CA32B096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9E1A31-B7A0-4C65-81E4-CD5625F3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53215E-ABFE-A035-7A97-F2C04B8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5CB6-F003-4822-B6D7-B4B46DB0B6A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5BCD884-6BC9-A391-E5D1-4E495376C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Two Main Architectural Structures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2339BC-1C83-EAB6-EAFA-8682E3636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Modular structure</a:t>
            </a:r>
          </a:p>
          <a:p>
            <a:pPr lvl="1"/>
            <a:r>
              <a:rPr lang="en-US" altLang="en-US" sz="2800"/>
              <a:t>Purely static</a:t>
            </a:r>
          </a:p>
          <a:p>
            <a:pPr lvl="1"/>
            <a:r>
              <a:rPr lang="en-US" altLang="en-US" sz="2800"/>
              <a:t>Disappears at run-time</a:t>
            </a:r>
          </a:p>
          <a:p>
            <a:r>
              <a:rPr lang="en-US" altLang="en-US" sz="3200"/>
              <a:t>Structures that survive through execution</a:t>
            </a:r>
          </a:p>
          <a:p>
            <a:pPr lvl="1"/>
            <a:r>
              <a:rPr lang="en-US" altLang="en-US" sz="2800"/>
              <a:t>E.g., pipes, processes, networks, objects, …</a:t>
            </a:r>
          </a:p>
          <a:p>
            <a:endParaRPr lang="en-US" altLang="en-US" sz="3200"/>
          </a:p>
          <a:p>
            <a:r>
              <a:rPr lang="en-US" altLang="en-US" sz="3200"/>
              <a:t>Both views need to be considered (not the same)</a:t>
            </a:r>
          </a:p>
          <a:p>
            <a:pPr lvl="1"/>
            <a:endParaRPr lang="en-US" altLang="en-US" sz="2800"/>
          </a:p>
          <a:p>
            <a:pPr lvl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EEBD7B-43D7-59B0-8B52-76053E4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597DCA0-F177-82C1-52AD-3F0E6BAE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65E461-4641-EDD2-0F87-10ABCD4C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8E9D-A0D9-44FE-83B3-78711FDF94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1B0A194-7B42-4884-56EA-5A850C1AD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2063"/>
          </a:xfrm>
        </p:spPr>
        <p:txBody>
          <a:bodyPr/>
          <a:lstStyle/>
          <a:p>
            <a:r>
              <a:rPr lang="en-US" altLang="en-US" sz="3600"/>
              <a:t>The Essence of the Architecture Document</a:t>
            </a:r>
            <a:endParaRPr lang="en-CA" altLang="en-US" sz="36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001B0C5-F71C-CCBB-12E3-A1B97CFC9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2063"/>
            <a:ext cx="8167688" cy="50085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Imagine after the system has been built attempting to describe as cogently and in as compact a form as possible how the system has been put together.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Be utterly clear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you only have an hour in which to do it.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your target audience is knowledgeable professionals in the field, but unfamiliar with the domain.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They will wish to evaluate your choices</a:t>
            </a:r>
            <a:endParaRPr lang="en-CA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572A602-F46E-8F35-0446-7E390C1A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638636-B107-20B9-766D-38521804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F94750-10D7-850F-A8BC-D2494EC8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5D1-A032-4D6B-B92B-F4ED3DA8C0F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6BE49C1-36CB-9FB0-D5E7-6AF2832DA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Documentation of a Design</a:t>
            </a:r>
            <a:endParaRPr lang="en-CA" altLang="en-US" sz="32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86AF622-9216-ED35-59E6-EFEA64707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38" y="1016000"/>
            <a:ext cx="8780462" cy="508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UML (Unified Modeling Language)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Expresses OO design using diagrammatic notation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Complete UML for a typical system is very large.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selection must be made for presentation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Choose the most illuminating parts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Simplify w.r.t. the actual code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Divide into small sections (&lt; 1 page)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Add written text to describe the whys and wherefores.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Danger of UML and code getting out of synch over time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Automated tools to keep the two in-synch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E.g., Rational Rose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Problem with these tools: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Not literate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Don’t work as well as we would want, cumbersome to use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Eliding detail is difficult, simplifying (lying) is difficult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Selection of parts for presentation is primitive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Strive to explain (in writing) your choices to another programmer</a:t>
            </a:r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7ECE3A-17AA-7C3C-E653-9422B16B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C9AB19B-9C2E-4C29-B17C-C4DA2C76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986018-1E2E-15EE-1DC5-39B2CF51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C529-3179-45E9-8FBA-A07269D008F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D46EE73-FDF1-DB67-03C4-652BC2ACB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Documentation</a:t>
            </a:r>
            <a:endParaRPr lang="en-CA" altLang="en-US" sz="36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D27A967-5A73-73AB-2DDF-6982B67A8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Architecture</a:t>
            </a:r>
          </a:p>
          <a:p>
            <a:pPr lvl="1"/>
            <a:r>
              <a:rPr lang="en-US" altLang="en-US" sz="2800"/>
              <a:t>Informal diagrams</a:t>
            </a:r>
          </a:p>
          <a:p>
            <a:pPr lvl="1"/>
            <a:r>
              <a:rPr lang="en-US" altLang="en-US" sz="2800"/>
              <a:t>Written explanations</a:t>
            </a:r>
          </a:p>
          <a:p>
            <a:pPr lvl="1"/>
            <a:r>
              <a:rPr lang="en-US" altLang="en-US" sz="2800"/>
              <a:t>Bullet points</a:t>
            </a:r>
          </a:p>
          <a:p>
            <a:r>
              <a:rPr lang="en-US" altLang="en-US" sz="3200"/>
              <a:t>Design</a:t>
            </a:r>
          </a:p>
          <a:p>
            <a:pPr lvl="1"/>
            <a:r>
              <a:rPr lang="en-US" altLang="en-US" sz="2800"/>
              <a:t>Formal UML</a:t>
            </a:r>
          </a:p>
          <a:p>
            <a:pPr lvl="1"/>
            <a:r>
              <a:rPr lang="en-US" altLang="en-US" sz="2800"/>
              <a:t>Reflects and in-synch with program structure</a:t>
            </a:r>
          </a:p>
          <a:p>
            <a:pPr lvl="1"/>
            <a:r>
              <a:rPr lang="en-US" altLang="en-US" sz="2800"/>
              <a:t>Simplify and divide into small chunks for presentation</a:t>
            </a:r>
          </a:p>
          <a:p>
            <a:pPr lvl="1"/>
            <a:r>
              <a:rPr lang="en-US" altLang="en-US" sz="2800"/>
              <a:t>Add written explanations.</a:t>
            </a:r>
            <a:endParaRPr lang="en-CA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68ED4B-4266-D06C-8AEF-0F9D4AF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AFE6AF-8E90-2DFB-EA48-B71C1116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83E14E-F72B-4F5C-B8DA-A148A89D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CB34-1FF6-4373-AA46-B59B93055D6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08E0DAA-953B-1A88-72D9-32BBCAAB1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Waterfall Model</a:t>
            </a:r>
            <a:endParaRPr lang="en-CA" altLang="en-US" sz="40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0E2C904-09AF-F435-08CD-DC60B1260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1016000"/>
            <a:ext cx="8955087" cy="5080000"/>
          </a:xfrm>
        </p:spPr>
        <p:txBody>
          <a:bodyPr/>
          <a:lstStyle/>
          <a:p>
            <a:r>
              <a:rPr lang="en-US" altLang="en-US" sz="2800" b="1"/>
              <a:t>Requirements </a:t>
            </a:r>
            <a:r>
              <a:rPr lang="en-US" altLang="en-US" sz="2800" b="1">
                <a:cs typeface="Times New Roman" panose="02020603050405020304" pitchFamily="18" charset="0"/>
              </a:rPr>
              <a:t>→ </a:t>
            </a:r>
            <a:r>
              <a:rPr lang="en-US" altLang="en-US" sz="2800" b="1"/>
              <a:t>Architecture </a:t>
            </a:r>
            <a:r>
              <a:rPr lang="en-US" altLang="en-US" sz="2800" b="1">
                <a:cs typeface="Times New Roman" panose="02020603050405020304" pitchFamily="18" charset="0"/>
              </a:rPr>
              <a:t>→</a:t>
            </a:r>
            <a:r>
              <a:rPr lang="en-US" altLang="en-US" sz="2800" b="1"/>
              <a:t> Design </a:t>
            </a:r>
            <a:r>
              <a:rPr lang="en-US" altLang="en-US" sz="2800" b="1">
                <a:cs typeface="Times New Roman" panose="02020603050405020304" pitchFamily="18" charset="0"/>
              </a:rPr>
              <a:t>→</a:t>
            </a:r>
            <a:br>
              <a:rPr lang="en-US" altLang="en-US" sz="2800" b="1"/>
            </a:br>
            <a:r>
              <a:rPr lang="en-US" altLang="en-US" sz="2800" b="1"/>
              <a:t>    Code </a:t>
            </a:r>
            <a:r>
              <a:rPr lang="en-US" altLang="en-US" sz="2800" b="1">
                <a:cs typeface="Times New Roman" panose="02020603050405020304" pitchFamily="18" charset="0"/>
              </a:rPr>
              <a:t>→</a:t>
            </a:r>
            <a:r>
              <a:rPr lang="en-US" altLang="en-US" sz="2800" b="1"/>
              <a:t> Test</a:t>
            </a:r>
          </a:p>
          <a:p>
            <a:pPr lvl="1"/>
            <a:r>
              <a:rPr lang="en-US" altLang="en-US" sz="2400"/>
              <a:t>Variations: Spiral, prototyping, …</a:t>
            </a:r>
          </a:p>
          <a:p>
            <a:pPr lvl="2"/>
            <a:r>
              <a:rPr lang="en-US" altLang="en-US" sz="2400"/>
              <a:t>All will have architecture and design artefacts</a:t>
            </a:r>
          </a:p>
          <a:p>
            <a:r>
              <a:rPr lang="en-US" altLang="en-US" sz="3200"/>
              <a:t>Dave Parnas: “A Rational Design Process: How and when to fake it”</a:t>
            </a:r>
          </a:p>
          <a:p>
            <a:pPr lvl="1"/>
            <a:r>
              <a:rPr lang="en-US" altLang="en-US" sz="2800"/>
              <a:t>Not important that the steps are followed in this order</a:t>
            </a:r>
          </a:p>
          <a:p>
            <a:pPr lvl="1"/>
            <a:r>
              <a:rPr lang="en-US" altLang="en-US" sz="2800"/>
              <a:t>Only important that after the fact, there are documents that make it </a:t>
            </a:r>
            <a:r>
              <a:rPr lang="en-US" altLang="en-US" sz="2800" b="1" i="1"/>
              <a:t>appear</a:t>
            </a:r>
            <a:r>
              <a:rPr lang="en-US" altLang="en-US" sz="2800"/>
              <a:t> as though the process was followed in that order.</a:t>
            </a:r>
            <a:endParaRPr lang="en-CA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B4F8B46-4ECC-0E4D-50E3-FA81BF4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77184F0-E45C-0219-DE11-F64774E9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2EE2E-23E3-433B-6C37-E862A4C0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2EC5-1E76-4D3C-9A6E-1B387F0EBDC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3590E3E-D437-ED75-4852-2A9080E87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Documentation In Practice</a:t>
            </a:r>
            <a:endParaRPr lang="en-CA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6D57B77-82E6-336F-F387-B6FA024B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much requirements as you can manage without getting bogged down.</a:t>
            </a:r>
          </a:p>
          <a:p>
            <a:r>
              <a:rPr lang="en-US" altLang="en-US"/>
              <a:t>As much architecture as you can manage without getting bogged down</a:t>
            </a:r>
          </a:p>
          <a:p>
            <a:r>
              <a:rPr lang="en-US" altLang="en-US"/>
              <a:t>Some design</a:t>
            </a:r>
          </a:p>
          <a:p>
            <a:r>
              <a:rPr lang="en-US" altLang="en-US"/>
              <a:t>Some code</a:t>
            </a:r>
          </a:p>
          <a:p>
            <a:r>
              <a:rPr lang="en-US" altLang="en-US"/>
              <a:t>More design</a:t>
            </a:r>
          </a:p>
          <a:p>
            <a:r>
              <a:rPr lang="en-US" altLang="en-US"/>
              <a:t>More code</a:t>
            </a:r>
          </a:p>
          <a:p>
            <a:r>
              <a:rPr lang="en-US" altLang="en-US"/>
              <a:t>Refine architecture</a:t>
            </a:r>
          </a:p>
          <a:p>
            <a:r>
              <a:rPr lang="en-US" altLang="en-US"/>
              <a:t>Fix requirements</a:t>
            </a:r>
          </a:p>
          <a:p>
            <a:r>
              <a:rPr lang="en-US" altLang="en-US"/>
              <a:t>…</a:t>
            </a:r>
            <a:endParaRPr lang="en-CA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C8A74A-AB7A-416C-D62E-1184C776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864864-2CD6-6399-84A3-5B6AD5B4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EED0D5-53FB-F769-F3E5-3152C135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055F-A9A8-4625-A38A-45CDB0A1D0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928D2A8-CCD6-356A-9DA1-DC7BDEA6E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1127125"/>
            <a:ext cx="8674100" cy="4800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Manifests early design decision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most difficult to get correct and hardest to change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defines constraints on the implementation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inhibits or enables quality attributes</a:t>
            </a:r>
          </a:p>
          <a:p>
            <a:pPr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Defines a work-breakdown structure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organization (especially important for long-distance development)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estimation</a:t>
            </a:r>
          </a:p>
          <a:p>
            <a:pPr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A vehicle for stakeholder communication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an architecture is the earliest artefact that enables the priorities among competing concerns to be analysed</a:t>
            </a:r>
          </a:p>
          <a:p>
            <a:pPr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Reviewable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architectural errors are vastly more expensive to fix once a system has been coded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Can serve as a basis for training new developers</a:t>
            </a:r>
          </a:p>
          <a:p>
            <a:pPr lvl="1">
              <a:lnSpc>
                <a:spcPct val="90000"/>
              </a:lnSpc>
              <a:tabLst>
                <a:tab pos="2286000" algn="l"/>
              </a:tabLst>
            </a:pPr>
            <a:r>
              <a:rPr lang="en-GB" altLang="en-US"/>
              <a:t>As an indication of progress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D48FEA2-40CF-FEFE-9639-BA626924B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82563"/>
            <a:ext cx="7391400" cy="762000"/>
          </a:xfrm>
        </p:spPr>
        <p:txBody>
          <a:bodyPr/>
          <a:lstStyle/>
          <a:p>
            <a:r>
              <a:rPr lang="en-GB" altLang="en-US" sz="3200"/>
              <a:t>Why is architecture important?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4CA9B2-0B08-D495-ED1E-08D8E988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025635-CB1A-D83F-0617-2CD48C24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F4882E-0050-8738-A898-DB9BB254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3B62-A48F-4EAB-BD02-37A4471D902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7EDFE82-622B-BF76-A7BE-1B76C9BF2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design important?</a:t>
            </a:r>
            <a:endParaRPr lang="en-CA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FAB6922-D48E-99C1-AB5B-A311D435E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dealing with ~100s of packages and ~1000s of classes, coders lose sight of the forest for the trees.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Leads to designs that are muddled and inconsistent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Buggy, requiring constant re-work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Long learning curve for new developers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Hard to fix bugs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Long time to debug, lots of code to fix, introduce new bugs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Hard to change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Lots of time to figure out how to change, lots of code to change, introduce lots of new bugs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Higher-level design descriptions lead to better designs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grasp the design at its essence and in its entirety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review and correct early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be used to leverage the skills and experience of better designers across many developers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CDD548-F5BF-0310-A37F-A5D73890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019968-AE2D-F9E8-F822-7835C9B0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4F2CF8-EFB8-872E-0DF7-3B747259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A995-46DB-41BE-BA2B-69921A2F9C8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9F57BA7-318E-8D15-B176-4762144C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390650"/>
            <a:ext cx="2387600" cy="8318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Developing organization</a:t>
            </a:r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7605D31E-1E37-45CA-DCB5-F9905C9D527C}"/>
              </a:ext>
            </a:extLst>
          </p:cNvPr>
          <p:cNvGrpSpPr>
            <a:grpSpLocks/>
          </p:cNvGrpSpPr>
          <p:nvPr/>
        </p:nvGrpSpPr>
        <p:grpSpPr bwMode="auto">
          <a:xfrm>
            <a:off x="4059238" y="4103688"/>
            <a:ext cx="392112" cy="1030287"/>
            <a:chOff x="2557" y="2585"/>
            <a:chExt cx="247" cy="649"/>
          </a:xfrm>
        </p:grpSpPr>
        <p:grpSp>
          <p:nvGrpSpPr>
            <p:cNvPr id="3077" name="Group 5">
              <a:extLst>
                <a:ext uri="{FF2B5EF4-FFF2-40B4-BE49-F238E27FC236}">
                  <a16:creationId xmlns:a16="http://schemas.microsoft.com/office/drawing/2014/main" id="{D5F91403-3BC5-C882-7543-1D31A96B0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7" y="2585"/>
              <a:ext cx="229" cy="199"/>
              <a:chOff x="2034" y="2122"/>
              <a:chExt cx="229" cy="199"/>
            </a:xfrm>
          </p:grpSpPr>
          <p:sp>
            <p:nvSpPr>
              <p:cNvPr id="3078" name="Oval 6">
                <a:extLst>
                  <a:ext uri="{FF2B5EF4-FFF2-40B4-BE49-F238E27FC236}">
                    <a16:creationId xmlns:a16="http://schemas.microsoft.com/office/drawing/2014/main" id="{E2AFBB21-E8C8-DEB6-A0F4-150DF1477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2122"/>
                <a:ext cx="229" cy="1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Oval 7">
                <a:extLst>
                  <a:ext uri="{FF2B5EF4-FFF2-40B4-BE49-F238E27FC236}">
                    <a16:creationId xmlns:a16="http://schemas.microsoft.com/office/drawing/2014/main" id="{FA9FC7E7-2729-D23F-6587-915A85EE8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2176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Oval 8">
                <a:extLst>
                  <a:ext uri="{FF2B5EF4-FFF2-40B4-BE49-F238E27FC236}">
                    <a16:creationId xmlns:a16="http://schemas.microsoft.com/office/drawing/2014/main" id="{D4BCDAF0-C3D3-6E37-1044-0412D52C3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176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Line 9">
                <a:extLst>
                  <a:ext uri="{FF2B5EF4-FFF2-40B4-BE49-F238E27FC236}">
                    <a16:creationId xmlns:a16="http://schemas.microsoft.com/office/drawing/2014/main" id="{6FAB8CF7-2A54-0217-F273-3509C94DC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5" y="2270"/>
                <a:ext cx="12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2" name="Line 10">
              <a:extLst>
                <a:ext uri="{FF2B5EF4-FFF2-40B4-BE49-F238E27FC236}">
                  <a16:creationId xmlns:a16="http://schemas.microsoft.com/office/drawing/2014/main" id="{69511FB4-4679-7482-8CBA-88A734A1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78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11">
              <a:extLst>
                <a:ext uri="{FF2B5EF4-FFF2-40B4-BE49-F238E27FC236}">
                  <a16:creationId xmlns:a16="http://schemas.microsoft.com/office/drawing/2014/main" id="{C1953AD2-544C-53AF-4D6C-4038F80F1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88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4" name="Group 12">
              <a:extLst>
                <a:ext uri="{FF2B5EF4-FFF2-40B4-BE49-F238E27FC236}">
                  <a16:creationId xmlns:a16="http://schemas.microsoft.com/office/drawing/2014/main" id="{92CCE3FF-E8DC-76D9-DB07-CE890628E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9" y="3025"/>
              <a:ext cx="176" cy="209"/>
              <a:chOff x="2577" y="3031"/>
              <a:chExt cx="176" cy="209"/>
            </a:xfrm>
          </p:grpSpPr>
          <p:sp>
            <p:nvSpPr>
              <p:cNvPr id="3085" name="Line 13">
                <a:extLst>
                  <a:ext uri="{FF2B5EF4-FFF2-40B4-BE49-F238E27FC236}">
                    <a16:creationId xmlns:a16="http://schemas.microsoft.com/office/drawing/2014/main" id="{15FAA193-ADFC-3BE1-5D83-3DC02DB53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7" y="3031"/>
                <a:ext cx="93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Line 14">
                <a:extLst>
                  <a:ext uri="{FF2B5EF4-FFF2-40B4-BE49-F238E27FC236}">
                    <a16:creationId xmlns:a16="http://schemas.microsoft.com/office/drawing/2014/main" id="{274DBBA3-3BC8-BC19-3ED7-04A8DB815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2" y="3031"/>
                <a:ext cx="81" cy="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7" name="Text Box 15">
            <a:extLst>
              <a:ext uri="{FF2B5EF4-FFF2-40B4-BE49-F238E27FC236}">
                <a16:creationId xmlns:a16="http://schemas.microsoft.com/office/drawing/2014/main" id="{A302356A-0324-7F40-AA15-EA3268D5B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5089525"/>
            <a:ext cx="87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1400">
                <a:latin typeface="Arial" panose="020B0604020202020204" pitchFamily="34" charset="0"/>
              </a:rPr>
              <a:t>Architect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936BBD04-1398-0DAF-9E41-7281308CC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2282825"/>
            <a:ext cx="1409700" cy="406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2000">
                <a:latin typeface="Arial" panose="020B0604020202020204" pitchFamily="34" charset="0"/>
              </a:rPr>
              <a:t>Marketing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1EA4438B-788B-3F8F-3419-A775C26C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2644775"/>
            <a:ext cx="240982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End Users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0F33B85A-75A3-6C0E-ED19-8E6CC258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075" y="1541463"/>
            <a:ext cx="2071688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Customers</a:t>
            </a:r>
          </a:p>
        </p:txBody>
      </p:sp>
      <p:grpSp>
        <p:nvGrpSpPr>
          <p:cNvPr id="3091" name="Group 19">
            <a:extLst>
              <a:ext uri="{FF2B5EF4-FFF2-40B4-BE49-F238E27FC236}">
                <a16:creationId xmlns:a16="http://schemas.microsoft.com/office/drawing/2014/main" id="{CED33DA3-CEAE-53C9-0917-EF73F831250E}"/>
              </a:ext>
            </a:extLst>
          </p:cNvPr>
          <p:cNvGrpSpPr>
            <a:grpSpLocks/>
          </p:cNvGrpSpPr>
          <p:nvPr/>
        </p:nvGrpSpPr>
        <p:grpSpPr bwMode="auto">
          <a:xfrm>
            <a:off x="-122238" y="3887788"/>
            <a:ext cx="4262438" cy="2401887"/>
            <a:chOff x="520" y="2335"/>
            <a:chExt cx="1394" cy="794"/>
          </a:xfrm>
        </p:grpSpPr>
        <p:sp>
          <p:nvSpPr>
            <p:cNvPr id="3092" name="Freeform 20">
              <a:extLst>
                <a:ext uri="{FF2B5EF4-FFF2-40B4-BE49-F238E27FC236}">
                  <a16:creationId xmlns:a16="http://schemas.microsoft.com/office/drawing/2014/main" id="{280C2E31-BF1B-77E0-6E25-FBD340D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" y="2335"/>
              <a:ext cx="1315" cy="794"/>
            </a:xfrm>
            <a:custGeom>
              <a:avLst/>
              <a:gdLst>
                <a:gd name="T0" fmla="*/ 328 w 667"/>
                <a:gd name="T1" fmla="*/ 1 h 994"/>
                <a:gd name="T2" fmla="*/ 616 w 667"/>
                <a:gd name="T3" fmla="*/ 145 h 994"/>
                <a:gd name="T4" fmla="*/ 632 w 667"/>
                <a:gd name="T5" fmla="*/ 449 h 994"/>
                <a:gd name="T6" fmla="*/ 440 w 667"/>
                <a:gd name="T7" fmla="*/ 609 h 994"/>
                <a:gd name="T8" fmla="*/ 448 w 667"/>
                <a:gd name="T9" fmla="*/ 793 h 994"/>
                <a:gd name="T10" fmla="*/ 312 w 667"/>
                <a:gd name="T11" fmla="*/ 977 h 994"/>
                <a:gd name="T12" fmla="*/ 112 w 667"/>
                <a:gd name="T13" fmla="*/ 689 h 994"/>
                <a:gd name="T14" fmla="*/ 176 w 667"/>
                <a:gd name="T15" fmla="*/ 377 h 994"/>
                <a:gd name="T16" fmla="*/ 24 w 667"/>
                <a:gd name="T17" fmla="*/ 137 h 994"/>
                <a:gd name="T18" fmla="*/ 328 w 667"/>
                <a:gd name="T19" fmla="*/ 1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" h="994">
                  <a:moveTo>
                    <a:pt x="328" y="1"/>
                  </a:moveTo>
                  <a:cubicBezTo>
                    <a:pt x="427" y="2"/>
                    <a:pt x="565" y="70"/>
                    <a:pt x="616" y="145"/>
                  </a:cubicBezTo>
                  <a:cubicBezTo>
                    <a:pt x="667" y="220"/>
                    <a:pt x="661" y="372"/>
                    <a:pt x="632" y="449"/>
                  </a:cubicBezTo>
                  <a:cubicBezTo>
                    <a:pt x="603" y="526"/>
                    <a:pt x="471" y="552"/>
                    <a:pt x="440" y="609"/>
                  </a:cubicBezTo>
                  <a:cubicBezTo>
                    <a:pt x="409" y="666"/>
                    <a:pt x="469" y="732"/>
                    <a:pt x="448" y="793"/>
                  </a:cubicBezTo>
                  <a:cubicBezTo>
                    <a:pt x="427" y="854"/>
                    <a:pt x="368" y="994"/>
                    <a:pt x="312" y="977"/>
                  </a:cubicBezTo>
                  <a:cubicBezTo>
                    <a:pt x="256" y="960"/>
                    <a:pt x="135" y="789"/>
                    <a:pt x="112" y="689"/>
                  </a:cubicBezTo>
                  <a:cubicBezTo>
                    <a:pt x="89" y="589"/>
                    <a:pt x="191" y="469"/>
                    <a:pt x="176" y="377"/>
                  </a:cubicBezTo>
                  <a:cubicBezTo>
                    <a:pt x="161" y="285"/>
                    <a:pt x="0" y="200"/>
                    <a:pt x="24" y="137"/>
                  </a:cubicBezTo>
                  <a:cubicBezTo>
                    <a:pt x="48" y="74"/>
                    <a:pt x="229" y="0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Text Box 21">
              <a:extLst>
                <a:ext uri="{FF2B5EF4-FFF2-40B4-BE49-F238E27FC236}">
                  <a16:creationId xmlns:a16="http://schemas.microsoft.com/office/drawing/2014/main" id="{7883F926-BCA6-D060-A889-C48BA4FFF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2430"/>
              <a:ext cx="1248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Current technical environment</a:t>
              </a:r>
            </a:p>
          </p:txBody>
        </p:sp>
      </p:grpSp>
      <p:sp>
        <p:nvSpPr>
          <p:cNvPr id="3094" name="Text Box 22">
            <a:extLst>
              <a:ext uri="{FF2B5EF4-FFF2-40B4-BE49-F238E27FC236}">
                <a16:creationId xmlns:a16="http://schemas.microsoft.com/office/drawing/2014/main" id="{15FC7125-0AC7-3E78-1BE2-8113CF93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4441825"/>
            <a:ext cx="180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1400">
                <a:latin typeface="Arial" panose="020B0604020202020204" pitchFamily="34" charset="0"/>
              </a:rPr>
              <a:t>previous experience</a:t>
            </a:r>
          </a:p>
        </p:txBody>
      </p:sp>
      <p:sp>
        <p:nvSpPr>
          <p:cNvPr id="3095" name="Freeform 23">
            <a:extLst>
              <a:ext uri="{FF2B5EF4-FFF2-40B4-BE49-F238E27FC236}">
                <a16:creationId xmlns:a16="http://schemas.microsoft.com/office/drawing/2014/main" id="{81BB8EF0-2DD6-ACB8-9BC0-29274BABC2F1}"/>
              </a:ext>
            </a:extLst>
          </p:cNvPr>
          <p:cNvSpPr>
            <a:spLocks/>
          </p:cNvSpPr>
          <p:nvPr/>
        </p:nvSpPr>
        <p:spPr bwMode="auto">
          <a:xfrm>
            <a:off x="4584700" y="4340225"/>
            <a:ext cx="750888" cy="436563"/>
          </a:xfrm>
          <a:custGeom>
            <a:avLst/>
            <a:gdLst>
              <a:gd name="T0" fmla="*/ 80 w 473"/>
              <a:gd name="T1" fmla="*/ 42 h 427"/>
              <a:gd name="T2" fmla="*/ 232 w 473"/>
              <a:gd name="T3" fmla="*/ 31 h 427"/>
              <a:gd name="T4" fmla="*/ 472 w 473"/>
              <a:gd name="T5" fmla="*/ 229 h 427"/>
              <a:gd name="T6" fmla="*/ 240 w 473"/>
              <a:gd name="T7" fmla="*/ 410 h 427"/>
              <a:gd name="T8" fmla="*/ 0 w 473"/>
              <a:gd name="T9" fmla="*/ 33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427">
                <a:moveTo>
                  <a:pt x="80" y="42"/>
                </a:moveTo>
                <a:cubicBezTo>
                  <a:pt x="105" y="39"/>
                  <a:pt x="167" y="0"/>
                  <a:pt x="232" y="31"/>
                </a:cubicBezTo>
                <a:cubicBezTo>
                  <a:pt x="297" y="62"/>
                  <a:pt x="471" y="165"/>
                  <a:pt x="472" y="229"/>
                </a:cubicBezTo>
                <a:cubicBezTo>
                  <a:pt x="473" y="292"/>
                  <a:pt x="319" y="393"/>
                  <a:pt x="240" y="410"/>
                </a:cubicBezTo>
                <a:cubicBezTo>
                  <a:pt x="161" y="427"/>
                  <a:pt x="40" y="344"/>
                  <a:pt x="0" y="3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0F90D949-6C47-BB41-7D38-D7F6B27558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4802188"/>
            <a:ext cx="1477963" cy="909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25">
            <a:extLst>
              <a:ext uri="{FF2B5EF4-FFF2-40B4-BE49-F238E27FC236}">
                <a16:creationId xmlns:a16="http://schemas.microsoft.com/office/drawing/2014/main" id="{E8EBCC87-2DB7-6AF0-304E-5552E4988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0" y="2222500"/>
            <a:ext cx="2032000" cy="176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06FAAA17-964C-D7EC-AA08-D1D422D70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27051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8B11FF35-7F8F-449C-2AFC-82469CD8AE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2044700"/>
            <a:ext cx="14859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C1225F90-271B-B96F-24C9-B0ED1637F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111500"/>
            <a:ext cx="18415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44E21A8C-9ADB-9616-DF32-B1EEDDF3D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0"/>
            <a:ext cx="7758113" cy="1162050"/>
          </a:xfrm>
        </p:spPr>
        <p:txBody>
          <a:bodyPr/>
          <a:lstStyle/>
          <a:p>
            <a:r>
              <a:rPr lang="en-US" altLang="en-US" sz="4000"/>
              <a:t>Where does architecture come from?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BC0286C-448C-A56D-C78B-8710BF6D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04F0D6-03B3-4854-89CA-EF10880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7F30C8-FA4B-E5D8-B722-AC8EA1B6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015B-7422-4BCE-B163-451FC19FED8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E67FB1E-D4D2-4D01-13AF-47CA6A467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21700" cy="2184400"/>
          </a:xfrm>
        </p:spPr>
        <p:txBody>
          <a:bodyPr/>
          <a:lstStyle/>
          <a:p>
            <a:pPr lvl="1"/>
            <a:r>
              <a:rPr lang="en-GB" altLang="en-US" sz="2800"/>
              <a:t>The structure of the developing organisation</a:t>
            </a:r>
          </a:p>
          <a:p>
            <a:pPr lvl="1"/>
            <a:r>
              <a:rPr lang="en-GB" altLang="en-US" sz="2800"/>
              <a:t>The enterprise goals of the developing organisation</a:t>
            </a:r>
          </a:p>
          <a:p>
            <a:pPr lvl="1"/>
            <a:r>
              <a:rPr lang="en-GB" altLang="en-US" sz="2800"/>
              <a:t>customer requirements for the next system</a:t>
            </a:r>
          </a:p>
          <a:p>
            <a:pPr lvl="1"/>
            <a:r>
              <a:rPr lang="en-GB" altLang="en-US" sz="2800"/>
              <a:t>influence later architectural decisions</a:t>
            </a:r>
          </a:p>
        </p:txBody>
      </p:sp>
      <p:grpSp>
        <p:nvGrpSpPr>
          <p:cNvPr id="4099" name="Group 3">
            <a:extLst>
              <a:ext uri="{FF2B5EF4-FFF2-40B4-BE49-F238E27FC236}">
                <a16:creationId xmlns:a16="http://schemas.microsoft.com/office/drawing/2014/main" id="{5BB03BA0-F123-E8CB-2F87-AA0753F87264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4256088"/>
            <a:ext cx="392112" cy="1030287"/>
            <a:chOff x="2557" y="2585"/>
            <a:chExt cx="247" cy="649"/>
          </a:xfrm>
        </p:grpSpPr>
        <p:grpSp>
          <p:nvGrpSpPr>
            <p:cNvPr id="4100" name="Group 4">
              <a:extLst>
                <a:ext uri="{FF2B5EF4-FFF2-40B4-BE49-F238E27FC236}">
                  <a16:creationId xmlns:a16="http://schemas.microsoft.com/office/drawing/2014/main" id="{AB307FD8-1B7C-7A3B-6256-8D26DD07A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7" y="2585"/>
              <a:ext cx="229" cy="199"/>
              <a:chOff x="2034" y="2122"/>
              <a:chExt cx="229" cy="199"/>
            </a:xfrm>
          </p:grpSpPr>
          <p:sp>
            <p:nvSpPr>
              <p:cNvPr id="4101" name="Oval 5">
                <a:extLst>
                  <a:ext uri="{FF2B5EF4-FFF2-40B4-BE49-F238E27FC236}">
                    <a16:creationId xmlns:a16="http://schemas.microsoft.com/office/drawing/2014/main" id="{46D4DC2E-439D-2366-4172-B1FE5611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2122"/>
                <a:ext cx="229" cy="1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" name="Oval 6">
                <a:extLst>
                  <a:ext uri="{FF2B5EF4-FFF2-40B4-BE49-F238E27FC236}">
                    <a16:creationId xmlns:a16="http://schemas.microsoft.com/office/drawing/2014/main" id="{599CFAA6-9A91-517C-DF7C-FB335E610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2176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" name="Oval 7">
                <a:extLst>
                  <a:ext uri="{FF2B5EF4-FFF2-40B4-BE49-F238E27FC236}">
                    <a16:creationId xmlns:a16="http://schemas.microsoft.com/office/drawing/2014/main" id="{C4FA8050-544D-06E2-C94B-B38A163D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176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" name="Line 8">
                <a:extLst>
                  <a:ext uri="{FF2B5EF4-FFF2-40B4-BE49-F238E27FC236}">
                    <a16:creationId xmlns:a16="http://schemas.microsoft.com/office/drawing/2014/main" id="{61D56D5A-B2C7-0204-CC7D-EEC0A10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5" y="2270"/>
                <a:ext cx="12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61410E20-3CAD-7A2D-5929-18723FC0F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78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10">
              <a:extLst>
                <a:ext uri="{FF2B5EF4-FFF2-40B4-BE49-F238E27FC236}">
                  <a16:creationId xmlns:a16="http://schemas.microsoft.com/office/drawing/2014/main" id="{81E17BAF-9E96-F4B6-E446-C0C7871BB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288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7" name="Group 11">
              <a:extLst>
                <a:ext uri="{FF2B5EF4-FFF2-40B4-BE49-F238E27FC236}">
                  <a16:creationId xmlns:a16="http://schemas.microsoft.com/office/drawing/2014/main" id="{4EAF25E5-5AF5-4D7E-AE03-09EE151C9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9" y="3025"/>
              <a:ext cx="176" cy="209"/>
              <a:chOff x="2577" y="3031"/>
              <a:chExt cx="176" cy="209"/>
            </a:xfrm>
          </p:grpSpPr>
          <p:sp>
            <p:nvSpPr>
              <p:cNvPr id="4108" name="Line 12">
                <a:extLst>
                  <a:ext uri="{FF2B5EF4-FFF2-40B4-BE49-F238E27FC236}">
                    <a16:creationId xmlns:a16="http://schemas.microsoft.com/office/drawing/2014/main" id="{C8ED21AE-FCA2-8A12-2671-E8EF004A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7" y="3031"/>
                <a:ext cx="93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13">
                <a:extLst>
                  <a:ext uri="{FF2B5EF4-FFF2-40B4-BE49-F238E27FC236}">
                    <a16:creationId xmlns:a16="http://schemas.microsoft.com/office/drawing/2014/main" id="{12084012-0D13-1D95-C239-7465BF2C8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2" y="3031"/>
                <a:ext cx="81" cy="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10" name="Rectangle 14">
            <a:extLst>
              <a:ext uri="{FF2B5EF4-FFF2-40B4-BE49-F238E27FC236}">
                <a16:creationId xmlns:a16="http://schemas.microsoft.com/office/drawing/2014/main" id="{6E1F7E22-23C0-0848-D8EF-91E1FC5C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4432300"/>
            <a:ext cx="1333500" cy="63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5ED1DBCA-E652-B3FD-F349-8FA8E1BBE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5974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BAE42F6C-1FC2-466B-6028-1C15354E8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1100" y="490220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>
            <a:extLst>
              <a:ext uri="{FF2B5EF4-FFF2-40B4-BE49-F238E27FC236}">
                <a16:creationId xmlns:a16="http://schemas.microsoft.com/office/drawing/2014/main" id="{1D988ADE-3577-26F8-AA1E-B5E274BF8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3429000"/>
            <a:ext cx="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9213A0A4-25A3-512B-D44A-D275061A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848600" cy="609600"/>
          </a:xfrm>
        </p:spPr>
        <p:txBody>
          <a:bodyPr/>
          <a:lstStyle/>
          <a:p>
            <a:r>
              <a:rPr lang="en-GB" altLang="en-US" sz="4000"/>
              <a:t>What does architecture affect?</a:t>
            </a:r>
            <a:endParaRPr lang="en-US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23B365-201E-0F84-090F-6D00CB5C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F59005A-E6CF-11E6-6857-E52F0546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36F7C7-CF9D-E096-3F4D-E0797D05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696E-4FF2-4886-86B5-5B43D8CD5A3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6730382-4DFA-DA16-7EC2-B89090AF8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95350"/>
            <a:ext cx="7772400" cy="5537200"/>
          </a:xfrm>
        </p:spPr>
        <p:txBody>
          <a:bodyPr/>
          <a:lstStyle/>
          <a:p>
            <a:r>
              <a:rPr lang="en-GB" altLang="en-US" sz="2800"/>
              <a:t>Architecture defines “components”</a:t>
            </a:r>
          </a:p>
          <a:p>
            <a:pPr lvl="1"/>
            <a:r>
              <a:rPr lang="en-GB" altLang="en-US" sz="2400"/>
              <a:t>an abstraction</a:t>
            </a:r>
          </a:p>
          <a:p>
            <a:pPr lvl="1"/>
            <a:r>
              <a:rPr lang="en-GB" altLang="en-US" sz="2400"/>
              <a:t>suppresses details not pertinent to its interactions with other components</a:t>
            </a:r>
          </a:p>
          <a:p>
            <a:r>
              <a:rPr lang="en-GB" altLang="en-US" sz="2800"/>
              <a:t>An architecture comprises more than one structure</a:t>
            </a:r>
          </a:p>
          <a:p>
            <a:pPr lvl="2"/>
            <a:r>
              <a:rPr lang="en-GB" altLang="en-US" sz="2400"/>
              <a:t>modular structure (calls/uses)</a:t>
            </a:r>
          </a:p>
          <a:p>
            <a:pPr lvl="2"/>
            <a:r>
              <a:rPr lang="en-GB" altLang="en-US" sz="2400"/>
              <a:t>process structure (invokes, communicates with, synchronises with)</a:t>
            </a:r>
          </a:p>
          <a:p>
            <a:pPr lvl="2"/>
            <a:r>
              <a:rPr lang="en-GB" altLang="en-US" sz="2400"/>
              <a:t>physical structure (libraries, DLL’s, processors)</a:t>
            </a:r>
          </a:p>
          <a:p>
            <a:pPr lvl="2"/>
            <a:r>
              <a:rPr lang="en-GB" altLang="en-US" sz="2400"/>
              <a:t>inheritance structures (inherits)</a:t>
            </a:r>
          </a:p>
          <a:p>
            <a:pPr lvl="2"/>
            <a:r>
              <a:rPr lang="en-GB" altLang="en-US" sz="2400"/>
              <a:t> …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BAD3124-EAAF-37CB-6745-D9BB21399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Components &amp; Structures</a:t>
            </a:r>
            <a:endParaRPr lang="en-CA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6C690E0-2624-A853-4444-1F2B9419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3ECA4A-F156-89F9-5F81-67EF5C64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E78151-5C19-6395-C419-08FE1348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8F5E-BBE1-4D24-B725-3CE4DF6CEA7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60D1988-079C-B1D9-AFF0-588F2CB2C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772400" cy="4470400"/>
          </a:xfrm>
        </p:spPr>
        <p:txBody>
          <a:bodyPr/>
          <a:lstStyle/>
          <a:p>
            <a:r>
              <a:rPr lang="en-GB" altLang="en-US" sz="2800"/>
              <a:t>create the business case</a:t>
            </a:r>
          </a:p>
          <a:p>
            <a:r>
              <a:rPr lang="en-GB" altLang="en-US" sz="2800"/>
              <a:t>understand the requirements</a:t>
            </a:r>
          </a:p>
          <a:p>
            <a:r>
              <a:rPr lang="en-GB" altLang="en-US" sz="2800"/>
              <a:t>create the architecture</a:t>
            </a:r>
          </a:p>
          <a:p>
            <a:r>
              <a:rPr lang="en-GB" altLang="en-US" sz="2800"/>
              <a:t>represent and communicate the architecture</a:t>
            </a:r>
          </a:p>
          <a:p>
            <a:r>
              <a:rPr lang="en-GB" altLang="en-US" sz="2800"/>
              <a:t>evaluate the architecture</a:t>
            </a:r>
          </a:p>
          <a:p>
            <a:r>
              <a:rPr lang="en-GB" altLang="en-US" sz="2800"/>
              <a:t>implement based on the architecture</a:t>
            </a:r>
          </a:p>
          <a:p>
            <a:pPr lvl="1"/>
            <a:r>
              <a:rPr lang="en-GB" altLang="en-US" sz="2400"/>
              <a:t>ensuring conformance</a:t>
            </a:r>
          </a:p>
          <a:p>
            <a:r>
              <a:rPr lang="en-GB" altLang="en-US" sz="2800"/>
              <a:t>enhance/maintain based on the architecture</a:t>
            </a:r>
          </a:p>
          <a:p>
            <a:pPr lvl="1"/>
            <a:r>
              <a:rPr lang="en-GB" altLang="en-US" sz="2400"/>
              <a:t>ensuring conformance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B38C39-2F51-3DA7-8ED9-CBDC05345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GB" altLang="en-US"/>
              <a:t>Architecture process steps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C98442-F9C9-543A-BEA7-CCAC7A8B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F8632D-35AA-6772-89C8-D727C67A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6809FC-9B45-0BFB-D6EE-6A636931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0EBC-FA7F-4BE9-B122-51C521B1286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9BC99E5-4861-109B-08BC-1CB121C1D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92150"/>
          </a:xfrm>
        </p:spPr>
        <p:txBody>
          <a:bodyPr/>
          <a:lstStyle/>
          <a:p>
            <a:r>
              <a:rPr lang="en-US" altLang="en-US" sz="3600"/>
              <a:t>Functionality &amp; Quality Attributes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FD574BF-4C1D-4CD2-380E-650D1CA51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14413"/>
            <a:ext cx="7772400" cy="5081587"/>
          </a:xfrm>
        </p:spPr>
        <p:txBody>
          <a:bodyPr/>
          <a:lstStyle/>
          <a:p>
            <a:r>
              <a:rPr lang="en-US" altLang="en-US" sz="2800"/>
              <a:t>Functionality usually takes 1</a:t>
            </a:r>
            <a:r>
              <a:rPr lang="en-US" altLang="en-US" sz="2800" baseline="30000"/>
              <a:t>st</a:t>
            </a:r>
            <a:r>
              <a:rPr lang="en-US" altLang="en-US" sz="2800"/>
              <a:t> place during development.</a:t>
            </a:r>
          </a:p>
          <a:p>
            <a:r>
              <a:rPr lang="en-US" altLang="en-US" sz="2800"/>
              <a:t>Systems are more frequently re-designed not because they are functionally deficient, but rather because</a:t>
            </a:r>
          </a:p>
          <a:p>
            <a:pPr lvl="1"/>
            <a:r>
              <a:rPr lang="en-US" altLang="en-US" sz="2400"/>
              <a:t>They are difficult to maintain</a:t>
            </a:r>
          </a:p>
          <a:p>
            <a:pPr lvl="1"/>
            <a:r>
              <a:rPr lang="en-US" altLang="en-US" sz="2400"/>
              <a:t>Difficult to port</a:t>
            </a:r>
          </a:p>
          <a:p>
            <a:pPr lvl="1"/>
            <a:r>
              <a:rPr lang="en-US" altLang="en-US" sz="2400"/>
              <a:t>Won’t scale</a:t>
            </a:r>
          </a:p>
          <a:p>
            <a:pPr lvl="1"/>
            <a:r>
              <a:rPr lang="en-US" altLang="en-US" sz="2400"/>
              <a:t>Too slow</a:t>
            </a:r>
          </a:p>
          <a:p>
            <a:pPr lvl="1"/>
            <a:r>
              <a:rPr lang="en-US" altLang="en-US" sz="2400"/>
              <a:t>Too insecure</a:t>
            </a:r>
          </a:p>
          <a:p>
            <a:pPr lvl="1"/>
            <a:r>
              <a:rPr lang="en-US" altLang="en-US" sz="2400"/>
              <a:t>Not fault tolerant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26760E-B70E-3AA7-2ADE-2062F181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636492-38F0-A52B-F74F-6FBC3EF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3AAB77-77F0-9EE4-98E9-8E1BA82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893-518E-4677-AE59-7AC061E5F8E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5CDD536-CCF0-D7B6-72F5-E5FCC6499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System Qualities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F0CBD69-0781-7879-690E-44E270C13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Observable via execution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Availability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Reliability = mttf = mean time to failure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Availability = mttf/(mttf + time to repair)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Functionality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Usability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 observable via execution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Modifiability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Portability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Reusability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Integrability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Testability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F82FE9-0385-B217-4CA1-F21C7D7C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A30A6B-9F8A-AD7B-743F-D6FC7F04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9E42C2-995D-0051-CBD8-E1CF2F5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34EE-A000-45A8-8C29-29CF860C15C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90B637-592C-96A8-BEF6-45C0807EA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Business Qualities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F72B1A2-4851-8A38-3F80-72F1BCC49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1925638"/>
            <a:ext cx="5565775" cy="3648075"/>
          </a:xfrm>
        </p:spPr>
        <p:txBody>
          <a:bodyPr/>
          <a:lstStyle/>
          <a:p>
            <a:pPr lvl="1"/>
            <a:r>
              <a:rPr lang="en-US" altLang="en-US" sz="2800"/>
              <a:t>Time-to-market</a:t>
            </a:r>
          </a:p>
          <a:p>
            <a:pPr lvl="1"/>
            <a:r>
              <a:rPr lang="en-US" altLang="en-US" sz="2800"/>
              <a:t>Cost</a:t>
            </a:r>
          </a:p>
          <a:p>
            <a:pPr lvl="1"/>
            <a:r>
              <a:rPr lang="en-US" altLang="en-US" sz="2800"/>
              <a:t>Projected lifetime</a:t>
            </a:r>
          </a:p>
          <a:p>
            <a:pPr lvl="1"/>
            <a:r>
              <a:rPr lang="en-US" altLang="en-US" sz="2800"/>
              <a:t>Target market</a:t>
            </a:r>
          </a:p>
          <a:p>
            <a:pPr lvl="1"/>
            <a:r>
              <a:rPr lang="en-US" altLang="en-US" sz="2800"/>
              <a:t>Rollout schedule</a:t>
            </a:r>
          </a:p>
          <a:p>
            <a:pPr lvl="1"/>
            <a:r>
              <a:rPr lang="en-US" altLang="en-US" sz="2800"/>
              <a:t>Use of legacy systems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BECB655-C9AE-5673-CE6C-FE521CC67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271713"/>
            <a:ext cx="1962150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B17D06-C52C-B4CC-F2B3-9F0FD2EC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43107BE-E8B6-C415-9211-630F34E9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ADBF20-FF2D-8C44-D949-6BC7D829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0485-2D88-4699-AF46-49A29BA8029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3BD880B-359F-0AD5-1439-801C378D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Architectural Qualities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E2A0DD-6AB2-3BB0-D742-BF95371C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22388"/>
            <a:ext cx="7772400" cy="4476750"/>
          </a:xfrm>
        </p:spPr>
        <p:txBody>
          <a:bodyPr/>
          <a:lstStyle/>
          <a:p>
            <a:r>
              <a:rPr lang="en-US" altLang="en-US" sz="3200"/>
              <a:t>Conceptual integrity</a:t>
            </a:r>
          </a:p>
          <a:p>
            <a:r>
              <a:rPr lang="en-US" altLang="en-US" sz="3200"/>
              <a:t>Correctness</a:t>
            </a:r>
          </a:p>
          <a:p>
            <a:r>
              <a:rPr lang="en-US" altLang="en-US" sz="3200"/>
              <a:t>Completeness</a:t>
            </a:r>
          </a:p>
          <a:p>
            <a:r>
              <a:rPr lang="en-US" altLang="en-US" sz="3200"/>
              <a:t>Buildability</a:t>
            </a:r>
          </a:p>
          <a:p>
            <a:pPr lvl="1"/>
            <a:r>
              <a:rPr lang="en-US" altLang="en-US" sz="2800"/>
              <a:t>Completed by available team in a timely manner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E411DA5-8B79-989C-7852-E5454E88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322388"/>
            <a:ext cx="2360612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B15BD1-1CDF-9F0C-60D6-47ED9D3A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8B71C9-B230-79FE-B0AC-9823E79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F2B983-D64A-7C25-25C8-9461CED8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6602-6E3C-47D3-921D-20B946455A7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BE20EBD-BBD3-1CA2-BC11-AC44D70C7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Architectural Means of Achieving Quality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E19C55-5A6B-8849-A6A2-6AAD7A9AA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Two questions</a:t>
            </a:r>
          </a:p>
          <a:p>
            <a:pPr lvl="1"/>
            <a:r>
              <a:rPr lang="en-US" altLang="en-US" sz="2800"/>
              <a:t>What structure shall I employ to</a:t>
            </a:r>
          </a:p>
          <a:p>
            <a:pPr lvl="2"/>
            <a:r>
              <a:rPr lang="en-US" altLang="en-US" sz="2400"/>
              <a:t>Assign workers</a:t>
            </a:r>
          </a:p>
          <a:p>
            <a:pPr lvl="2"/>
            <a:r>
              <a:rPr lang="en-US" altLang="en-US" sz="2400"/>
              <a:t>Derive a work breakdown</a:t>
            </a:r>
          </a:p>
          <a:p>
            <a:pPr lvl="2"/>
            <a:r>
              <a:rPr lang="en-US" altLang="en-US" sz="2400"/>
              <a:t>Exploit pre-packaged components</a:t>
            </a:r>
          </a:p>
          <a:p>
            <a:pPr lvl="2"/>
            <a:r>
              <a:rPr lang="en-US" altLang="en-US" sz="2400"/>
              <a:t>Plan for modification</a:t>
            </a:r>
          </a:p>
          <a:p>
            <a:pPr lvl="1"/>
            <a:r>
              <a:rPr lang="en-US" altLang="en-US" sz="2800"/>
              <a:t>What structure shall I employ so that the system, at runtime, fulfills its behavioral and quality attributes.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960FB786-E411-469E-CE09-F0498968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016000"/>
            <a:ext cx="19304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CF92B7-F64E-F922-16CB-735B5FB3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5F44C1-F6B4-BB7F-EB90-64C60E1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9422A1-18BA-86A4-4824-992B7AC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195A-FB08-4221-A018-933B4519675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A87F171-FD93-E8E0-7D7C-F894687A9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In Practice</a:t>
            </a:r>
            <a:endParaRPr lang="en-CA" altLang="en-US" sz="4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5899620-6399-0420-9C8C-5F3065505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Divide into two levels:</a:t>
            </a:r>
          </a:p>
          <a:p>
            <a:pPr lvl="1"/>
            <a:r>
              <a:rPr lang="en-US" altLang="en-US" sz="3200"/>
              <a:t>System-Level </a:t>
            </a:r>
            <a:r>
              <a:rPr lang="en-US" altLang="en-US" sz="3200" b="1" i="1" u="sng"/>
              <a:t>Architecture</a:t>
            </a:r>
          </a:p>
          <a:p>
            <a:pPr lvl="1"/>
            <a:r>
              <a:rPr lang="en-US" altLang="en-US" sz="3200"/>
              <a:t>Programming-Level </a:t>
            </a:r>
            <a:r>
              <a:rPr lang="en-US" altLang="en-US" sz="3200" b="1" i="1" u="sng"/>
              <a:t>Design</a:t>
            </a:r>
          </a:p>
          <a:p>
            <a:pPr lvl="1"/>
            <a:endParaRPr lang="en-US" altLang="en-US" sz="3200"/>
          </a:p>
          <a:p>
            <a:pPr>
              <a:buFontTx/>
              <a:buNone/>
            </a:pPr>
            <a:r>
              <a:rPr lang="en-US" altLang="en-US" sz="2800"/>
              <a:t>[User Interface</a:t>
            </a:r>
          </a:p>
          <a:p>
            <a:pPr lvl="1"/>
            <a:r>
              <a:rPr lang="en-US" altLang="en-US" sz="2400"/>
              <a:t>Sometimes also referred to as “design” (or even “architecture”)</a:t>
            </a:r>
          </a:p>
          <a:p>
            <a:pPr lvl="1"/>
            <a:r>
              <a:rPr lang="en-US" altLang="en-US" sz="2400"/>
              <a:t>Different topic. Not covered in this course.</a:t>
            </a:r>
          </a:p>
          <a:p>
            <a:pPr>
              <a:buFontTx/>
              <a:buNone/>
            </a:pPr>
            <a:r>
              <a:rPr lang="en-US" altLang="en-US" sz="2800"/>
              <a:t>]</a:t>
            </a:r>
            <a:endParaRPr lang="en-CA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F23494F-0FA6-D7AC-36F7-4117C52C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D9948C-23DF-0092-7132-21E5C0BC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84298C-43C0-F35D-174B-AB10611D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A788-3484-4DB4-B124-392E67A5C9DB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29698" name="Group 2">
            <a:extLst>
              <a:ext uri="{FF2B5EF4-FFF2-40B4-BE49-F238E27FC236}">
                <a16:creationId xmlns:a16="http://schemas.microsoft.com/office/drawing/2014/main" id="{1A93FE21-2AA8-D062-2C7C-DD07C8DE9DB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42938"/>
            <a:ext cx="2057400" cy="655637"/>
            <a:chOff x="2160" y="525"/>
            <a:chExt cx="1296" cy="413"/>
          </a:xfrm>
        </p:grpSpPr>
        <p:sp>
          <p:nvSpPr>
            <p:cNvPr id="29699" name="Text Box 3">
              <a:extLst>
                <a:ext uri="{FF2B5EF4-FFF2-40B4-BE49-F238E27FC236}">
                  <a16:creationId xmlns:a16="http://schemas.microsoft.com/office/drawing/2014/main" id="{566389AA-BE45-C92F-A58B-0A1BB56AB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720"/>
              <a:ext cx="1296" cy="21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Requirements</a:t>
              </a:r>
            </a:p>
          </p:txBody>
        </p:sp>
        <p:sp>
          <p:nvSpPr>
            <p:cNvPr id="29700" name="Line 4">
              <a:extLst>
                <a:ext uri="{FF2B5EF4-FFF2-40B4-BE49-F238E27FC236}">
                  <a16:creationId xmlns:a16="http://schemas.microsoft.com/office/drawing/2014/main" id="{B8C8B73B-634D-950D-CE15-1C793B33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5"/>
              <a:ext cx="0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1" name="Group 5">
            <a:extLst>
              <a:ext uri="{FF2B5EF4-FFF2-40B4-BE49-F238E27FC236}">
                <a16:creationId xmlns:a16="http://schemas.microsoft.com/office/drawing/2014/main" id="{98F9DC92-0009-D2E9-4747-544AD0D5AA1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298575"/>
            <a:ext cx="2057400" cy="873125"/>
            <a:chOff x="2160" y="938"/>
            <a:chExt cx="1296" cy="550"/>
          </a:xfrm>
        </p:grpSpPr>
        <p:sp>
          <p:nvSpPr>
            <p:cNvPr id="29702" name="Text Box 6">
              <a:extLst>
                <a:ext uri="{FF2B5EF4-FFF2-40B4-BE49-F238E27FC236}">
                  <a16:creationId xmlns:a16="http://schemas.microsoft.com/office/drawing/2014/main" id="{0C3BF0D1-874E-5710-6D42-89208BC43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70"/>
              <a:ext cx="1296" cy="2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Architecture</a:t>
              </a:r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465E695A-6E32-CF5E-48BB-8EC13023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38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4" name="Group 18">
            <a:extLst>
              <a:ext uri="{FF2B5EF4-FFF2-40B4-BE49-F238E27FC236}">
                <a16:creationId xmlns:a16="http://schemas.microsoft.com/office/drawing/2014/main" id="{63F227CA-3D4F-EA42-7150-8B68D135D4A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3575"/>
            <a:ext cx="7391400" cy="1647825"/>
            <a:chOff x="336" y="2138"/>
            <a:chExt cx="4656" cy="1038"/>
          </a:xfrm>
        </p:grpSpPr>
        <p:grpSp>
          <p:nvGrpSpPr>
            <p:cNvPr id="29715" name="Group 19">
              <a:extLst>
                <a:ext uri="{FF2B5EF4-FFF2-40B4-BE49-F238E27FC236}">
                  <a16:creationId xmlns:a16="http://schemas.microsoft.com/office/drawing/2014/main" id="{D423D950-6AD0-0363-16F4-BAEA93A72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96"/>
              <a:ext cx="1008" cy="680"/>
              <a:chOff x="480" y="2208"/>
              <a:chExt cx="1008" cy="680"/>
            </a:xfrm>
          </p:grpSpPr>
          <p:sp>
            <p:nvSpPr>
              <p:cNvPr id="29716" name="Text Box 20">
                <a:extLst>
                  <a:ext uri="{FF2B5EF4-FFF2-40B4-BE49-F238E27FC236}">
                    <a16:creationId xmlns:a16="http://schemas.microsoft.com/office/drawing/2014/main" id="{35D5DA95-575D-324E-F139-5F64E3670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432" cy="68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altLang="en-US" sz="1600">
                    <a:latin typeface="Arial" panose="020B0604020202020204" pitchFamily="34" charset="0"/>
                  </a:rPr>
                  <a:t>Code &amp;</a:t>
                </a:r>
                <a:br>
                  <a:rPr lang="en-GB" altLang="en-US" sz="1600">
                    <a:latin typeface="Arial" panose="020B0604020202020204" pitchFamily="34" charset="0"/>
                  </a:rPr>
                </a:br>
                <a:r>
                  <a:rPr lang="en-GB" altLang="en-US" sz="1600">
                    <a:latin typeface="Arial" panose="020B0604020202020204" pitchFamily="34" charset="0"/>
                  </a:rPr>
                  <a:t>Unit Test</a:t>
                </a:r>
              </a:p>
            </p:txBody>
          </p:sp>
          <p:sp>
            <p:nvSpPr>
              <p:cNvPr id="29717" name="Text Box 21">
                <a:extLst>
                  <a:ext uri="{FF2B5EF4-FFF2-40B4-BE49-F238E27FC236}">
                    <a16:creationId xmlns:a16="http://schemas.microsoft.com/office/drawing/2014/main" id="{9183E14A-8383-0B47-C1F6-A00284DDC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208"/>
                <a:ext cx="432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altLang="en-US" sz="1600">
                    <a:latin typeface="Arial" panose="020B0604020202020204" pitchFamily="34" charset="0"/>
                  </a:rPr>
                  <a:t>C&amp;ut</a:t>
                </a:r>
              </a:p>
            </p:txBody>
          </p:sp>
        </p:grpSp>
        <p:sp>
          <p:nvSpPr>
            <p:cNvPr id="29718" name="Text Box 22">
              <a:extLst>
                <a:ext uri="{FF2B5EF4-FFF2-40B4-BE49-F238E27FC236}">
                  <a16:creationId xmlns:a16="http://schemas.microsoft.com/office/drawing/2014/main" id="{5492D31C-38C8-DDE0-4D7E-943D58DCE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96"/>
              <a:ext cx="432" cy="21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C&amp;ut</a:t>
              </a:r>
            </a:p>
          </p:txBody>
        </p:sp>
        <p:grpSp>
          <p:nvGrpSpPr>
            <p:cNvPr id="29719" name="Group 23">
              <a:extLst>
                <a:ext uri="{FF2B5EF4-FFF2-40B4-BE49-F238E27FC236}">
                  <a16:creationId xmlns:a16="http://schemas.microsoft.com/office/drawing/2014/main" id="{1CA2D35E-BFB5-91D7-3D9D-FDFF8B693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496"/>
              <a:ext cx="1488" cy="218"/>
              <a:chOff x="2592" y="2208"/>
              <a:chExt cx="1488" cy="218"/>
            </a:xfrm>
          </p:grpSpPr>
          <p:sp>
            <p:nvSpPr>
              <p:cNvPr id="29720" name="Text Box 24">
                <a:extLst>
                  <a:ext uri="{FF2B5EF4-FFF2-40B4-BE49-F238E27FC236}">
                    <a16:creationId xmlns:a16="http://schemas.microsoft.com/office/drawing/2014/main" id="{DCE8148B-EA69-081E-91D2-D2784E59B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208"/>
                <a:ext cx="432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altLang="en-US" sz="1600">
                    <a:latin typeface="Arial" panose="020B0604020202020204" pitchFamily="34" charset="0"/>
                  </a:rPr>
                  <a:t>C&amp;ut</a:t>
                </a:r>
              </a:p>
            </p:txBody>
          </p:sp>
          <p:sp>
            <p:nvSpPr>
              <p:cNvPr id="29721" name="Text Box 25">
                <a:extLst>
                  <a:ext uri="{FF2B5EF4-FFF2-40B4-BE49-F238E27FC236}">
                    <a16:creationId xmlns:a16="http://schemas.microsoft.com/office/drawing/2014/main" id="{8E2115C8-AE6A-7B7B-FEAF-EBA0F0146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432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altLang="en-US" sz="1600">
                    <a:latin typeface="Arial" panose="020B0604020202020204" pitchFamily="34" charset="0"/>
                  </a:rPr>
                  <a:t>C&amp;ut</a:t>
                </a:r>
              </a:p>
            </p:txBody>
          </p:sp>
          <p:sp>
            <p:nvSpPr>
              <p:cNvPr id="29722" name="Text Box 26">
                <a:extLst>
                  <a:ext uri="{FF2B5EF4-FFF2-40B4-BE49-F238E27FC236}">
                    <a16:creationId xmlns:a16="http://schemas.microsoft.com/office/drawing/2014/main" id="{D7AA7DEB-29E1-88D1-EC01-F0A5A8945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208"/>
                <a:ext cx="432" cy="21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altLang="en-US" sz="1600">
                    <a:latin typeface="Arial" panose="020B0604020202020204" pitchFamily="34" charset="0"/>
                  </a:rPr>
                  <a:t>C&amp;ut</a:t>
                </a:r>
              </a:p>
            </p:txBody>
          </p:sp>
        </p:grp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92FDD250-13DE-6FD8-0C3B-D424CF402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432" cy="21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C&amp;ut</a:t>
              </a:r>
            </a:p>
          </p:txBody>
        </p:sp>
        <p:sp>
          <p:nvSpPr>
            <p:cNvPr id="29724" name="Line 28">
              <a:extLst>
                <a:ext uri="{FF2B5EF4-FFF2-40B4-BE49-F238E27FC236}">
                  <a16:creationId xmlns:a16="http://schemas.microsoft.com/office/drawing/2014/main" id="{B19764A9-4379-AE94-D25E-B71AD7E7F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" y="2138"/>
              <a:ext cx="184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>
              <a:extLst>
                <a:ext uri="{FF2B5EF4-FFF2-40B4-BE49-F238E27FC236}">
                  <a16:creationId xmlns:a16="http://schemas.microsoft.com/office/drawing/2014/main" id="{B75DEA4E-4BF2-5030-05DE-41122195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2138"/>
              <a:ext cx="8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30">
              <a:extLst>
                <a:ext uri="{FF2B5EF4-FFF2-40B4-BE49-F238E27FC236}">
                  <a16:creationId xmlns:a16="http://schemas.microsoft.com/office/drawing/2014/main" id="{C2270684-9528-83D4-5D0F-AA316DD0A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138"/>
              <a:ext cx="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31">
              <a:extLst>
                <a:ext uri="{FF2B5EF4-FFF2-40B4-BE49-F238E27FC236}">
                  <a16:creationId xmlns:a16="http://schemas.microsoft.com/office/drawing/2014/main" id="{381CD1E9-4489-923B-2057-881F1FE3B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4" y="2138"/>
              <a:ext cx="33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Line 32">
              <a:extLst>
                <a:ext uri="{FF2B5EF4-FFF2-40B4-BE49-F238E27FC236}">
                  <a16:creationId xmlns:a16="http://schemas.microsoft.com/office/drawing/2014/main" id="{6FCCC525-6DF8-CD15-4652-F39F78413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38"/>
              <a:ext cx="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33">
              <a:extLst>
                <a:ext uri="{FF2B5EF4-FFF2-40B4-BE49-F238E27FC236}">
                  <a16:creationId xmlns:a16="http://schemas.microsoft.com/office/drawing/2014/main" id="{D4DA6F4D-48BA-0688-1CF0-640AB3699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38"/>
              <a:ext cx="307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AEB91920-F650-7F87-5D49-10F44FF41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2138"/>
              <a:ext cx="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75803705-0828-E073-2AB2-2BC81FE069A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7975"/>
            <a:ext cx="6348413" cy="1066800"/>
            <a:chOff x="584" y="2714"/>
            <a:chExt cx="4183" cy="672"/>
          </a:xfrm>
        </p:grpSpPr>
        <p:sp>
          <p:nvSpPr>
            <p:cNvPr id="29732" name="Text Box 36">
              <a:extLst>
                <a:ext uri="{FF2B5EF4-FFF2-40B4-BE49-F238E27FC236}">
                  <a16:creationId xmlns:a16="http://schemas.microsoft.com/office/drawing/2014/main" id="{65579382-C57B-0184-52F5-1533857E8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168"/>
              <a:ext cx="1296" cy="21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Integration Test</a:t>
              </a:r>
            </a:p>
          </p:txBody>
        </p:sp>
        <p:sp>
          <p:nvSpPr>
            <p:cNvPr id="29733" name="Line 37">
              <a:extLst>
                <a:ext uri="{FF2B5EF4-FFF2-40B4-BE49-F238E27FC236}">
                  <a16:creationId xmlns:a16="http://schemas.microsoft.com/office/drawing/2014/main" id="{A3B67285-170F-89B3-72C3-94641BC1B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2714"/>
              <a:ext cx="157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38">
              <a:extLst>
                <a:ext uri="{FF2B5EF4-FFF2-40B4-BE49-F238E27FC236}">
                  <a16:creationId xmlns:a16="http://schemas.microsoft.com/office/drawing/2014/main" id="{F8F3AD17-13C5-5680-6300-564C756B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2714"/>
              <a:ext cx="118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39">
              <a:extLst>
                <a:ext uri="{FF2B5EF4-FFF2-40B4-BE49-F238E27FC236}">
                  <a16:creationId xmlns:a16="http://schemas.microsoft.com/office/drawing/2014/main" id="{570E005D-A175-7BDF-98A6-CBB5214D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714"/>
              <a:ext cx="43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40">
              <a:extLst>
                <a:ext uri="{FF2B5EF4-FFF2-40B4-BE49-F238E27FC236}">
                  <a16:creationId xmlns:a16="http://schemas.microsoft.com/office/drawing/2014/main" id="{1520600F-6031-2DC6-7485-301C292F5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714"/>
              <a:ext cx="15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41">
              <a:extLst>
                <a:ext uri="{FF2B5EF4-FFF2-40B4-BE49-F238E27FC236}">
                  <a16:creationId xmlns:a16="http://schemas.microsoft.com/office/drawing/2014/main" id="{5FE4B7FB-2313-0A9B-D677-F231AEB45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2714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42">
              <a:extLst>
                <a:ext uri="{FF2B5EF4-FFF2-40B4-BE49-F238E27FC236}">
                  <a16:creationId xmlns:a16="http://schemas.microsoft.com/office/drawing/2014/main" id="{5AC7AB49-A465-05EF-3281-03E88DBBA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714"/>
              <a:ext cx="73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Line 43">
              <a:extLst>
                <a:ext uri="{FF2B5EF4-FFF2-40B4-BE49-F238E27FC236}">
                  <a16:creationId xmlns:a16="http://schemas.microsoft.com/office/drawing/2014/main" id="{C337E820-3C27-15D8-377A-5A9A07885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14"/>
              <a:ext cx="131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C63E700C-8816-840F-1D9D-688FACBF0B23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5184775"/>
            <a:ext cx="2057400" cy="685800"/>
            <a:chOff x="2160" y="3266"/>
            <a:chExt cx="1296" cy="613"/>
          </a:xfrm>
        </p:grpSpPr>
        <p:sp>
          <p:nvSpPr>
            <p:cNvPr id="29741" name="Line 45">
              <a:extLst>
                <a:ext uri="{FF2B5EF4-FFF2-40B4-BE49-F238E27FC236}">
                  <a16:creationId xmlns:a16="http://schemas.microsoft.com/office/drawing/2014/main" id="{7D97CC00-15C5-6F17-D699-9265C2E64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3266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Text Box 46">
              <a:extLst>
                <a:ext uri="{FF2B5EF4-FFF2-40B4-BE49-F238E27FC236}">
                  <a16:creationId xmlns:a16="http://schemas.microsoft.com/office/drawing/2014/main" id="{774C4C90-EFE2-8CA2-F8D4-12B3BE65B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570"/>
              <a:ext cx="1296" cy="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System Test</a:t>
              </a:r>
            </a:p>
          </p:txBody>
        </p:sp>
      </p:grpSp>
      <p:sp>
        <p:nvSpPr>
          <p:cNvPr id="29745" name="Rectangle 49">
            <a:extLst>
              <a:ext uri="{FF2B5EF4-FFF2-40B4-BE49-F238E27FC236}">
                <a16:creationId xmlns:a16="http://schemas.microsoft.com/office/drawing/2014/main" id="{BF0639E7-36CF-544C-01BE-B296E84ED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9850"/>
            <a:ext cx="7772400" cy="573088"/>
          </a:xfrm>
        </p:spPr>
        <p:txBody>
          <a:bodyPr/>
          <a:lstStyle/>
          <a:p>
            <a:r>
              <a:rPr lang="en-US" altLang="en-US"/>
              <a:t>Design &amp; Architecture in the Development Process</a:t>
            </a:r>
            <a:endParaRPr lang="en-CA" altLang="en-US"/>
          </a:p>
        </p:txBody>
      </p: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73659876-0D0F-8E43-10A9-82846FC8E41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171700"/>
            <a:ext cx="7391400" cy="1031875"/>
            <a:chOff x="480" y="1368"/>
            <a:chExt cx="4656" cy="650"/>
          </a:xfrm>
        </p:grpSpPr>
        <p:grpSp>
          <p:nvGrpSpPr>
            <p:cNvPr id="29704" name="Group 8">
              <a:extLst>
                <a:ext uri="{FF2B5EF4-FFF2-40B4-BE49-F238E27FC236}">
                  <a16:creationId xmlns:a16="http://schemas.microsoft.com/office/drawing/2014/main" id="{CCEAAEDC-614C-E152-BD2F-E32C581F1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368"/>
              <a:ext cx="4656" cy="650"/>
              <a:chOff x="480" y="1488"/>
              <a:chExt cx="4656" cy="650"/>
            </a:xfrm>
          </p:grpSpPr>
          <p:grpSp>
            <p:nvGrpSpPr>
              <p:cNvPr id="29705" name="Group 9">
                <a:extLst>
                  <a:ext uri="{FF2B5EF4-FFF2-40B4-BE49-F238E27FC236}">
                    <a16:creationId xmlns:a16="http://schemas.microsoft.com/office/drawing/2014/main" id="{2DA2CCE6-EBC6-D010-CBF2-A3D5D9B52E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920"/>
                <a:ext cx="4656" cy="218"/>
                <a:chOff x="672" y="1968"/>
                <a:chExt cx="3888" cy="218"/>
              </a:xfrm>
            </p:grpSpPr>
            <p:sp>
              <p:nvSpPr>
                <p:cNvPr id="29706" name="Text Box 10">
                  <a:extLst>
                    <a:ext uri="{FF2B5EF4-FFF2-40B4-BE49-F238E27FC236}">
                      <a16:creationId xmlns:a16="http://schemas.microsoft.com/office/drawing/2014/main" id="{A960C790-FD87-D56C-4F97-897034A5D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1968"/>
                  <a:ext cx="672" cy="21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600">
                      <a:latin typeface="Arial" panose="020B0604020202020204" pitchFamily="34" charset="0"/>
                    </a:rPr>
                    <a:t>Design</a:t>
                  </a:r>
                </a:p>
              </p:txBody>
            </p:sp>
            <p:sp>
              <p:nvSpPr>
                <p:cNvPr id="29707" name="Text Box 11">
                  <a:extLst>
                    <a:ext uri="{FF2B5EF4-FFF2-40B4-BE49-F238E27FC236}">
                      <a16:creationId xmlns:a16="http://schemas.microsoft.com/office/drawing/2014/main" id="{4A5DE313-767E-486D-AB9D-21008767D7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4" y="1968"/>
                  <a:ext cx="672" cy="21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600">
                      <a:latin typeface="Arial" panose="020B0604020202020204" pitchFamily="34" charset="0"/>
                    </a:rPr>
                    <a:t>Design</a:t>
                  </a:r>
                </a:p>
              </p:txBody>
            </p:sp>
            <p:sp>
              <p:nvSpPr>
                <p:cNvPr id="29708" name="Text Box 12">
                  <a:extLst>
                    <a:ext uri="{FF2B5EF4-FFF2-40B4-BE49-F238E27FC236}">
                      <a16:creationId xmlns:a16="http://schemas.microsoft.com/office/drawing/2014/main" id="{DEB151A4-4F96-CC42-8D30-EEC8358A0D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6" y="1968"/>
                  <a:ext cx="672" cy="21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600">
                      <a:latin typeface="Arial" panose="020B0604020202020204" pitchFamily="34" charset="0"/>
                    </a:rPr>
                    <a:t>Design</a:t>
                  </a:r>
                </a:p>
              </p:txBody>
            </p:sp>
            <p:sp>
              <p:nvSpPr>
                <p:cNvPr id="29709" name="Text Box 13">
                  <a:extLst>
                    <a:ext uri="{FF2B5EF4-FFF2-40B4-BE49-F238E27FC236}">
                      <a16:creationId xmlns:a16="http://schemas.microsoft.com/office/drawing/2014/main" id="{A23801AD-AF9F-C71C-DAA7-95F610D995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968"/>
                  <a:ext cx="672" cy="21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altLang="en-US" sz="1600">
                      <a:latin typeface="Arial" panose="020B0604020202020204" pitchFamily="34" charset="0"/>
                    </a:rPr>
                    <a:t>Design</a:t>
                  </a:r>
                </a:p>
              </p:txBody>
            </p:sp>
          </p:grpSp>
          <p:sp>
            <p:nvSpPr>
              <p:cNvPr id="29710" name="Line 14">
                <a:extLst>
                  <a:ext uri="{FF2B5EF4-FFF2-40B4-BE49-F238E27FC236}">
                    <a16:creationId xmlns:a16="http://schemas.microsoft.com/office/drawing/2014/main" id="{2C0CF15A-AC2E-D659-A4F1-26E68B6C7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488"/>
                <a:ext cx="14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5">
                <a:extLst>
                  <a:ext uri="{FF2B5EF4-FFF2-40B4-BE49-F238E27FC236}">
                    <a16:creationId xmlns:a16="http://schemas.microsoft.com/office/drawing/2014/main" id="{7FC1DEA5-8BED-2FDB-BE7D-00DC952AA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488"/>
                <a:ext cx="1503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Line 16">
                <a:extLst>
                  <a:ext uri="{FF2B5EF4-FFF2-40B4-BE49-F238E27FC236}">
                    <a16:creationId xmlns:a16="http://schemas.microsoft.com/office/drawing/2014/main" id="{7EBE9BD3-4702-79BA-3AB3-956BD208D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1488"/>
                <a:ext cx="40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Line 17">
                <a:extLst>
                  <a:ext uri="{FF2B5EF4-FFF2-40B4-BE49-F238E27FC236}">
                    <a16:creationId xmlns:a16="http://schemas.microsoft.com/office/drawing/2014/main" id="{C68C8ED0-96FC-A259-E266-2099729AA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8" y="1488"/>
                <a:ext cx="40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46" name="Line 50">
              <a:extLst>
                <a:ext uri="{FF2B5EF4-FFF2-40B4-BE49-F238E27FC236}">
                  <a16:creationId xmlns:a16="http://schemas.microsoft.com/office/drawing/2014/main" id="{2C863C94-8EFC-0E24-860B-A4981648A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1909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51">
              <a:extLst>
                <a:ext uri="{FF2B5EF4-FFF2-40B4-BE49-F238E27FC236}">
                  <a16:creationId xmlns:a16="http://schemas.microsoft.com/office/drawing/2014/main" id="{649C3D3E-F102-7D1D-E044-168883FA2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1909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Line 52">
              <a:extLst>
                <a:ext uri="{FF2B5EF4-FFF2-40B4-BE49-F238E27FC236}">
                  <a16:creationId xmlns:a16="http://schemas.microsoft.com/office/drawing/2014/main" id="{7D9BEE41-BA7F-A1DE-B7C5-7C58EDE6F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909"/>
              <a:ext cx="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F57FF0B-8A2C-0A97-EE61-968D0B91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766C0-DE90-6B65-7937-CAA4DE35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F5538F-8B81-AA6C-8CB6-EE70B9A0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0457-29FD-4C0F-B5E2-FA56E45A087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8DF69FC-CF5E-A1F0-C005-FFD700400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925"/>
            <a:ext cx="7772400" cy="573088"/>
          </a:xfrm>
        </p:spPr>
        <p:txBody>
          <a:bodyPr/>
          <a:lstStyle/>
          <a:p>
            <a:r>
              <a:rPr lang="en-US" altLang="en-US" sz="3200"/>
              <a:t>Software Architecture</a:t>
            </a:r>
            <a:endParaRPr lang="en-CA" altLang="en-US" sz="32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D5FABE-3EAA-FDDC-A9B6-60F2102ED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8013"/>
            <a:ext cx="7772400" cy="5610225"/>
          </a:xfrm>
        </p:spPr>
        <p:txBody>
          <a:bodyPr/>
          <a:lstStyle/>
          <a:p>
            <a:r>
              <a:rPr lang="en-US" altLang="en-US" sz="2800"/>
              <a:t>Specifying at the highest level the construction of the system:</a:t>
            </a:r>
          </a:p>
          <a:p>
            <a:pPr lvl="1"/>
            <a:r>
              <a:rPr lang="en-US" altLang="en-US" sz="2400"/>
              <a:t>Technology choices</a:t>
            </a:r>
          </a:p>
          <a:p>
            <a:pPr lvl="2"/>
            <a:r>
              <a:rPr lang="en-US" altLang="en-US" sz="2000"/>
              <a:t>Platforms, language, database, middleware, …</a:t>
            </a:r>
          </a:p>
          <a:p>
            <a:pPr lvl="1"/>
            <a:r>
              <a:rPr lang="en-US" altLang="en-US" sz="2400"/>
              <a:t>System construction</a:t>
            </a:r>
          </a:p>
          <a:p>
            <a:pPr lvl="2"/>
            <a:r>
              <a:rPr lang="en-US" altLang="en-US" sz="2000"/>
              <a:t>Overall pattern: Monolithic, RDBMS, client/server, 3-tiered, n-tiered, distributed, …</a:t>
            </a:r>
          </a:p>
          <a:p>
            <a:pPr lvl="2"/>
            <a:r>
              <a:rPr lang="en-US" altLang="en-US" sz="2000"/>
              <a:t>Hardware interfaces (if any)</a:t>
            </a:r>
          </a:p>
          <a:p>
            <a:pPr lvl="1"/>
            <a:r>
              <a:rPr lang="en-US" altLang="en-US" sz="2400"/>
              <a:t>Division into programs</a:t>
            </a:r>
          </a:p>
          <a:p>
            <a:pPr lvl="2"/>
            <a:r>
              <a:rPr lang="en-US" altLang="en-US" sz="2000"/>
              <a:t>E.g. a program for data entry, another for data analysis, a Web-oriented interface, …</a:t>
            </a:r>
            <a:endParaRPr lang="en-US" altLang="en-US" sz="2000" i="1"/>
          </a:p>
          <a:p>
            <a:pPr lvl="1"/>
            <a:r>
              <a:rPr lang="en-US" altLang="en-US" sz="2400"/>
              <a:t>Division of programs into major subsystems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Reuse strategy (shared subsystems)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Calls constraints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Major strategies (e.g., for persistence, IPC, …)</a:t>
            </a:r>
          </a:p>
          <a:p>
            <a:pPr lvl="2"/>
            <a:endParaRPr lang="en-CA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B7705E4-4A10-D934-88A4-3D523C7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B069F6-672D-DAB9-9708-0A67F879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4708B9-2104-AA89-038C-7165F4D7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CBDA-3227-4191-AE72-F3B2541DE4A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6EAB599-FA60-061A-BDC1-B11DD7359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Software Design</a:t>
            </a:r>
            <a:endParaRPr lang="en-CA" altLang="en-US" sz="36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B01AFD8-50CA-1B40-3012-B698020DC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We are now considering how to lay down code.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E.g., Object-Oriented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classes? What inheritance amongst the classes?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classes will call what other classes?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How are classes grouped into subsystems (e.g. Java packages)?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What data members of classes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Must decide these things at some point during the coding process.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Wish to minimize re-writes now and down the line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Danger in early over-complexity (c.f. Extreme Programming)</a:t>
            </a:r>
            <a:endParaRPr lang="en-CA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F72517-576D-CDD9-2498-01AF33B1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D1C536-3993-3435-C3C1-EB5E0CD4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EF4317-07FA-D2A4-BF43-32A7CB67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B109-3209-43D2-AF95-57C8489E33C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C6CDB9A-DB1E-3D3A-7E1B-E948995EC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Architecture &amp; Design</a:t>
            </a:r>
            <a:endParaRPr lang="en-CA" altLang="en-US" sz="36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754ABAF-6CD1-3D12-5DAF-3C154F4BC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Architecture</a:t>
            </a:r>
          </a:p>
          <a:p>
            <a:pPr lvl="1"/>
            <a:r>
              <a:rPr lang="en-US" altLang="en-US" sz="2800"/>
              <a:t>High-level</a:t>
            </a:r>
          </a:p>
          <a:p>
            <a:pPr lvl="1"/>
            <a:r>
              <a:rPr lang="en-US" altLang="en-US" sz="2800"/>
              <a:t>Major decisions</a:t>
            </a:r>
          </a:p>
          <a:p>
            <a:pPr lvl="1"/>
            <a:r>
              <a:rPr lang="en-US" altLang="en-US" sz="2800"/>
              <a:t>Not even thinking about programming</a:t>
            </a:r>
          </a:p>
          <a:p>
            <a:r>
              <a:rPr lang="en-US" altLang="en-US" sz="3200"/>
              <a:t>Design</a:t>
            </a:r>
          </a:p>
          <a:p>
            <a:pPr lvl="1"/>
            <a:r>
              <a:rPr lang="en-US" altLang="en-US" sz="2800"/>
              <a:t>“Laying out” the programming language code used to implement the architecture</a:t>
            </a:r>
          </a:p>
          <a:p>
            <a:pPr lvl="1"/>
            <a:r>
              <a:rPr lang="en-US" altLang="en-US" sz="2800"/>
              <a:t>Organizing programming language concepts</a:t>
            </a:r>
          </a:p>
          <a:p>
            <a:pPr>
              <a:buFontTx/>
              <a:buNone/>
            </a:pPr>
            <a:r>
              <a:rPr lang="en-US" altLang="en-US" sz="3200" i="1"/>
              <a:t>But, … N.B. no standard terminology</a:t>
            </a:r>
            <a:endParaRPr lang="en-CA" altLang="en-US" sz="32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9AEE4E-22F0-ED30-B990-976B893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709878-7180-38D3-04B0-6F333BCD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CCF21A-1D56-2A5C-E8FB-E27493C1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E0B-0AA9-46AE-ABB7-F3438A0A05E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2E30D28-90FB-7085-2152-5B5A603DB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Documentation of an Architecture</a:t>
            </a:r>
            <a:endParaRPr lang="en-CA" altLang="en-US" sz="32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38A2749-44D6-AF67-2518-3B5A6B7A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Golden Rule of Software Development: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If it’s not reviewable (written down), it doesn’t exist.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Architectures sometime suffer from over-elaborate documentation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Unnecessary. Simply document your decisions.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Most systems don’t deserve elaborate architectural documentation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/>
              <a:t>Dealing with unknowns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Indicate they are unknown for the present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Cycle back later and add new decisions taken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But beware of costs of postponing decisions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/>
              <a:t>Must religiously keep architecture document up-to-date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Very hard to do in practice: takes effort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Therefore keep it simple as possible (but no simpler)</a:t>
            </a:r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C2FA5A1-0169-FBCF-EBBE-2A31B210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02 - Architecture Intro.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5F02FB-6FAF-467F-3612-12D8E7D2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CSC407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61A33F-8E17-DC13-A3F0-5FFEB57F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CC25-F84E-4DB7-ABED-B28CA016656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64B66D8-81B5-ECA4-8882-ABD00907B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en-US"/>
              <a:t>How do we describe an architecture?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9A36E5-2993-6E19-806F-2DC815C22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182938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is the nature of the components?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nature of the links?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Does the layout have any significance?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does it operate at runtime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Dataflow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Control flow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we evaluate this architecture?</a:t>
            </a:r>
          </a:p>
        </p:txBody>
      </p:sp>
      <p:grpSp>
        <p:nvGrpSpPr>
          <p:cNvPr id="8207" name="Group 15">
            <a:extLst>
              <a:ext uri="{FF2B5EF4-FFF2-40B4-BE49-F238E27FC236}">
                <a16:creationId xmlns:a16="http://schemas.microsoft.com/office/drawing/2014/main" id="{9570382A-03F6-C41C-9634-671BA45C5CE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990600"/>
            <a:ext cx="5562600" cy="1958975"/>
            <a:chOff x="1056" y="624"/>
            <a:chExt cx="3504" cy="1234"/>
          </a:xfrm>
        </p:grpSpPr>
        <p:sp>
          <p:nvSpPr>
            <p:cNvPr id="8197" name="Text Box 5">
              <a:extLst>
                <a:ext uri="{FF2B5EF4-FFF2-40B4-BE49-F238E27FC236}">
                  <a16:creationId xmlns:a16="http://schemas.microsoft.com/office/drawing/2014/main" id="{447C7EA7-F905-6E04-61BC-285DC5F68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24"/>
              <a:ext cx="768" cy="4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Control</a:t>
              </a:r>
              <a:br>
                <a:rPr lang="en-US" altLang="en-US" sz="1400" b="1">
                  <a:latin typeface="Arial" panose="020B0604020202020204" pitchFamily="34" charset="0"/>
                </a:rPr>
              </a:br>
              <a:r>
                <a:rPr lang="en-US" altLang="en-US" sz="1400" b="1">
                  <a:latin typeface="Arial" panose="020B0604020202020204" pitchFamily="34" charset="0"/>
                </a:rPr>
                <a:t>Process</a:t>
              </a:r>
              <a:br>
                <a:rPr lang="en-US" altLang="en-US" sz="1400" b="1">
                  <a:latin typeface="Arial" panose="020B0604020202020204" pitchFamily="34" charset="0"/>
                </a:rPr>
              </a:br>
              <a:r>
                <a:rPr lang="en-US" altLang="en-US" sz="1400" b="1">
                  <a:latin typeface="Arial" panose="020B0604020202020204" pitchFamily="34" charset="0"/>
                </a:rPr>
                <a:t>(CP)</a:t>
              </a:r>
            </a:p>
          </p:txBody>
        </p:sp>
        <p:sp>
          <p:nvSpPr>
            <p:cNvPr id="8198" name="Text Box 6">
              <a:extLst>
                <a:ext uri="{FF2B5EF4-FFF2-40B4-BE49-F238E27FC236}">
                  <a16:creationId xmlns:a16="http://schemas.microsoft.com/office/drawing/2014/main" id="{C5CE8E22-8204-05E1-1AEB-7212210B1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92"/>
              <a:ext cx="768" cy="4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</a:rPr>
                <a:t>Prop Loss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Model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(MODP)</a:t>
              </a:r>
            </a:p>
          </p:txBody>
        </p:sp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5A4F66C6-E80B-AA74-4EDA-333CC0BF2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768" cy="4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</a:rPr>
                <a:t>Reverb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Model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(MODR)</a:t>
              </a:r>
            </a:p>
          </p:txBody>
        </p:sp>
        <p:sp>
          <p:nvSpPr>
            <p:cNvPr id="8200" name="Text Box 8">
              <a:extLst>
                <a:ext uri="{FF2B5EF4-FFF2-40B4-BE49-F238E27FC236}">
                  <a16:creationId xmlns:a16="http://schemas.microsoft.com/office/drawing/2014/main" id="{55FE7E99-98AF-C341-8159-15049C475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392"/>
              <a:ext cx="768" cy="4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>
                  <a:latin typeface="Arial" panose="020B0604020202020204" pitchFamily="34" charset="0"/>
                </a:rPr>
                <a:t>Noise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Model</a:t>
              </a:r>
              <a:br>
                <a:rPr lang="en-US" altLang="en-US" sz="1400">
                  <a:latin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</a:rPr>
                <a:t>(MODN)</a:t>
              </a:r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887BB79A-760C-70D7-945F-0441BAF4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090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>
              <a:extLst>
                <a:ext uri="{FF2B5EF4-FFF2-40B4-BE49-F238E27FC236}">
                  <a16:creationId xmlns:a16="http://schemas.microsoft.com/office/drawing/2014/main" id="{8889D57A-3A0B-7C06-A22D-56061E77B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>
              <a:extLst>
                <a:ext uri="{FF2B5EF4-FFF2-40B4-BE49-F238E27FC236}">
                  <a16:creationId xmlns:a16="http://schemas.microsoft.com/office/drawing/2014/main" id="{96891C9A-2408-0DCE-FFC8-AB4ABD945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>
              <a:extLst>
                <a:ext uri="{FF2B5EF4-FFF2-40B4-BE49-F238E27FC236}">
                  <a16:creationId xmlns:a16="http://schemas.microsoft.com/office/drawing/2014/main" id="{5D7EB9F2-3CC9-4F2D-23C5-44D99CBDF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4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8" name="WordArt 16">
            <a:extLst>
              <a:ext uri="{FF2B5EF4-FFF2-40B4-BE49-F238E27FC236}">
                <a16:creationId xmlns:a16="http://schemas.microsoft.com/office/drawing/2014/main" id="{6A56E52A-816D-A9FC-E114-2589AD182E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29200" y="4160838"/>
            <a:ext cx="3638550" cy="1457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Must Be Clear!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1609</Words>
  <Application>Microsoft Office PowerPoint</Application>
  <PresentationFormat>Ekran Gösterisi (4:3)</PresentationFormat>
  <Paragraphs>337</Paragraphs>
  <Slides>25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Times New Roman</vt:lpstr>
      <vt:lpstr>Default Design</vt:lpstr>
      <vt:lpstr>Architecture Definition</vt:lpstr>
      <vt:lpstr>Components &amp; Structures</vt:lpstr>
      <vt:lpstr>In Practice</vt:lpstr>
      <vt:lpstr>Design &amp; Architecture in the Development Process</vt:lpstr>
      <vt:lpstr>Software Architecture</vt:lpstr>
      <vt:lpstr>Software Design</vt:lpstr>
      <vt:lpstr>Architecture &amp; Design</vt:lpstr>
      <vt:lpstr>Documentation of an Architecture</vt:lpstr>
      <vt:lpstr>How do we describe an architecture?</vt:lpstr>
      <vt:lpstr>Two Main Architectural Structures</vt:lpstr>
      <vt:lpstr>The Essence of the Architecture Document</vt:lpstr>
      <vt:lpstr>Documentation of a Design</vt:lpstr>
      <vt:lpstr>Documentation</vt:lpstr>
      <vt:lpstr>The Waterfall Model</vt:lpstr>
      <vt:lpstr>Documentation In Practice</vt:lpstr>
      <vt:lpstr>Why is architecture important?</vt:lpstr>
      <vt:lpstr>Why is design important?</vt:lpstr>
      <vt:lpstr>Where does architecture come from?</vt:lpstr>
      <vt:lpstr>What does architecture affect?</vt:lpstr>
      <vt:lpstr>Architecture process steps</vt:lpstr>
      <vt:lpstr>Functionality &amp; Quality Attributes</vt:lpstr>
      <vt:lpstr>System Qualities</vt:lpstr>
      <vt:lpstr>Business Qualities</vt:lpstr>
      <vt:lpstr>Architectural Qualities</vt:lpstr>
      <vt:lpstr>Architectural Means of Achieving Quality</vt:lpstr>
    </vt:vector>
  </TitlesOfParts>
  <Company>UofT, DCS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penny</dc:creator>
  <cp:lastModifiedBy>metin zontul</cp:lastModifiedBy>
  <cp:revision>15</cp:revision>
  <dcterms:created xsi:type="dcterms:W3CDTF">2000-09-13T15:20:47Z</dcterms:created>
  <dcterms:modified xsi:type="dcterms:W3CDTF">2025-02-20T17:07:42Z</dcterms:modified>
</cp:coreProperties>
</file>