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8" r:id="rId11"/>
    <p:sldId id="269" r:id="rId12"/>
    <p:sldId id="270" r:id="rId13"/>
    <p:sldId id="271" r:id="rId14"/>
    <p:sldId id="272"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60C722-62F2-437B-BEC4-8798EFB368F1}">
          <p14:sldIdLst>
            <p14:sldId id="256"/>
            <p14:sldId id="258"/>
            <p14:sldId id="259"/>
            <p14:sldId id="260"/>
          </p14:sldIdLst>
        </p14:section>
        <p14:section name="Process" id="{B50366F9-9994-4265-9D9E-5CC337B87EF5}">
          <p14:sldIdLst>
            <p14:sldId id="261"/>
            <p14:sldId id="262"/>
            <p14:sldId id="264"/>
            <p14:sldId id="265"/>
            <p14:sldId id="266"/>
            <p14:sldId id="268"/>
            <p14:sldId id="269"/>
            <p14:sldId id="270"/>
          </p14:sldIdLst>
        </p14:section>
        <p14:section name="Insights" id="{20DFB5F1-4C83-47BF-93AF-83173E1DA286}">
          <p14:sldIdLst>
            <p14:sldId id="271"/>
            <p14:sldId id="272"/>
            <p14:sldId id="26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5306C-F452-4C4A-81F5-C09D73B762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E73E9E-72FD-44E3-9D46-E8E126FB943B}">
      <dgm:prSet/>
      <dgm:spPr/>
      <dgm:t>
        <a:bodyPr/>
        <a:lstStyle/>
        <a:p>
          <a:r>
            <a:rPr lang="en-US"/>
            <a:t>Normalizing the dictionaries inside of the json files. </a:t>
          </a:r>
        </a:p>
      </dgm:t>
    </dgm:pt>
    <dgm:pt modelId="{3308EF3C-014E-45C5-9970-F7F43D5F2483}" type="parTrans" cxnId="{7EDD1D28-7F3E-49FC-870E-601C93715662}">
      <dgm:prSet/>
      <dgm:spPr/>
      <dgm:t>
        <a:bodyPr/>
        <a:lstStyle/>
        <a:p>
          <a:endParaRPr lang="en-US"/>
        </a:p>
      </dgm:t>
    </dgm:pt>
    <dgm:pt modelId="{6546419D-EB6A-4BC0-9775-9897FF361EAF}" type="sibTrans" cxnId="{7EDD1D28-7F3E-49FC-870E-601C93715662}">
      <dgm:prSet/>
      <dgm:spPr/>
      <dgm:t>
        <a:bodyPr/>
        <a:lstStyle/>
        <a:p>
          <a:endParaRPr lang="en-US"/>
        </a:p>
      </dgm:t>
    </dgm:pt>
    <dgm:pt modelId="{B5A2BBDD-BCBB-491E-88F9-F231C09A3900}">
      <dgm:prSet/>
      <dgm:spPr/>
      <dgm:t>
        <a:bodyPr/>
        <a:lstStyle/>
        <a:p>
          <a:r>
            <a:rPr lang="en-US" dirty="0"/>
            <a:t>Lack of ability to apply, in a proper way, the techniques seen previous weeks.  </a:t>
          </a:r>
        </a:p>
      </dgm:t>
    </dgm:pt>
    <dgm:pt modelId="{3771761E-6BD9-4019-BBC9-F1AB063C9093}" type="parTrans" cxnId="{FD8E58E0-919A-44E3-A74E-4B038C36A22C}">
      <dgm:prSet/>
      <dgm:spPr/>
      <dgm:t>
        <a:bodyPr/>
        <a:lstStyle/>
        <a:p>
          <a:endParaRPr lang="en-US"/>
        </a:p>
      </dgm:t>
    </dgm:pt>
    <dgm:pt modelId="{B6771E62-4875-4E6B-AF3E-FDCF92F06B94}" type="sibTrans" cxnId="{FD8E58E0-919A-44E3-A74E-4B038C36A22C}">
      <dgm:prSet/>
      <dgm:spPr/>
      <dgm:t>
        <a:bodyPr/>
        <a:lstStyle/>
        <a:p>
          <a:endParaRPr lang="en-US"/>
        </a:p>
      </dgm:t>
    </dgm:pt>
    <dgm:pt modelId="{81CA8387-571D-4C00-87B5-7415E75FA95F}" type="pres">
      <dgm:prSet presAssocID="{E3E5306C-F452-4C4A-81F5-C09D73B762D0}" presName="root" presStyleCnt="0">
        <dgm:presLayoutVars>
          <dgm:dir/>
          <dgm:resizeHandles val="exact"/>
        </dgm:presLayoutVars>
      </dgm:prSet>
      <dgm:spPr/>
    </dgm:pt>
    <dgm:pt modelId="{5AB7BA88-C01C-41BD-A080-47B30997B3CB}" type="pres">
      <dgm:prSet presAssocID="{F9E73E9E-72FD-44E3-9D46-E8E126FB943B}" presName="compNode" presStyleCnt="0"/>
      <dgm:spPr/>
    </dgm:pt>
    <dgm:pt modelId="{5800417B-6897-4E22-9101-E89CA3EF1582}" type="pres">
      <dgm:prSet presAssocID="{F9E73E9E-72FD-44E3-9D46-E8E126FB943B}" presName="bgRect" presStyleLbl="bgShp" presStyleIdx="0" presStyleCnt="2"/>
      <dgm:spPr/>
    </dgm:pt>
    <dgm:pt modelId="{97849723-BF79-40CB-831D-225CE022F088}" type="pres">
      <dgm:prSet presAssocID="{F9E73E9E-72FD-44E3-9D46-E8E126FB9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898BCC1-2051-401E-9D83-6F63073E5F94}" type="pres">
      <dgm:prSet presAssocID="{F9E73E9E-72FD-44E3-9D46-E8E126FB943B}" presName="spaceRect" presStyleCnt="0"/>
      <dgm:spPr/>
    </dgm:pt>
    <dgm:pt modelId="{63B0797E-20BC-4E05-8373-A71C48E5AF7F}" type="pres">
      <dgm:prSet presAssocID="{F9E73E9E-72FD-44E3-9D46-E8E126FB943B}" presName="parTx" presStyleLbl="revTx" presStyleIdx="0" presStyleCnt="2">
        <dgm:presLayoutVars>
          <dgm:chMax val="0"/>
          <dgm:chPref val="0"/>
        </dgm:presLayoutVars>
      </dgm:prSet>
      <dgm:spPr/>
    </dgm:pt>
    <dgm:pt modelId="{EA73B2E8-5A71-4C3B-9417-850AD0D81673}" type="pres">
      <dgm:prSet presAssocID="{6546419D-EB6A-4BC0-9775-9897FF361EAF}" presName="sibTrans" presStyleCnt="0"/>
      <dgm:spPr/>
    </dgm:pt>
    <dgm:pt modelId="{2753626A-6A9C-4380-AE4D-E7F0B1057891}" type="pres">
      <dgm:prSet presAssocID="{B5A2BBDD-BCBB-491E-88F9-F231C09A3900}" presName="compNode" presStyleCnt="0"/>
      <dgm:spPr/>
    </dgm:pt>
    <dgm:pt modelId="{C0A329B2-77C5-435D-9C89-FA8318996E36}" type="pres">
      <dgm:prSet presAssocID="{B5A2BBDD-BCBB-491E-88F9-F231C09A3900}" presName="bgRect" presStyleLbl="bgShp" presStyleIdx="1" presStyleCnt="2"/>
      <dgm:spPr/>
    </dgm:pt>
    <dgm:pt modelId="{4B7D0B8B-B3A6-457A-9B44-CE4F09C4C334}" type="pres">
      <dgm:prSet presAssocID="{B5A2BBDD-BCBB-491E-88F9-F231C09A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4003E3A7-9D03-4256-A1F2-2EE2A56E56D6}" type="pres">
      <dgm:prSet presAssocID="{B5A2BBDD-BCBB-491E-88F9-F231C09A3900}" presName="spaceRect" presStyleCnt="0"/>
      <dgm:spPr/>
    </dgm:pt>
    <dgm:pt modelId="{E4D4453B-F992-4219-9B72-FF0BE1CCC345}" type="pres">
      <dgm:prSet presAssocID="{B5A2BBDD-BCBB-491E-88F9-F231C09A3900}" presName="parTx" presStyleLbl="revTx" presStyleIdx="1" presStyleCnt="2">
        <dgm:presLayoutVars>
          <dgm:chMax val="0"/>
          <dgm:chPref val="0"/>
        </dgm:presLayoutVars>
      </dgm:prSet>
      <dgm:spPr/>
    </dgm:pt>
  </dgm:ptLst>
  <dgm:cxnLst>
    <dgm:cxn modelId="{7EDD1D28-7F3E-49FC-870E-601C93715662}" srcId="{E3E5306C-F452-4C4A-81F5-C09D73B762D0}" destId="{F9E73E9E-72FD-44E3-9D46-E8E126FB943B}" srcOrd="0" destOrd="0" parTransId="{3308EF3C-014E-45C5-9970-F7F43D5F2483}" sibTransId="{6546419D-EB6A-4BC0-9775-9897FF361EAF}"/>
    <dgm:cxn modelId="{35FAC651-09A9-4C6D-8DBA-5F6B167A173A}" type="presOf" srcId="{B5A2BBDD-BCBB-491E-88F9-F231C09A3900}" destId="{E4D4453B-F992-4219-9B72-FF0BE1CCC345}" srcOrd="0" destOrd="0" presId="urn:microsoft.com/office/officeart/2018/2/layout/IconVerticalSolidList"/>
    <dgm:cxn modelId="{65B87C76-3C7A-48C7-80C4-EF4F98D5C6E8}" type="presOf" srcId="{E3E5306C-F452-4C4A-81F5-C09D73B762D0}" destId="{81CA8387-571D-4C00-87B5-7415E75FA95F}" srcOrd="0" destOrd="0" presId="urn:microsoft.com/office/officeart/2018/2/layout/IconVerticalSolidList"/>
    <dgm:cxn modelId="{6AE14AE0-4A49-4686-B473-F174680CAF1B}" type="presOf" srcId="{F9E73E9E-72FD-44E3-9D46-E8E126FB943B}" destId="{63B0797E-20BC-4E05-8373-A71C48E5AF7F}" srcOrd="0" destOrd="0" presId="urn:microsoft.com/office/officeart/2018/2/layout/IconVerticalSolidList"/>
    <dgm:cxn modelId="{FD8E58E0-919A-44E3-A74E-4B038C36A22C}" srcId="{E3E5306C-F452-4C4A-81F5-C09D73B762D0}" destId="{B5A2BBDD-BCBB-491E-88F9-F231C09A3900}" srcOrd="1" destOrd="0" parTransId="{3771761E-6BD9-4019-BBC9-F1AB063C9093}" sibTransId="{B6771E62-4875-4E6B-AF3E-FDCF92F06B94}"/>
    <dgm:cxn modelId="{D0D05C33-4F7A-4E45-B29E-6EDDBFF9D195}" type="presParOf" srcId="{81CA8387-571D-4C00-87B5-7415E75FA95F}" destId="{5AB7BA88-C01C-41BD-A080-47B30997B3CB}" srcOrd="0" destOrd="0" presId="urn:microsoft.com/office/officeart/2018/2/layout/IconVerticalSolidList"/>
    <dgm:cxn modelId="{5865BED4-3203-4527-A9EC-030C630004DB}" type="presParOf" srcId="{5AB7BA88-C01C-41BD-A080-47B30997B3CB}" destId="{5800417B-6897-4E22-9101-E89CA3EF1582}" srcOrd="0" destOrd="0" presId="urn:microsoft.com/office/officeart/2018/2/layout/IconVerticalSolidList"/>
    <dgm:cxn modelId="{506DB501-6F66-4ED3-84C3-E4CC92F247E9}" type="presParOf" srcId="{5AB7BA88-C01C-41BD-A080-47B30997B3CB}" destId="{97849723-BF79-40CB-831D-225CE022F088}" srcOrd="1" destOrd="0" presId="urn:microsoft.com/office/officeart/2018/2/layout/IconVerticalSolidList"/>
    <dgm:cxn modelId="{1EB6A6D8-DD71-4ED6-A2FA-CB0263379748}" type="presParOf" srcId="{5AB7BA88-C01C-41BD-A080-47B30997B3CB}" destId="{B898BCC1-2051-401E-9D83-6F63073E5F94}" srcOrd="2" destOrd="0" presId="urn:microsoft.com/office/officeart/2018/2/layout/IconVerticalSolidList"/>
    <dgm:cxn modelId="{0CE91D2E-E341-47F4-A66D-73C8E6199B26}" type="presParOf" srcId="{5AB7BA88-C01C-41BD-A080-47B30997B3CB}" destId="{63B0797E-20BC-4E05-8373-A71C48E5AF7F}" srcOrd="3" destOrd="0" presId="urn:microsoft.com/office/officeart/2018/2/layout/IconVerticalSolidList"/>
    <dgm:cxn modelId="{993FE0C7-3239-4C83-8DC3-FF827AB69714}" type="presParOf" srcId="{81CA8387-571D-4C00-87B5-7415E75FA95F}" destId="{EA73B2E8-5A71-4C3B-9417-850AD0D81673}" srcOrd="1" destOrd="0" presId="urn:microsoft.com/office/officeart/2018/2/layout/IconVerticalSolidList"/>
    <dgm:cxn modelId="{8A564EBF-0CB5-4349-AB8D-FACBFE57ED79}" type="presParOf" srcId="{81CA8387-571D-4C00-87B5-7415E75FA95F}" destId="{2753626A-6A9C-4380-AE4D-E7F0B1057891}" srcOrd="2" destOrd="0" presId="urn:microsoft.com/office/officeart/2018/2/layout/IconVerticalSolidList"/>
    <dgm:cxn modelId="{582270B6-A8CC-48C1-B14F-E361893BFDFB}" type="presParOf" srcId="{2753626A-6A9C-4380-AE4D-E7F0B1057891}" destId="{C0A329B2-77C5-435D-9C89-FA8318996E36}" srcOrd="0" destOrd="0" presId="urn:microsoft.com/office/officeart/2018/2/layout/IconVerticalSolidList"/>
    <dgm:cxn modelId="{BDD50F26-0388-4B5C-8B27-D203B515D977}" type="presParOf" srcId="{2753626A-6A9C-4380-AE4D-E7F0B1057891}" destId="{4B7D0B8B-B3A6-457A-9B44-CE4F09C4C334}" srcOrd="1" destOrd="0" presId="urn:microsoft.com/office/officeart/2018/2/layout/IconVerticalSolidList"/>
    <dgm:cxn modelId="{0DBDDC35-8612-4239-884B-E73C6DD356F9}" type="presParOf" srcId="{2753626A-6A9C-4380-AE4D-E7F0B1057891}" destId="{4003E3A7-9D03-4256-A1F2-2EE2A56E56D6}" srcOrd="2" destOrd="0" presId="urn:microsoft.com/office/officeart/2018/2/layout/IconVerticalSolidList"/>
    <dgm:cxn modelId="{6C5B1FBD-1D34-4C15-A2B7-2002DCA5A77D}" type="presParOf" srcId="{2753626A-6A9C-4380-AE4D-E7F0B1057891}" destId="{E4D4453B-F992-4219-9B72-FF0BE1CCC3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2B135-672C-4FBF-B483-A12C0D416932}"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en-US"/>
        </a:p>
      </dgm:t>
    </dgm:pt>
    <dgm:pt modelId="{47620B04-6DA5-4650-A22A-5F2F48367D05}">
      <dgm:prSet/>
      <dgm:spPr/>
      <dgm:t>
        <a:bodyPr/>
        <a:lstStyle/>
        <a:p>
          <a:r>
            <a:rPr lang="en-US"/>
            <a:t>After the analysis </a:t>
          </a:r>
          <a:r>
            <a:rPr lang="en-US">
              <a:hlinkClick xmlns:r="http://schemas.openxmlformats.org/officeDocument/2006/relationships" r:id="rId1"/>
            </a:rPr>
            <a:t>www.fotocasa.es</a:t>
          </a:r>
          <a:r>
            <a:rPr lang="en-US"/>
            <a:t> I have seen that the website is API based.</a:t>
          </a:r>
        </a:p>
      </dgm:t>
    </dgm:pt>
    <dgm:pt modelId="{67F64D00-07F9-463A-8999-704F13FF62A1}" type="parTrans" cxnId="{F7AB084C-7103-477B-BCEF-936E46C8638B}">
      <dgm:prSet/>
      <dgm:spPr/>
      <dgm:t>
        <a:bodyPr/>
        <a:lstStyle/>
        <a:p>
          <a:endParaRPr lang="en-US"/>
        </a:p>
      </dgm:t>
    </dgm:pt>
    <dgm:pt modelId="{19168EED-CEB7-414D-A2ED-7F7971957BA6}" type="sibTrans" cxnId="{F7AB084C-7103-477B-BCEF-936E46C8638B}">
      <dgm:prSet/>
      <dgm:spPr/>
      <dgm:t>
        <a:bodyPr/>
        <a:lstStyle/>
        <a:p>
          <a:endParaRPr lang="en-US"/>
        </a:p>
      </dgm:t>
    </dgm:pt>
    <dgm:pt modelId="{DAD981BE-ECB5-44B9-8EF9-E0B720922D49}">
      <dgm:prSet/>
      <dgm:spPr/>
      <dgm:t>
        <a:bodyPr/>
        <a:lstStyle/>
        <a:p>
          <a:r>
            <a:rPr lang="en-US"/>
            <a:t>Check if the request to the site web is allowed (get 200).</a:t>
          </a:r>
        </a:p>
      </dgm:t>
    </dgm:pt>
    <dgm:pt modelId="{05A39167-77C5-46DB-AD0A-5BBF76003DCD}" type="parTrans" cxnId="{29B52099-8007-44D9-960C-4B61AE723169}">
      <dgm:prSet/>
      <dgm:spPr/>
      <dgm:t>
        <a:bodyPr/>
        <a:lstStyle/>
        <a:p>
          <a:endParaRPr lang="en-US"/>
        </a:p>
      </dgm:t>
    </dgm:pt>
    <dgm:pt modelId="{74CD163D-87A8-4A9E-8FED-91923DEEE23C}" type="sibTrans" cxnId="{29B52099-8007-44D9-960C-4B61AE723169}">
      <dgm:prSet/>
      <dgm:spPr/>
      <dgm:t>
        <a:bodyPr/>
        <a:lstStyle/>
        <a:p>
          <a:endParaRPr lang="en-US"/>
        </a:p>
      </dgm:t>
    </dgm:pt>
    <dgm:pt modelId="{31D45C08-AAE8-4DF3-9245-CE2DF87CE69B}">
      <dgm:prSet/>
      <dgm:spPr/>
      <dgm:t>
        <a:bodyPr/>
        <a:lstStyle/>
        <a:p>
          <a:r>
            <a:rPr lang="en-US"/>
            <a:t>Find the right headers of the site.</a:t>
          </a:r>
        </a:p>
      </dgm:t>
    </dgm:pt>
    <dgm:pt modelId="{4A36446F-906D-40B4-817E-824CF81CFA26}" type="parTrans" cxnId="{5FC761A2-5464-46D4-9890-E40A889E8D45}">
      <dgm:prSet/>
      <dgm:spPr/>
      <dgm:t>
        <a:bodyPr/>
        <a:lstStyle/>
        <a:p>
          <a:endParaRPr lang="en-US"/>
        </a:p>
      </dgm:t>
    </dgm:pt>
    <dgm:pt modelId="{6B50C702-C06F-403D-874B-5A68FFB37690}" type="sibTrans" cxnId="{5FC761A2-5464-46D4-9890-E40A889E8D45}">
      <dgm:prSet/>
      <dgm:spPr/>
      <dgm:t>
        <a:bodyPr/>
        <a:lstStyle/>
        <a:p>
          <a:endParaRPr lang="en-US"/>
        </a:p>
      </dgm:t>
    </dgm:pt>
    <dgm:pt modelId="{DE3ECB4D-F2AB-47D5-8CF2-A9AD899A49E8}">
      <dgm:prSet/>
      <dgm:spPr/>
      <dgm:t>
        <a:bodyPr/>
        <a:lstStyle/>
        <a:p>
          <a:r>
            <a:rPr lang="en-US"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gm:t>
    </dgm:pt>
    <dgm:pt modelId="{95F407EF-BB63-4CEC-98A5-CF6DC620CB3B}" type="parTrans" cxnId="{36E75DE7-5137-4968-8C56-BBF43F67206A}">
      <dgm:prSet/>
      <dgm:spPr/>
      <dgm:t>
        <a:bodyPr/>
        <a:lstStyle/>
        <a:p>
          <a:endParaRPr lang="en-US"/>
        </a:p>
      </dgm:t>
    </dgm:pt>
    <dgm:pt modelId="{D1184FB3-E895-44FA-B431-BA1FA35F9040}" type="sibTrans" cxnId="{36E75DE7-5137-4968-8C56-BBF43F67206A}">
      <dgm:prSet/>
      <dgm:spPr/>
      <dgm:t>
        <a:bodyPr/>
        <a:lstStyle/>
        <a:p>
          <a:endParaRPr lang="en-US"/>
        </a:p>
      </dgm:t>
    </dgm:pt>
    <dgm:pt modelId="{9C151AC4-5A57-4539-94D8-06FE2306B1E9}" type="pres">
      <dgm:prSet presAssocID="{BCB2B135-672C-4FBF-B483-A12C0D416932}" presName="matrix" presStyleCnt="0">
        <dgm:presLayoutVars>
          <dgm:chMax val="1"/>
          <dgm:dir/>
          <dgm:resizeHandles val="exact"/>
        </dgm:presLayoutVars>
      </dgm:prSet>
      <dgm:spPr/>
    </dgm:pt>
    <dgm:pt modelId="{5C0D84B7-CE01-47EE-9EFD-7E55A0EFA692}" type="pres">
      <dgm:prSet presAssocID="{BCB2B135-672C-4FBF-B483-A12C0D416932}" presName="axisShape" presStyleLbl="bgShp" presStyleIdx="0" presStyleCnt="1"/>
      <dgm:spPr/>
    </dgm:pt>
    <dgm:pt modelId="{1866BF0E-AC47-4A71-816C-1CC244E1D654}" type="pres">
      <dgm:prSet presAssocID="{BCB2B135-672C-4FBF-B483-A12C0D416932}" presName="rect1" presStyleLbl="node1" presStyleIdx="0" presStyleCnt="4">
        <dgm:presLayoutVars>
          <dgm:chMax val="0"/>
          <dgm:chPref val="0"/>
          <dgm:bulletEnabled val="1"/>
        </dgm:presLayoutVars>
      </dgm:prSet>
      <dgm:spPr/>
    </dgm:pt>
    <dgm:pt modelId="{22827400-721D-4E4A-8327-DFAD253CB6F4}" type="pres">
      <dgm:prSet presAssocID="{BCB2B135-672C-4FBF-B483-A12C0D416932}" presName="rect2" presStyleLbl="node1" presStyleIdx="1" presStyleCnt="4">
        <dgm:presLayoutVars>
          <dgm:chMax val="0"/>
          <dgm:chPref val="0"/>
          <dgm:bulletEnabled val="1"/>
        </dgm:presLayoutVars>
      </dgm:prSet>
      <dgm:spPr/>
    </dgm:pt>
    <dgm:pt modelId="{5A8F6735-E17E-4CED-8E82-39A52E8D032E}" type="pres">
      <dgm:prSet presAssocID="{BCB2B135-672C-4FBF-B483-A12C0D416932}" presName="rect3" presStyleLbl="node1" presStyleIdx="2" presStyleCnt="4">
        <dgm:presLayoutVars>
          <dgm:chMax val="0"/>
          <dgm:chPref val="0"/>
          <dgm:bulletEnabled val="1"/>
        </dgm:presLayoutVars>
      </dgm:prSet>
      <dgm:spPr/>
    </dgm:pt>
    <dgm:pt modelId="{BAFDC85A-B1F6-4C2A-83FA-E40FC0257128}" type="pres">
      <dgm:prSet presAssocID="{BCB2B135-672C-4FBF-B483-A12C0D416932}" presName="rect4" presStyleLbl="node1" presStyleIdx="3" presStyleCnt="4">
        <dgm:presLayoutVars>
          <dgm:chMax val="0"/>
          <dgm:chPref val="0"/>
          <dgm:bulletEnabled val="1"/>
        </dgm:presLayoutVars>
      </dgm:prSet>
      <dgm:spPr/>
    </dgm:pt>
  </dgm:ptLst>
  <dgm:cxnLst>
    <dgm:cxn modelId="{3E0D623D-EEA7-4D57-8C33-075278973425}" type="presOf" srcId="{47620B04-6DA5-4650-A22A-5F2F48367D05}" destId="{1866BF0E-AC47-4A71-816C-1CC244E1D654}" srcOrd="0" destOrd="0" presId="urn:microsoft.com/office/officeart/2005/8/layout/matrix2"/>
    <dgm:cxn modelId="{D9FADA42-41FF-41F1-81FD-0A698C929601}" type="presOf" srcId="{31D45C08-AAE8-4DF3-9245-CE2DF87CE69B}" destId="{5A8F6735-E17E-4CED-8E82-39A52E8D032E}" srcOrd="0" destOrd="0" presId="urn:microsoft.com/office/officeart/2005/8/layout/matrix2"/>
    <dgm:cxn modelId="{F7AB084C-7103-477B-BCEF-936E46C8638B}" srcId="{BCB2B135-672C-4FBF-B483-A12C0D416932}" destId="{47620B04-6DA5-4650-A22A-5F2F48367D05}" srcOrd="0" destOrd="0" parTransId="{67F64D00-07F9-463A-8999-704F13FF62A1}" sibTransId="{19168EED-CEB7-414D-A2ED-7F7971957BA6}"/>
    <dgm:cxn modelId="{29B52099-8007-44D9-960C-4B61AE723169}" srcId="{BCB2B135-672C-4FBF-B483-A12C0D416932}" destId="{DAD981BE-ECB5-44B9-8EF9-E0B720922D49}" srcOrd="1" destOrd="0" parTransId="{05A39167-77C5-46DB-AD0A-5BBF76003DCD}" sibTransId="{74CD163D-87A8-4A9E-8FED-91923DEEE23C}"/>
    <dgm:cxn modelId="{807B77A1-CE61-416B-847F-4BA8F77E1B87}" type="presOf" srcId="{BCB2B135-672C-4FBF-B483-A12C0D416932}" destId="{9C151AC4-5A57-4539-94D8-06FE2306B1E9}" srcOrd="0" destOrd="0" presId="urn:microsoft.com/office/officeart/2005/8/layout/matrix2"/>
    <dgm:cxn modelId="{5FC761A2-5464-46D4-9890-E40A889E8D45}" srcId="{BCB2B135-672C-4FBF-B483-A12C0D416932}" destId="{31D45C08-AAE8-4DF3-9245-CE2DF87CE69B}" srcOrd="2" destOrd="0" parTransId="{4A36446F-906D-40B4-817E-824CF81CFA26}" sibTransId="{6B50C702-C06F-403D-874B-5A68FFB37690}"/>
    <dgm:cxn modelId="{647C2FBA-330E-44D9-BAFB-A64D2991375F}" type="presOf" srcId="{DE3ECB4D-F2AB-47D5-8CF2-A9AD899A49E8}" destId="{BAFDC85A-B1F6-4C2A-83FA-E40FC0257128}" srcOrd="0" destOrd="0" presId="urn:microsoft.com/office/officeart/2005/8/layout/matrix2"/>
    <dgm:cxn modelId="{454935E1-F030-4186-9AF6-D2A4D6C15B75}" type="presOf" srcId="{DAD981BE-ECB5-44B9-8EF9-E0B720922D49}" destId="{22827400-721D-4E4A-8327-DFAD253CB6F4}" srcOrd="0" destOrd="0" presId="urn:microsoft.com/office/officeart/2005/8/layout/matrix2"/>
    <dgm:cxn modelId="{36E75DE7-5137-4968-8C56-BBF43F67206A}" srcId="{BCB2B135-672C-4FBF-B483-A12C0D416932}" destId="{DE3ECB4D-F2AB-47D5-8CF2-A9AD899A49E8}" srcOrd="3" destOrd="0" parTransId="{95F407EF-BB63-4CEC-98A5-CF6DC620CB3B}" sibTransId="{D1184FB3-E895-44FA-B431-BA1FA35F9040}"/>
    <dgm:cxn modelId="{FC8B12E4-DC31-41C8-BBD4-DA157044FE6C}" type="presParOf" srcId="{9C151AC4-5A57-4539-94D8-06FE2306B1E9}" destId="{5C0D84B7-CE01-47EE-9EFD-7E55A0EFA692}" srcOrd="0" destOrd="0" presId="urn:microsoft.com/office/officeart/2005/8/layout/matrix2"/>
    <dgm:cxn modelId="{CB884B21-A932-441F-ABCE-7A4952F490C1}" type="presParOf" srcId="{9C151AC4-5A57-4539-94D8-06FE2306B1E9}" destId="{1866BF0E-AC47-4A71-816C-1CC244E1D654}" srcOrd="1" destOrd="0" presId="urn:microsoft.com/office/officeart/2005/8/layout/matrix2"/>
    <dgm:cxn modelId="{66244390-1A71-4E12-AD15-D6F13B3E57FA}" type="presParOf" srcId="{9C151AC4-5A57-4539-94D8-06FE2306B1E9}" destId="{22827400-721D-4E4A-8327-DFAD253CB6F4}" srcOrd="2" destOrd="0" presId="urn:microsoft.com/office/officeart/2005/8/layout/matrix2"/>
    <dgm:cxn modelId="{27C3B298-B929-40C3-A15E-50B950E7D8DB}" type="presParOf" srcId="{9C151AC4-5A57-4539-94D8-06FE2306B1E9}" destId="{5A8F6735-E17E-4CED-8E82-39A52E8D032E}" srcOrd="3" destOrd="0" presId="urn:microsoft.com/office/officeart/2005/8/layout/matrix2"/>
    <dgm:cxn modelId="{4A563C3F-6510-4514-A1F3-7FCA7FA38B59}" type="presParOf" srcId="{9C151AC4-5A57-4539-94D8-06FE2306B1E9}" destId="{BAFDC85A-B1F6-4C2A-83FA-E40FC025712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417B-6897-4E22-9101-E89CA3EF1582}">
      <dsp:nvSpPr>
        <dsp:cNvPr id="0" name=""/>
        <dsp:cNvSpPr/>
      </dsp:nvSpPr>
      <dsp:spPr>
        <a:xfrm>
          <a:off x="0" y="879709"/>
          <a:ext cx="5961345" cy="1624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49723-BF79-40CB-831D-225CE022F088}">
      <dsp:nvSpPr>
        <dsp:cNvPr id="0" name=""/>
        <dsp:cNvSpPr/>
      </dsp:nvSpPr>
      <dsp:spPr>
        <a:xfrm>
          <a:off x="491284" y="1245127"/>
          <a:ext cx="893244" cy="893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0797E-20BC-4E05-8373-A71C48E5AF7F}">
      <dsp:nvSpPr>
        <dsp:cNvPr id="0" name=""/>
        <dsp:cNvSpPr/>
      </dsp:nvSpPr>
      <dsp:spPr>
        <a:xfrm>
          <a:off x="1875812" y="879709"/>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Normalizing the dictionaries inside of the json files. </a:t>
          </a:r>
        </a:p>
      </dsp:txBody>
      <dsp:txXfrm>
        <a:off x="1875812" y="879709"/>
        <a:ext cx="4085532" cy="1624080"/>
      </dsp:txXfrm>
    </dsp:sp>
    <dsp:sp modelId="{C0A329B2-77C5-435D-9C89-FA8318996E36}">
      <dsp:nvSpPr>
        <dsp:cNvPr id="0" name=""/>
        <dsp:cNvSpPr/>
      </dsp:nvSpPr>
      <dsp:spPr>
        <a:xfrm>
          <a:off x="0" y="2909810"/>
          <a:ext cx="5961345" cy="1624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0B8B-B3A6-457A-9B44-CE4F09C4C334}">
      <dsp:nvSpPr>
        <dsp:cNvPr id="0" name=""/>
        <dsp:cNvSpPr/>
      </dsp:nvSpPr>
      <dsp:spPr>
        <a:xfrm>
          <a:off x="491284" y="3275227"/>
          <a:ext cx="893244" cy="893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4453B-F992-4219-9B72-FF0BE1CCC345}">
      <dsp:nvSpPr>
        <dsp:cNvPr id="0" name=""/>
        <dsp:cNvSpPr/>
      </dsp:nvSpPr>
      <dsp:spPr>
        <a:xfrm>
          <a:off x="1875812" y="2909810"/>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dirty="0"/>
            <a:t>Lack of ability to apply, in a proper way, the techniques seen previous weeks.  </a:t>
          </a:r>
        </a:p>
      </dsp:txBody>
      <dsp:txXfrm>
        <a:off x="1875812" y="2909810"/>
        <a:ext cx="4085532" cy="162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84B7-CE01-47EE-9EFD-7E55A0EFA692}">
      <dsp:nvSpPr>
        <dsp:cNvPr id="0" name=""/>
        <dsp:cNvSpPr/>
      </dsp:nvSpPr>
      <dsp:spPr>
        <a:xfrm>
          <a:off x="273872" y="0"/>
          <a:ext cx="5413599" cy="54135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BF0E-AC47-4A71-816C-1CC244E1D654}">
      <dsp:nvSpPr>
        <dsp:cNvPr id="0" name=""/>
        <dsp:cNvSpPr/>
      </dsp:nvSpPr>
      <dsp:spPr>
        <a:xfrm>
          <a:off x="625756" y="351884"/>
          <a:ext cx="2165440" cy="216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After the analysis </a:t>
          </a:r>
          <a:r>
            <a:rPr lang="en-US" sz="1200" kern="1200">
              <a:hlinkClick xmlns:r="http://schemas.openxmlformats.org/officeDocument/2006/relationships" r:id="rId1"/>
            </a:rPr>
            <a:t>www.fotocasa.es</a:t>
          </a:r>
          <a:r>
            <a:rPr lang="en-US" sz="1200" kern="1200"/>
            <a:t> I have seen that the website is API based.</a:t>
          </a:r>
        </a:p>
      </dsp:txBody>
      <dsp:txXfrm>
        <a:off x="731464" y="457592"/>
        <a:ext cx="1954024" cy="1954024"/>
      </dsp:txXfrm>
    </dsp:sp>
    <dsp:sp modelId="{22827400-721D-4E4A-8327-DFAD253CB6F4}">
      <dsp:nvSpPr>
        <dsp:cNvPr id="0" name=""/>
        <dsp:cNvSpPr/>
      </dsp:nvSpPr>
      <dsp:spPr>
        <a:xfrm>
          <a:off x="3170148" y="351884"/>
          <a:ext cx="2165440" cy="21654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if the request to the site web is allowed (get 200).</a:t>
          </a:r>
        </a:p>
      </dsp:txBody>
      <dsp:txXfrm>
        <a:off x="3275856" y="457592"/>
        <a:ext cx="1954024" cy="1954024"/>
      </dsp:txXfrm>
    </dsp:sp>
    <dsp:sp modelId="{5A8F6735-E17E-4CED-8E82-39A52E8D032E}">
      <dsp:nvSpPr>
        <dsp:cNvPr id="0" name=""/>
        <dsp:cNvSpPr/>
      </dsp:nvSpPr>
      <dsp:spPr>
        <a:xfrm>
          <a:off x="625756" y="2896276"/>
          <a:ext cx="2165440" cy="21654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Find the right headers of the site.</a:t>
          </a:r>
        </a:p>
      </dsp:txBody>
      <dsp:txXfrm>
        <a:off x="731464" y="3001984"/>
        <a:ext cx="1954024" cy="1954024"/>
      </dsp:txXfrm>
    </dsp:sp>
    <dsp:sp modelId="{BAFDC85A-B1F6-4C2A-83FA-E40FC0257128}">
      <dsp:nvSpPr>
        <dsp:cNvPr id="0" name=""/>
        <dsp:cNvSpPr/>
      </dsp:nvSpPr>
      <dsp:spPr>
        <a:xfrm>
          <a:off x="3170148" y="2896276"/>
          <a:ext cx="2165440" cy="216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sp:txBody>
      <dsp:txXfrm>
        <a:off x="3275856" y="3001984"/>
        <a:ext cx="1954024" cy="1954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043-EA52-4C8D-BB59-0EB21EE99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8BD02-F994-455C-AECB-D85935A88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72CD-82F4-4ED7-ABEB-CCB3126BB2AB}"/>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5BC9026-91E0-482F-B436-E414B977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39F73-61DE-4616-BC6F-D7CE32BE1C24}"/>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35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BC3A-66C3-4BC3-BFCD-ADC281B0B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653DA-4BDD-4BB8-84C2-D9A1B1A7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ED175-DD03-4435-B4C0-B62E8A2DFFB3}"/>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1C3CCBD4-B11C-4717-8719-0F25CA546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1A8C-728A-4E36-AE3F-0FE7FB9D553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41266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9CAC9-9D12-4F4B-B1B8-EAF37757D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E2E38-1F91-4B9D-A963-475304777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C82E-2B76-48D2-A6A6-235EB67F58A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664997E-B4F7-4C16-A5B8-3FEEAE7BC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0290-ACB8-4192-B456-D540CA6315CD}"/>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258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B3B-F714-44BC-B685-82E0A7A25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1CFBA-E625-48D0-B202-D005BE5F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37574-CE8F-4482-B1A5-B88ACFA02DD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35042CFB-C9C1-431A-9D2E-398D49AD0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D31D-DB1A-40B8-811F-AAE4DA8FCE5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7976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12-4DC4-4BBB-8A5E-7E1C8B2E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F78D7-A098-40BB-AF7F-9DD730C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780F-5375-4516-BF0A-2720ABBAFF51}"/>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E2DF2250-2757-4E15-A4EB-CF39B62F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483F-67E4-4532-852B-E5FB8C77C0B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045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113-F4D8-4F14-978E-9D4E9661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17BE-6EAF-46E2-B750-A66B9E65F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B664D-F69D-4D77-80DF-0F9D84824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B8EE-898B-4FB5-9466-AF7B60FD912D}"/>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9186496E-292B-482F-81DD-42316D04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B57ED-00BD-4562-9B85-CA102189A10B}"/>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4718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E87-9CBA-4E54-9C47-D790BA45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D7EA6-2792-47CB-8FCC-B3FC2945A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EAC2-F985-45B1-822E-FDEF64186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EF125-DBBC-49D0-A44C-254369CD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15E7-EBC9-4621-AAE2-D249A44E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8C9C-577A-4EC5-9B99-0F30653CF482}"/>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8" name="Footer Placeholder 7">
            <a:extLst>
              <a:ext uri="{FF2B5EF4-FFF2-40B4-BE49-F238E27FC236}">
                <a16:creationId xmlns:a16="http://schemas.microsoft.com/office/drawing/2014/main" id="{CF23333E-7E34-4D13-92FF-D8043FB69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66D55-87B3-4E43-9D4B-85E6966EEDF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1805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E14-3ABF-4BF4-991F-6EEBE83CF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B50DE-389B-4A80-AE74-C9F6F72FBA7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4" name="Footer Placeholder 3">
            <a:extLst>
              <a:ext uri="{FF2B5EF4-FFF2-40B4-BE49-F238E27FC236}">
                <a16:creationId xmlns:a16="http://schemas.microsoft.com/office/drawing/2014/main" id="{D313837F-8617-4A6B-832B-9DB16296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C450E-57D6-4BEB-A534-9E88E614A78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30352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17FAC-68D3-4EBB-9776-CC27D54E8C4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3" name="Footer Placeholder 2">
            <a:extLst>
              <a:ext uri="{FF2B5EF4-FFF2-40B4-BE49-F238E27FC236}">
                <a16:creationId xmlns:a16="http://schemas.microsoft.com/office/drawing/2014/main" id="{2CDB3968-1642-4F9E-BFBB-9C40F139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44BC6-9734-4F4E-8DD3-A065EBFB938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905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1D3-F89D-425B-8906-C4D074EC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AF456-35E6-4620-B45A-8F1A31A0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0C9C-7634-4D28-BE28-6CDFA78A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03F4-86CA-41C4-A7DC-E321CDEB69BF}"/>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3BF202ED-64F7-4A85-8931-D06B5714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D39C-870F-41D7-8891-8EB75D61A6C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3346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F94-FD12-438A-AC7C-F59FCD42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AA0D4-B6C8-48AB-A811-07728671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7934B-E71C-4FA8-BEFF-8CF7C3FF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89258-A166-43D2-8600-091230082E78}"/>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6EA1F91F-683B-4313-B655-8679842C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98FDD-2AE9-43BB-9FF4-482C31BFA9C0}"/>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5790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1420E-6BC3-478D-B097-6855DD201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55B0A-FF1A-49CA-B766-C617C6DF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661B4-CF15-48F3-8A15-CA5CE4AB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D4B2E20A-59D1-4CE9-8C3F-68D7CAC4C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81F4D-3F23-49A4-B5BC-FDF8CDA3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815C-6416-4C5C-BC12-7E3E7864B557}" type="slidenum">
              <a:rPr lang="en-US" smtClean="0"/>
              <a:t>‹#›</a:t>
            </a:fld>
            <a:endParaRPr lang="en-US"/>
          </a:p>
        </p:txBody>
      </p:sp>
    </p:spTree>
    <p:extLst>
      <p:ext uri="{BB962C8B-B14F-4D97-AF65-F5344CB8AC3E}">
        <p14:creationId xmlns:p14="http://schemas.microsoft.com/office/powerpoint/2010/main" val="30145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sra-st/NewPoPUpSt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www.fotocas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ello.com/b/jU4yORwC" TargetMode="External"/><Relationship Id="rId2" Type="http://schemas.openxmlformats.org/officeDocument/2006/relationships/hyperlink" Target="https://miro.com/app/board/o9J_lT6lKy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09CE8C2-BCF1-4318-914D-7B3D76729F1F}"/>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84667-DAB8-41CE-8FB0-982CE4DBCE1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ES" sz="5200">
                <a:solidFill>
                  <a:srgbClr val="FFFFFF"/>
                </a:solidFill>
              </a:rPr>
              <a:t>New PopUpStore</a:t>
            </a:r>
            <a:endParaRPr lang="en-US" sz="5200">
              <a:solidFill>
                <a:srgbClr val="FFFFFF"/>
              </a:solidFill>
            </a:endParaRPr>
          </a:p>
        </p:txBody>
      </p:sp>
      <p:sp>
        <p:nvSpPr>
          <p:cNvPr id="3" name="Subtitle 2">
            <a:extLst>
              <a:ext uri="{FF2B5EF4-FFF2-40B4-BE49-F238E27FC236}">
                <a16:creationId xmlns:a16="http://schemas.microsoft.com/office/drawing/2014/main" id="{80344C89-DB28-4D9F-B91C-2E3EA563A89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rPr>
              <a:t>Israel Sanchez - Ironhack</a:t>
            </a:r>
            <a:endParaRPr lang="en-US">
              <a:solidFill>
                <a:srgbClr val="FFFFFF"/>
              </a:solidFill>
            </a:endParaRPr>
          </a:p>
        </p:txBody>
      </p:sp>
    </p:spTree>
    <p:extLst>
      <p:ext uri="{BB962C8B-B14F-4D97-AF65-F5344CB8AC3E}">
        <p14:creationId xmlns:p14="http://schemas.microsoft.com/office/powerpoint/2010/main" val="20837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58C9-707A-4748-9C1A-85E6E962E8B8}"/>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Learnings</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A3A49F-DB3E-42B5-ACA2-83239D9C5DB3}"/>
              </a:ext>
            </a:extLst>
          </p:cNvPr>
          <p:cNvSpPr>
            <a:spLocks noGrp="1"/>
          </p:cNvSpPr>
          <p:nvPr>
            <p:ph idx="1"/>
          </p:nvPr>
        </p:nvSpPr>
        <p:spPr>
          <a:xfrm>
            <a:off x="5741893" y="767258"/>
            <a:ext cx="5287923" cy="5323484"/>
          </a:xfrm>
        </p:spPr>
        <p:txBody>
          <a:bodyPr anchor="ctr">
            <a:normAutofit/>
          </a:bodyPr>
          <a:lstStyle/>
          <a:p>
            <a:r>
              <a:rPr lang="en-US" dirty="0" err="1"/>
              <a:t>WebScraping</a:t>
            </a:r>
            <a:endParaRPr lang="en-US" dirty="0"/>
          </a:p>
          <a:p>
            <a:r>
              <a:rPr lang="en-US" dirty="0"/>
              <a:t>Normalizing json files</a:t>
            </a:r>
          </a:p>
          <a:p>
            <a:r>
              <a:rPr lang="en-US" dirty="0" err="1"/>
              <a:t>Cleanning</a:t>
            </a:r>
            <a:r>
              <a:rPr lang="en-US" dirty="0"/>
              <a:t> Data</a:t>
            </a:r>
          </a:p>
          <a:p>
            <a:pPr lvl="1"/>
            <a:r>
              <a:rPr lang="en-US" sz="2800" dirty="0"/>
              <a:t>Extreme Values </a:t>
            </a:r>
          </a:p>
          <a:p>
            <a:pPr lvl="1"/>
            <a:r>
              <a:rPr lang="en-US" sz="2800" dirty="0"/>
              <a:t>Outliers</a:t>
            </a:r>
          </a:p>
          <a:p>
            <a:r>
              <a:rPr lang="en-US" dirty="0"/>
              <a:t>Database creation</a:t>
            </a:r>
          </a:p>
          <a:p>
            <a:pPr lvl="1"/>
            <a:r>
              <a:rPr lang="en-US" sz="2800" dirty="0"/>
              <a:t>Table import.</a:t>
            </a:r>
          </a:p>
          <a:p>
            <a:pPr lvl="1"/>
            <a:r>
              <a:rPr lang="en-US" sz="2800" dirty="0"/>
              <a:t>Filtering </a:t>
            </a:r>
          </a:p>
          <a:p>
            <a:pPr lvl="1"/>
            <a:r>
              <a:rPr lang="en-US" sz="2800" dirty="0"/>
              <a:t>Grouping</a:t>
            </a:r>
          </a:p>
          <a:p>
            <a:endParaRPr lang="en-US" sz="2000" dirty="0"/>
          </a:p>
        </p:txBody>
      </p:sp>
    </p:spTree>
    <p:extLst>
      <p:ext uri="{BB962C8B-B14F-4D97-AF65-F5344CB8AC3E}">
        <p14:creationId xmlns:p14="http://schemas.microsoft.com/office/powerpoint/2010/main" val="29999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3F5CFB-3B86-4839-BB01-9EE7A7CD3985}"/>
              </a:ext>
            </a:extLst>
          </p:cNvPr>
          <p:cNvSpPr>
            <a:spLocks noGrp="1"/>
          </p:cNvSpPr>
          <p:nvPr>
            <p:ph type="title"/>
          </p:nvPr>
        </p:nvSpPr>
        <p:spPr>
          <a:xfrm>
            <a:off x="841248" y="704850"/>
            <a:ext cx="3785616" cy="2978150"/>
          </a:xfrm>
        </p:spPr>
        <p:txBody>
          <a:bodyPr anchor="b">
            <a:normAutofit/>
          </a:bodyPr>
          <a:lstStyle/>
          <a:p>
            <a:r>
              <a:rPr lang="es-ES" dirty="0" err="1"/>
              <a:t>If</a:t>
            </a:r>
            <a:r>
              <a:rPr lang="es-ES" dirty="0"/>
              <a:t> I </a:t>
            </a:r>
            <a:r>
              <a:rPr lang="es-ES" dirty="0" err="1"/>
              <a:t>were</a:t>
            </a:r>
            <a:r>
              <a:rPr lang="es-ES" dirty="0"/>
              <a:t> </a:t>
            </a:r>
            <a:r>
              <a:rPr lang="es-ES" dirty="0" err="1"/>
              <a:t>to</a:t>
            </a:r>
            <a:r>
              <a:rPr lang="es-ES" dirty="0"/>
              <a:t> </a:t>
            </a:r>
            <a:r>
              <a:rPr lang="es-ES" dirty="0" err="1"/>
              <a:t>start</a:t>
            </a:r>
            <a:r>
              <a:rPr lang="es-ES" dirty="0"/>
              <a:t> </a:t>
            </a:r>
            <a:r>
              <a:rPr lang="es-ES" dirty="0" err="1"/>
              <a:t>from</a:t>
            </a:r>
            <a:r>
              <a:rPr lang="es-ES" dirty="0"/>
              <a:t> </a:t>
            </a:r>
            <a:r>
              <a:rPr lang="es-ES" dirty="0" err="1"/>
              <a:t>the</a:t>
            </a:r>
            <a:r>
              <a:rPr lang="es-ES" dirty="0"/>
              <a:t> </a:t>
            </a:r>
            <a:r>
              <a:rPr lang="es-ES" dirty="0" err="1"/>
              <a:t>scratch</a:t>
            </a:r>
            <a:endParaRPr lang="en-US" dirty="0"/>
          </a:p>
        </p:txBody>
      </p:sp>
      <p:sp>
        <p:nvSpPr>
          <p:cNvPr id="3" name="Content Placeholder 2">
            <a:extLst>
              <a:ext uri="{FF2B5EF4-FFF2-40B4-BE49-F238E27FC236}">
                <a16:creationId xmlns:a16="http://schemas.microsoft.com/office/drawing/2014/main" id="{6CDE6ED8-B837-4ACB-A1F7-1037A3F8A0BF}"/>
              </a:ext>
            </a:extLst>
          </p:cNvPr>
          <p:cNvSpPr>
            <a:spLocks noGrp="1"/>
          </p:cNvSpPr>
          <p:nvPr>
            <p:ph idx="1"/>
          </p:nvPr>
        </p:nvSpPr>
        <p:spPr>
          <a:xfrm>
            <a:off x="6038850" y="704850"/>
            <a:ext cx="5314950" cy="5251450"/>
          </a:xfrm>
        </p:spPr>
        <p:txBody>
          <a:bodyPr anchor="ctr">
            <a:normAutofit/>
          </a:bodyPr>
          <a:lstStyle/>
          <a:p>
            <a:r>
              <a:rPr lang="es-ES" sz="4000" dirty="0">
                <a:solidFill>
                  <a:schemeClr val="bg1"/>
                </a:solidFill>
              </a:rPr>
              <a:t>I </a:t>
            </a:r>
            <a:r>
              <a:rPr lang="es-ES" sz="4000" dirty="0" err="1">
                <a:solidFill>
                  <a:schemeClr val="bg1"/>
                </a:solidFill>
              </a:rPr>
              <a:t>would</a:t>
            </a:r>
            <a:r>
              <a:rPr lang="es-ES" sz="4000" dirty="0">
                <a:solidFill>
                  <a:schemeClr val="bg1"/>
                </a:solidFill>
              </a:rPr>
              <a:t> try </a:t>
            </a:r>
            <a:r>
              <a:rPr lang="es-ES" sz="4000" dirty="0" err="1">
                <a:solidFill>
                  <a:schemeClr val="bg1"/>
                </a:solidFill>
              </a:rPr>
              <a:t>to</a:t>
            </a:r>
            <a:r>
              <a:rPr lang="es-ES" sz="4000" dirty="0">
                <a:solidFill>
                  <a:schemeClr val="bg1"/>
                </a:solidFill>
              </a:rPr>
              <a:t> </a:t>
            </a:r>
            <a:r>
              <a:rPr lang="es-ES" sz="4000" dirty="0" err="1">
                <a:solidFill>
                  <a:schemeClr val="bg1"/>
                </a:solidFill>
              </a:rPr>
              <a:t>make</a:t>
            </a:r>
            <a:r>
              <a:rPr lang="es-ES" sz="4000" dirty="0">
                <a:solidFill>
                  <a:schemeClr val="bg1"/>
                </a:solidFill>
              </a:rPr>
              <a:t> </a:t>
            </a:r>
            <a:r>
              <a:rPr lang="es-ES" sz="4000" dirty="0" err="1">
                <a:solidFill>
                  <a:schemeClr val="bg1"/>
                </a:solidFill>
              </a:rPr>
              <a:t>my</a:t>
            </a:r>
            <a:r>
              <a:rPr lang="es-ES" sz="4000" dirty="0">
                <a:solidFill>
                  <a:schemeClr val="bg1"/>
                </a:solidFill>
              </a:rPr>
              <a:t> </a:t>
            </a:r>
            <a:r>
              <a:rPr lang="es-ES" sz="4000" dirty="0" err="1">
                <a:solidFill>
                  <a:schemeClr val="bg1"/>
                </a:solidFill>
              </a:rPr>
              <a:t>code</a:t>
            </a:r>
            <a:r>
              <a:rPr lang="es-ES" sz="4000" dirty="0">
                <a:solidFill>
                  <a:schemeClr val="bg1"/>
                </a:solidFill>
              </a:rPr>
              <a:t> more </a:t>
            </a:r>
            <a:r>
              <a:rPr lang="es-ES" sz="4000" dirty="0" err="1">
                <a:solidFill>
                  <a:schemeClr val="bg1"/>
                </a:solidFill>
              </a:rPr>
              <a:t>efficient</a:t>
            </a:r>
            <a:r>
              <a:rPr lang="es-ES" sz="4000" dirty="0">
                <a:solidFill>
                  <a:schemeClr val="bg1"/>
                </a:solidFill>
              </a:rPr>
              <a:t> and </a:t>
            </a:r>
            <a:r>
              <a:rPr lang="es-ES" sz="4000" dirty="0" err="1">
                <a:solidFill>
                  <a:schemeClr val="bg1"/>
                </a:solidFill>
              </a:rPr>
              <a:t>avoid</a:t>
            </a:r>
            <a:r>
              <a:rPr lang="es-ES" sz="4000" dirty="0">
                <a:solidFill>
                  <a:schemeClr val="bg1"/>
                </a:solidFill>
              </a:rPr>
              <a:t> </a:t>
            </a:r>
            <a:r>
              <a:rPr lang="es-ES" sz="4000" dirty="0" err="1">
                <a:solidFill>
                  <a:schemeClr val="bg1"/>
                </a:solidFill>
              </a:rPr>
              <a:t>repeating</a:t>
            </a:r>
            <a:r>
              <a:rPr lang="es-ES" sz="4000" dirty="0">
                <a:solidFill>
                  <a:schemeClr val="bg1"/>
                </a:solidFill>
              </a:rPr>
              <a:t> </a:t>
            </a:r>
            <a:r>
              <a:rPr lang="es-ES" sz="4000" dirty="0" err="1">
                <a:solidFill>
                  <a:schemeClr val="bg1"/>
                </a:solidFill>
              </a:rPr>
              <a:t>myself</a:t>
            </a:r>
            <a:r>
              <a:rPr lang="es-ES" sz="4000" dirty="0">
                <a:solidFill>
                  <a:schemeClr val="bg1"/>
                </a:solidFill>
              </a:rPr>
              <a:t>.</a:t>
            </a:r>
          </a:p>
          <a:p>
            <a:pPr marL="0" indent="0">
              <a:buNone/>
            </a:pPr>
            <a:endParaRPr lang="es-ES" sz="2100" dirty="0">
              <a:solidFill>
                <a:schemeClr val="bg1"/>
              </a:solidFill>
            </a:endParaRPr>
          </a:p>
          <a:p>
            <a:pPr marL="0" indent="0">
              <a:buNone/>
            </a:pPr>
            <a:endParaRPr lang="en-US" sz="2100" dirty="0">
              <a:solidFill>
                <a:schemeClr val="bg1"/>
              </a:solidFill>
            </a:endParaRPr>
          </a:p>
        </p:txBody>
      </p:sp>
    </p:spTree>
    <p:extLst>
      <p:ext uri="{BB962C8B-B14F-4D97-AF65-F5344CB8AC3E}">
        <p14:creationId xmlns:p14="http://schemas.microsoft.com/office/powerpoint/2010/main" val="28450652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6FB60-5AFB-47EF-AB8D-34940D5B782E}"/>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Improvements</a:t>
            </a:r>
            <a:endParaRPr lang="en-US"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A4D6CD3-1AAD-4DC5-B586-99DE3E6E091D}"/>
              </a:ext>
            </a:extLst>
          </p:cNvPr>
          <p:cNvSpPr>
            <a:spLocks noGrp="1"/>
          </p:cNvSpPr>
          <p:nvPr>
            <p:ph idx="1"/>
          </p:nvPr>
        </p:nvSpPr>
        <p:spPr>
          <a:xfrm>
            <a:off x="6297233" y="518400"/>
            <a:ext cx="4771607" cy="5837949"/>
          </a:xfrm>
        </p:spPr>
        <p:txBody>
          <a:bodyPr anchor="ctr">
            <a:normAutofit/>
          </a:bodyPr>
          <a:lstStyle/>
          <a:p>
            <a:r>
              <a:rPr lang="es-ES" sz="3200" dirty="0" err="1">
                <a:solidFill>
                  <a:schemeClr val="tx1">
                    <a:alpha val="80000"/>
                  </a:schemeClr>
                </a:solidFill>
              </a:rPr>
              <a:t>Creating</a:t>
            </a:r>
            <a:r>
              <a:rPr lang="es-ES" sz="3200" dirty="0">
                <a:solidFill>
                  <a:schemeClr val="tx1">
                    <a:alpha val="80000"/>
                  </a:schemeClr>
                </a:solidFill>
              </a:rPr>
              <a:t> </a:t>
            </a:r>
            <a:r>
              <a:rPr lang="es-ES" sz="3200" dirty="0" err="1">
                <a:solidFill>
                  <a:schemeClr val="tx1">
                    <a:alpha val="80000"/>
                  </a:schemeClr>
                </a:solidFill>
              </a:rPr>
              <a:t>visualizations</a:t>
            </a:r>
            <a:r>
              <a:rPr lang="es-ES" sz="3200" dirty="0">
                <a:solidFill>
                  <a:schemeClr val="tx1">
                    <a:alpha val="80000"/>
                  </a:schemeClr>
                </a:solidFill>
              </a:rPr>
              <a:t> </a:t>
            </a:r>
            <a:r>
              <a:rPr lang="es-ES" sz="3200" dirty="0" err="1">
                <a:solidFill>
                  <a:schemeClr val="tx1">
                    <a:alpha val="80000"/>
                  </a:schemeClr>
                </a:solidFill>
              </a:rPr>
              <a:t>heatmaps</a:t>
            </a:r>
            <a:r>
              <a:rPr lang="es-ES" sz="3200" dirty="0">
                <a:solidFill>
                  <a:schemeClr val="tx1">
                    <a:alpha val="80000"/>
                  </a:schemeClr>
                </a:solidFill>
              </a:rPr>
              <a:t> </a:t>
            </a:r>
            <a:r>
              <a:rPr lang="es-ES" sz="3200" dirty="0" err="1">
                <a:solidFill>
                  <a:schemeClr val="tx1">
                    <a:alpha val="80000"/>
                  </a:schemeClr>
                </a:solidFill>
              </a:rPr>
              <a:t>with</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locations</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appartments</a:t>
            </a:r>
            <a:r>
              <a:rPr lang="es-ES" sz="3200" dirty="0">
                <a:solidFill>
                  <a:schemeClr val="tx1">
                    <a:alpha val="80000"/>
                  </a:schemeClr>
                </a:solidFill>
              </a:rPr>
              <a:t>. </a:t>
            </a:r>
          </a:p>
          <a:p>
            <a:r>
              <a:rPr lang="es-ES" sz="3200" dirty="0">
                <a:solidFill>
                  <a:schemeClr val="tx1">
                    <a:alpha val="80000"/>
                  </a:schemeClr>
                </a:solidFill>
              </a:rPr>
              <a:t>Focus </a:t>
            </a:r>
            <a:r>
              <a:rPr lang="es-ES" sz="3200" dirty="0" err="1">
                <a:solidFill>
                  <a:schemeClr val="tx1">
                    <a:alpha val="80000"/>
                  </a:schemeClr>
                </a:solidFill>
              </a:rPr>
              <a:t>on</a:t>
            </a:r>
            <a:r>
              <a:rPr lang="es-ES" sz="3200" dirty="0">
                <a:solidFill>
                  <a:schemeClr val="tx1">
                    <a:alpha val="80000"/>
                  </a:schemeClr>
                </a:solidFill>
              </a:rPr>
              <a:t> </a:t>
            </a:r>
            <a:r>
              <a:rPr lang="es-ES" sz="3200" dirty="0" err="1">
                <a:solidFill>
                  <a:schemeClr val="tx1">
                    <a:alpha val="80000"/>
                  </a:schemeClr>
                </a:solidFill>
              </a:rPr>
              <a:t>functions</a:t>
            </a:r>
            <a:r>
              <a:rPr lang="es-ES" sz="3200" dirty="0">
                <a:solidFill>
                  <a:schemeClr val="tx1">
                    <a:alpha val="80000"/>
                  </a:schemeClr>
                </a:solidFill>
              </a:rPr>
              <a:t> </a:t>
            </a:r>
            <a:r>
              <a:rPr lang="es-ES" sz="3200" dirty="0" err="1">
                <a:solidFill>
                  <a:schemeClr val="tx1">
                    <a:alpha val="80000"/>
                  </a:schemeClr>
                </a:solidFill>
              </a:rPr>
              <a:t>creation</a:t>
            </a:r>
            <a:r>
              <a:rPr lang="es-ES" sz="3200" dirty="0">
                <a:solidFill>
                  <a:schemeClr val="tx1">
                    <a:alpha val="80000"/>
                  </a:schemeClr>
                </a:solidFill>
              </a:rPr>
              <a:t> </a:t>
            </a:r>
            <a:r>
              <a:rPr lang="es-ES" sz="3200" dirty="0" err="1">
                <a:solidFill>
                  <a:schemeClr val="tx1">
                    <a:alpha val="80000"/>
                  </a:schemeClr>
                </a:solidFill>
              </a:rPr>
              <a:t>to</a:t>
            </a:r>
            <a:r>
              <a:rPr lang="es-ES" sz="3200" dirty="0">
                <a:solidFill>
                  <a:schemeClr val="tx1">
                    <a:alpha val="80000"/>
                  </a:schemeClr>
                </a:solidFill>
              </a:rPr>
              <a:t> </a:t>
            </a:r>
            <a:r>
              <a:rPr lang="es-ES" sz="3200" dirty="0" err="1">
                <a:solidFill>
                  <a:schemeClr val="tx1">
                    <a:alpha val="80000"/>
                  </a:schemeClr>
                </a:solidFill>
              </a:rPr>
              <a:t>automatize</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steps</a:t>
            </a:r>
            <a:r>
              <a:rPr lang="es-ES" sz="3200" dirty="0">
                <a:solidFill>
                  <a:schemeClr val="tx1">
                    <a:alpha val="80000"/>
                  </a:schemeClr>
                </a:solidFill>
              </a:rPr>
              <a:t> </a:t>
            </a:r>
            <a:r>
              <a:rPr lang="es-ES" sz="3200" dirty="0" err="1">
                <a:solidFill>
                  <a:schemeClr val="tx1">
                    <a:alpha val="80000"/>
                  </a:schemeClr>
                </a:solidFill>
              </a:rPr>
              <a:t>for</a:t>
            </a:r>
            <a:r>
              <a:rPr lang="es-ES" sz="3200" dirty="0">
                <a:solidFill>
                  <a:schemeClr val="tx1">
                    <a:alpha val="80000"/>
                  </a:schemeClr>
                </a:solidFill>
              </a:rPr>
              <a:t> </a:t>
            </a:r>
            <a:r>
              <a:rPr lang="es-ES" sz="3200" dirty="0" err="1">
                <a:solidFill>
                  <a:schemeClr val="tx1">
                    <a:alpha val="80000"/>
                  </a:schemeClr>
                </a:solidFill>
              </a:rPr>
              <a:t>every</a:t>
            </a:r>
            <a:r>
              <a:rPr lang="es-ES" sz="3200" dirty="0">
                <a:solidFill>
                  <a:schemeClr val="tx1">
                    <a:alpha val="80000"/>
                  </a:schemeClr>
                </a:solidFill>
              </a:rPr>
              <a:t> </a:t>
            </a:r>
            <a:r>
              <a:rPr lang="es-ES" sz="3200" dirty="0" err="1">
                <a:solidFill>
                  <a:schemeClr val="tx1">
                    <a:alpha val="80000"/>
                  </a:schemeClr>
                </a:solidFill>
              </a:rPr>
              <a:t>dictionary</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json</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files</a:t>
            </a:r>
            <a:endParaRPr lang="en-US" sz="32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1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6A557-F71A-484E-85A6-9C45D476D8F3}"/>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s-ES" sz="4800" kern="1200" dirty="0" err="1">
                <a:solidFill>
                  <a:srgbClr val="FFFFFF"/>
                </a:solidFill>
                <a:latin typeface="+mj-lt"/>
                <a:ea typeface="+mj-ea"/>
                <a:cs typeface="+mj-cs"/>
              </a:rPr>
              <a:t>Current</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locations</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for</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the</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stores</a:t>
            </a:r>
            <a:endParaRPr lang="en-US" sz="48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3D45F3F-1085-4ADD-A042-A4FD7C5D5BEE}"/>
              </a:ext>
            </a:extLst>
          </p:cNvPr>
          <p:cNvPicPr>
            <a:picLocks noChangeAspect="1"/>
          </p:cNvPicPr>
          <p:nvPr/>
        </p:nvPicPr>
        <p:blipFill rotWithShape="1">
          <a:blip r:embed="rId2"/>
          <a:srcRect t="20159" r="2" b="302"/>
          <a:stretch/>
        </p:blipFill>
        <p:spPr>
          <a:xfrm>
            <a:off x="317635" y="321733"/>
            <a:ext cx="4160452" cy="6214534"/>
          </a:xfrm>
          <a:prstGeom prst="rect">
            <a:avLst/>
          </a:prstGeom>
        </p:spPr>
      </p:pic>
      <p:pic>
        <p:nvPicPr>
          <p:cNvPr id="5" name="Picture 4">
            <a:extLst>
              <a:ext uri="{FF2B5EF4-FFF2-40B4-BE49-F238E27FC236}">
                <a16:creationId xmlns:a16="http://schemas.microsoft.com/office/drawing/2014/main" id="{8ED11DC1-4ADE-4DC0-A925-A8C20B0840B2}"/>
              </a:ext>
            </a:extLst>
          </p:cNvPr>
          <p:cNvPicPr>
            <a:picLocks noChangeAspect="1"/>
          </p:cNvPicPr>
          <p:nvPr/>
        </p:nvPicPr>
        <p:blipFill rotWithShape="1">
          <a:blip r:embed="rId3"/>
          <a:srcRect t="26588" r="2" b="13868"/>
          <a:stretch/>
        </p:blipFill>
        <p:spPr>
          <a:xfrm>
            <a:off x="4654296" y="299363"/>
            <a:ext cx="7217085" cy="3008188"/>
          </a:xfrm>
          <a:prstGeom prst="rect">
            <a:avLst/>
          </a:prstGeom>
        </p:spPr>
      </p:pic>
    </p:spTree>
    <p:extLst>
      <p:ext uri="{BB962C8B-B14F-4D97-AF65-F5344CB8AC3E}">
        <p14:creationId xmlns:p14="http://schemas.microsoft.com/office/powerpoint/2010/main" val="253394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CDB2-F4CC-4224-89C0-EACDD0F09E7B}"/>
              </a:ext>
            </a:extLst>
          </p:cNvPr>
          <p:cNvSpPr>
            <a:spLocks noGrp="1"/>
          </p:cNvSpPr>
          <p:nvPr>
            <p:ph type="title"/>
          </p:nvPr>
        </p:nvSpPr>
        <p:spPr>
          <a:xfrm>
            <a:off x="838200" y="109854"/>
            <a:ext cx="10515600" cy="1325563"/>
          </a:xfrm>
        </p:spPr>
        <p:txBody>
          <a:bodyPr/>
          <a:lstStyle/>
          <a:p>
            <a:r>
              <a:rPr lang="es-ES" dirty="0"/>
              <a:t>Tables </a:t>
            </a:r>
            <a:r>
              <a:rPr lang="es-ES" dirty="0" err="1"/>
              <a:t>for</a:t>
            </a:r>
            <a:r>
              <a:rPr lang="es-ES" dirty="0"/>
              <a:t> </a:t>
            </a:r>
            <a:r>
              <a:rPr lang="es-ES" dirty="0" err="1"/>
              <a:t>getting</a:t>
            </a:r>
            <a:r>
              <a:rPr lang="es-ES" dirty="0"/>
              <a:t> </a:t>
            </a:r>
            <a:r>
              <a:rPr lang="es-ES" dirty="0" err="1"/>
              <a:t>the</a:t>
            </a:r>
            <a:r>
              <a:rPr lang="es-ES" dirty="0"/>
              <a:t> </a:t>
            </a:r>
            <a:r>
              <a:rPr lang="es-ES" dirty="0" err="1"/>
              <a:t>insights</a:t>
            </a:r>
            <a:endParaRPr lang="en-US" dirty="0"/>
          </a:p>
        </p:txBody>
      </p:sp>
      <p:pic>
        <p:nvPicPr>
          <p:cNvPr id="7" name="Picture 6">
            <a:extLst>
              <a:ext uri="{FF2B5EF4-FFF2-40B4-BE49-F238E27FC236}">
                <a16:creationId xmlns:a16="http://schemas.microsoft.com/office/drawing/2014/main" id="{D5C513A6-1340-4279-8E2C-758DEDECEFDA}"/>
              </a:ext>
            </a:extLst>
          </p:cNvPr>
          <p:cNvPicPr>
            <a:picLocks noChangeAspect="1"/>
          </p:cNvPicPr>
          <p:nvPr/>
        </p:nvPicPr>
        <p:blipFill>
          <a:blip r:embed="rId2"/>
          <a:stretch>
            <a:fillRect/>
          </a:stretch>
        </p:blipFill>
        <p:spPr>
          <a:xfrm>
            <a:off x="6061687" y="1266097"/>
            <a:ext cx="6130313" cy="5591903"/>
          </a:xfrm>
          <a:prstGeom prst="rect">
            <a:avLst/>
          </a:prstGeom>
        </p:spPr>
      </p:pic>
      <p:pic>
        <p:nvPicPr>
          <p:cNvPr id="9" name="Picture 8">
            <a:extLst>
              <a:ext uri="{FF2B5EF4-FFF2-40B4-BE49-F238E27FC236}">
                <a16:creationId xmlns:a16="http://schemas.microsoft.com/office/drawing/2014/main" id="{701939C7-C474-4607-A4E1-328B7E08B1D3}"/>
              </a:ext>
            </a:extLst>
          </p:cNvPr>
          <p:cNvPicPr>
            <a:picLocks noChangeAspect="1"/>
          </p:cNvPicPr>
          <p:nvPr/>
        </p:nvPicPr>
        <p:blipFill>
          <a:blip r:embed="rId3"/>
          <a:stretch>
            <a:fillRect/>
          </a:stretch>
        </p:blipFill>
        <p:spPr>
          <a:xfrm>
            <a:off x="0" y="1266097"/>
            <a:ext cx="6346292" cy="5591903"/>
          </a:xfrm>
          <a:prstGeom prst="rect">
            <a:avLst/>
          </a:prstGeom>
        </p:spPr>
      </p:pic>
      <p:sp>
        <p:nvSpPr>
          <p:cNvPr id="10" name="Arrow: Right 9">
            <a:extLst>
              <a:ext uri="{FF2B5EF4-FFF2-40B4-BE49-F238E27FC236}">
                <a16:creationId xmlns:a16="http://schemas.microsoft.com/office/drawing/2014/main" id="{C0B931CC-0AF1-4D6E-9D84-FC18F20D235A}"/>
              </a:ext>
            </a:extLst>
          </p:cNvPr>
          <p:cNvSpPr/>
          <p:nvPr/>
        </p:nvSpPr>
        <p:spPr>
          <a:xfrm>
            <a:off x="979714" y="20900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8058870-6E7E-441D-B112-AF29AF122107}"/>
              </a:ext>
            </a:extLst>
          </p:cNvPr>
          <p:cNvSpPr/>
          <p:nvPr/>
        </p:nvSpPr>
        <p:spPr>
          <a:xfrm>
            <a:off x="942702" y="2591660"/>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61917C1-B54F-43E9-977D-24C7DC5140D9}"/>
              </a:ext>
            </a:extLst>
          </p:cNvPr>
          <p:cNvSpPr/>
          <p:nvPr/>
        </p:nvSpPr>
        <p:spPr>
          <a:xfrm>
            <a:off x="942702" y="28266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506D05CA-A9A3-48DC-B76D-8E97C759BEAB}"/>
              </a:ext>
            </a:extLst>
          </p:cNvPr>
          <p:cNvSpPr/>
          <p:nvPr/>
        </p:nvSpPr>
        <p:spPr>
          <a:xfrm>
            <a:off x="6947183" y="2075859"/>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F9DCCE4-C57E-41DE-AE00-932EC97427A8}"/>
              </a:ext>
            </a:extLst>
          </p:cNvPr>
          <p:cNvSpPr/>
          <p:nvPr/>
        </p:nvSpPr>
        <p:spPr>
          <a:xfrm>
            <a:off x="6947183" y="23313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51F815A-EE32-42FA-82FE-C50046D0754F}"/>
              </a:ext>
            </a:extLst>
          </p:cNvPr>
          <p:cNvSpPr/>
          <p:nvPr/>
        </p:nvSpPr>
        <p:spPr>
          <a:xfrm>
            <a:off x="6948996" y="2581412"/>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07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44C532-CF9F-4F1B-918E-5AB2FE8DEFA1}"/>
              </a:ext>
            </a:extLst>
          </p:cNvPr>
          <p:cNvSpPr>
            <a:spLocks noGrp="1"/>
          </p:cNvSpPr>
          <p:nvPr>
            <p:ph type="title"/>
          </p:nvPr>
        </p:nvSpPr>
        <p:spPr>
          <a:xfrm>
            <a:off x="4384039" y="365125"/>
            <a:ext cx="7164493" cy="1325563"/>
          </a:xfrm>
        </p:spPr>
        <p:txBody>
          <a:bodyPr>
            <a:normAutofit/>
          </a:bodyPr>
          <a:lstStyle/>
          <a:p>
            <a:br>
              <a:rPr lang="en-US" sz="2800" b="1" i="0">
                <a:effectLst/>
                <a:latin typeface="-apple-system"/>
              </a:rPr>
            </a:br>
            <a:r>
              <a:rPr lang="en-US" sz="2800"/>
              <a:t>The insights:</a:t>
            </a:r>
            <a:br>
              <a:rPr lang="en-US" sz="2800" b="1" i="0">
                <a:effectLst/>
                <a:latin typeface="-apple-system"/>
              </a:rPr>
            </a:br>
            <a:endParaRPr lang="en-US" sz="2800"/>
          </a:p>
        </p:txBody>
      </p:sp>
      <p:pic>
        <p:nvPicPr>
          <p:cNvPr id="5" name="Picture 4">
            <a:extLst>
              <a:ext uri="{FF2B5EF4-FFF2-40B4-BE49-F238E27FC236}">
                <a16:creationId xmlns:a16="http://schemas.microsoft.com/office/drawing/2014/main" id="{4E738736-BB19-4F31-A084-29DE8400D90D}"/>
              </a:ext>
            </a:extLst>
          </p:cNvPr>
          <p:cNvPicPr>
            <a:picLocks noChangeAspect="1"/>
          </p:cNvPicPr>
          <p:nvPr/>
        </p:nvPicPr>
        <p:blipFill>
          <a:blip r:embed="rId2"/>
          <a:stretch>
            <a:fillRect/>
          </a:stretch>
        </p:blipFill>
        <p:spPr>
          <a:xfrm>
            <a:off x="723544" y="642988"/>
            <a:ext cx="2938989" cy="5571543"/>
          </a:xfrm>
          <a:prstGeom prst="rect">
            <a:avLst/>
          </a:prstGeom>
        </p:spPr>
      </p:pic>
      <p:sp>
        <p:nvSpPr>
          <p:cNvPr id="3" name="Content Placeholder 2">
            <a:extLst>
              <a:ext uri="{FF2B5EF4-FFF2-40B4-BE49-F238E27FC236}">
                <a16:creationId xmlns:a16="http://schemas.microsoft.com/office/drawing/2014/main" id="{562D2978-F040-4DA8-A4AB-15BA8605A26A}"/>
              </a:ext>
            </a:extLst>
          </p:cNvPr>
          <p:cNvSpPr>
            <a:spLocks noGrp="1"/>
          </p:cNvSpPr>
          <p:nvPr>
            <p:ph idx="1"/>
          </p:nvPr>
        </p:nvSpPr>
        <p:spPr>
          <a:xfrm>
            <a:off x="4387515" y="2022601"/>
            <a:ext cx="7161017" cy="4154361"/>
          </a:xfrm>
        </p:spPr>
        <p:txBody>
          <a:bodyPr>
            <a:normAutofit lnSpcReduction="10000"/>
          </a:bodyPr>
          <a:lstStyle/>
          <a:p>
            <a:pPr marL="0" indent="0">
              <a:buNone/>
            </a:pPr>
            <a:r>
              <a:rPr lang="en-US" sz="1900" dirty="0"/>
              <a:t>The neighborhoods with the highest number of apartments on sale and renting are Center (sol) and Salamanca’s neighborhoods. The business competition is in the area. The price per meter is expensive in both locations, the hypothesis is that these areas have not a regular turnover. This hypothesis needs to be validated with other kind of data.</a:t>
            </a:r>
          </a:p>
          <a:p>
            <a:pPr marL="0" indent="0">
              <a:buNone/>
            </a:pPr>
            <a:endParaRPr lang="en-US" sz="1900" dirty="0"/>
          </a:p>
          <a:p>
            <a:pPr marL="0" indent="0">
              <a:buNone/>
            </a:pPr>
            <a:r>
              <a:rPr lang="en-US" sz="1900" b="1" dirty="0" err="1"/>
              <a:t>Chamberi</a:t>
            </a:r>
            <a:r>
              <a:rPr lang="en-US" sz="1900" b="1" dirty="0"/>
              <a:t>, </a:t>
            </a:r>
            <a:r>
              <a:rPr lang="en-US" sz="1900" b="1" dirty="0" err="1"/>
              <a:t>Tetuan</a:t>
            </a:r>
            <a:r>
              <a:rPr lang="en-US" sz="1900" b="1" dirty="0"/>
              <a:t> and Chamartín are adjacent districts. Together have the 18.03% selling flats and 26,6 % of </a:t>
            </a:r>
            <a:r>
              <a:rPr lang="en-US" sz="1900" b="1" dirty="0" err="1"/>
              <a:t>reting</a:t>
            </a:r>
            <a:r>
              <a:rPr lang="en-US" sz="1900" b="1" dirty="0"/>
              <a:t> flats of the real estate current Market. According to the analysis. A location between the three districts will be suitable.</a:t>
            </a:r>
          </a:p>
          <a:p>
            <a:pPr marL="0" indent="0">
              <a:buNone/>
            </a:pPr>
            <a:endParaRPr lang="en-US" sz="1900" dirty="0"/>
          </a:p>
          <a:p>
            <a:pPr marL="0" indent="0">
              <a:buNone/>
            </a:pPr>
            <a:r>
              <a:rPr lang="en-US" sz="1900" dirty="0" err="1"/>
              <a:t>Carabanchel</a:t>
            </a:r>
            <a:r>
              <a:rPr lang="en-US" sz="1900" dirty="0"/>
              <a:t> and Puente de </a:t>
            </a:r>
            <a:r>
              <a:rPr lang="en-US" sz="1900" dirty="0" err="1"/>
              <a:t>Vallecas</a:t>
            </a:r>
            <a:r>
              <a:rPr lang="en-US" sz="1900" dirty="0"/>
              <a:t> are two areas with potential but the average squared meters and the number of rooms are smaller than the same values in the above districts.</a:t>
            </a:r>
          </a:p>
          <a:p>
            <a:endParaRPr lang="en-US" sz="1900" dirty="0"/>
          </a:p>
        </p:txBody>
      </p:sp>
    </p:spTree>
    <p:extLst>
      <p:ext uri="{BB962C8B-B14F-4D97-AF65-F5344CB8AC3E}">
        <p14:creationId xmlns:p14="http://schemas.microsoft.com/office/powerpoint/2010/main" val="651691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DDAE9-1C11-40FC-954B-4106F93C5955}"/>
              </a:ext>
            </a:extLst>
          </p:cNvPr>
          <p:cNvSpPr>
            <a:spLocks noGrp="1"/>
          </p:cNvSpPr>
          <p:nvPr>
            <p:ph type="title"/>
          </p:nvPr>
        </p:nvSpPr>
        <p:spPr>
          <a:xfrm>
            <a:off x="1245072" y="1289765"/>
            <a:ext cx="3651101" cy="4270963"/>
          </a:xfrm>
        </p:spPr>
        <p:txBody>
          <a:bodyPr anchor="ctr">
            <a:normAutofit/>
          </a:bodyPr>
          <a:lstStyle/>
          <a:p>
            <a:pPr algn="ctr"/>
            <a:r>
              <a:rPr lang="es-ES" sz="5600" dirty="0" err="1">
                <a:solidFill>
                  <a:srgbClr val="FFFFFF"/>
                </a:solidFill>
              </a:rPr>
              <a:t>Github</a:t>
            </a:r>
            <a:r>
              <a:rPr lang="es-ES" sz="5600" dirty="0">
                <a:solidFill>
                  <a:srgbClr val="FFFFFF"/>
                </a:solidFill>
              </a:rPr>
              <a:t> Repo</a:t>
            </a:r>
            <a:endParaRPr lang="en-US" sz="56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9024F70-F766-4E1F-80DA-575BAE407872}"/>
              </a:ext>
            </a:extLst>
          </p:cNvPr>
          <p:cNvSpPr>
            <a:spLocks noGrp="1"/>
          </p:cNvSpPr>
          <p:nvPr>
            <p:ph idx="1"/>
          </p:nvPr>
        </p:nvSpPr>
        <p:spPr>
          <a:xfrm>
            <a:off x="6297233" y="518400"/>
            <a:ext cx="4771607" cy="5837949"/>
          </a:xfrm>
        </p:spPr>
        <p:txBody>
          <a:bodyPr anchor="ctr">
            <a:normAutofit/>
          </a:bodyPr>
          <a:lstStyle/>
          <a:p>
            <a:pPr marL="0" indent="0">
              <a:buNone/>
            </a:pPr>
            <a:endParaRPr lang="en-US" sz="2000" b="1" i="0" u="sng" dirty="0">
              <a:solidFill>
                <a:schemeClr val="tx1">
                  <a:alpha val="80000"/>
                </a:schemeClr>
              </a:solidFill>
              <a:effectLst/>
              <a:latin typeface="-apple-system"/>
              <a:hlinkClick r:id="rId2"/>
            </a:endParaRPr>
          </a:p>
          <a:p>
            <a:pPr marL="0" indent="0">
              <a:buNone/>
            </a:pPr>
            <a:r>
              <a:rPr lang="en-US" sz="4800" b="1" i="0" u="sng" dirty="0" err="1">
                <a:solidFill>
                  <a:schemeClr val="tx1">
                    <a:alpha val="80000"/>
                  </a:schemeClr>
                </a:solidFill>
                <a:effectLst/>
                <a:latin typeface="-apple-system"/>
                <a:hlinkClick r:id="rId2"/>
              </a:rPr>
              <a:t>NewPoPUpStore</a:t>
            </a:r>
            <a:endParaRPr lang="en-US" sz="48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1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6B7546-74A0-4582-BA7D-F5C943FFAA9E}"/>
              </a:ext>
            </a:extLst>
          </p:cNvPr>
          <p:cNvSpPr>
            <a:spLocks noGrp="1"/>
          </p:cNvSpPr>
          <p:nvPr>
            <p:ph type="title"/>
          </p:nvPr>
        </p:nvSpPr>
        <p:spPr>
          <a:xfrm>
            <a:off x="804671" y="640263"/>
            <a:ext cx="3284331" cy="5254510"/>
          </a:xfrm>
        </p:spPr>
        <p:txBody>
          <a:bodyPr>
            <a:normAutofit/>
          </a:bodyPr>
          <a:lstStyle/>
          <a:p>
            <a:r>
              <a:rPr lang="es-ES" dirty="0" err="1"/>
              <a:t>Where</a:t>
            </a:r>
            <a:r>
              <a:rPr lang="es-ES" dirty="0"/>
              <a:t> </a:t>
            </a:r>
            <a:r>
              <a:rPr lang="es-ES" dirty="0" err="1"/>
              <a:t>to</a:t>
            </a:r>
            <a:r>
              <a:rPr lang="es-ES" dirty="0"/>
              <a:t> open </a:t>
            </a:r>
            <a:r>
              <a:rPr lang="es-ES" dirty="0" err="1"/>
              <a:t>the</a:t>
            </a:r>
            <a:r>
              <a:rPr lang="es-ES" dirty="0"/>
              <a:t> </a:t>
            </a:r>
            <a:r>
              <a:rPr lang="es-ES" dirty="0" err="1"/>
              <a:t>PopUpStore</a:t>
            </a:r>
            <a:r>
              <a:rPr lang="es-ES" dirty="0"/>
              <a:t>? </a:t>
            </a:r>
            <a:endParaRPr lang="en-US" dirty="0"/>
          </a:p>
        </p:txBody>
      </p:sp>
      <p:sp>
        <p:nvSpPr>
          <p:cNvPr id="3" name="Content Placeholder 2">
            <a:extLst>
              <a:ext uri="{FF2B5EF4-FFF2-40B4-BE49-F238E27FC236}">
                <a16:creationId xmlns:a16="http://schemas.microsoft.com/office/drawing/2014/main" id="{D692A097-CA4F-4FFC-A846-17835AD96D45}"/>
              </a:ext>
            </a:extLst>
          </p:cNvPr>
          <p:cNvSpPr>
            <a:spLocks noGrp="1"/>
          </p:cNvSpPr>
          <p:nvPr>
            <p:ph idx="1"/>
          </p:nvPr>
        </p:nvSpPr>
        <p:spPr>
          <a:xfrm>
            <a:off x="5358384" y="640263"/>
            <a:ext cx="6028944" cy="5254510"/>
          </a:xfrm>
        </p:spPr>
        <p:txBody>
          <a:bodyPr anchor="ctr">
            <a:normAutofit/>
          </a:bodyPr>
          <a:lstStyle/>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furniture Retailer wants to be closer the customers in the big city centers. They have decided to be open a bunch of </a:t>
            </a:r>
            <a:r>
              <a:rPr lang="en-US" sz="2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PopupStores</a:t>
            </a: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as a leap of faith to validate the assumption that the people will buy their furniture’s in the city centers.</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steering group has contacted to the Data Team for helping them to resolve the problem. </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As a Data analyst I was asked to analyze the current real estate market in Madrid to provide some insights about the location.</a:t>
            </a:r>
          </a:p>
          <a:p>
            <a:pPr marL="0" indent="0">
              <a:buNone/>
            </a:pPr>
            <a:endParaRPr lang="en-US" sz="2200" dirty="0">
              <a:solidFill>
                <a:schemeClr val="bg1"/>
              </a:solidFill>
            </a:endParaRPr>
          </a:p>
        </p:txBody>
      </p:sp>
    </p:spTree>
    <p:extLst>
      <p:ext uri="{BB962C8B-B14F-4D97-AF65-F5344CB8AC3E}">
        <p14:creationId xmlns:p14="http://schemas.microsoft.com/office/powerpoint/2010/main" val="782347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209A-51CB-4EC5-81FC-77D5263FC83E}"/>
              </a:ext>
            </a:extLst>
          </p:cNvPr>
          <p:cNvSpPr>
            <a:spLocks noGrp="1"/>
          </p:cNvSpPr>
          <p:nvPr>
            <p:ph type="title"/>
          </p:nvPr>
        </p:nvSpPr>
        <p:spPr>
          <a:xfrm>
            <a:off x="838201" y="624568"/>
            <a:ext cx="3351755" cy="5412920"/>
          </a:xfrm>
        </p:spPr>
        <p:txBody>
          <a:bodyPr>
            <a:normAutofit/>
          </a:bodyPr>
          <a:lstStyle/>
          <a:p>
            <a:r>
              <a:rPr lang="es-ES" sz="4000">
                <a:solidFill>
                  <a:schemeClr val="bg1"/>
                </a:solidFill>
              </a:rPr>
              <a:t>Challenges</a:t>
            </a:r>
            <a:r>
              <a:rPr lang="en-US" sz="4000">
                <a:solidFill>
                  <a:schemeClr val="bg1"/>
                </a:solidFill>
              </a:rPr>
              <a:t> </a:t>
            </a:r>
          </a:p>
        </p:txBody>
      </p:sp>
      <p:graphicFrame>
        <p:nvGraphicFramePr>
          <p:cNvPr id="5" name="Content Placeholder 2">
            <a:extLst>
              <a:ext uri="{FF2B5EF4-FFF2-40B4-BE49-F238E27FC236}">
                <a16:creationId xmlns:a16="http://schemas.microsoft.com/office/drawing/2014/main" id="{B92B0FCD-1FBD-4437-B982-43BC58239053}"/>
              </a:ext>
            </a:extLst>
          </p:cNvPr>
          <p:cNvGraphicFramePr>
            <a:graphicFrameLocks noGrp="1"/>
          </p:cNvGraphicFramePr>
          <p:nvPr>
            <p:ph idx="1"/>
            <p:extLst>
              <p:ext uri="{D42A27DB-BD31-4B8C-83A1-F6EECF244321}">
                <p14:modId xmlns:p14="http://schemas.microsoft.com/office/powerpoint/2010/main" val="2044341479"/>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7236B-1D6D-4D81-B0BD-67766538C191}"/>
              </a:ext>
            </a:extLst>
          </p:cNvPr>
          <p:cNvSpPr>
            <a:spLocks noGrp="1"/>
          </p:cNvSpPr>
          <p:nvPr>
            <p:ph type="title"/>
          </p:nvPr>
        </p:nvSpPr>
        <p:spPr>
          <a:xfrm>
            <a:off x="804671" y="640263"/>
            <a:ext cx="3284331" cy="5254510"/>
          </a:xfrm>
        </p:spPr>
        <p:txBody>
          <a:bodyPr>
            <a:normAutofit/>
          </a:bodyPr>
          <a:lstStyle/>
          <a:p>
            <a:r>
              <a:rPr lang="en-US" dirty="0"/>
              <a:t>Process</a:t>
            </a:r>
          </a:p>
        </p:txBody>
      </p:sp>
      <p:sp>
        <p:nvSpPr>
          <p:cNvPr id="3" name="Content Placeholder 2">
            <a:extLst>
              <a:ext uri="{FF2B5EF4-FFF2-40B4-BE49-F238E27FC236}">
                <a16:creationId xmlns:a16="http://schemas.microsoft.com/office/drawing/2014/main" id="{5D5B3641-6A16-47C9-AB66-6DCAC5711475}"/>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rPr>
              <a:t>Select one of the top real estate web sites in Madrid: URL: </a:t>
            </a:r>
            <a:r>
              <a:rPr lang="en-US" sz="2200" dirty="0">
                <a:solidFill>
                  <a:schemeClr val="bg1"/>
                </a:solidFill>
                <a:hlinkClick r:id="rId2">
                  <a:extLst>
                    <a:ext uri="{A12FA001-AC4F-418D-AE19-62706E023703}">
                      <ahyp:hlinkClr xmlns:ahyp="http://schemas.microsoft.com/office/drawing/2018/hyperlinkcolor" val="tx"/>
                    </a:ext>
                  </a:extLst>
                </a:hlinkClick>
              </a:rPr>
              <a:t>www.fotocasa.es</a:t>
            </a:r>
            <a:endParaRPr lang="en-US" sz="2200" dirty="0">
              <a:solidFill>
                <a:schemeClr val="bg1"/>
              </a:solidFill>
            </a:endParaRPr>
          </a:p>
          <a:p>
            <a:r>
              <a:rPr lang="en-US" sz="2200" dirty="0">
                <a:solidFill>
                  <a:schemeClr val="bg1"/>
                </a:solidFill>
              </a:rPr>
              <a:t>Design and preparation of the projects.</a:t>
            </a:r>
          </a:p>
          <a:p>
            <a:r>
              <a:rPr lang="en-US" sz="2200" dirty="0">
                <a:solidFill>
                  <a:schemeClr val="bg1"/>
                </a:solidFill>
              </a:rPr>
              <a:t>Web Scraping all rent and sale apartments in Madrid center.</a:t>
            </a:r>
          </a:p>
          <a:p>
            <a:r>
              <a:rPr lang="en-US" sz="2200" dirty="0">
                <a:solidFill>
                  <a:schemeClr val="bg1"/>
                </a:solidFill>
              </a:rPr>
              <a:t>Clean the data.</a:t>
            </a:r>
          </a:p>
          <a:p>
            <a:r>
              <a:rPr lang="en-US" sz="2200" dirty="0">
                <a:solidFill>
                  <a:schemeClr val="bg1"/>
                </a:solidFill>
              </a:rPr>
              <a:t>Import the data to MySQL Workbench.</a:t>
            </a:r>
          </a:p>
          <a:p>
            <a:r>
              <a:rPr lang="en-US" sz="2200" dirty="0">
                <a:solidFill>
                  <a:schemeClr val="bg1"/>
                </a:solidFill>
              </a:rPr>
              <a:t>Analyze the data.</a:t>
            </a:r>
          </a:p>
          <a:p>
            <a:r>
              <a:rPr lang="en-US" sz="2200" dirty="0">
                <a:solidFill>
                  <a:schemeClr val="bg1"/>
                </a:solidFill>
              </a:rPr>
              <a:t>The insights</a:t>
            </a:r>
          </a:p>
          <a:p>
            <a:r>
              <a:rPr lang="en-US" sz="2200" dirty="0">
                <a:solidFill>
                  <a:schemeClr val="bg1"/>
                </a:solidFill>
              </a:rPr>
              <a:t>Update the </a:t>
            </a:r>
            <a:r>
              <a:rPr lang="en-US" sz="2200" dirty="0" err="1">
                <a:solidFill>
                  <a:schemeClr val="bg1"/>
                </a:solidFill>
              </a:rPr>
              <a:t>Github</a:t>
            </a:r>
            <a:r>
              <a:rPr lang="en-US" sz="2200" dirty="0">
                <a:solidFill>
                  <a:schemeClr val="bg1"/>
                </a:solidFill>
              </a:rPr>
              <a:t> repo </a:t>
            </a:r>
          </a:p>
          <a:p>
            <a:pPr marL="0" indent="0">
              <a:buNone/>
            </a:pPr>
            <a:endParaRPr lang="en-US" sz="2200" b="0" i="0" dirty="0">
              <a:solidFill>
                <a:schemeClr val="bg1"/>
              </a:solidFill>
              <a:effectLst/>
              <a:latin typeface="-apple-system"/>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4093884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1CD7-EE5A-4AA3-8685-B06EE58BA3EC}"/>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Design and preparation of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2284AFB-38B3-4588-A3B0-02BA777F916F}"/>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I have used Miro to create a visualization of the data I need to get from website. Here the Miro link: </a:t>
            </a:r>
            <a:r>
              <a:rPr lang="en-US" sz="2000">
                <a:solidFill>
                  <a:schemeClr val="tx1">
                    <a:alpha val="80000"/>
                  </a:schemeClr>
                </a:solidFill>
                <a:hlinkClick r:id="rId2">
                  <a:extLst>
                    <a:ext uri="{A12FA001-AC4F-418D-AE19-62706E023703}">
                      <ahyp:hlinkClr xmlns:ahyp="http://schemas.microsoft.com/office/drawing/2018/hyperlinkcolor" val="tx"/>
                    </a:ext>
                  </a:extLst>
                </a:hlinkClick>
              </a:rPr>
              <a:t>https://miro.com/app/board/o9J_lT6lKyU=/</a:t>
            </a:r>
            <a:endParaRPr lang="en-US" sz="2000">
              <a:solidFill>
                <a:schemeClr val="tx1">
                  <a:alpha val="80000"/>
                </a:schemeClr>
              </a:solidFill>
            </a:endParaRPr>
          </a:p>
          <a:p>
            <a:endParaRPr lang="en-US" sz="2000">
              <a:solidFill>
                <a:schemeClr val="tx1">
                  <a:alpha val="80000"/>
                </a:schemeClr>
              </a:solidFill>
            </a:endParaRPr>
          </a:p>
          <a:p>
            <a:r>
              <a:rPr lang="en-US" sz="2000">
                <a:solidFill>
                  <a:schemeClr val="tx1">
                    <a:alpha val="80000"/>
                  </a:schemeClr>
                </a:solidFill>
              </a:rPr>
              <a:t>I have used Trello as a productive tool to register the requirements needed to the project. </a:t>
            </a:r>
            <a:r>
              <a:rPr lang="en-US" sz="2000">
                <a:solidFill>
                  <a:schemeClr val="tx1">
                    <a:alpha val="80000"/>
                  </a:schemeClr>
                </a:solidFill>
                <a:hlinkClick r:id="rId3">
                  <a:extLst>
                    <a:ext uri="{A12FA001-AC4F-418D-AE19-62706E023703}">
                      <ahyp:hlinkClr xmlns:ahyp="http://schemas.microsoft.com/office/drawing/2018/hyperlinkcolor" val="tx"/>
                    </a:ext>
                  </a:extLst>
                </a:hlinkClick>
              </a:rPr>
              <a:t>https://trello.com/b/jU4yORwC</a:t>
            </a:r>
            <a:endParaRPr lang="en-US" sz="200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2D26-E640-44E2-AB9B-7F64F2B38E12}"/>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Web Scrapping:</a:t>
            </a:r>
          </a:p>
        </p:txBody>
      </p:sp>
      <p:graphicFrame>
        <p:nvGraphicFramePr>
          <p:cNvPr id="5" name="Content Placeholder 2">
            <a:extLst>
              <a:ext uri="{FF2B5EF4-FFF2-40B4-BE49-F238E27FC236}">
                <a16:creationId xmlns:a16="http://schemas.microsoft.com/office/drawing/2014/main" id="{566B960C-9054-4660-A0BE-C69C39F9BBFF}"/>
              </a:ext>
            </a:extLst>
          </p:cNvPr>
          <p:cNvGraphicFramePr>
            <a:graphicFrameLocks noGrp="1"/>
          </p:cNvGraphicFramePr>
          <p:nvPr>
            <p:ph idx="1"/>
            <p:extLst>
              <p:ext uri="{D42A27DB-BD31-4B8C-83A1-F6EECF244321}">
                <p14:modId xmlns:p14="http://schemas.microsoft.com/office/powerpoint/2010/main" val="932795783"/>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99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76C0A-964D-4A5D-8BF3-42920457AF98}"/>
              </a:ext>
            </a:extLst>
          </p:cNvPr>
          <p:cNvSpPr>
            <a:spLocks noGrp="1"/>
          </p:cNvSpPr>
          <p:nvPr>
            <p:ph type="title"/>
          </p:nvPr>
        </p:nvSpPr>
        <p:spPr>
          <a:xfrm>
            <a:off x="804671" y="640263"/>
            <a:ext cx="3284331" cy="5254510"/>
          </a:xfrm>
        </p:spPr>
        <p:txBody>
          <a:bodyPr>
            <a:normAutofit/>
          </a:bodyPr>
          <a:lstStyle/>
          <a:p>
            <a:r>
              <a:rPr lang="en-US" dirty="0"/>
              <a:t>Clean the data:</a:t>
            </a:r>
          </a:p>
        </p:txBody>
      </p:sp>
      <p:sp>
        <p:nvSpPr>
          <p:cNvPr id="3" name="Content Placeholder 2">
            <a:extLst>
              <a:ext uri="{FF2B5EF4-FFF2-40B4-BE49-F238E27FC236}">
                <a16:creationId xmlns:a16="http://schemas.microsoft.com/office/drawing/2014/main" id="{8EEFB641-8E2C-46E7-BEDF-8EB81A57F1C0}"/>
              </a:ext>
            </a:extLst>
          </p:cNvPr>
          <p:cNvSpPr>
            <a:spLocks noGrp="1"/>
          </p:cNvSpPr>
          <p:nvPr>
            <p:ph idx="1"/>
          </p:nvPr>
        </p:nvSpPr>
        <p:spPr>
          <a:xfrm>
            <a:off x="5358384" y="640263"/>
            <a:ext cx="6028944" cy="5254510"/>
          </a:xfrm>
        </p:spPr>
        <p:txBody>
          <a:bodyPr anchor="ctr">
            <a:normAutofit/>
          </a:bodyPr>
          <a:lstStyle/>
          <a:p>
            <a:r>
              <a:rPr lang="en-US" sz="1900">
                <a:solidFill>
                  <a:schemeClr val="bg1"/>
                </a:solidFill>
              </a:rPr>
              <a:t>Get rid of the duplicated rows. I have discovered that half of the flats for selling where duplicated. So, I finalized with 9000 rows of selling flats.</a:t>
            </a:r>
          </a:p>
          <a:p>
            <a:r>
              <a:rPr lang="en-US" sz="1900">
                <a:solidFill>
                  <a:schemeClr val="bg1"/>
                </a:solidFill>
              </a:rPr>
              <a:t>The json files were dictionaries oriented and I have normalized all the dictionaries to extract all the values related to the Price, Squared meters, Rooms, Location, terrace, parking, elevator, description of the announce and the links of the flat pictures.</a:t>
            </a:r>
          </a:p>
          <a:p>
            <a:r>
              <a:rPr lang="en-US" sz="1900">
                <a:solidFill>
                  <a:schemeClr val="bg1"/>
                </a:solidFill>
              </a:rPr>
              <a:t>I have dropped all the unnecessary columns.</a:t>
            </a:r>
          </a:p>
          <a:p>
            <a:r>
              <a:rPr lang="en-US" sz="1900">
                <a:solidFill>
                  <a:schemeClr val="bg1"/>
                </a:solidFill>
              </a:rPr>
              <a:t>I have searched the outliers through boxplot, IQR and Z-Score.</a:t>
            </a:r>
          </a:p>
          <a:p>
            <a:r>
              <a:rPr lang="en-US" sz="1900">
                <a:solidFill>
                  <a:schemeClr val="bg1"/>
                </a:solidFill>
              </a:rPr>
              <a:t>I have removed the extreme values.</a:t>
            </a:r>
          </a:p>
          <a:p>
            <a:r>
              <a:rPr lang="en-US" sz="1900">
                <a:solidFill>
                  <a:schemeClr val="bg1"/>
                </a:solidFill>
              </a:rPr>
              <a:t>I have created a new column with the price per squared meter.</a:t>
            </a:r>
          </a:p>
          <a:p>
            <a:r>
              <a:rPr lang="en-US" sz="1900">
                <a:solidFill>
                  <a:schemeClr val="bg1"/>
                </a:solidFill>
              </a:rPr>
              <a:t>Same process for the Rent apartments.</a:t>
            </a:r>
          </a:p>
          <a:p>
            <a:r>
              <a:rPr lang="en-US" sz="1900">
                <a:solidFill>
                  <a:schemeClr val="bg1"/>
                </a:solidFill>
              </a:rPr>
              <a:t>Export the files to CSV.</a:t>
            </a:r>
          </a:p>
          <a:p>
            <a:endParaRPr lang="en-US" sz="1900">
              <a:solidFill>
                <a:schemeClr val="bg1"/>
              </a:solidFill>
            </a:endParaRPr>
          </a:p>
        </p:txBody>
      </p:sp>
    </p:spTree>
    <p:extLst>
      <p:ext uri="{BB962C8B-B14F-4D97-AF65-F5344CB8AC3E}">
        <p14:creationId xmlns:p14="http://schemas.microsoft.com/office/powerpoint/2010/main" val="22967563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36371-CBF2-48F6-9552-FCC579BD570F}"/>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Import to MySQL</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FBEE7A-CA0A-4CA7-A3E3-909FCFB954D3}"/>
              </a:ext>
            </a:extLst>
          </p:cNvPr>
          <p:cNvSpPr>
            <a:spLocks noGrp="1"/>
          </p:cNvSpPr>
          <p:nvPr>
            <p:ph idx="1"/>
          </p:nvPr>
        </p:nvSpPr>
        <p:spPr>
          <a:xfrm>
            <a:off x="9160817" y="1938528"/>
            <a:ext cx="2918407" cy="3081528"/>
          </a:xfrm>
        </p:spPr>
        <p:txBody>
          <a:bodyPr anchor="ctr">
            <a:normAutofit/>
          </a:bodyPr>
          <a:lstStyle/>
          <a:p>
            <a:r>
              <a:rPr lang="en-US" sz="2000" dirty="0"/>
              <a:t>Create a new schema. "Madrid"</a:t>
            </a:r>
          </a:p>
          <a:p>
            <a:r>
              <a:rPr lang="en-US" sz="2000" dirty="0"/>
              <a:t>Import table sale</a:t>
            </a:r>
          </a:p>
          <a:p>
            <a:r>
              <a:rPr lang="en-US" sz="2000" dirty="0"/>
              <a:t>Import table rent.</a:t>
            </a:r>
          </a:p>
          <a:p>
            <a:r>
              <a:rPr lang="en-US" sz="2000" dirty="0"/>
              <a:t>I have prepared some queries in MySQL Workbench to be used in the analysis of the data.</a:t>
            </a:r>
          </a:p>
          <a:p>
            <a:pPr marL="0" indent="0">
              <a:buNone/>
            </a:pPr>
            <a:endParaRPr lang="en-US" sz="2000" dirty="0"/>
          </a:p>
        </p:txBody>
      </p:sp>
      <p:pic>
        <p:nvPicPr>
          <p:cNvPr id="7" name="Picture 6">
            <a:extLst>
              <a:ext uri="{FF2B5EF4-FFF2-40B4-BE49-F238E27FC236}">
                <a16:creationId xmlns:a16="http://schemas.microsoft.com/office/drawing/2014/main" id="{2BAD20FD-DECF-439A-830A-1BC31D809A0F}"/>
              </a:ext>
            </a:extLst>
          </p:cNvPr>
          <p:cNvPicPr>
            <a:picLocks noChangeAspect="1"/>
          </p:cNvPicPr>
          <p:nvPr/>
        </p:nvPicPr>
        <p:blipFill>
          <a:blip r:embed="rId2"/>
          <a:stretch>
            <a:fillRect/>
          </a:stretch>
        </p:blipFill>
        <p:spPr>
          <a:xfrm>
            <a:off x="4634240" y="1430668"/>
            <a:ext cx="4336500" cy="4302621"/>
          </a:xfrm>
          <a:prstGeom prst="rect">
            <a:avLst/>
          </a:prstGeom>
        </p:spPr>
      </p:pic>
    </p:spTree>
    <p:extLst>
      <p:ext uri="{BB962C8B-B14F-4D97-AF65-F5344CB8AC3E}">
        <p14:creationId xmlns:p14="http://schemas.microsoft.com/office/powerpoint/2010/main" val="65763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DFA1C-7331-4866-BEF2-913FEEEDD2C9}"/>
              </a:ext>
            </a:extLst>
          </p:cNvPr>
          <p:cNvSpPr>
            <a:spLocks noGrp="1"/>
          </p:cNvSpPr>
          <p:nvPr>
            <p:ph type="title"/>
          </p:nvPr>
        </p:nvSpPr>
        <p:spPr>
          <a:xfrm>
            <a:off x="804671" y="640263"/>
            <a:ext cx="3284331" cy="5254510"/>
          </a:xfrm>
        </p:spPr>
        <p:txBody>
          <a:bodyPr>
            <a:normAutofit/>
          </a:bodyPr>
          <a:lstStyle/>
          <a:p>
            <a:br>
              <a:rPr lang="en-US"/>
            </a:br>
            <a:br>
              <a:rPr lang="en-US"/>
            </a:br>
            <a:r>
              <a:rPr lang="en-US"/>
              <a:t>Analyze</a:t>
            </a:r>
            <a:r>
              <a:rPr lang="en-US" b="1" i="0">
                <a:effectLst/>
                <a:latin typeface="-apple-system"/>
              </a:rPr>
              <a:t> </a:t>
            </a:r>
            <a:r>
              <a:rPr lang="en-US"/>
              <a:t>the data.</a:t>
            </a:r>
            <a:br>
              <a:rPr lang="en-US"/>
            </a:br>
            <a:br>
              <a:rPr lang="en-US" b="1" i="0">
                <a:effectLst/>
                <a:latin typeface="-apple-system"/>
              </a:rPr>
            </a:br>
            <a:endParaRPr lang="en-US" dirty="0"/>
          </a:p>
        </p:txBody>
      </p:sp>
      <p:sp>
        <p:nvSpPr>
          <p:cNvPr id="3" name="Content Placeholder 2">
            <a:extLst>
              <a:ext uri="{FF2B5EF4-FFF2-40B4-BE49-F238E27FC236}">
                <a16:creationId xmlns:a16="http://schemas.microsoft.com/office/drawing/2014/main" id="{F8D38B7A-E1F8-4DD6-9BE5-1509F95DE649}"/>
              </a:ext>
            </a:extLst>
          </p:cNvPr>
          <p:cNvSpPr>
            <a:spLocks noGrp="1"/>
          </p:cNvSpPr>
          <p:nvPr>
            <p:ph idx="1"/>
          </p:nvPr>
        </p:nvSpPr>
        <p:spPr>
          <a:xfrm>
            <a:off x="5358384" y="640263"/>
            <a:ext cx="6028944" cy="5254510"/>
          </a:xfrm>
        </p:spPr>
        <p:txBody>
          <a:bodyPr anchor="ctr">
            <a:normAutofit/>
          </a:bodyPr>
          <a:lstStyle/>
          <a:p>
            <a:r>
              <a:rPr lang="en-US" sz="2200">
                <a:solidFill>
                  <a:schemeClr val="bg1"/>
                </a:solidFill>
              </a:rPr>
              <a:t>I have imported to Jupyter notebook the tables from MySQL Workbench and I've filtered and group them base on Qty of apartments, neighborhood, price, surface, rooms and percentage of apartments per districts.</a:t>
            </a:r>
          </a:p>
        </p:txBody>
      </p:sp>
    </p:spTree>
    <p:extLst>
      <p:ext uri="{BB962C8B-B14F-4D97-AF65-F5344CB8AC3E}">
        <p14:creationId xmlns:p14="http://schemas.microsoft.com/office/powerpoint/2010/main" val="20161362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786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New PopUpStore</vt:lpstr>
      <vt:lpstr>Where to open the PopUpStore? </vt:lpstr>
      <vt:lpstr>Challenges </vt:lpstr>
      <vt:lpstr>Process</vt:lpstr>
      <vt:lpstr>Design and preparation of the project:</vt:lpstr>
      <vt:lpstr>Web Scrapping:</vt:lpstr>
      <vt:lpstr>Clean the data:</vt:lpstr>
      <vt:lpstr>Import to MySQL</vt:lpstr>
      <vt:lpstr>  Analyze the data.  </vt:lpstr>
      <vt:lpstr>Learnings</vt:lpstr>
      <vt:lpstr>If I were to start from the scratch</vt:lpstr>
      <vt:lpstr>Improvements</vt:lpstr>
      <vt:lpstr>Current locations for the stores</vt:lpstr>
      <vt:lpstr>Tables for getting the insights</vt:lpstr>
      <vt:lpstr> The insights: </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PopUpStore</dc:title>
  <dc:creator>Isra Sanchez</dc:creator>
  <cp:lastModifiedBy>Isra Sanchez</cp:lastModifiedBy>
  <cp:revision>17</cp:revision>
  <dcterms:created xsi:type="dcterms:W3CDTF">2021-02-21T22:36:23Z</dcterms:created>
  <dcterms:modified xsi:type="dcterms:W3CDTF">2021-02-22T14:17:09Z</dcterms:modified>
</cp:coreProperties>
</file>